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302" r:id="rId5"/>
    <p:sldId id="259" r:id="rId6"/>
    <p:sldId id="275" r:id="rId7"/>
    <p:sldId id="296" r:id="rId8"/>
    <p:sldId id="268" r:id="rId9"/>
    <p:sldId id="267" r:id="rId10"/>
    <p:sldId id="269" r:id="rId11"/>
    <p:sldId id="277" r:id="rId12"/>
    <p:sldId id="278" r:id="rId13"/>
    <p:sldId id="279" r:id="rId14"/>
    <p:sldId id="280" r:id="rId15"/>
    <p:sldId id="281" r:id="rId16"/>
    <p:sldId id="297" r:id="rId17"/>
    <p:sldId id="286" r:id="rId18"/>
    <p:sldId id="295" r:id="rId19"/>
    <p:sldId id="284" r:id="rId20"/>
    <p:sldId id="287" r:id="rId21"/>
    <p:sldId id="271" r:id="rId22"/>
    <p:sldId id="273" r:id="rId23"/>
    <p:sldId id="298" r:id="rId24"/>
    <p:sldId id="285" r:id="rId25"/>
    <p:sldId id="282" r:id="rId26"/>
    <p:sldId id="292" r:id="rId27"/>
    <p:sldId id="289" r:id="rId28"/>
    <p:sldId id="300" r:id="rId29"/>
    <p:sldId id="288" r:id="rId30"/>
    <p:sldId id="293" r:id="rId31"/>
    <p:sldId id="290" r:id="rId32"/>
    <p:sldId id="294" r:id="rId33"/>
    <p:sldId id="301"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89771" autoAdjust="0"/>
  </p:normalViewPr>
  <p:slideViewPr>
    <p:cSldViewPr snapToGrid="0">
      <p:cViewPr varScale="1">
        <p:scale>
          <a:sx n="79" d="100"/>
          <a:sy n="79" d="100"/>
        </p:scale>
        <p:origin x="-84" y="-5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81B76-97BC-44BA-BA78-1844A74BCAE7}" type="datetimeFigureOut">
              <a:rPr lang="ru-RU" smtClean="0"/>
              <a:t>28.03.2017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4E834-1EF6-4140-A8EB-38710AFA8FE3}" type="slidenum">
              <a:rPr lang="ru-RU" smtClean="0"/>
              <a:t>‹#›</a:t>
            </a:fld>
            <a:endParaRPr lang="ru-RU"/>
          </a:p>
        </p:txBody>
      </p:sp>
    </p:spTree>
    <p:extLst>
      <p:ext uri="{BB962C8B-B14F-4D97-AF65-F5344CB8AC3E}">
        <p14:creationId xmlns:p14="http://schemas.microsoft.com/office/powerpoint/2010/main" val="412009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634E834-1EF6-4140-A8EB-38710AFA8FE3}" type="slidenum">
              <a:rPr lang="ru-RU" smtClean="0"/>
              <a:t>13</a:t>
            </a:fld>
            <a:endParaRPr lang="ru-RU"/>
          </a:p>
        </p:txBody>
      </p:sp>
    </p:spTree>
    <p:extLst>
      <p:ext uri="{BB962C8B-B14F-4D97-AF65-F5344CB8AC3E}">
        <p14:creationId xmlns:p14="http://schemas.microsoft.com/office/powerpoint/2010/main" val="43061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26B9F32-3B28-4507-A27F-5CE9E294C8F3}" type="datetimeFigureOut">
              <a:rPr lang="ru-RU" smtClean="0"/>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13979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6B9F32-3B28-4507-A27F-5CE9E294C8F3}" type="datetimeFigureOut">
              <a:rPr lang="ru-RU" smtClean="0"/>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393612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6B9F32-3B28-4507-A27F-5CE9E294C8F3}" type="datetimeFigureOut">
              <a:rPr lang="ru-RU" smtClean="0"/>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218372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6B9F32-3B28-4507-A27F-5CE9E294C8F3}" type="datetimeFigureOut">
              <a:rPr lang="ru-RU" smtClean="0"/>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403571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26B9F32-3B28-4507-A27F-5CE9E294C8F3}" type="datetimeFigureOut">
              <a:rPr lang="ru-RU" smtClean="0"/>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390171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26B9F32-3B28-4507-A27F-5CE9E294C8F3}" type="datetimeFigureOut">
              <a:rPr lang="ru-RU" smtClean="0"/>
              <a:t>28.03.2017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3146514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6B9F32-3B28-4507-A27F-5CE9E294C8F3}" type="datetimeFigureOut">
              <a:rPr lang="ru-RU" smtClean="0"/>
              <a:t>28.03.2017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81171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26B9F32-3B28-4507-A27F-5CE9E294C8F3}" type="datetimeFigureOut">
              <a:rPr lang="ru-RU" smtClean="0"/>
              <a:t>28.03.2017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372134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26B9F32-3B28-4507-A27F-5CE9E294C8F3}" type="datetimeFigureOut">
              <a:rPr lang="ru-RU" smtClean="0"/>
              <a:t>28.03.2017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113364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26B9F32-3B28-4507-A27F-5CE9E294C8F3}" type="datetimeFigureOut">
              <a:rPr lang="ru-RU" smtClean="0"/>
              <a:t>28.03.2017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383422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26B9F32-3B28-4507-A27F-5CE9E294C8F3}" type="datetimeFigureOut">
              <a:rPr lang="ru-RU" smtClean="0"/>
              <a:t>28.03.2017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0E6AE9-8CB9-4F25-AECC-3648A675D379}" type="slidenum">
              <a:rPr lang="ru-RU" smtClean="0"/>
              <a:t>‹#›</a:t>
            </a:fld>
            <a:endParaRPr lang="ru-RU"/>
          </a:p>
        </p:txBody>
      </p:sp>
    </p:spTree>
    <p:extLst>
      <p:ext uri="{BB962C8B-B14F-4D97-AF65-F5344CB8AC3E}">
        <p14:creationId xmlns:p14="http://schemas.microsoft.com/office/powerpoint/2010/main" val="369645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B9F32-3B28-4507-A27F-5CE9E294C8F3}" type="datetimeFigureOut">
              <a:rPr lang="ru-RU" smtClean="0"/>
              <a:t>28.03.2017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E6AE9-8CB9-4F25-AECC-3648A675D379}" type="slidenum">
              <a:rPr lang="ru-RU" smtClean="0"/>
              <a:t>‹#›</a:t>
            </a:fld>
            <a:endParaRPr lang="ru-RU"/>
          </a:p>
        </p:txBody>
      </p:sp>
    </p:spTree>
    <p:extLst>
      <p:ext uri="{BB962C8B-B14F-4D97-AF65-F5344CB8AC3E}">
        <p14:creationId xmlns:p14="http://schemas.microsoft.com/office/powerpoint/2010/main" val="318034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ru.wikipedia.org/wiki/%D0%92%D0%B5%D1%81%D0%BD%D1%83%D1%88%D0%BA%D0%B8" TargetMode="External"/><Relationship Id="rId4" Type="http://schemas.openxmlformats.org/officeDocument/2006/relationships/hyperlink" Target="https://ru.wikipedia.org/wiki/%D0%9A%D0%BE%D1%81%D0%BC%D0%B5%D1%82%D0%B8%D0%BA%D0%B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commons.wikimedia.org/wiki/File:Pr%C3%AAle1.3.JPG?uselang=ru"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rotWithShape="1">
          <a:blip r:embed="rId2"/>
          <a:srcRect l="4251" r="447" b="8750"/>
          <a:stretch/>
        </p:blipFill>
        <p:spPr>
          <a:xfrm>
            <a:off x="0" y="0"/>
            <a:ext cx="12192000" cy="6904037"/>
          </a:xfrm>
          <a:prstGeom prst="rect">
            <a:avLst/>
          </a:prstGeom>
        </p:spPr>
      </p:pic>
      <p:sp>
        <p:nvSpPr>
          <p:cNvPr id="5" name="TextBox 4"/>
          <p:cNvSpPr txBox="1"/>
          <p:nvPr/>
        </p:nvSpPr>
        <p:spPr>
          <a:xfrm>
            <a:off x="3822817" y="755472"/>
            <a:ext cx="5212132" cy="1200329"/>
          </a:xfrm>
          <a:prstGeom prst="rect">
            <a:avLst/>
          </a:prstGeom>
          <a:noFill/>
        </p:spPr>
        <p:txBody>
          <a:bodyPr wrap="none" rtlCol="0">
            <a:spAutoFit/>
          </a:bodyPr>
          <a:lstStyle/>
          <a:p>
            <a:r>
              <a:rPr lang="ru-RU" sz="3600" dirty="0" smtClean="0">
                <a:solidFill>
                  <a:schemeClr val="bg1"/>
                </a:solidFill>
              </a:rPr>
              <a:t>Лекарственные растения </a:t>
            </a:r>
          </a:p>
          <a:p>
            <a:r>
              <a:rPr lang="ru-RU" sz="3600" dirty="0" smtClean="0">
                <a:solidFill>
                  <a:schemeClr val="bg1"/>
                </a:solidFill>
              </a:rPr>
              <a:t>    посёлка Советский.</a:t>
            </a:r>
            <a:endParaRPr lang="ru-RU" sz="3600" dirty="0">
              <a:solidFill>
                <a:schemeClr val="bg1"/>
              </a:solidFill>
            </a:endParaRPr>
          </a:p>
        </p:txBody>
      </p:sp>
      <p:sp>
        <p:nvSpPr>
          <p:cNvPr id="6" name="TextBox 5"/>
          <p:cNvSpPr txBox="1"/>
          <p:nvPr/>
        </p:nvSpPr>
        <p:spPr>
          <a:xfrm>
            <a:off x="4834537" y="2711273"/>
            <a:ext cx="7357463" cy="2215991"/>
          </a:xfrm>
          <a:prstGeom prst="rect">
            <a:avLst/>
          </a:prstGeom>
          <a:noFill/>
        </p:spPr>
        <p:txBody>
          <a:bodyPr wrap="none" rtlCol="0">
            <a:spAutoFit/>
          </a:bodyPr>
          <a:lstStyle/>
          <a:p>
            <a:r>
              <a:rPr lang="ru-RU" sz="2000" dirty="0">
                <a:solidFill>
                  <a:srgbClr val="00B050"/>
                </a:solidFill>
              </a:rPr>
              <a:t>Работу выполнили: учащиеся 5 «а» класса</a:t>
            </a:r>
          </a:p>
          <a:p>
            <a:r>
              <a:rPr lang="ru-RU" sz="2000" dirty="0">
                <a:solidFill>
                  <a:srgbClr val="00B050"/>
                </a:solidFill>
              </a:rPr>
              <a:t>Полуэктова </a:t>
            </a:r>
            <a:r>
              <a:rPr lang="ru-RU" sz="2000" dirty="0" smtClean="0">
                <a:solidFill>
                  <a:srgbClr val="00B050"/>
                </a:solidFill>
              </a:rPr>
              <a:t>Евгения, </a:t>
            </a:r>
            <a:r>
              <a:rPr lang="ru-RU" sz="2000" dirty="0" err="1" smtClean="0">
                <a:solidFill>
                  <a:srgbClr val="00B050"/>
                </a:solidFill>
              </a:rPr>
              <a:t>Трубанова</a:t>
            </a:r>
            <a:r>
              <a:rPr lang="ru-RU" sz="2000" dirty="0" smtClean="0">
                <a:solidFill>
                  <a:srgbClr val="00B050"/>
                </a:solidFill>
              </a:rPr>
              <a:t> Юлия, Фёдорова </a:t>
            </a:r>
            <a:r>
              <a:rPr lang="ru-RU" sz="2000" dirty="0">
                <a:solidFill>
                  <a:srgbClr val="00B050"/>
                </a:solidFill>
              </a:rPr>
              <a:t>Арина,</a:t>
            </a:r>
          </a:p>
          <a:p>
            <a:r>
              <a:rPr lang="ru-RU" sz="2000" dirty="0">
                <a:solidFill>
                  <a:srgbClr val="00B050"/>
                </a:solidFill>
              </a:rPr>
              <a:t>Кузнецова </a:t>
            </a:r>
            <a:r>
              <a:rPr lang="ru-RU" sz="2000" dirty="0" smtClean="0">
                <a:solidFill>
                  <a:srgbClr val="00B050"/>
                </a:solidFill>
              </a:rPr>
              <a:t>Елизавета, Зайцева </a:t>
            </a:r>
            <a:r>
              <a:rPr lang="ru-RU" sz="2000" dirty="0">
                <a:solidFill>
                  <a:srgbClr val="00B050"/>
                </a:solidFill>
              </a:rPr>
              <a:t>Полина </a:t>
            </a:r>
          </a:p>
          <a:p>
            <a:r>
              <a:rPr lang="ru-RU" sz="2000" u="sng" dirty="0" smtClean="0">
                <a:solidFill>
                  <a:srgbClr val="00B050"/>
                </a:solidFill>
              </a:rPr>
              <a:t>Руководитель: </a:t>
            </a:r>
            <a:r>
              <a:rPr lang="ru-RU" sz="2000" dirty="0" smtClean="0">
                <a:solidFill>
                  <a:srgbClr val="00B050"/>
                </a:solidFill>
              </a:rPr>
              <a:t>Байдакова </a:t>
            </a:r>
            <a:r>
              <a:rPr lang="ru-RU" sz="2000" dirty="0">
                <a:solidFill>
                  <a:srgbClr val="00B050"/>
                </a:solidFill>
              </a:rPr>
              <a:t>Людмила Георгиевна, учитель биологии</a:t>
            </a:r>
          </a:p>
          <a:p>
            <a:r>
              <a:rPr lang="ru-RU" sz="2000" dirty="0">
                <a:solidFill>
                  <a:srgbClr val="00B050"/>
                </a:solidFill>
              </a:rPr>
              <a:t> Муниципальное бюджетное общеобразовательное учреждение</a:t>
            </a:r>
          </a:p>
          <a:p>
            <a:r>
              <a:rPr lang="ru-RU" sz="2000" dirty="0">
                <a:solidFill>
                  <a:srgbClr val="00B050"/>
                </a:solidFill>
              </a:rPr>
              <a:t>«Советская основная общеобразовательная школа»</a:t>
            </a:r>
            <a:endParaRPr lang="ru-RU" dirty="0">
              <a:solidFill>
                <a:srgbClr val="00B050"/>
              </a:solidFill>
            </a:endParaRPr>
          </a:p>
          <a:p>
            <a:endParaRPr lang="ru-RU"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881" y="4610658"/>
            <a:ext cx="1949587" cy="1949587"/>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581" y="855251"/>
            <a:ext cx="2031656" cy="1523742"/>
          </a:xfrm>
          <a:prstGeom prst="rect">
            <a:avLst/>
          </a:prstGeom>
        </p:spPr>
      </p:pic>
    </p:spTree>
    <p:extLst>
      <p:ext uri="{BB962C8B-B14F-4D97-AF65-F5344CB8AC3E}">
        <p14:creationId xmlns:p14="http://schemas.microsoft.com/office/powerpoint/2010/main" val="1857357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5395" y="247134"/>
            <a:ext cx="1107996" cy="584775"/>
          </a:xfrm>
          <a:prstGeom prst="rect">
            <a:avLst/>
          </a:prstGeom>
        </p:spPr>
        <p:txBody>
          <a:bodyPr wrap="none">
            <a:spAutoFit/>
          </a:bodyPr>
          <a:lstStyle/>
          <a:p>
            <a:r>
              <a:rPr lang="ru-RU" sz="3200" dirty="0"/>
              <a:t>	</a:t>
            </a:r>
          </a:p>
        </p:txBody>
      </p:sp>
      <p:pic>
        <p:nvPicPr>
          <p:cNvPr id="11" name="Рисунок 10"/>
          <p:cNvPicPr>
            <a:picLocks noChangeAspect="1"/>
          </p:cNvPicPr>
          <p:nvPr/>
        </p:nvPicPr>
        <p:blipFill>
          <a:blip r:embed="rId2"/>
          <a:stretch>
            <a:fillRect/>
          </a:stretch>
        </p:blipFill>
        <p:spPr>
          <a:xfrm>
            <a:off x="0" y="0"/>
            <a:ext cx="12192000" cy="6858000"/>
          </a:xfrm>
          <a:prstGeom prst="rect">
            <a:avLst/>
          </a:prstGeom>
        </p:spPr>
      </p:pic>
      <p:sp>
        <p:nvSpPr>
          <p:cNvPr id="10" name="Прямоугольник 9"/>
          <p:cNvSpPr/>
          <p:nvPr/>
        </p:nvSpPr>
        <p:spPr>
          <a:xfrm flipH="1">
            <a:off x="11554264" y="2634375"/>
            <a:ext cx="79718" cy="369332"/>
          </a:xfrm>
          <a:prstGeom prst="rect">
            <a:avLst/>
          </a:prstGeom>
        </p:spPr>
        <p:txBody>
          <a:bodyPr wrap="square">
            <a:spAutoFit/>
          </a:bodyPr>
          <a:lstStyle/>
          <a:p>
            <a:r>
              <a:rPr lang="ru-RU" dirty="0" smtClean="0"/>
              <a:t> </a:t>
            </a:r>
            <a:endParaRPr lang="ru-RU" dirty="0"/>
          </a:p>
        </p:txBody>
      </p:sp>
      <p:sp>
        <p:nvSpPr>
          <p:cNvPr id="9" name="Прямоугольник 8"/>
          <p:cNvSpPr/>
          <p:nvPr/>
        </p:nvSpPr>
        <p:spPr>
          <a:xfrm>
            <a:off x="388028" y="1187699"/>
            <a:ext cx="6848634" cy="5539978"/>
          </a:xfrm>
          <a:prstGeom prst="rect">
            <a:avLst/>
          </a:prstGeom>
        </p:spPr>
        <p:txBody>
          <a:bodyPr wrap="square">
            <a:spAutoFit/>
          </a:bodyPr>
          <a:lstStyle/>
          <a:p>
            <a:r>
              <a:rPr lang="ru-RU" sz="2400" b="1" dirty="0"/>
              <a:t>Среда обитания. </a:t>
            </a:r>
            <a:r>
              <a:rPr lang="ru-RU" sz="2400" dirty="0" smtClean="0"/>
              <a:t>Крапива </a:t>
            </a:r>
            <a:r>
              <a:rPr lang="ru-RU" sz="2400" dirty="0"/>
              <a:t>предпочитает засорённые </a:t>
            </a:r>
            <a:r>
              <a:rPr lang="ru-RU" sz="2400" dirty="0" smtClean="0"/>
              <a:t>места </a:t>
            </a:r>
            <a:r>
              <a:rPr lang="ru-RU" sz="2400" dirty="0"/>
              <a:t>растёт у заборов, стен зданий</a:t>
            </a:r>
            <a:r>
              <a:rPr lang="ru-RU" sz="2400" dirty="0" smtClean="0"/>
              <a:t>, </a:t>
            </a:r>
            <a:r>
              <a:rPr lang="ru-RU" sz="2400" dirty="0"/>
              <a:t>на окраинах садов и огородов</a:t>
            </a:r>
            <a:r>
              <a:rPr lang="ru-RU" sz="2400" dirty="0" smtClean="0"/>
              <a:t>, </a:t>
            </a:r>
            <a:r>
              <a:rPr lang="ru-RU" sz="2400" dirty="0"/>
              <a:t>на лесных вырубках, во </a:t>
            </a:r>
            <a:r>
              <a:rPr lang="ru-RU" sz="2400" dirty="0" smtClean="0"/>
              <a:t>влажных </a:t>
            </a:r>
            <a:r>
              <a:rPr lang="ru-RU" sz="2400" dirty="0"/>
              <a:t>лесах и по берегам рек. Сбор листьев проводят все лето</a:t>
            </a:r>
            <a:r>
              <a:rPr lang="ru-RU" sz="2400" dirty="0" smtClean="0"/>
              <a:t>: </a:t>
            </a:r>
            <a:r>
              <a:rPr lang="ru-RU" sz="2400" dirty="0"/>
              <a:t>с мая по август</a:t>
            </a:r>
            <a:r>
              <a:rPr lang="ru-RU" sz="2400" dirty="0" smtClean="0"/>
              <a:t>. </a:t>
            </a:r>
            <a:r>
              <a:rPr lang="ru-RU" sz="2400" dirty="0"/>
              <a:t>Стебли срезают ножом и через 2-3 часа</a:t>
            </a:r>
            <a:r>
              <a:rPr lang="ru-RU" sz="2400" dirty="0" smtClean="0"/>
              <a:t>, </a:t>
            </a:r>
            <a:r>
              <a:rPr lang="ru-RU" sz="2400" dirty="0"/>
              <a:t>когда листья перестают обжигать их обрывают и подвяливают. </a:t>
            </a:r>
            <a:r>
              <a:rPr lang="ru-RU" sz="2400" dirty="0" smtClean="0"/>
              <a:t>Сушат </a:t>
            </a:r>
            <a:r>
              <a:rPr lang="ru-RU" sz="2400" dirty="0"/>
              <a:t>листья в помещениях с хорошей вентиляцией, без доступа северных лучей</a:t>
            </a:r>
            <a:r>
              <a:rPr lang="ru-RU" sz="2400" dirty="0" smtClean="0"/>
              <a:t>.</a:t>
            </a:r>
          </a:p>
          <a:p>
            <a:r>
              <a:rPr lang="ru-RU" sz="2400" b="1" dirty="0" smtClean="0"/>
              <a:t> </a:t>
            </a:r>
            <a:r>
              <a:rPr lang="ru-RU" sz="2400" b="1" dirty="0"/>
              <a:t>Лекарственные </a:t>
            </a:r>
            <a:r>
              <a:rPr lang="ru-RU" sz="2400" b="1" dirty="0" smtClean="0"/>
              <a:t>свойства.</a:t>
            </a:r>
            <a:endParaRPr lang="ru-RU" sz="2400" dirty="0"/>
          </a:p>
          <a:p>
            <a:r>
              <a:rPr lang="ru-RU" sz="2400" dirty="0"/>
              <a:t> Применение отвары из крапивы хорошо кровоостанавливающее</a:t>
            </a:r>
            <a:r>
              <a:rPr lang="ru-RU" sz="2400" dirty="0" smtClean="0"/>
              <a:t>, </a:t>
            </a:r>
            <a:r>
              <a:rPr lang="ru-RU" sz="2400" dirty="0"/>
              <a:t>ранозаживляющее средство. </a:t>
            </a:r>
          </a:p>
          <a:p>
            <a:endParaRPr lang="ru-RU"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23701" b="4973"/>
          <a:stretch/>
        </p:blipFill>
        <p:spPr>
          <a:xfrm>
            <a:off x="7624689" y="429771"/>
            <a:ext cx="4567311" cy="6317170"/>
          </a:xfrm>
          <a:prstGeom prst="rect">
            <a:avLst/>
          </a:prstGeom>
        </p:spPr>
      </p:pic>
      <p:sp>
        <p:nvSpPr>
          <p:cNvPr id="8" name="TextBox 7"/>
          <p:cNvSpPr txBox="1"/>
          <p:nvPr/>
        </p:nvSpPr>
        <p:spPr>
          <a:xfrm>
            <a:off x="1929607" y="137384"/>
            <a:ext cx="4527464" cy="584775"/>
          </a:xfrm>
          <a:prstGeom prst="rect">
            <a:avLst/>
          </a:prstGeom>
          <a:noFill/>
        </p:spPr>
        <p:txBody>
          <a:bodyPr wrap="square" rtlCol="0">
            <a:spAutoFit/>
          </a:bodyPr>
          <a:lstStyle/>
          <a:p>
            <a:r>
              <a:rPr lang="ru-RU" sz="3200" dirty="0" smtClean="0">
                <a:solidFill>
                  <a:srgbClr val="00B050"/>
                </a:solidFill>
              </a:rPr>
              <a:t>4.3. Крапива двудомная</a:t>
            </a:r>
          </a:p>
        </p:txBody>
      </p:sp>
    </p:spTree>
    <p:extLst>
      <p:ext uri="{BB962C8B-B14F-4D97-AF65-F5344CB8AC3E}">
        <p14:creationId xmlns:p14="http://schemas.microsoft.com/office/powerpoint/2010/main" val="1521641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086" y="-594"/>
            <a:ext cx="12193057" cy="6858594"/>
          </a:xfrm>
          <a:prstGeom prst="rect">
            <a:avLst/>
          </a:prstGeom>
        </p:spPr>
      </p:pic>
      <p:pic>
        <p:nvPicPr>
          <p:cNvPr id="3" name="Рисунок 2"/>
          <p:cNvPicPr>
            <a:picLocks noChangeAspect="1"/>
          </p:cNvPicPr>
          <p:nvPr/>
        </p:nvPicPr>
        <p:blipFill rotWithShape="1">
          <a:blip r:embed="rId3"/>
          <a:srcRect l="8312" r="6907"/>
          <a:stretch/>
        </p:blipFill>
        <p:spPr>
          <a:xfrm>
            <a:off x="7038614" y="1012322"/>
            <a:ext cx="5008099" cy="5519995"/>
          </a:xfrm>
          <a:prstGeom prst="rect">
            <a:avLst/>
          </a:prstGeom>
        </p:spPr>
      </p:pic>
      <p:sp>
        <p:nvSpPr>
          <p:cNvPr id="4" name="TextBox 3"/>
          <p:cNvSpPr txBox="1"/>
          <p:nvPr/>
        </p:nvSpPr>
        <p:spPr>
          <a:xfrm>
            <a:off x="3462812" y="0"/>
            <a:ext cx="2926379" cy="584775"/>
          </a:xfrm>
          <a:prstGeom prst="rect">
            <a:avLst/>
          </a:prstGeom>
          <a:noFill/>
        </p:spPr>
        <p:txBody>
          <a:bodyPr wrap="none" rtlCol="0">
            <a:spAutoFit/>
          </a:bodyPr>
          <a:lstStyle/>
          <a:p>
            <a:r>
              <a:rPr lang="ru-RU" sz="3200" b="1" dirty="0" smtClean="0">
                <a:solidFill>
                  <a:srgbClr val="00B050"/>
                </a:solidFill>
              </a:rPr>
              <a:t>4.4</a:t>
            </a:r>
            <a:r>
              <a:rPr lang="ru-RU" sz="3200" dirty="0" smtClean="0">
                <a:solidFill>
                  <a:srgbClr val="00B050"/>
                </a:solidFill>
              </a:rPr>
              <a:t>. </a:t>
            </a:r>
            <a:r>
              <a:rPr lang="ru-RU" sz="3200" b="1" dirty="0">
                <a:solidFill>
                  <a:srgbClr val="00B050"/>
                </a:solidFill>
              </a:rPr>
              <a:t>Одуванчик</a:t>
            </a:r>
            <a:r>
              <a:rPr lang="ru-RU" b="1" dirty="0"/>
              <a:t>.</a:t>
            </a:r>
            <a:endParaRPr lang="ru-RU" dirty="0"/>
          </a:p>
        </p:txBody>
      </p:sp>
      <p:sp>
        <p:nvSpPr>
          <p:cNvPr id="5" name="TextBox 4"/>
          <p:cNvSpPr txBox="1"/>
          <p:nvPr/>
        </p:nvSpPr>
        <p:spPr>
          <a:xfrm>
            <a:off x="282049" y="574623"/>
            <a:ext cx="6610689" cy="6524863"/>
          </a:xfrm>
          <a:prstGeom prst="rect">
            <a:avLst/>
          </a:prstGeom>
          <a:noFill/>
        </p:spPr>
        <p:txBody>
          <a:bodyPr wrap="square" rtlCol="0">
            <a:spAutoFit/>
          </a:bodyPr>
          <a:lstStyle/>
          <a:p>
            <a:r>
              <a:rPr lang="ru-RU" sz="2000" b="1" dirty="0"/>
              <a:t>Среда обитания. </a:t>
            </a:r>
            <a:r>
              <a:rPr lang="ru-RU" sz="2000" dirty="0"/>
              <a:t>Встретить одуванчик можно встретить по всей территории </a:t>
            </a:r>
            <a:r>
              <a:rPr lang="ru-RU" sz="2000" dirty="0" smtClean="0"/>
              <a:t>России, за </a:t>
            </a:r>
            <a:r>
              <a:rPr lang="ru-RU" sz="2000" dirty="0"/>
              <a:t>исключением Арктики высокогорий и пустынных районов. </a:t>
            </a:r>
          </a:p>
          <a:p>
            <a:r>
              <a:rPr lang="ru-RU" sz="2000" b="1" dirty="0" smtClean="0"/>
              <a:t>Лекарственные </a:t>
            </a:r>
            <a:r>
              <a:rPr lang="ru-RU" sz="2000" b="1" dirty="0"/>
              <a:t>свойства.</a:t>
            </a:r>
            <a:r>
              <a:rPr lang="ru-RU" sz="2000" dirty="0"/>
              <a:t> С лечебной целью используют корень, листья, траву, сок. Листья, траву и сок заготавливают в июне, корни — ранней весной или поздней </a:t>
            </a:r>
            <a:r>
              <a:rPr lang="ru-RU" sz="2000" dirty="0" smtClean="0"/>
              <a:t>осенью. </a:t>
            </a:r>
            <a:r>
              <a:rPr lang="ru-RU" sz="2000" dirty="0"/>
              <a:t>В народной медицине корень одуванчика применяют при малокровии, истощении, при подагре, как мочегонное средство. Горькие вещества одуванчика возбуждают аппетит и улучшают деятельность органов пищеварительного </a:t>
            </a:r>
            <a:r>
              <a:rPr lang="ru-RU" sz="2000" dirty="0" smtClean="0"/>
              <a:t>тракта. </a:t>
            </a:r>
            <a:r>
              <a:rPr lang="ru-RU" sz="2000" dirty="0"/>
              <a:t>Одуванчик пользуется широкой популярностью и в народной </a:t>
            </a:r>
            <a:r>
              <a:rPr lang="ru-RU" sz="2000" u="sng" dirty="0">
                <a:hlinkClick r:id="rId4" tooltip="Косметика"/>
              </a:rPr>
              <a:t>косметике</a:t>
            </a:r>
            <a:r>
              <a:rPr lang="ru-RU" sz="2000" dirty="0"/>
              <a:t>: маска из его свежих листьев питает, увлажняет и омолаживает кожу, а настой цветков отбеливает </a:t>
            </a:r>
            <a:r>
              <a:rPr lang="ru-RU" sz="2000" u="sng" dirty="0">
                <a:hlinkClick r:id="rId5" tooltip="Веснушки"/>
              </a:rPr>
              <a:t>веснушки</a:t>
            </a:r>
            <a:r>
              <a:rPr lang="ru-RU" sz="2000" dirty="0"/>
              <a:t> и пигментные пятна.</a:t>
            </a:r>
          </a:p>
          <a:p>
            <a:r>
              <a:rPr lang="ru-RU" sz="2000" dirty="0"/>
              <a:t>Цветочные почки маринуют и добавляют в качестве приправы в винегреты, солянки и блюда из дичи. Из цветков варят янтарное варенье. Из корней получают фруктовый сахар. А если сушёные корни поджарить и перемолоть, то получится не плохой кофе</a:t>
            </a:r>
            <a:r>
              <a:rPr lang="ru-RU" dirty="0"/>
              <a:t>.</a:t>
            </a:r>
          </a:p>
          <a:p>
            <a:endParaRPr lang="ru-RU" dirty="0"/>
          </a:p>
        </p:txBody>
      </p:sp>
    </p:spTree>
    <p:extLst>
      <p:ext uri="{BB962C8B-B14F-4D97-AF65-F5344CB8AC3E}">
        <p14:creationId xmlns:p14="http://schemas.microsoft.com/office/powerpoint/2010/main" val="1424754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rotWithShape="1">
          <a:blip r:embed="rId3"/>
          <a:srcRect l="281" t="-424" r="-281" b="20722"/>
          <a:stretch/>
        </p:blipFill>
        <p:spPr>
          <a:xfrm>
            <a:off x="7061982" y="1286720"/>
            <a:ext cx="4994029" cy="5294325"/>
          </a:xfrm>
          <a:prstGeom prst="rect">
            <a:avLst/>
          </a:prstGeom>
        </p:spPr>
      </p:pic>
      <p:sp>
        <p:nvSpPr>
          <p:cNvPr id="4" name="TextBox 3"/>
          <p:cNvSpPr txBox="1"/>
          <p:nvPr/>
        </p:nvSpPr>
        <p:spPr>
          <a:xfrm>
            <a:off x="2250831" y="424694"/>
            <a:ext cx="6035627" cy="584775"/>
          </a:xfrm>
          <a:prstGeom prst="rect">
            <a:avLst/>
          </a:prstGeom>
          <a:noFill/>
        </p:spPr>
        <p:txBody>
          <a:bodyPr wrap="none" rtlCol="0">
            <a:spAutoFit/>
          </a:bodyPr>
          <a:lstStyle/>
          <a:p>
            <a:r>
              <a:rPr lang="ru-RU" sz="3200" b="1" dirty="0" smtClean="0">
                <a:solidFill>
                  <a:srgbClr val="00B050"/>
                </a:solidFill>
              </a:rPr>
              <a:t>4.5. Зверобой </a:t>
            </a:r>
            <a:r>
              <a:rPr lang="ru-RU" sz="3200" b="1" dirty="0">
                <a:solidFill>
                  <a:srgbClr val="00B050"/>
                </a:solidFill>
              </a:rPr>
              <a:t>продырявленный</a:t>
            </a:r>
            <a:r>
              <a:rPr lang="ru-RU" b="1" dirty="0"/>
              <a:t>. </a:t>
            </a:r>
            <a:endParaRPr lang="ru-RU" dirty="0"/>
          </a:p>
        </p:txBody>
      </p:sp>
      <p:sp>
        <p:nvSpPr>
          <p:cNvPr id="5" name="TextBox 4"/>
          <p:cNvSpPr txBox="1"/>
          <p:nvPr/>
        </p:nvSpPr>
        <p:spPr>
          <a:xfrm>
            <a:off x="211016" y="1076083"/>
            <a:ext cx="6714449" cy="5170646"/>
          </a:xfrm>
          <a:prstGeom prst="rect">
            <a:avLst/>
          </a:prstGeom>
          <a:noFill/>
        </p:spPr>
        <p:txBody>
          <a:bodyPr wrap="square" rtlCol="0">
            <a:spAutoFit/>
          </a:bodyPr>
          <a:lstStyle/>
          <a:p>
            <a:r>
              <a:rPr lang="ru-RU" sz="2400" b="1" dirty="0"/>
              <a:t>Среда обитания. </a:t>
            </a:r>
            <a:r>
              <a:rPr lang="ru-RU" sz="2400" dirty="0"/>
              <a:t>Растёт на опушках леса, суходольных лугах, по берегам рек, никогда не образуя сплошных </a:t>
            </a:r>
            <a:r>
              <a:rPr lang="ru-RU" sz="2400" dirty="0" smtClean="0"/>
              <a:t>зарослей.</a:t>
            </a:r>
          </a:p>
          <a:p>
            <a:r>
              <a:rPr lang="ru-RU" sz="2400" b="1" dirty="0"/>
              <a:t>Лекарственные свойства.</a:t>
            </a:r>
            <a:r>
              <a:rPr lang="ru-RU" sz="2400" dirty="0"/>
              <a:t> Считалось прежде волшебным растением: оно защищало от ведьм и привидений, а фиолетовый сок, получаемый при прессовании цветочных почек, считался за чарующее средство. Зверобой обладает вяжущим, кровоостанавливающим, противовоспалительным, обезболивающим, антисептическим, ранозаживляющим, мочегонным и желчегонным действием. Действует успокаивающе на нервную систему.</a:t>
            </a:r>
          </a:p>
          <a:p>
            <a:endParaRPr lang="ru-RU" dirty="0"/>
          </a:p>
        </p:txBody>
      </p:sp>
    </p:spTree>
    <p:extLst>
      <p:ext uri="{BB962C8B-B14F-4D97-AF65-F5344CB8AC3E}">
        <p14:creationId xmlns:p14="http://schemas.microsoft.com/office/powerpoint/2010/main" val="2525926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529" y="-297"/>
            <a:ext cx="12193057" cy="6858594"/>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r="28485"/>
          <a:stretch/>
        </p:blipFill>
        <p:spPr>
          <a:xfrm>
            <a:off x="6433184" y="809243"/>
            <a:ext cx="5758816" cy="6039436"/>
          </a:xfrm>
          <a:prstGeom prst="rect">
            <a:avLst/>
          </a:prstGeom>
        </p:spPr>
      </p:pic>
      <p:sp>
        <p:nvSpPr>
          <p:cNvPr id="4" name="TextBox 3"/>
          <p:cNvSpPr txBox="1"/>
          <p:nvPr/>
        </p:nvSpPr>
        <p:spPr>
          <a:xfrm>
            <a:off x="3166927" y="224468"/>
            <a:ext cx="5071068" cy="584775"/>
          </a:xfrm>
          <a:prstGeom prst="rect">
            <a:avLst/>
          </a:prstGeom>
          <a:noFill/>
        </p:spPr>
        <p:txBody>
          <a:bodyPr wrap="none" rtlCol="0">
            <a:spAutoFit/>
          </a:bodyPr>
          <a:lstStyle/>
          <a:p>
            <a:r>
              <a:rPr lang="ru-RU" sz="3200" b="1" dirty="0" smtClean="0">
                <a:solidFill>
                  <a:srgbClr val="00B050"/>
                </a:solidFill>
              </a:rPr>
              <a:t>4.6. Иван-чай узколистный.</a:t>
            </a:r>
            <a:endParaRPr lang="ru-RU" sz="3200" dirty="0">
              <a:solidFill>
                <a:srgbClr val="00B050"/>
              </a:solidFill>
            </a:endParaRPr>
          </a:p>
        </p:txBody>
      </p:sp>
      <p:sp>
        <p:nvSpPr>
          <p:cNvPr id="5" name="TextBox 4"/>
          <p:cNvSpPr txBox="1"/>
          <p:nvPr/>
        </p:nvSpPr>
        <p:spPr>
          <a:xfrm>
            <a:off x="41070" y="809243"/>
            <a:ext cx="6391586" cy="5632311"/>
          </a:xfrm>
          <a:prstGeom prst="rect">
            <a:avLst/>
          </a:prstGeom>
          <a:noFill/>
        </p:spPr>
        <p:txBody>
          <a:bodyPr wrap="square" rtlCol="0">
            <a:spAutoFit/>
          </a:bodyPr>
          <a:lstStyle/>
          <a:p>
            <a:r>
              <a:rPr lang="ru-RU" b="1" dirty="0"/>
              <a:t>Среда обитания.</a:t>
            </a:r>
            <a:r>
              <a:rPr lang="ru-RU" dirty="0"/>
              <a:t> </a:t>
            </a:r>
            <a:r>
              <a:rPr lang="ru-RU" dirty="0" smtClean="0"/>
              <a:t>Растёт </a:t>
            </a:r>
            <a:r>
              <a:rPr lang="ru-RU" dirty="0"/>
              <a:t>на сухих песчанистых местах в светлых лесах, часто на вырубках и опушках, вдоль железнодорожных насыпей и канав, возле посевов, у воды, на сыроватой </a:t>
            </a:r>
            <a:r>
              <a:rPr lang="ru-RU" dirty="0" smtClean="0"/>
              <a:t>почве. Является </a:t>
            </a:r>
            <a:r>
              <a:rPr lang="ru-RU" dirty="0"/>
              <a:t>пионером </a:t>
            </a:r>
            <a:r>
              <a:rPr lang="ru-RU" dirty="0" smtClean="0"/>
              <a:t>вырубок. Часто </a:t>
            </a:r>
            <a:r>
              <a:rPr lang="ru-RU" dirty="0"/>
              <a:t>растёт вместе с малиной. </a:t>
            </a:r>
            <a:endParaRPr lang="ru-RU" dirty="0" smtClean="0"/>
          </a:p>
          <a:p>
            <a:r>
              <a:rPr lang="ru-RU" b="1" dirty="0"/>
              <a:t>Лекарственные свойства.</a:t>
            </a:r>
            <a:r>
              <a:rPr lang="ru-RU" dirty="0"/>
              <a:t> «Верба-трава», «ива-трава» — это название возникло из-за схожести листьев с листьями ивы. «Огненная трава», «пожарник» — такое имя дано растению, потому что оно первым заселяет пожарища. «Скрипун и плакун» — при попытке выдернуть траву из земли возникает соответствующий звук. Также называют «дикая конопля» или «дикий лён» за высокие лубяные свойства его </a:t>
            </a:r>
            <a:r>
              <a:rPr lang="ru-RU" dirty="0" smtClean="0"/>
              <a:t>стеблей.</a:t>
            </a:r>
            <a:r>
              <a:rPr lang="ru-RU" dirty="0"/>
              <a:t> В листьях содержаться </a:t>
            </a:r>
            <a:r>
              <a:rPr lang="ru-RU" dirty="0" err="1"/>
              <a:t>флавоноиды</a:t>
            </a:r>
            <a:r>
              <a:rPr lang="ru-RU" dirty="0"/>
              <a:t>, витамин С, дубильные и пектиновые вещества, микроэлементы – железо, марганец, никель, бор другие минеральные соли как стимуляторы обновления крови. </a:t>
            </a:r>
          </a:p>
          <a:p>
            <a:r>
              <a:rPr lang="ru-RU" dirty="0"/>
              <a:t>Чай, приготовленный из свежих листьев иван-чая, оказывает благотворное действие при головных болях и бессоннице. Настои и отвары листьев иван-чая обладают сильным противовоспалительным и обволакивающим свойствами.</a:t>
            </a:r>
          </a:p>
          <a:p>
            <a:endParaRPr lang="ru-RU" dirty="0"/>
          </a:p>
        </p:txBody>
      </p:sp>
    </p:spTree>
    <p:extLst>
      <p:ext uri="{BB962C8B-B14F-4D97-AF65-F5344CB8AC3E}">
        <p14:creationId xmlns:p14="http://schemas.microsoft.com/office/powerpoint/2010/main" val="651076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12193057" cy="6858594"/>
          </a:xfrm>
          <a:prstGeom prst="rect">
            <a:avLst/>
          </a:prstGeom>
        </p:spPr>
      </p:pic>
      <p:pic>
        <p:nvPicPr>
          <p:cNvPr id="2" name="Рисунок 1"/>
          <p:cNvPicPr>
            <a:picLocks noChangeAspect="1"/>
          </p:cNvPicPr>
          <p:nvPr/>
        </p:nvPicPr>
        <p:blipFill>
          <a:blip r:embed="rId3"/>
          <a:stretch>
            <a:fillRect/>
          </a:stretch>
        </p:blipFill>
        <p:spPr>
          <a:xfrm>
            <a:off x="6203189" y="2392675"/>
            <a:ext cx="5958553" cy="4465325"/>
          </a:xfrm>
          <a:prstGeom prst="rect">
            <a:avLst/>
          </a:prstGeom>
        </p:spPr>
      </p:pic>
      <p:sp>
        <p:nvSpPr>
          <p:cNvPr id="5" name="TextBox 4"/>
          <p:cNvSpPr txBox="1"/>
          <p:nvPr/>
        </p:nvSpPr>
        <p:spPr>
          <a:xfrm>
            <a:off x="3826412" y="224218"/>
            <a:ext cx="3435171" cy="584775"/>
          </a:xfrm>
          <a:prstGeom prst="rect">
            <a:avLst/>
          </a:prstGeom>
          <a:noFill/>
        </p:spPr>
        <p:txBody>
          <a:bodyPr wrap="none" rtlCol="0">
            <a:spAutoFit/>
          </a:bodyPr>
          <a:lstStyle/>
          <a:p>
            <a:r>
              <a:rPr lang="ru-RU" sz="3200" b="1" dirty="0" smtClean="0">
                <a:solidFill>
                  <a:srgbClr val="00B050"/>
                </a:solidFill>
              </a:rPr>
              <a:t>4.7. Подорожник</a:t>
            </a:r>
            <a:r>
              <a:rPr lang="ru-RU" sz="3200" b="1" dirty="0">
                <a:solidFill>
                  <a:srgbClr val="00B050"/>
                </a:solidFill>
              </a:rPr>
              <a:t>. </a:t>
            </a:r>
            <a:endParaRPr lang="ru-RU" sz="3200" dirty="0">
              <a:solidFill>
                <a:srgbClr val="00B050"/>
              </a:solidFill>
            </a:endParaRPr>
          </a:p>
        </p:txBody>
      </p:sp>
      <p:sp>
        <p:nvSpPr>
          <p:cNvPr id="6" name="TextBox 5"/>
          <p:cNvSpPr txBox="1"/>
          <p:nvPr/>
        </p:nvSpPr>
        <p:spPr>
          <a:xfrm>
            <a:off x="209735" y="701608"/>
            <a:ext cx="5962139" cy="5632311"/>
          </a:xfrm>
          <a:prstGeom prst="rect">
            <a:avLst/>
          </a:prstGeom>
          <a:noFill/>
        </p:spPr>
        <p:txBody>
          <a:bodyPr wrap="square" rtlCol="0">
            <a:spAutoFit/>
          </a:bodyPr>
          <a:lstStyle/>
          <a:p>
            <a:r>
              <a:rPr lang="ru-RU" sz="2400" b="1" dirty="0"/>
              <a:t>Среда обитания</a:t>
            </a:r>
            <a:r>
              <a:rPr lang="ru-RU" sz="2400" dirty="0"/>
              <a:t>.  Подорожник неприхотливое многолетнее растение</a:t>
            </a:r>
            <a:r>
              <a:rPr lang="ru-RU" sz="2400" b="1" dirty="0"/>
              <a:t>. </a:t>
            </a:r>
            <a:r>
              <a:rPr lang="ru-RU" sz="2400" dirty="0"/>
              <a:t>Встречается как сорняк вдоль дорог троп (отсюда и название), на сорных местах, пустырях, на сухих лугах, по берегам рек и озёр.</a:t>
            </a:r>
          </a:p>
          <a:p>
            <a:r>
              <a:rPr lang="ru-RU" sz="2400" b="1" dirty="0"/>
              <a:t>Лекарственные свойства.</a:t>
            </a:r>
            <a:r>
              <a:rPr lang="ru-RU" sz="2400" dirty="0"/>
              <a:t>  Время сбора июнь – июль. В народной медицине листья подорожника пользуются большой популярностью при лечении всевозможных ран. Настой листьев применяют при бронхите, коклюше, астме, как «кровоочистительное средство», пьют при кожных заболеваниях. Сок растения при желудочно-кишечных заболеваниях</a:t>
            </a:r>
            <a:r>
              <a:rPr lang="ru-RU" sz="2400" dirty="0" smtClean="0"/>
              <a:t>.</a:t>
            </a:r>
            <a:endParaRPr lang="ru-RU" dirty="0"/>
          </a:p>
        </p:txBody>
      </p:sp>
    </p:spTree>
    <p:extLst>
      <p:ext uri="{BB962C8B-B14F-4D97-AF65-F5344CB8AC3E}">
        <p14:creationId xmlns:p14="http://schemas.microsoft.com/office/powerpoint/2010/main" val="3941274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594"/>
            <a:ext cx="12193057" cy="685859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27" y="1191071"/>
            <a:ext cx="7061981" cy="5432460"/>
          </a:xfrm>
          <a:prstGeom prst="rect">
            <a:avLst/>
          </a:prstGeom>
        </p:spPr>
      </p:pic>
      <p:pic>
        <p:nvPicPr>
          <p:cNvPr id="3" name="Рисунок 2"/>
          <p:cNvPicPr>
            <a:picLocks noChangeAspect="1"/>
          </p:cNvPicPr>
          <p:nvPr/>
        </p:nvPicPr>
        <p:blipFill rotWithShape="1">
          <a:blip r:embed="rId4"/>
          <a:srcRect b="33533"/>
          <a:stretch/>
        </p:blipFill>
        <p:spPr>
          <a:xfrm>
            <a:off x="8769924" y="3143534"/>
            <a:ext cx="2530059" cy="2800065"/>
          </a:xfrm>
          <a:prstGeom prst="rect">
            <a:avLst/>
          </a:prstGeom>
        </p:spPr>
      </p:pic>
      <p:sp>
        <p:nvSpPr>
          <p:cNvPr id="5" name="TextBox 4"/>
          <p:cNvSpPr txBox="1"/>
          <p:nvPr/>
        </p:nvSpPr>
        <p:spPr>
          <a:xfrm>
            <a:off x="4234375" y="371828"/>
            <a:ext cx="2400016" cy="584775"/>
          </a:xfrm>
          <a:prstGeom prst="rect">
            <a:avLst/>
          </a:prstGeom>
          <a:noFill/>
        </p:spPr>
        <p:txBody>
          <a:bodyPr wrap="none" rtlCol="0">
            <a:spAutoFit/>
          </a:bodyPr>
          <a:lstStyle/>
          <a:p>
            <a:r>
              <a:rPr lang="ru-RU" sz="3200" b="1" dirty="0" smtClean="0">
                <a:solidFill>
                  <a:srgbClr val="00B050"/>
                </a:solidFill>
              </a:rPr>
              <a:t>4.8. Пижма</a:t>
            </a:r>
            <a:r>
              <a:rPr lang="ru-RU" sz="3200" b="1" dirty="0">
                <a:solidFill>
                  <a:srgbClr val="00B050"/>
                </a:solidFill>
              </a:rPr>
              <a:t>. </a:t>
            </a:r>
            <a:endParaRPr lang="ru-RU" sz="3200" dirty="0">
              <a:solidFill>
                <a:srgbClr val="00B050"/>
              </a:solidFill>
            </a:endParaRPr>
          </a:p>
        </p:txBody>
      </p:sp>
    </p:spTree>
    <p:extLst>
      <p:ext uri="{BB962C8B-B14F-4D97-AF65-F5344CB8AC3E}">
        <p14:creationId xmlns:p14="http://schemas.microsoft.com/office/powerpoint/2010/main" val="2194641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rotWithShape="1">
          <a:blip r:embed="rId3"/>
          <a:srcRect b="33533"/>
          <a:stretch/>
        </p:blipFill>
        <p:spPr>
          <a:xfrm>
            <a:off x="7939263" y="2194560"/>
            <a:ext cx="4112062" cy="4557932"/>
          </a:xfrm>
          <a:prstGeom prst="rect">
            <a:avLst/>
          </a:prstGeom>
        </p:spPr>
      </p:pic>
      <p:sp>
        <p:nvSpPr>
          <p:cNvPr id="4" name="TextBox 3"/>
          <p:cNvSpPr txBox="1"/>
          <p:nvPr/>
        </p:nvSpPr>
        <p:spPr>
          <a:xfrm>
            <a:off x="177790" y="953814"/>
            <a:ext cx="7615712" cy="5632311"/>
          </a:xfrm>
          <a:prstGeom prst="rect">
            <a:avLst/>
          </a:prstGeom>
          <a:noFill/>
        </p:spPr>
        <p:txBody>
          <a:bodyPr wrap="square" rtlCol="0">
            <a:spAutoFit/>
          </a:bodyPr>
          <a:lstStyle/>
          <a:p>
            <a:r>
              <a:rPr lang="ru-RU" sz="2000" b="1" dirty="0"/>
              <a:t>Среда обитания. </a:t>
            </a:r>
            <a:r>
              <a:rPr lang="ru-RU" sz="2000" dirty="0" smtClean="0"/>
              <a:t>Растёт </a:t>
            </a:r>
            <a:r>
              <a:rPr lang="ru-RU" sz="2000" dirty="0"/>
              <a:t>по дорогам, полям, межам, в кустарниках, на опушках, в луговых степях, берёзовых лесах, на суходольных лугах. Больших зарослей не образует, но встречается повсеместно. Среди народных названий — «полевая рябинка», «дикая рябинка», «</a:t>
            </a:r>
            <a:r>
              <a:rPr lang="ru-RU" sz="2000" dirty="0" err="1"/>
              <a:t>приворотень</a:t>
            </a:r>
            <a:r>
              <a:rPr lang="ru-RU" sz="2000" dirty="0" smtClean="0"/>
              <a:t>».</a:t>
            </a:r>
            <a:r>
              <a:rPr lang="ru-RU" sz="2000" dirty="0"/>
              <a:t> Цветёт в июле — сентябре. Плоды созревают в августе — сентябре.</a:t>
            </a:r>
          </a:p>
          <a:p>
            <a:r>
              <a:rPr lang="ru-RU" sz="2000" b="1" dirty="0"/>
              <a:t>Лекарственные свойства. </a:t>
            </a:r>
            <a:r>
              <a:rPr lang="ru-RU" sz="2000" dirty="0"/>
              <a:t>Древние египтяне, персы, греки использовали пижму для бальзамирования трупов. Из корней растения можно получать зелёную краску.</a:t>
            </a:r>
          </a:p>
          <a:p>
            <a:r>
              <a:rPr lang="ru-RU" sz="2000" dirty="0"/>
              <a:t>Используется как инсектицидное средство против блох и мух. Репеллент.</a:t>
            </a:r>
          </a:p>
          <a:p>
            <a:r>
              <a:rPr lang="ru-RU" sz="2000" dirty="0"/>
              <a:t>Проявляет активность в отношении вируса табачной мозаики. </a:t>
            </a:r>
          </a:p>
          <a:p>
            <a:r>
              <a:rPr lang="ru-RU" sz="2000" dirty="0"/>
              <a:t> В большом количестве для скота ядовито. </a:t>
            </a:r>
          </a:p>
          <a:p>
            <a:r>
              <a:rPr lang="ru-RU" sz="2000" dirty="0"/>
              <a:t>Цветки пижмы используют как глистогонное средство. Настой цветков при лечении болезней печени, кишечно-желудочных заболеваниях, как потогонное и жаропонижающее.</a:t>
            </a:r>
          </a:p>
          <a:p>
            <a:r>
              <a:rPr lang="ru-RU" sz="2000" dirty="0"/>
              <a:t>Пижма как ядовитое растение требует осторожности при внутреннем применении</a:t>
            </a:r>
            <a:r>
              <a:rPr lang="ru-RU" sz="2000" dirty="0" smtClean="0"/>
              <a:t>.</a:t>
            </a:r>
            <a:endParaRPr lang="ru-RU"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3788" y="-297"/>
            <a:ext cx="2081726" cy="2081726"/>
          </a:xfrm>
          <a:prstGeom prst="rect">
            <a:avLst/>
          </a:prstGeom>
        </p:spPr>
      </p:pic>
    </p:spTree>
    <p:extLst>
      <p:ext uri="{BB962C8B-B14F-4D97-AF65-F5344CB8AC3E}">
        <p14:creationId xmlns:p14="http://schemas.microsoft.com/office/powerpoint/2010/main" val="1410580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594"/>
            <a:ext cx="12193057" cy="6858594"/>
          </a:xfrm>
          <a:prstGeom prst="rect">
            <a:avLst/>
          </a:prstGeom>
        </p:spPr>
      </p:pic>
      <p:pic>
        <p:nvPicPr>
          <p:cNvPr id="3" name="Рисунок 2"/>
          <p:cNvPicPr>
            <a:picLocks noChangeAspect="1"/>
          </p:cNvPicPr>
          <p:nvPr/>
        </p:nvPicPr>
        <p:blipFill rotWithShape="1">
          <a:blip r:embed="rId3"/>
          <a:srcRect b="13484"/>
          <a:stretch/>
        </p:blipFill>
        <p:spPr>
          <a:xfrm>
            <a:off x="6643499" y="879187"/>
            <a:ext cx="5469842" cy="5888686"/>
          </a:xfrm>
          <a:prstGeom prst="rect">
            <a:avLst/>
          </a:prstGeom>
        </p:spPr>
      </p:pic>
      <p:sp>
        <p:nvSpPr>
          <p:cNvPr id="2" name="TextBox 1"/>
          <p:cNvSpPr txBox="1"/>
          <p:nvPr/>
        </p:nvSpPr>
        <p:spPr>
          <a:xfrm>
            <a:off x="177092" y="879187"/>
            <a:ext cx="6288259" cy="5632311"/>
          </a:xfrm>
          <a:prstGeom prst="rect">
            <a:avLst/>
          </a:prstGeom>
          <a:noFill/>
        </p:spPr>
        <p:txBody>
          <a:bodyPr wrap="square" rtlCol="0">
            <a:spAutoFit/>
          </a:bodyPr>
          <a:lstStyle/>
          <a:p>
            <a:endParaRPr lang="ru-RU" sz="2000" b="1" dirty="0" smtClean="0"/>
          </a:p>
          <a:p>
            <a:r>
              <a:rPr lang="ru-RU" sz="2000" b="1" dirty="0" smtClean="0"/>
              <a:t>Среда </a:t>
            </a:r>
            <a:r>
              <a:rPr lang="ru-RU" sz="2000" b="1" dirty="0"/>
              <a:t>обитания. </a:t>
            </a:r>
            <a:r>
              <a:rPr lang="ru-RU" sz="2000" dirty="0"/>
              <a:t>Это неприхотливое к условиям существования </a:t>
            </a:r>
            <a:r>
              <a:rPr lang="ru-RU" sz="2000" dirty="0" smtClean="0"/>
              <a:t>растение </a:t>
            </a:r>
            <a:r>
              <a:rPr lang="ru-RU" sz="2000" dirty="0"/>
              <a:t>семейства сложноцветных встречается повсеместно на сухих лесных опушках, межах, вдоль дорог, троп, у заборов, во дворах и садах. Цветёт с июня по октябрь</a:t>
            </a:r>
            <a:r>
              <a:rPr lang="ru-RU" sz="2000" dirty="0" smtClean="0"/>
              <a:t>.</a:t>
            </a:r>
          </a:p>
          <a:p>
            <a:r>
              <a:rPr lang="ru-RU" sz="2000" b="1" dirty="0"/>
              <a:t>Лекарственные свойства.</a:t>
            </a:r>
            <a:r>
              <a:rPr lang="ru-RU" sz="2000" dirty="0"/>
              <a:t> </a:t>
            </a:r>
            <a:r>
              <a:rPr lang="ru-RU" sz="2000" b="1" dirty="0"/>
              <a:t> </a:t>
            </a:r>
            <a:r>
              <a:rPr lang="ru-RU" sz="2000" dirty="0"/>
              <a:t>В медицинских целях тысячелистник собирают во время цветения, не дожидаясь, когда его головки станут темнеть. Можно собирать и всё растение, и только цветочные головки. </a:t>
            </a:r>
            <a:r>
              <a:rPr lang="ru-RU" sz="2000" dirty="0" smtClean="0"/>
              <a:t>Используется </a:t>
            </a:r>
            <a:r>
              <a:rPr lang="ru-RU" sz="2000" dirty="0"/>
              <a:t>как кровоостанавливающее, заживляющее раны. Растение обладает вяжущим, мочегонным, потогонным свойствами и способствует правильному обмену веществ. Возбуждает аппетит, улучшает пищеварение, </a:t>
            </a:r>
            <a:r>
              <a:rPr lang="ru-RU" sz="2000" dirty="0" smtClean="0"/>
              <a:t>кровообращение</a:t>
            </a:r>
            <a:r>
              <a:rPr lang="ru-RU" sz="2000" dirty="0"/>
              <a:t>, ускоряет свёртываемость крови, обладает противоаллергическим, противомикробным, обезболивающим и инсектицидным свойствами</a:t>
            </a:r>
            <a:r>
              <a:rPr lang="ru-RU" sz="2000" dirty="0" smtClean="0"/>
              <a:t>.</a:t>
            </a:r>
            <a:endParaRPr lang="ru-RU" dirty="0"/>
          </a:p>
        </p:txBody>
      </p:sp>
      <p:sp>
        <p:nvSpPr>
          <p:cNvPr id="4" name="TextBox 3"/>
          <p:cNvSpPr txBox="1"/>
          <p:nvPr/>
        </p:nvSpPr>
        <p:spPr>
          <a:xfrm>
            <a:off x="661182" y="287794"/>
            <a:ext cx="6583679" cy="861774"/>
          </a:xfrm>
          <a:prstGeom prst="rect">
            <a:avLst/>
          </a:prstGeom>
          <a:noFill/>
        </p:spPr>
        <p:txBody>
          <a:bodyPr wrap="square" rtlCol="0">
            <a:spAutoFit/>
          </a:bodyPr>
          <a:lstStyle/>
          <a:p>
            <a:r>
              <a:rPr lang="ru-RU" sz="3200" b="1" dirty="0">
                <a:solidFill>
                  <a:srgbClr val="00B050"/>
                </a:solidFill>
              </a:rPr>
              <a:t>4.9. Тысячелистник обыкновенный</a:t>
            </a:r>
            <a:r>
              <a:rPr lang="ru-RU" sz="3200" dirty="0"/>
              <a:t>.</a:t>
            </a:r>
          </a:p>
          <a:p>
            <a:endParaRPr lang="ru-RU" dirty="0"/>
          </a:p>
        </p:txBody>
      </p:sp>
    </p:spTree>
    <p:extLst>
      <p:ext uri="{BB962C8B-B14F-4D97-AF65-F5344CB8AC3E}">
        <p14:creationId xmlns:p14="http://schemas.microsoft.com/office/powerpoint/2010/main" val="3606458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057" y="0"/>
            <a:ext cx="12193057" cy="6858594"/>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4" y="1116963"/>
            <a:ext cx="7264791" cy="5448593"/>
          </a:xfrm>
          <a:prstGeom prst="rect">
            <a:avLst/>
          </a:prstGeom>
        </p:spPr>
      </p:pic>
      <p:sp>
        <p:nvSpPr>
          <p:cNvPr id="4" name="TextBox 3"/>
          <p:cNvSpPr txBox="1"/>
          <p:nvPr/>
        </p:nvSpPr>
        <p:spPr>
          <a:xfrm>
            <a:off x="1561514" y="239151"/>
            <a:ext cx="5573577" cy="584775"/>
          </a:xfrm>
          <a:prstGeom prst="rect">
            <a:avLst/>
          </a:prstGeom>
          <a:noFill/>
        </p:spPr>
        <p:txBody>
          <a:bodyPr wrap="none" rtlCol="0">
            <a:spAutoFit/>
          </a:bodyPr>
          <a:lstStyle/>
          <a:p>
            <a:r>
              <a:rPr lang="ru-RU" sz="3200" b="1" dirty="0" smtClean="0">
                <a:solidFill>
                  <a:srgbClr val="00B050"/>
                </a:solidFill>
              </a:rPr>
              <a:t>4.10. Лапчатка </a:t>
            </a:r>
            <a:r>
              <a:rPr lang="ru-RU" sz="3200" b="1" dirty="0">
                <a:solidFill>
                  <a:srgbClr val="00B050"/>
                </a:solidFill>
              </a:rPr>
              <a:t>прямостоячая</a:t>
            </a:r>
            <a:r>
              <a:rPr lang="ru-RU" sz="3200" dirty="0">
                <a:solidFill>
                  <a:srgbClr val="00B050"/>
                </a:solidFill>
              </a:rPr>
              <a:t>.</a:t>
            </a:r>
            <a:r>
              <a:rPr lang="ru-RU" sz="3200" b="1" dirty="0">
                <a:solidFill>
                  <a:srgbClr val="00B050"/>
                </a:solidFill>
              </a:rPr>
              <a:t> </a:t>
            </a:r>
            <a:endParaRPr lang="ru-RU" sz="3200" dirty="0">
              <a:solidFill>
                <a:srgbClr val="00B050"/>
              </a:solidFill>
            </a:endParaRPr>
          </a:p>
        </p:txBody>
      </p:sp>
      <p:sp>
        <p:nvSpPr>
          <p:cNvPr id="5" name="TextBox 4"/>
          <p:cNvSpPr txBox="1"/>
          <p:nvPr/>
        </p:nvSpPr>
        <p:spPr>
          <a:xfrm>
            <a:off x="8117058" y="2715065"/>
            <a:ext cx="3334044" cy="2954655"/>
          </a:xfrm>
          <a:prstGeom prst="rect">
            <a:avLst/>
          </a:prstGeom>
          <a:noFill/>
        </p:spPr>
        <p:txBody>
          <a:bodyPr wrap="square" rtlCol="0">
            <a:spAutoFit/>
          </a:bodyPr>
          <a:lstStyle/>
          <a:p>
            <a:r>
              <a:rPr lang="ru-RU" sz="2400" b="1" dirty="0"/>
              <a:t>Среда обитания. </a:t>
            </a:r>
            <a:r>
              <a:rPr lang="ru-RU" sz="2400" dirty="0"/>
              <a:t>Лапчатка прямостоячая чаще всего встречается на сыроватых лугах, вырубках, лесных опушках и пастбищах. Цветёт с июня до осени.</a:t>
            </a:r>
          </a:p>
          <a:p>
            <a:endParaRPr lang="ru-RU" dirty="0"/>
          </a:p>
        </p:txBody>
      </p:sp>
    </p:spTree>
    <p:extLst>
      <p:ext uri="{BB962C8B-B14F-4D97-AF65-F5344CB8AC3E}">
        <p14:creationId xmlns:p14="http://schemas.microsoft.com/office/powerpoint/2010/main" val="1935953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pic>
        <p:nvPicPr>
          <p:cNvPr id="1028" name="Picture 4" descr="http://xn----7sbbmgwjhm8bc5ktbf.xn--p1ai/proekt/selakaia_magya/images/img_0660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098" y="997075"/>
            <a:ext cx="6935902" cy="5711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86929" y="206002"/>
            <a:ext cx="4497963" cy="584775"/>
          </a:xfrm>
          <a:prstGeom prst="rect">
            <a:avLst/>
          </a:prstGeom>
          <a:noFill/>
        </p:spPr>
        <p:txBody>
          <a:bodyPr wrap="none" rtlCol="0">
            <a:spAutoFit/>
          </a:bodyPr>
          <a:lstStyle/>
          <a:p>
            <a:r>
              <a:rPr lang="ru-RU" sz="3200" b="1" dirty="0">
                <a:solidFill>
                  <a:srgbClr val="00B050"/>
                </a:solidFill>
              </a:rPr>
              <a:t>Лапчатка прямостоячая</a:t>
            </a:r>
            <a:r>
              <a:rPr lang="ru-RU" dirty="0">
                <a:solidFill>
                  <a:srgbClr val="00B050"/>
                </a:solidFill>
              </a:rPr>
              <a:t>.</a:t>
            </a:r>
            <a:endParaRPr lang="ru-RU" dirty="0"/>
          </a:p>
        </p:txBody>
      </p:sp>
      <p:sp>
        <p:nvSpPr>
          <p:cNvPr id="4" name="TextBox 3"/>
          <p:cNvSpPr txBox="1"/>
          <p:nvPr/>
        </p:nvSpPr>
        <p:spPr>
          <a:xfrm>
            <a:off x="1" y="790777"/>
            <a:ext cx="5087220" cy="5970865"/>
          </a:xfrm>
          <a:prstGeom prst="rect">
            <a:avLst/>
          </a:prstGeom>
          <a:noFill/>
        </p:spPr>
        <p:txBody>
          <a:bodyPr wrap="square" rtlCol="0">
            <a:spAutoFit/>
          </a:bodyPr>
          <a:lstStyle/>
          <a:p>
            <a:r>
              <a:rPr lang="ru-RU" sz="2400" b="1" dirty="0"/>
              <a:t>Лекарственные </a:t>
            </a:r>
            <a:r>
              <a:rPr lang="ru-RU" sz="2400" b="1" dirty="0" smtClean="0"/>
              <a:t>свойства.</a:t>
            </a:r>
            <a:endParaRPr lang="ru-RU" sz="2400" dirty="0"/>
          </a:p>
          <a:p>
            <a:r>
              <a:rPr lang="ru-RU" sz="2000" dirty="0"/>
              <a:t>В качестве лекарственного сырья используют корневище лапчатки. Заготовку проводят в период цветения. Корневища выкапывают, отмывают от земли и сушат. В научной медицине используют вяжущие, бактерицидные, кровоостанавливающие и противовоспалительные свойства корневищ.  Наружно отвар растения используют при кровоточащих ранах, обморожении, ожогах, различных сыпях и других кожных болезнях. </a:t>
            </a:r>
          </a:p>
          <a:p>
            <a:r>
              <a:rPr lang="ru-RU" sz="2000" dirty="0"/>
              <a:t> Порошком растения можно чистить зубы для предупреждения воспаления дёсен и уничтожения дурного запаха изо рта. Корневища лапчатки входят в состав многих лекарственных сборов и вяжущих чаев. Из корневищ добывают красильные (красная и чёрная краска) и дубильные вещества.</a:t>
            </a:r>
          </a:p>
          <a:p>
            <a:endParaRPr lang="ru-RU" dirty="0"/>
          </a:p>
        </p:txBody>
      </p:sp>
    </p:spTree>
    <p:extLst>
      <p:ext uri="{BB962C8B-B14F-4D97-AF65-F5344CB8AC3E}">
        <p14:creationId xmlns:p14="http://schemas.microsoft.com/office/powerpoint/2010/main" val="3521563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82801" y="1651000"/>
            <a:ext cx="8039100" cy="3970318"/>
          </a:xfrm>
          <a:prstGeom prst="rect">
            <a:avLst/>
          </a:prstGeom>
          <a:noFill/>
        </p:spPr>
        <p:txBody>
          <a:bodyPr wrap="square" rtlCol="0">
            <a:spAutoFit/>
          </a:bodyPr>
          <a:lstStyle/>
          <a:p>
            <a:r>
              <a:rPr lang="ru-RU" dirty="0"/>
              <a:t> </a:t>
            </a:r>
            <a:r>
              <a:rPr lang="ru-RU" sz="2800" b="1" dirty="0">
                <a:solidFill>
                  <a:srgbClr val="008000"/>
                </a:solidFill>
              </a:rPr>
              <a:t>Цель:</a:t>
            </a:r>
            <a:r>
              <a:rPr lang="ru-RU" sz="2800" dirty="0">
                <a:solidFill>
                  <a:srgbClr val="008000"/>
                </a:solidFill>
              </a:rPr>
              <a:t> - познакомиться, какие лекарственные растения произрастают на территории посёлка Советский.</a:t>
            </a:r>
          </a:p>
          <a:p>
            <a:r>
              <a:rPr lang="ru-RU" sz="2800" b="1" dirty="0">
                <a:solidFill>
                  <a:srgbClr val="008000"/>
                </a:solidFill>
              </a:rPr>
              <a:t>Задачи:</a:t>
            </a:r>
            <a:r>
              <a:rPr lang="ru-RU" sz="2800" dirty="0">
                <a:solidFill>
                  <a:srgbClr val="008000"/>
                </a:solidFill>
              </a:rPr>
              <a:t> - изучить лекарственные свойства этих растений; </a:t>
            </a:r>
          </a:p>
          <a:p>
            <a:r>
              <a:rPr lang="ru-RU" sz="2800" dirty="0">
                <a:solidFill>
                  <a:srgbClr val="008000"/>
                </a:solidFill>
              </a:rPr>
              <a:t>                 - выяснить в какое время собирают лекарственные растения и где они произрастают; </a:t>
            </a:r>
          </a:p>
          <a:p>
            <a:r>
              <a:rPr lang="ru-RU" sz="2800" dirty="0">
                <a:solidFill>
                  <a:srgbClr val="008000"/>
                </a:solidFill>
              </a:rPr>
              <a:t>                 - уметь определять и заготавливать лекарственные травы.</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326" y="4590266"/>
            <a:ext cx="2438400" cy="1924050"/>
          </a:xfrm>
          <a:prstGeom prst="rect">
            <a:avLst/>
          </a:prstGeom>
        </p:spPr>
      </p:pic>
    </p:spTree>
    <p:extLst>
      <p:ext uri="{BB962C8B-B14F-4D97-AF65-F5344CB8AC3E}">
        <p14:creationId xmlns:p14="http://schemas.microsoft.com/office/powerpoint/2010/main" val="830783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rotWithShape="1">
          <a:blip r:embed="rId3"/>
          <a:srcRect b="6793"/>
          <a:stretch/>
        </p:blipFill>
        <p:spPr>
          <a:xfrm>
            <a:off x="5486401" y="256738"/>
            <a:ext cx="6705600" cy="6569610"/>
          </a:xfrm>
          <a:prstGeom prst="rect">
            <a:avLst/>
          </a:prstGeom>
        </p:spPr>
      </p:pic>
      <p:sp>
        <p:nvSpPr>
          <p:cNvPr id="4" name="TextBox 3"/>
          <p:cNvSpPr txBox="1"/>
          <p:nvPr/>
        </p:nvSpPr>
        <p:spPr>
          <a:xfrm>
            <a:off x="253218" y="224789"/>
            <a:ext cx="5547096" cy="584775"/>
          </a:xfrm>
          <a:prstGeom prst="rect">
            <a:avLst/>
          </a:prstGeom>
          <a:noFill/>
        </p:spPr>
        <p:txBody>
          <a:bodyPr wrap="none" rtlCol="0">
            <a:spAutoFit/>
          </a:bodyPr>
          <a:lstStyle/>
          <a:p>
            <a:r>
              <a:rPr lang="ru-RU" sz="3200" b="1" dirty="0" smtClean="0">
                <a:solidFill>
                  <a:srgbClr val="00B050"/>
                </a:solidFill>
              </a:rPr>
              <a:t>4.11. Донник </a:t>
            </a:r>
            <a:r>
              <a:rPr lang="ru-RU" sz="3200" b="1" dirty="0">
                <a:solidFill>
                  <a:srgbClr val="00B050"/>
                </a:solidFill>
              </a:rPr>
              <a:t>лекарственный. </a:t>
            </a:r>
            <a:endParaRPr lang="ru-RU" sz="3200" dirty="0">
              <a:solidFill>
                <a:srgbClr val="00B050"/>
              </a:solidFill>
            </a:endParaRPr>
          </a:p>
        </p:txBody>
      </p:sp>
      <p:sp>
        <p:nvSpPr>
          <p:cNvPr id="5" name="TextBox 4"/>
          <p:cNvSpPr txBox="1"/>
          <p:nvPr/>
        </p:nvSpPr>
        <p:spPr>
          <a:xfrm>
            <a:off x="491308" y="1066599"/>
            <a:ext cx="4994566" cy="4370427"/>
          </a:xfrm>
          <a:prstGeom prst="rect">
            <a:avLst/>
          </a:prstGeom>
          <a:noFill/>
        </p:spPr>
        <p:txBody>
          <a:bodyPr wrap="square" rtlCol="0">
            <a:spAutoFit/>
          </a:bodyPr>
          <a:lstStyle/>
          <a:p>
            <a:r>
              <a:rPr lang="ru-RU" sz="2000" b="1" dirty="0"/>
              <a:t>Среда обитания. </a:t>
            </a:r>
            <a:r>
              <a:rPr lang="ru-RU" sz="2000" dirty="0"/>
              <a:t>Растёт на пустырях, залежах, лугах, вдоль дорог, в карьерах.</a:t>
            </a:r>
          </a:p>
          <a:p>
            <a:r>
              <a:rPr lang="ru-RU" sz="2000" b="1" dirty="0" smtClean="0"/>
              <a:t>Лекарственные </a:t>
            </a:r>
            <a:r>
              <a:rPr lang="ru-RU" sz="2000" b="1" dirty="0"/>
              <a:t>свойства. </a:t>
            </a:r>
            <a:r>
              <a:rPr lang="ru-RU" sz="2000" dirty="0"/>
              <a:t>Настой и отвар донника применяют как отхаркивающее средство, болеутоляющее и успокаивающее. Наружно в виде компрессов при кожных заболеваниях.</a:t>
            </a:r>
          </a:p>
          <a:p>
            <a:r>
              <a:rPr lang="ru-RU" sz="2000" dirty="0"/>
              <a:t>Травой донника пересыпают одежду для предохранения от моли.</a:t>
            </a:r>
          </a:p>
          <a:p>
            <a:r>
              <a:rPr lang="ru-RU" sz="2000" dirty="0"/>
              <a:t>Донник нельзя употреблять в больших количествах и длительно, так как это вызывает головную боль, головокружение, рвоту, беспокойный сон.</a:t>
            </a:r>
          </a:p>
          <a:p>
            <a:endParaRPr lang="ru-RU" dirty="0"/>
          </a:p>
        </p:txBody>
      </p:sp>
    </p:spTree>
    <p:extLst>
      <p:ext uri="{BB962C8B-B14F-4D97-AF65-F5344CB8AC3E}">
        <p14:creationId xmlns:p14="http://schemas.microsoft.com/office/powerpoint/2010/main" val="2362801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57" y="0"/>
            <a:ext cx="12193057" cy="6858594"/>
          </a:xfrm>
          <a:prstGeom prst="rect">
            <a:avLst/>
          </a:prstGeom>
        </p:spPr>
      </p:pic>
      <p:sp>
        <p:nvSpPr>
          <p:cNvPr id="4" name="Прямоугольник 3"/>
          <p:cNvSpPr/>
          <p:nvPr/>
        </p:nvSpPr>
        <p:spPr>
          <a:xfrm>
            <a:off x="211015" y="906735"/>
            <a:ext cx="7002585" cy="5632311"/>
          </a:xfrm>
          <a:prstGeom prst="rect">
            <a:avLst/>
          </a:prstGeom>
        </p:spPr>
        <p:txBody>
          <a:bodyPr wrap="square">
            <a:spAutoFit/>
          </a:bodyPr>
          <a:lstStyle/>
          <a:p>
            <a:r>
              <a:rPr lang="ru-RU" sz="2000" b="1" dirty="0"/>
              <a:t>Среда обитания. </a:t>
            </a:r>
            <a:r>
              <a:rPr lang="ru-RU" sz="2000" dirty="0"/>
              <a:t>Растет на </a:t>
            </a:r>
            <a:r>
              <a:rPr lang="ru-RU" sz="2000" dirty="0" err="1"/>
              <a:t>среднеувлажнённых</a:t>
            </a:r>
            <a:r>
              <a:rPr lang="ru-RU" sz="2000" dirty="0"/>
              <a:t> лугах, лесных полянах, вдоль полей и </a:t>
            </a:r>
            <a:r>
              <a:rPr lang="ru-RU" sz="2000" dirty="0" smtClean="0"/>
              <a:t>дорог. Цветёт </a:t>
            </a:r>
            <a:r>
              <a:rPr lang="ru-RU" sz="2000" dirty="0"/>
              <a:t>в июне — сентябре. Плоды созревают в августе — октябре. </a:t>
            </a:r>
            <a:endParaRPr lang="ru-RU" sz="2000" dirty="0" smtClean="0"/>
          </a:p>
          <a:p>
            <a:r>
              <a:rPr lang="ru-RU" sz="2000" b="1" dirty="0" smtClean="0"/>
              <a:t>Лекарственные свойства.</a:t>
            </a:r>
            <a:r>
              <a:rPr lang="ru-RU" sz="2000" dirty="0" smtClean="0"/>
              <a:t> </a:t>
            </a:r>
            <a:r>
              <a:rPr lang="ru-RU" sz="2000" dirty="0"/>
              <a:t>Из листьев получают витаминные концентраты. </a:t>
            </a:r>
            <a:r>
              <a:rPr lang="ru-RU" sz="2000" dirty="0" smtClean="0"/>
              <a:t>Сухие </a:t>
            </a:r>
            <a:r>
              <a:rPr lang="ru-RU" sz="2000" dirty="0"/>
              <a:t>растёртые листья в прошлом добавляли к муке при выпечке ржаного хлеба, а также использовали для приготовления соусов и при производстве сыров. Способствует повышению плодородия полей. С древних времён клевер служит составной частью ароматических целебных ванн и лечебных чаев. </a:t>
            </a:r>
            <a:r>
              <a:rPr lang="ru-RU" sz="2000" dirty="0" smtClean="0"/>
              <a:t>В </a:t>
            </a:r>
            <a:r>
              <a:rPr lang="ru-RU" sz="2000" dirty="0"/>
              <a:t>народной медицине различных стран отвар и настой цветков применяли как средство, повышающее аппетит, при туберкулёзе, как противокашлевое при коклюше, бронхиальной астме, при малярии, мигрени, маточных кровотечениях, болезненных менструациях, болях. Соком свежего растения промывали глаза при аллергии. Измельчённые листья прикладывали к гнойным ранам и язвам.</a:t>
            </a:r>
          </a:p>
          <a:p>
            <a:endParaRPr lang="ru-RU" sz="2000" dirty="0"/>
          </a:p>
        </p:txBody>
      </p:sp>
      <p:pic>
        <p:nvPicPr>
          <p:cNvPr id="3" name="Рисунок 2"/>
          <p:cNvPicPr>
            <a:picLocks noChangeAspect="1"/>
          </p:cNvPicPr>
          <p:nvPr/>
        </p:nvPicPr>
        <p:blipFill>
          <a:blip r:embed="rId3"/>
          <a:stretch>
            <a:fillRect/>
          </a:stretch>
        </p:blipFill>
        <p:spPr>
          <a:xfrm>
            <a:off x="7213600" y="694154"/>
            <a:ext cx="4978400" cy="6163846"/>
          </a:xfrm>
          <a:prstGeom prst="rect">
            <a:avLst/>
          </a:prstGeom>
        </p:spPr>
      </p:pic>
      <p:sp>
        <p:nvSpPr>
          <p:cNvPr id="2" name="Прямоугольник 1"/>
          <p:cNvSpPr/>
          <p:nvPr/>
        </p:nvSpPr>
        <p:spPr>
          <a:xfrm>
            <a:off x="1376346" y="321960"/>
            <a:ext cx="4719125" cy="584775"/>
          </a:xfrm>
          <a:prstGeom prst="rect">
            <a:avLst/>
          </a:prstGeom>
        </p:spPr>
        <p:txBody>
          <a:bodyPr wrap="square">
            <a:spAutoFit/>
          </a:bodyPr>
          <a:lstStyle/>
          <a:p>
            <a:r>
              <a:rPr lang="ru-RU" sz="3200" dirty="0" smtClean="0">
                <a:solidFill>
                  <a:srgbClr val="00B050"/>
                </a:solidFill>
              </a:rPr>
              <a:t>4.12. Клевер </a:t>
            </a:r>
            <a:r>
              <a:rPr lang="ru-RU" sz="3200" dirty="0">
                <a:solidFill>
                  <a:srgbClr val="00B050"/>
                </a:solidFill>
              </a:rPr>
              <a:t>луговой.</a:t>
            </a:r>
          </a:p>
        </p:txBody>
      </p:sp>
    </p:spTree>
    <p:extLst>
      <p:ext uri="{BB962C8B-B14F-4D97-AF65-F5344CB8AC3E}">
        <p14:creationId xmlns:p14="http://schemas.microsoft.com/office/powerpoint/2010/main" val="2285352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594"/>
            <a:ext cx="12193057" cy="6858594"/>
          </a:xfrm>
          <a:prstGeom prst="rect">
            <a:avLst/>
          </a:prstGeom>
        </p:spPr>
      </p:pic>
      <p:sp>
        <p:nvSpPr>
          <p:cNvPr id="2" name="Прямоугольник 1"/>
          <p:cNvSpPr/>
          <p:nvPr/>
        </p:nvSpPr>
        <p:spPr>
          <a:xfrm>
            <a:off x="1743026" y="107434"/>
            <a:ext cx="4353502" cy="584775"/>
          </a:xfrm>
          <a:prstGeom prst="rect">
            <a:avLst/>
          </a:prstGeom>
        </p:spPr>
        <p:txBody>
          <a:bodyPr wrap="square">
            <a:spAutoFit/>
          </a:bodyPr>
          <a:lstStyle/>
          <a:p>
            <a:r>
              <a:rPr lang="ru-RU" sz="3200" dirty="0" smtClean="0">
                <a:solidFill>
                  <a:srgbClr val="00B050"/>
                </a:solidFill>
              </a:rPr>
              <a:t>4.13. Василёк луговой</a:t>
            </a:r>
            <a:r>
              <a:rPr lang="ru-RU" sz="3200" dirty="0">
                <a:solidFill>
                  <a:srgbClr val="00B050"/>
                </a:solidFill>
              </a:rPr>
              <a:t>.</a:t>
            </a:r>
          </a:p>
        </p:txBody>
      </p:sp>
      <p:pic>
        <p:nvPicPr>
          <p:cNvPr id="6" name="Рисунок 5"/>
          <p:cNvPicPr>
            <a:picLocks noChangeAspect="1"/>
          </p:cNvPicPr>
          <p:nvPr/>
        </p:nvPicPr>
        <p:blipFill rotWithShape="1">
          <a:blip r:embed="rId3"/>
          <a:srcRect l="10563"/>
          <a:stretch/>
        </p:blipFill>
        <p:spPr>
          <a:xfrm>
            <a:off x="6274190" y="626278"/>
            <a:ext cx="5917809" cy="6231722"/>
          </a:xfrm>
          <a:prstGeom prst="rect">
            <a:avLst/>
          </a:prstGeom>
        </p:spPr>
      </p:pic>
      <p:sp>
        <p:nvSpPr>
          <p:cNvPr id="4" name="Прямоугольник 3"/>
          <p:cNvSpPr/>
          <p:nvPr/>
        </p:nvSpPr>
        <p:spPr>
          <a:xfrm>
            <a:off x="373324" y="1218371"/>
            <a:ext cx="5527543" cy="2523768"/>
          </a:xfrm>
          <a:prstGeom prst="rect">
            <a:avLst/>
          </a:prstGeom>
        </p:spPr>
        <p:txBody>
          <a:bodyPr wrap="square">
            <a:spAutoFit/>
          </a:bodyPr>
          <a:lstStyle/>
          <a:p>
            <a:r>
              <a:rPr lang="ru-RU" sz="2000" b="1" dirty="0"/>
              <a:t>Среда обитания. </a:t>
            </a:r>
            <a:r>
              <a:rPr lang="ru-RU" sz="2000" dirty="0"/>
              <a:t>Растёт по суходольным и заливным лугам, кустарникам, полянам, иногда как сорняк на полях.</a:t>
            </a:r>
          </a:p>
          <a:p>
            <a:r>
              <a:rPr lang="ru-RU" sz="2000" b="1" dirty="0" smtClean="0"/>
              <a:t>Лекарственные </a:t>
            </a:r>
            <a:r>
              <a:rPr lang="ru-RU" sz="2000" b="1" dirty="0"/>
              <a:t>свойства. </a:t>
            </a:r>
            <a:r>
              <a:rPr lang="ru-RU" sz="2000" dirty="0"/>
              <a:t>Траву и корзинки собирают июне августе. Растение обладает мочегонным, противовоспалительным и обезболивающем </a:t>
            </a:r>
            <a:r>
              <a:rPr lang="ru-RU" sz="2000" dirty="0" smtClean="0"/>
              <a:t>действием.</a:t>
            </a:r>
            <a:endParaRPr lang="ru-RU" sz="2000" dirty="0"/>
          </a:p>
          <a:p>
            <a:endParaRPr lang="ru-RU" dirty="0"/>
          </a:p>
        </p:txBody>
      </p:sp>
    </p:spTree>
    <p:extLst>
      <p:ext uri="{BB962C8B-B14F-4D97-AF65-F5344CB8AC3E}">
        <p14:creationId xmlns:p14="http://schemas.microsoft.com/office/powerpoint/2010/main" val="677337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sp>
        <p:nvSpPr>
          <p:cNvPr id="3" name="TextBox 2"/>
          <p:cNvSpPr txBox="1"/>
          <p:nvPr/>
        </p:nvSpPr>
        <p:spPr>
          <a:xfrm>
            <a:off x="1519311" y="126610"/>
            <a:ext cx="6262484" cy="861774"/>
          </a:xfrm>
          <a:prstGeom prst="rect">
            <a:avLst/>
          </a:prstGeom>
          <a:noFill/>
        </p:spPr>
        <p:txBody>
          <a:bodyPr wrap="none" rtlCol="0">
            <a:spAutoFit/>
          </a:bodyPr>
          <a:lstStyle/>
          <a:p>
            <a:r>
              <a:rPr lang="ru-RU" sz="3200" b="1" dirty="0" smtClean="0">
                <a:solidFill>
                  <a:srgbClr val="00B050"/>
                </a:solidFill>
              </a:rPr>
              <a:t>4.14. Золотарник обыкновенный. </a:t>
            </a:r>
            <a:endParaRPr lang="ru-RU" sz="3200" b="1" dirty="0">
              <a:solidFill>
                <a:srgbClr val="00B050"/>
              </a:solidFill>
            </a:endParaRPr>
          </a:p>
          <a:p>
            <a:endParaRPr lang="ru-RU"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11596"/>
          <a:stretch/>
        </p:blipFill>
        <p:spPr>
          <a:xfrm>
            <a:off x="5604828" y="1269609"/>
            <a:ext cx="6587172" cy="5588391"/>
          </a:xfrm>
          <a:prstGeom prst="rect">
            <a:avLst/>
          </a:prstGeom>
        </p:spPr>
      </p:pic>
      <p:sp>
        <p:nvSpPr>
          <p:cNvPr id="6" name="TextBox 5"/>
          <p:cNvSpPr txBox="1"/>
          <p:nvPr/>
        </p:nvSpPr>
        <p:spPr>
          <a:xfrm>
            <a:off x="317052" y="907623"/>
            <a:ext cx="4970725" cy="4678204"/>
          </a:xfrm>
          <a:prstGeom prst="rect">
            <a:avLst/>
          </a:prstGeom>
          <a:noFill/>
        </p:spPr>
        <p:txBody>
          <a:bodyPr wrap="square" rtlCol="0">
            <a:spAutoFit/>
          </a:bodyPr>
          <a:lstStyle/>
          <a:p>
            <a:r>
              <a:rPr lang="ru-RU" sz="2000" b="1" dirty="0"/>
              <a:t>Среда обитания.</a:t>
            </a:r>
            <a:r>
              <a:rPr lang="ru-RU" sz="2000" dirty="0"/>
              <a:t> Растёт в светлых лесах, встречается по лесным опушкам, полянам, вырубкам, среди кустарников, на лугах, в придорожных насаждениях. Селится в основном на проницаемых песчаных почвах.</a:t>
            </a:r>
          </a:p>
          <a:p>
            <a:r>
              <a:rPr lang="ru-RU" sz="2000" dirty="0"/>
              <a:t>Цветёт с мая до сентября, семянки созревают в июне — октябре.</a:t>
            </a:r>
          </a:p>
          <a:p>
            <a:r>
              <a:rPr lang="ru-RU" sz="2000" b="1" dirty="0"/>
              <a:t>Лекарственные свойства. </a:t>
            </a:r>
            <a:r>
              <a:rPr lang="ru-RU" sz="2000" dirty="0"/>
              <a:t>Растение растворяет камни в почках и</a:t>
            </a:r>
            <a:r>
              <a:rPr lang="ru-RU" sz="2000" b="1" dirty="0"/>
              <a:t> </a:t>
            </a:r>
            <a:r>
              <a:rPr lang="ru-RU" sz="2000" dirty="0"/>
              <a:t>мочевом пузыре, уменьшает и снимает боли, обладает мочегонным, вяжущим, противовоспалительным, антисептическим и ранозаживляющим действием.</a:t>
            </a:r>
          </a:p>
          <a:p>
            <a:endParaRPr lang="ru-RU" dirty="0"/>
          </a:p>
        </p:txBody>
      </p:sp>
    </p:spTree>
    <p:extLst>
      <p:ext uri="{BB962C8B-B14F-4D97-AF65-F5344CB8AC3E}">
        <p14:creationId xmlns:p14="http://schemas.microsoft.com/office/powerpoint/2010/main" val="235398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pic>
        <p:nvPicPr>
          <p:cNvPr id="4" name="Рисунок 3" descr="Prêle1.3.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180492"/>
            <a:ext cx="5924745" cy="4572000"/>
          </a:xfrm>
          <a:prstGeom prst="rect">
            <a:avLst/>
          </a:prstGeom>
          <a:noFill/>
          <a:ln>
            <a:noFill/>
          </a:ln>
        </p:spPr>
      </p:pic>
      <p:sp>
        <p:nvSpPr>
          <p:cNvPr id="3" name="TextBox 2"/>
          <p:cNvSpPr txBox="1"/>
          <p:nvPr/>
        </p:nvSpPr>
        <p:spPr>
          <a:xfrm>
            <a:off x="2475914" y="492369"/>
            <a:ext cx="3901453" cy="584775"/>
          </a:xfrm>
          <a:prstGeom prst="rect">
            <a:avLst/>
          </a:prstGeom>
          <a:noFill/>
        </p:spPr>
        <p:txBody>
          <a:bodyPr wrap="none" rtlCol="0">
            <a:spAutoFit/>
          </a:bodyPr>
          <a:lstStyle/>
          <a:p>
            <a:r>
              <a:rPr lang="ru-RU" sz="3200" b="1" dirty="0" smtClean="0">
                <a:solidFill>
                  <a:srgbClr val="00B050"/>
                </a:solidFill>
              </a:rPr>
              <a:t>4.15. </a:t>
            </a:r>
            <a:r>
              <a:rPr lang="ru-RU" sz="3200" b="1" dirty="0">
                <a:solidFill>
                  <a:srgbClr val="00B050"/>
                </a:solidFill>
              </a:rPr>
              <a:t>Хвощ полевой. </a:t>
            </a:r>
          </a:p>
        </p:txBody>
      </p:sp>
      <p:sp>
        <p:nvSpPr>
          <p:cNvPr id="5" name="TextBox 4"/>
          <p:cNvSpPr txBox="1"/>
          <p:nvPr/>
        </p:nvSpPr>
        <p:spPr>
          <a:xfrm>
            <a:off x="457201" y="1150959"/>
            <a:ext cx="5466485" cy="5324535"/>
          </a:xfrm>
          <a:prstGeom prst="rect">
            <a:avLst/>
          </a:prstGeom>
          <a:noFill/>
        </p:spPr>
        <p:txBody>
          <a:bodyPr wrap="square" rtlCol="0">
            <a:spAutoFit/>
          </a:bodyPr>
          <a:lstStyle/>
          <a:p>
            <a:r>
              <a:rPr lang="ru-RU" sz="2000" b="1" dirty="0"/>
              <a:t>Среда обитания. </a:t>
            </a:r>
            <a:r>
              <a:rPr lang="ru-RU" sz="2000" dirty="0"/>
              <a:t>Растёт по сырым местам, около озёр, болот, рек и на пойменных лугах.</a:t>
            </a:r>
          </a:p>
          <a:p>
            <a:r>
              <a:rPr lang="ru-RU" sz="2000" b="1" dirty="0" smtClean="0"/>
              <a:t>Лекарственные </a:t>
            </a:r>
            <a:r>
              <a:rPr lang="ru-RU" sz="2000" b="1" dirty="0"/>
              <a:t>свойства. </a:t>
            </a:r>
            <a:r>
              <a:rPr lang="ru-RU" sz="2000" dirty="0"/>
              <a:t>В научной медицине в качестве лекарственного сырья используют бесплодные весенние побеги — траву хвоща. Настои хвоща применяют как мочегонное при отёках, противовоспалительное при воспалительных процессах мочевого пузыря и мочевыводящих путей, кровоостанавливающее, общеукрепляющее, ранозаживляющее и вяжущее средство. Помогают они при сердечной недостаточности, улучшают водно-солевой обмен. В народной медицине применяют при лечении злокачественных новообразований, наружных и внутренних кровотечений. Хвощ заготавливают в середине лета</a:t>
            </a:r>
            <a:r>
              <a:rPr lang="ru-RU" sz="2000" dirty="0" smtClean="0"/>
              <a:t>.</a:t>
            </a:r>
            <a:endParaRPr lang="ru-RU"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597" y="-119576"/>
            <a:ext cx="3775630" cy="2194560"/>
          </a:xfrm>
          <a:prstGeom prst="rect">
            <a:avLst/>
          </a:prstGeom>
        </p:spPr>
      </p:pic>
    </p:spTree>
    <p:extLst>
      <p:ext uri="{BB962C8B-B14F-4D97-AF65-F5344CB8AC3E}">
        <p14:creationId xmlns:p14="http://schemas.microsoft.com/office/powerpoint/2010/main" val="4029906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535" y="566225"/>
            <a:ext cx="6677465" cy="6172200"/>
          </a:xfrm>
          <a:prstGeom prst="rect">
            <a:avLst/>
          </a:prstGeom>
        </p:spPr>
      </p:pic>
      <p:sp>
        <p:nvSpPr>
          <p:cNvPr id="3" name="TextBox 2"/>
          <p:cNvSpPr txBox="1"/>
          <p:nvPr/>
        </p:nvSpPr>
        <p:spPr>
          <a:xfrm>
            <a:off x="522740" y="140676"/>
            <a:ext cx="4611968" cy="584775"/>
          </a:xfrm>
          <a:prstGeom prst="rect">
            <a:avLst/>
          </a:prstGeom>
          <a:noFill/>
        </p:spPr>
        <p:txBody>
          <a:bodyPr wrap="none" rtlCol="0">
            <a:spAutoFit/>
          </a:bodyPr>
          <a:lstStyle/>
          <a:p>
            <a:r>
              <a:rPr lang="ru-RU" sz="3200" b="1" dirty="0" smtClean="0">
                <a:solidFill>
                  <a:srgbClr val="00B050"/>
                </a:solidFill>
              </a:rPr>
              <a:t>4.16. Земляника </a:t>
            </a:r>
            <a:r>
              <a:rPr lang="ru-RU" sz="3200" b="1" dirty="0">
                <a:solidFill>
                  <a:srgbClr val="00B050"/>
                </a:solidFill>
              </a:rPr>
              <a:t>лесная. </a:t>
            </a:r>
            <a:endParaRPr lang="ru-RU" sz="3200" dirty="0">
              <a:solidFill>
                <a:srgbClr val="00B050"/>
              </a:solidFill>
            </a:endParaRPr>
          </a:p>
        </p:txBody>
      </p:sp>
      <p:sp>
        <p:nvSpPr>
          <p:cNvPr id="5" name="TextBox 4"/>
          <p:cNvSpPr txBox="1"/>
          <p:nvPr/>
        </p:nvSpPr>
        <p:spPr>
          <a:xfrm>
            <a:off x="522740" y="866424"/>
            <a:ext cx="4611968" cy="4062651"/>
          </a:xfrm>
          <a:prstGeom prst="rect">
            <a:avLst/>
          </a:prstGeom>
          <a:noFill/>
        </p:spPr>
        <p:txBody>
          <a:bodyPr wrap="square" rtlCol="0">
            <a:spAutoFit/>
          </a:bodyPr>
          <a:lstStyle/>
          <a:p>
            <a:r>
              <a:rPr lang="ru-RU" sz="2000" b="1" dirty="0"/>
              <a:t>Среда обитания.</a:t>
            </a:r>
            <a:r>
              <a:rPr lang="ru-RU" sz="2000" dirty="0"/>
              <a:t> Земляника лесная растёт на опушках, в осветлённых лесах, на лесных вырубках и среди кустарников</a:t>
            </a:r>
            <a:r>
              <a:rPr lang="ru-RU" sz="2000" dirty="0" smtClean="0"/>
              <a:t>.</a:t>
            </a:r>
          </a:p>
          <a:p>
            <a:r>
              <a:rPr lang="ru-RU" sz="2000" b="1" dirty="0" smtClean="0"/>
              <a:t> </a:t>
            </a:r>
            <a:r>
              <a:rPr lang="ru-RU" sz="2000" b="1" dirty="0"/>
              <a:t>Лекарственные свойства.</a:t>
            </a:r>
            <a:r>
              <a:rPr lang="ru-RU" sz="2000" dirty="0"/>
              <a:t> Водный настой листьев земляники лесной применяются в качестве мочегонного средства при мочекаменной и </a:t>
            </a:r>
            <a:r>
              <a:rPr lang="ru-RU" sz="2000" dirty="0" err="1"/>
              <a:t>жёлчнокаменной</a:t>
            </a:r>
            <a:r>
              <a:rPr lang="ru-RU" sz="2000" dirty="0"/>
              <a:t> болезнях. Их употребление также назначается при диабете и малокровии. Плоды применяют как витаминное средство.</a:t>
            </a:r>
          </a:p>
          <a:p>
            <a:endParaRPr lang="ru-RU" sz="1600" dirty="0"/>
          </a:p>
        </p:txBody>
      </p:sp>
    </p:spTree>
    <p:extLst>
      <p:ext uri="{BB962C8B-B14F-4D97-AF65-F5344CB8AC3E}">
        <p14:creationId xmlns:p14="http://schemas.microsoft.com/office/powerpoint/2010/main" val="652983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8602" y="1623060"/>
            <a:ext cx="6663397" cy="5234940"/>
          </a:xfrm>
          <a:prstGeom prst="rect">
            <a:avLst/>
          </a:prstGeom>
        </p:spPr>
      </p:pic>
      <p:sp>
        <p:nvSpPr>
          <p:cNvPr id="4" name="TextBox 3"/>
          <p:cNvSpPr txBox="1"/>
          <p:nvPr/>
        </p:nvSpPr>
        <p:spPr>
          <a:xfrm>
            <a:off x="2067951" y="226606"/>
            <a:ext cx="5495415" cy="584775"/>
          </a:xfrm>
          <a:prstGeom prst="rect">
            <a:avLst/>
          </a:prstGeom>
          <a:noFill/>
        </p:spPr>
        <p:txBody>
          <a:bodyPr wrap="none" rtlCol="0">
            <a:spAutoFit/>
          </a:bodyPr>
          <a:lstStyle/>
          <a:p>
            <a:r>
              <a:rPr lang="ru-RU" sz="3200" b="1" dirty="0" smtClean="0">
                <a:solidFill>
                  <a:srgbClr val="00B050"/>
                </a:solidFill>
              </a:rPr>
              <a:t>4.17. Малина </a:t>
            </a:r>
            <a:r>
              <a:rPr lang="ru-RU" sz="3200" b="1" dirty="0">
                <a:solidFill>
                  <a:srgbClr val="00B050"/>
                </a:solidFill>
              </a:rPr>
              <a:t>обыкновенная. </a:t>
            </a:r>
            <a:endParaRPr lang="ru-RU" sz="3200" dirty="0">
              <a:solidFill>
                <a:srgbClr val="00B050"/>
              </a:solidFill>
            </a:endParaRPr>
          </a:p>
        </p:txBody>
      </p:sp>
      <p:sp>
        <p:nvSpPr>
          <p:cNvPr id="5" name="TextBox 4"/>
          <p:cNvSpPr txBox="1"/>
          <p:nvPr/>
        </p:nvSpPr>
        <p:spPr>
          <a:xfrm>
            <a:off x="0" y="787851"/>
            <a:ext cx="5655212" cy="5601533"/>
          </a:xfrm>
          <a:prstGeom prst="rect">
            <a:avLst/>
          </a:prstGeom>
          <a:noFill/>
        </p:spPr>
        <p:txBody>
          <a:bodyPr wrap="square" rtlCol="0">
            <a:spAutoFit/>
          </a:bodyPr>
          <a:lstStyle/>
          <a:p>
            <a:r>
              <a:rPr lang="ru-RU" sz="2000" b="1" dirty="0"/>
              <a:t>Среда обитания. </a:t>
            </a:r>
            <a:r>
              <a:rPr lang="ru-RU" sz="2000" dirty="0" smtClean="0"/>
              <a:t>Растёт </a:t>
            </a:r>
            <a:r>
              <a:rPr lang="ru-RU" sz="2000" dirty="0"/>
              <a:t>по вырубкам, лесам, кустарникам, берегам рек.</a:t>
            </a:r>
          </a:p>
          <a:p>
            <a:r>
              <a:rPr lang="ru-RU" sz="2000" b="1" dirty="0"/>
              <a:t>Лекарственные свойства.</a:t>
            </a:r>
            <a:r>
              <a:rPr lang="ru-RU" sz="2000" dirty="0"/>
              <a:t> Плоды малины употребляют как свежими, так и замороженными или используют для приготовления варенья, желе, мармелада, соков. </a:t>
            </a:r>
            <a:r>
              <a:rPr lang="ru-RU" sz="2000" dirty="0" smtClean="0"/>
              <a:t>В </a:t>
            </a:r>
            <a:r>
              <a:rPr lang="ru-RU" sz="2000" dirty="0"/>
              <a:t>качестве лекарственного сырья используют плод малины. Плоды собирают зрелыми, без цветоножек и цветоложа. </a:t>
            </a:r>
            <a:r>
              <a:rPr lang="ru-RU" sz="2000" dirty="0" smtClean="0"/>
              <a:t>В </a:t>
            </a:r>
            <a:r>
              <a:rPr lang="ru-RU" sz="2000" dirty="0"/>
              <a:t>медицине сушёные плоды употребляются как потогонное средство, сироп — для улучшения вкуса микстур.</a:t>
            </a:r>
          </a:p>
          <a:p>
            <a:r>
              <a:rPr lang="ru-RU" sz="2000" dirty="0"/>
              <a:t>В народной медицине используются плоды и листья при простуде, гриппе, как </a:t>
            </a:r>
            <a:r>
              <a:rPr lang="ru-RU" sz="2000" dirty="0" smtClean="0"/>
              <a:t>жаропонижающее </a:t>
            </a:r>
            <a:r>
              <a:rPr lang="ru-RU" sz="2000" dirty="0"/>
              <a:t>средство.</a:t>
            </a:r>
          </a:p>
          <a:p>
            <a:r>
              <a:rPr lang="ru-RU" sz="2000" dirty="0"/>
              <a:t>Листья могут служить заменителем чая. Их сминают руками, листья выделяют сок и чернеют, а затем их сушат на печи.</a:t>
            </a:r>
          </a:p>
          <a:p>
            <a:endParaRPr lang="ru-RU" dirty="0"/>
          </a:p>
        </p:txBody>
      </p:sp>
    </p:spTree>
    <p:extLst>
      <p:ext uri="{BB962C8B-B14F-4D97-AF65-F5344CB8AC3E}">
        <p14:creationId xmlns:p14="http://schemas.microsoft.com/office/powerpoint/2010/main" val="1030840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7915" y="705440"/>
            <a:ext cx="7944085" cy="5958064"/>
          </a:xfrm>
          <a:prstGeom prst="rect">
            <a:avLst/>
          </a:prstGeom>
        </p:spPr>
      </p:pic>
      <p:sp>
        <p:nvSpPr>
          <p:cNvPr id="5" name="TextBox 4"/>
          <p:cNvSpPr txBox="1"/>
          <p:nvPr/>
        </p:nvSpPr>
        <p:spPr>
          <a:xfrm>
            <a:off x="1026941" y="140677"/>
            <a:ext cx="5629683" cy="584775"/>
          </a:xfrm>
          <a:prstGeom prst="rect">
            <a:avLst/>
          </a:prstGeom>
          <a:noFill/>
        </p:spPr>
        <p:txBody>
          <a:bodyPr wrap="none" rtlCol="0">
            <a:spAutoFit/>
          </a:bodyPr>
          <a:lstStyle/>
          <a:p>
            <a:r>
              <a:rPr lang="ru-RU" dirty="0"/>
              <a:t> </a:t>
            </a:r>
            <a:r>
              <a:rPr lang="ru-RU" sz="3200" b="1" dirty="0" smtClean="0">
                <a:solidFill>
                  <a:srgbClr val="00B050"/>
                </a:solidFill>
              </a:rPr>
              <a:t>4.18. Черника </a:t>
            </a:r>
            <a:r>
              <a:rPr lang="ru-RU" sz="3200" b="1" dirty="0">
                <a:solidFill>
                  <a:srgbClr val="00B050"/>
                </a:solidFill>
              </a:rPr>
              <a:t>обыкновенная. </a:t>
            </a:r>
          </a:p>
        </p:txBody>
      </p:sp>
      <p:sp>
        <p:nvSpPr>
          <p:cNvPr id="6" name="TextBox 5"/>
          <p:cNvSpPr txBox="1"/>
          <p:nvPr/>
        </p:nvSpPr>
        <p:spPr>
          <a:xfrm>
            <a:off x="211015" y="866426"/>
            <a:ext cx="3840480" cy="3416320"/>
          </a:xfrm>
          <a:prstGeom prst="rect">
            <a:avLst/>
          </a:prstGeom>
          <a:noFill/>
        </p:spPr>
        <p:txBody>
          <a:bodyPr wrap="square" rtlCol="0">
            <a:spAutoFit/>
          </a:bodyPr>
          <a:lstStyle/>
          <a:p>
            <a:r>
              <a:rPr lang="ru-RU" sz="2000" b="1" dirty="0"/>
              <a:t>Среда обитания.</a:t>
            </a:r>
            <a:r>
              <a:rPr lang="ru-RU" sz="2000" dirty="0"/>
              <a:t> Растёт в сосновых и еловых лесах</a:t>
            </a:r>
            <a:r>
              <a:rPr lang="ru-RU" sz="2000" dirty="0" smtClean="0"/>
              <a:t>.</a:t>
            </a:r>
            <a:r>
              <a:rPr lang="ru-RU" sz="2000" b="1" dirty="0"/>
              <a:t> </a:t>
            </a:r>
            <a:endParaRPr lang="ru-RU" sz="2000" b="1" dirty="0" smtClean="0"/>
          </a:p>
          <a:p>
            <a:r>
              <a:rPr lang="ru-RU" sz="2000" b="1" dirty="0" smtClean="0"/>
              <a:t>Лекарственные </a:t>
            </a:r>
            <a:r>
              <a:rPr lang="ru-RU" sz="2000" b="1" dirty="0"/>
              <a:t>свойства.</a:t>
            </a:r>
            <a:r>
              <a:rPr lang="ru-RU" sz="2000" dirty="0"/>
              <a:t> Ягоды черники употребляются в пищу и для приготовления наливки, киселей, варенья, пирогов. Хранят также в замороженном виде. Ягоды — хороший источник витамина С, магния и кальция.</a:t>
            </a:r>
          </a:p>
          <a:p>
            <a:endParaRPr lang="ru-RU" dirty="0"/>
          </a:p>
          <a:p>
            <a:endParaRPr lang="ru-RU" dirty="0"/>
          </a:p>
        </p:txBody>
      </p:sp>
    </p:spTree>
    <p:extLst>
      <p:ext uri="{BB962C8B-B14F-4D97-AF65-F5344CB8AC3E}">
        <p14:creationId xmlns:p14="http://schemas.microsoft.com/office/powerpoint/2010/main" val="335690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608" y="811530"/>
            <a:ext cx="6979920" cy="5234940"/>
          </a:xfrm>
          <a:prstGeom prst="rect">
            <a:avLst/>
          </a:prstGeom>
        </p:spPr>
      </p:pic>
      <p:sp>
        <p:nvSpPr>
          <p:cNvPr id="4" name="TextBox 3"/>
          <p:cNvSpPr txBox="1"/>
          <p:nvPr/>
        </p:nvSpPr>
        <p:spPr>
          <a:xfrm>
            <a:off x="295025" y="1035732"/>
            <a:ext cx="4622029" cy="5324535"/>
          </a:xfrm>
          <a:prstGeom prst="rect">
            <a:avLst/>
          </a:prstGeom>
          <a:noFill/>
        </p:spPr>
        <p:txBody>
          <a:bodyPr wrap="square" rtlCol="0">
            <a:spAutoFit/>
          </a:bodyPr>
          <a:lstStyle/>
          <a:p>
            <a:r>
              <a:rPr lang="ru-RU" sz="2000" dirty="0" smtClean="0"/>
              <a:t>Свежая </a:t>
            </a:r>
            <a:r>
              <a:rPr lang="ru-RU" sz="2000" dirty="0"/>
              <a:t>ягода считается полезной при лечении цинги.</a:t>
            </a:r>
          </a:p>
          <a:p>
            <a:r>
              <a:rPr lang="ru-RU" sz="2000" dirty="0"/>
              <a:t>В медицине используются как ягоды, так и листья черники. Они применяются в основном при болезнях глаз, желудочно-кишечного тракта, сахарного </a:t>
            </a:r>
            <a:r>
              <a:rPr lang="ru-RU" sz="2000" dirty="0" smtClean="0"/>
              <a:t>диабета. </a:t>
            </a:r>
            <a:r>
              <a:rPr lang="ru-RU" sz="2000" dirty="0"/>
              <a:t>В основном, положительное действие связано с улучшением кровотока сетчатки глаза.</a:t>
            </a:r>
          </a:p>
          <a:p>
            <a:r>
              <a:rPr lang="ru-RU" sz="2000" dirty="0"/>
              <a:t>Листья и побеги употребляют при начальных формах диабета. Заготавливают в стадии полной зрелости (в июле — августе), листья — в период цветения, срывают руками, сушат под навесом. Сырьё хранят в бумажных мешках, коробках, ящиках. Срок хранения — до 2 лет</a:t>
            </a:r>
            <a:r>
              <a:rPr lang="ru-RU" sz="2000" dirty="0" smtClean="0"/>
              <a:t>.</a:t>
            </a:r>
            <a:endParaRPr lang="ru-RU" dirty="0"/>
          </a:p>
        </p:txBody>
      </p:sp>
      <p:pic>
        <p:nvPicPr>
          <p:cNvPr id="6" name="Рисунок 5"/>
          <p:cNvPicPr>
            <a:picLocks noChangeAspect="1"/>
          </p:cNvPicPr>
          <p:nvPr/>
        </p:nvPicPr>
        <p:blipFill>
          <a:blip r:embed="rId4"/>
          <a:stretch>
            <a:fillRect/>
          </a:stretch>
        </p:blipFill>
        <p:spPr>
          <a:xfrm>
            <a:off x="1549127" y="90961"/>
            <a:ext cx="4901609" cy="853514"/>
          </a:xfrm>
          <a:prstGeom prst="rect">
            <a:avLst/>
          </a:prstGeom>
        </p:spPr>
      </p:pic>
    </p:spTree>
    <p:extLst>
      <p:ext uri="{BB962C8B-B14F-4D97-AF65-F5344CB8AC3E}">
        <p14:creationId xmlns:p14="http://schemas.microsoft.com/office/powerpoint/2010/main" val="1586876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62" y="1402373"/>
            <a:ext cx="6775938" cy="5234940"/>
          </a:xfrm>
          <a:prstGeom prst="rect">
            <a:avLst/>
          </a:prstGeom>
        </p:spPr>
      </p:pic>
      <p:sp>
        <p:nvSpPr>
          <p:cNvPr id="4" name="TextBox 3"/>
          <p:cNvSpPr txBox="1"/>
          <p:nvPr/>
        </p:nvSpPr>
        <p:spPr>
          <a:xfrm>
            <a:off x="2067951" y="281354"/>
            <a:ext cx="5629233" cy="584775"/>
          </a:xfrm>
          <a:prstGeom prst="rect">
            <a:avLst/>
          </a:prstGeom>
          <a:noFill/>
        </p:spPr>
        <p:txBody>
          <a:bodyPr wrap="none" rtlCol="0">
            <a:spAutoFit/>
          </a:bodyPr>
          <a:lstStyle/>
          <a:p>
            <a:r>
              <a:rPr lang="ru-RU" sz="3200" b="1" dirty="0" smtClean="0">
                <a:solidFill>
                  <a:srgbClr val="00B050"/>
                </a:solidFill>
              </a:rPr>
              <a:t>4.19. Брусника обыкновенная.</a:t>
            </a:r>
            <a:endParaRPr lang="ru-RU" sz="3200" dirty="0">
              <a:solidFill>
                <a:srgbClr val="00B050"/>
              </a:solidFill>
            </a:endParaRPr>
          </a:p>
        </p:txBody>
      </p:sp>
      <p:sp>
        <p:nvSpPr>
          <p:cNvPr id="5" name="TextBox 4"/>
          <p:cNvSpPr txBox="1"/>
          <p:nvPr/>
        </p:nvSpPr>
        <p:spPr>
          <a:xfrm>
            <a:off x="203982" y="866129"/>
            <a:ext cx="5211552" cy="5632311"/>
          </a:xfrm>
          <a:prstGeom prst="rect">
            <a:avLst/>
          </a:prstGeom>
          <a:noFill/>
        </p:spPr>
        <p:txBody>
          <a:bodyPr wrap="square" rtlCol="0">
            <a:spAutoFit/>
          </a:bodyPr>
          <a:lstStyle/>
          <a:p>
            <a:r>
              <a:rPr lang="ru-RU" sz="2000" b="1" dirty="0"/>
              <a:t>Среда обитания. </a:t>
            </a:r>
            <a:r>
              <a:rPr lang="ru-RU" sz="2000" dirty="0"/>
              <a:t>Растёт в хвойных, смешанных, лиственных лесах, по кустарникам и торфяным болотам.</a:t>
            </a:r>
          </a:p>
          <a:p>
            <a:r>
              <a:rPr lang="ru-RU" sz="2000" dirty="0" smtClean="0"/>
              <a:t>Плоды </a:t>
            </a:r>
            <a:r>
              <a:rPr lang="ru-RU" sz="2000" dirty="0"/>
              <a:t>созревают в августе — сентябре.</a:t>
            </a:r>
          </a:p>
          <a:p>
            <a:r>
              <a:rPr lang="ru-RU" sz="2000" b="1" dirty="0"/>
              <a:t>Лекарственные свойства.</a:t>
            </a:r>
            <a:r>
              <a:rPr lang="ru-RU" sz="2000" dirty="0"/>
              <a:t> Свежие плоды брусники применяют при авитаминозах, как слабительное, </a:t>
            </a:r>
            <a:r>
              <a:rPr lang="ru-RU" sz="2000" dirty="0" smtClean="0"/>
              <a:t>бактерицидное</a:t>
            </a:r>
            <a:r>
              <a:rPr lang="ru-RU" sz="2000" dirty="0"/>
              <a:t>, антисептическое, антигельминтное и желчегонное средство. Отвар листьев — при заболеваниях почек, диабете, ревматизме, подагре (он способствует размягчению и выведению камней и солей). Ягоды — при туберкулёзе лёгких, почечнокаменной болезни, ревматизме, как витаминное и противогнилостное средство. Отвар ягод хорошо утоляет жажду при горячке. Сок пьют при повышенном артериальном давлении, при неврозах и анемии у беременных</a:t>
            </a:r>
            <a:r>
              <a:rPr lang="ru-RU" sz="2000" dirty="0" smtClean="0"/>
              <a:t>.</a:t>
            </a:r>
            <a:endParaRPr lang="ru-RU" dirty="0"/>
          </a:p>
        </p:txBody>
      </p:sp>
    </p:spTree>
    <p:extLst>
      <p:ext uri="{BB962C8B-B14F-4D97-AF65-F5344CB8AC3E}">
        <p14:creationId xmlns:p14="http://schemas.microsoft.com/office/powerpoint/2010/main" val="200311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1999" cy="6858001"/>
          </a:xfrm>
          <a:prstGeom prst="rect">
            <a:avLst/>
          </a:prstGeom>
        </p:spPr>
      </p:pic>
      <p:sp>
        <p:nvSpPr>
          <p:cNvPr id="3" name="TextBox 2"/>
          <p:cNvSpPr txBox="1"/>
          <p:nvPr/>
        </p:nvSpPr>
        <p:spPr>
          <a:xfrm>
            <a:off x="1271200" y="1024905"/>
            <a:ext cx="9878986" cy="5109091"/>
          </a:xfrm>
          <a:prstGeom prst="rect">
            <a:avLst/>
          </a:prstGeom>
          <a:noFill/>
        </p:spPr>
        <p:txBody>
          <a:bodyPr wrap="none" rtlCol="0">
            <a:spAutoFit/>
          </a:bodyPr>
          <a:lstStyle/>
          <a:p>
            <a:pPr fontAlgn="base"/>
            <a:r>
              <a:rPr lang="ru-RU" sz="2800" b="1" dirty="0">
                <a:solidFill>
                  <a:srgbClr val="FF0000"/>
                </a:solidFill>
              </a:rPr>
              <a:t>Объектом</a:t>
            </a:r>
            <a:r>
              <a:rPr lang="ru-RU" sz="2800" dirty="0">
                <a:solidFill>
                  <a:srgbClr val="FF0000"/>
                </a:solidFill>
              </a:rPr>
              <a:t> исследования выступают лекарственные растения.</a:t>
            </a:r>
          </a:p>
          <a:p>
            <a:pPr fontAlgn="base"/>
            <a:r>
              <a:rPr lang="ru-RU" sz="2800" b="1" dirty="0">
                <a:solidFill>
                  <a:srgbClr val="FF0000"/>
                </a:solidFill>
              </a:rPr>
              <a:t>Предметом</a:t>
            </a:r>
            <a:r>
              <a:rPr lang="ru-RU" sz="2800" dirty="0">
                <a:solidFill>
                  <a:srgbClr val="FF0000"/>
                </a:solidFill>
              </a:rPr>
              <a:t> </a:t>
            </a:r>
            <a:r>
              <a:rPr lang="ru-RU" sz="2800" b="1" dirty="0">
                <a:solidFill>
                  <a:srgbClr val="FF0000"/>
                </a:solidFill>
              </a:rPr>
              <a:t>исследования</a:t>
            </a:r>
            <a:r>
              <a:rPr lang="ru-RU" sz="2800" dirty="0">
                <a:solidFill>
                  <a:srgbClr val="FF0000"/>
                </a:solidFill>
              </a:rPr>
              <a:t> является изучение роли и значения </a:t>
            </a:r>
            <a:endParaRPr lang="ru-RU" sz="2800" dirty="0" smtClean="0">
              <a:solidFill>
                <a:srgbClr val="FF0000"/>
              </a:solidFill>
            </a:endParaRPr>
          </a:p>
          <a:p>
            <a:pPr fontAlgn="base"/>
            <a:r>
              <a:rPr lang="ru-RU" sz="2800" dirty="0" smtClean="0">
                <a:solidFill>
                  <a:srgbClr val="FF0000"/>
                </a:solidFill>
              </a:rPr>
              <a:t>лекарственных </a:t>
            </a:r>
            <a:r>
              <a:rPr lang="ru-RU" sz="2800" dirty="0">
                <a:solidFill>
                  <a:srgbClr val="FF0000"/>
                </a:solidFill>
              </a:rPr>
              <a:t>растений в природе и жизни </a:t>
            </a:r>
            <a:r>
              <a:rPr lang="ru-RU" sz="2800" dirty="0" smtClean="0">
                <a:solidFill>
                  <a:srgbClr val="FF0000"/>
                </a:solidFill>
              </a:rPr>
              <a:t>человека</a:t>
            </a:r>
          </a:p>
          <a:p>
            <a:pPr fontAlgn="base"/>
            <a:r>
              <a:rPr lang="ru-RU" sz="2800" dirty="0" smtClean="0">
                <a:solidFill>
                  <a:srgbClr val="FF0000"/>
                </a:solidFill>
              </a:rPr>
              <a:t> </a:t>
            </a:r>
            <a:r>
              <a:rPr lang="ru-RU" sz="2800" dirty="0">
                <a:solidFill>
                  <a:srgbClr val="FF0000"/>
                </a:solidFill>
              </a:rPr>
              <a:t>(на примере исследования лекарственных растений </a:t>
            </a:r>
            <a:endParaRPr lang="ru-RU" sz="2800" dirty="0" smtClean="0">
              <a:solidFill>
                <a:srgbClr val="FF0000"/>
              </a:solidFill>
            </a:endParaRPr>
          </a:p>
          <a:p>
            <a:pPr fontAlgn="base"/>
            <a:r>
              <a:rPr lang="ru-RU" sz="2800" dirty="0" smtClean="0">
                <a:solidFill>
                  <a:srgbClr val="FF0000"/>
                </a:solidFill>
              </a:rPr>
              <a:t>посёлка </a:t>
            </a:r>
            <a:r>
              <a:rPr lang="ru-RU" sz="2800" dirty="0">
                <a:solidFill>
                  <a:srgbClr val="FF0000"/>
                </a:solidFill>
              </a:rPr>
              <a:t>Советский </a:t>
            </a:r>
            <a:r>
              <a:rPr lang="ru-RU" sz="2800" dirty="0" err="1">
                <a:solidFill>
                  <a:srgbClr val="FF0000"/>
                </a:solidFill>
              </a:rPr>
              <a:t>Тотемского</a:t>
            </a:r>
            <a:r>
              <a:rPr lang="ru-RU" sz="2800" dirty="0">
                <a:solidFill>
                  <a:srgbClr val="FF0000"/>
                </a:solidFill>
              </a:rPr>
              <a:t> района).</a:t>
            </a:r>
          </a:p>
          <a:p>
            <a:r>
              <a:rPr lang="ru-RU" sz="2800" b="1" dirty="0">
                <a:solidFill>
                  <a:srgbClr val="FF0000"/>
                </a:solidFill>
              </a:rPr>
              <a:t>Методы исследования:</a:t>
            </a:r>
            <a:endParaRPr lang="ru-RU" sz="2800" dirty="0">
              <a:solidFill>
                <a:srgbClr val="FF0000"/>
              </a:solidFill>
            </a:endParaRPr>
          </a:p>
          <a:p>
            <a:r>
              <a:rPr lang="ru-RU" sz="2800" dirty="0">
                <a:solidFill>
                  <a:srgbClr val="FF0000"/>
                </a:solidFill>
              </a:rPr>
              <a:t>- изучение литературы о лекарственных растениях;</a:t>
            </a:r>
          </a:p>
          <a:p>
            <a:r>
              <a:rPr lang="ru-RU" sz="2800" dirty="0">
                <a:solidFill>
                  <a:srgbClr val="FF0000"/>
                </a:solidFill>
              </a:rPr>
              <a:t>- изучение интернет ресурсов по лекарственным травам;</a:t>
            </a:r>
          </a:p>
          <a:p>
            <a:r>
              <a:rPr lang="ru-RU" sz="2800" dirty="0">
                <a:solidFill>
                  <a:srgbClr val="FF0000"/>
                </a:solidFill>
              </a:rPr>
              <a:t>- исследование окрестностей посёлка Советский;</a:t>
            </a:r>
          </a:p>
          <a:p>
            <a:r>
              <a:rPr lang="ru-RU" sz="2800" dirty="0">
                <a:solidFill>
                  <a:srgbClr val="FF0000"/>
                </a:solidFill>
              </a:rPr>
              <a:t>- сбор лекарственных растений;</a:t>
            </a:r>
          </a:p>
          <a:p>
            <a:r>
              <a:rPr lang="ru-RU" sz="2800" dirty="0">
                <a:solidFill>
                  <a:srgbClr val="FF0000"/>
                </a:solidFill>
              </a:rPr>
              <a:t>- оформление гербарного материала.</a:t>
            </a:r>
          </a:p>
          <a:p>
            <a:endParaRPr lang="ru-RU" dirty="0"/>
          </a:p>
        </p:txBody>
      </p:sp>
    </p:spTree>
    <p:extLst>
      <p:ext uri="{BB962C8B-B14F-4D97-AF65-F5344CB8AC3E}">
        <p14:creationId xmlns:p14="http://schemas.microsoft.com/office/powerpoint/2010/main" val="3435773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a:stretch>
            <a:fillRect/>
          </a:stretch>
        </p:blipFill>
        <p:spPr>
          <a:xfrm>
            <a:off x="6260123" y="678961"/>
            <a:ext cx="5931877" cy="6179039"/>
          </a:xfrm>
          <a:prstGeom prst="rect">
            <a:avLst/>
          </a:prstGeom>
        </p:spPr>
      </p:pic>
      <p:sp>
        <p:nvSpPr>
          <p:cNvPr id="4" name="TextBox 3"/>
          <p:cNvSpPr txBox="1"/>
          <p:nvPr/>
        </p:nvSpPr>
        <p:spPr>
          <a:xfrm>
            <a:off x="1885071" y="93889"/>
            <a:ext cx="5042984" cy="584775"/>
          </a:xfrm>
          <a:prstGeom prst="rect">
            <a:avLst/>
          </a:prstGeom>
          <a:noFill/>
        </p:spPr>
        <p:txBody>
          <a:bodyPr wrap="none" rtlCol="0">
            <a:spAutoFit/>
          </a:bodyPr>
          <a:lstStyle/>
          <a:p>
            <a:r>
              <a:rPr lang="ru-RU" sz="3200" b="1" dirty="0" smtClean="0">
                <a:solidFill>
                  <a:srgbClr val="00B050"/>
                </a:solidFill>
              </a:rPr>
              <a:t>4.20. Берёза бородавчатая.</a:t>
            </a:r>
            <a:endParaRPr lang="ru-RU" sz="3200" dirty="0">
              <a:solidFill>
                <a:srgbClr val="00B050"/>
              </a:solidFill>
            </a:endParaRPr>
          </a:p>
        </p:txBody>
      </p:sp>
      <p:sp>
        <p:nvSpPr>
          <p:cNvPr id="5" name="TextBox 4"/>
          <p:cNvSpPr txBox="1"/>
          <p:nvPr/>
        </p:nvSpPr>
        <p:spPr>
          <a:xfrm>
            <a:off x="-528" y="772850"/>
            <a:ext cx="6260124" cy="5324535"/>
          </a:xfrm>
          <a:prstGeom prst="rect">
            <a:avLst/>
          </a:prstGeom>
          <a:noFill/>
        </p:spPr>
        <p:txBody>
          <a:bodyPr wrap="square" rtlCol="0">
            <a:spAutoFit/>
          </a:bodyPr>
          <a:lstStyle/>
          <a:p>
            <a:r>
              <a:rPr lang="ru-RU" sz="2000" b="1" dirty="0"/>
              <a:t>Среда обитания. </a:t>
            </a:r>
            <a:r>
              <a:rPr lang="ru-RU" sz="2000" dirty="0"/>
              <a:t> Берёза (лат. </a:t>
            </a:r>
            <a:r>
              <a:rPr lang="ru-RU" sz="2000" dirty="0" err="1"/>
              <a:t>Bétula</a:t>
            </a:r>
            <a:r>
              <a:rPr lang="ru-RU" sz="2000" dirty="0"/>
              <a:t>) — род листопадных деревьев и кустарников семейства Берёзовые (</a:t>
            </a:r>
            <a:r>
              <a:rPr lang="ru-RU" sz="2000" dirty="0" err="1"/>
              <a:t>Betulaceae</a:t>
            </a:r>
            <a:r>
              <a:rPr lang="ru-RU" sz="2000" dirty="0"/>
              <a:t>). Берёза широко распространена в Северном полушарии, встречается в широколиственных и смешанных лесах</a:t>
            </a:r>
            <a:r>
              <a:rPr lang="ru-RU" sz="2000" dirty="0" smtClean="0"/>
              <a:t>.</a:t>
            </a:r>
            <a:r>
              <a:rPr lang="ru-RU" sz="2000" b="1" dirty="0"/>
              <a:t> </a:t>
            </a:r>
            <a:endParaRPr lang="ru-RU" sz="2000" b="1" dirty="0" smtClean="0"/>
          </a:p>
          <a:p>
            <a:r>
              <a:rPr lang="ru-RU" sz="2000" b="1" dirty="0" smtClean="0"/>
              <a:t>Лекарственные </a:t>
            </a:r>
            <a:r>
              <a:rPr lang="ru-RU" sz="2000" b="1" dirty="0"/>
              <a:t>свойства. </a:t>
            </a:r>
            <a:r>
              <a:rPr lang="ru-RU" sz="2000" dirty="0"/>
              <a:t>Водный настой и отвар почек обладает мочегонным, желчегонным, </a:t>
            </a:r>
            <a:r>
              <a:rPr lang="ru-RU" sz="2000" dirty="0" smtClean="0"/>
              <a:t>кровоочистительным</a:t>
            </a:r>
            <a:r>
              <a:rPr lang="ru-RU" sz="2000" dirty="0"/>
              <a:t>, обезболивающим противовоспалительным и ранозаживляющим действием. </a:t>
            </a:r>
            <a:r>
              <a:rPr lang="ru-RU" sz="2000" dirty="0" smtClean="0"/>
              <a:t>Берёзовый </a:t>
            </a:r>
            <a:r>
              <a:rPr lang="ru-RU" sz="2000" dirty="0"/>
              <a:t>дёготь применяется в медицине и парфюмерии, преимущественно как противовоспалительное и антисептическое средство. </a:t>
            </a:r>
            <a:r>
              <a:rPr lang="ru-RU" sz="2000" dirty="0" smtClean="0"/>
              <a:t>Берёзовые </a:t>
            </a:r>
            <a:r>
              <a:rPr lang="ru-RU" sz="2000" dirty="0"/>
              <a:t>веники в России традиционно использовали в лечебных и профилактических целях в русской бане.</a:t>
            </a:r>
          </a:p>
          <a:p>
            <a:r>
              <a:rPr lang="ru-RU" sz="2000" dirty="0"/>
              <a:t>Считалось, что запах берёзы излечивает от меланхолии и помогает от сглаза, а берёзовый сок, собранный в особые дни марта и апреля, очищает кровь</a:t>
            </a:r>
            <a:r>
              <a:rPr lang="ru-RU" sz="2000" dirty="0" smtClean="0"/>
              <a:t>.</a:t>
            </a:r>
            <a:endParaRPr lang="ru-RU" sz="2000" dirty="0"/>
          </a:p>
        </p:txBody>
      </p:sp>
    </p:spTree>
    <p:extLst>
      <p:ext uri="{BB962C8B-B14F-4D97-AF65-F5344CB8AC3E}">
        <p14:creationId xmlns:p14="http://schemas.microsoft.com/office/powerpoint/2010/main" val="198977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080" y="1139483"/>
            <a:ext cx="6979920" cy="5718517"/>
          </a:xfrm>
          <a:prstGeom prst="rect">
            <a:avLst/>
          </a:prstGeom>
        </p:spPr>
      </p:pic>
      <p:sp>
        <p:nvSpPr>
          <p:cNvPr id="4" name="TextBox 3"/>
          <p:cNvSpPr txBox="1"/>
          <p:nvPr/>
        </p:nvSpPr>
        <p:spPr>
          <a:xfrm>
            <a:off x="2365673" y="165500"/>
            <a:ext cx="5263749" cy="584775"/>
          </a:xfrm>
          <a:prstGeom prst="rect">
            <a:avLst/>
          </a:prstGeom>
          <a:noFill/>
        </p:spPr>
        <p:txBody>
          <a:bodyPr wrap="none" rtlCol="0">
            <a:spAutoFit/>
          </a:bodyPr>
          <a:lstStyle/>
          <a:p>
            <a:r>
              <a:rPr lang="ru-RU" sz="3200" b="1" dirty="0" smtClean="0">
                <a:solidFill>
                  <a:srgbClr val="00B050"/>
                </a:solidFill>
              </a:rPr>
              <a:t>4.21. Рябина </a:t>
            </a:r>
            <a:r>
              <a:rPr lang="ru-RU" sz="3200" b="1" dirty="0">
                <a:solidFill>
                  <a:srgbClr val="00B050"/>
                </a:solidFill>
              </a:rPr>
              <a:t>обыкновенная.</a:t>
            </a:r>
            <a:endParaRPr lang="ru-RU" sz="3200" dirty="0">
              <a:solidFill>
                <a:srgbClr val="00B050"/>
              </a:solidFill>
            </a:endParaRPr>
          </a:p>
        </p:txBody>
      </p:sp>
      <p:sp>
        <p:nvSpPr>
          <p:cNvPr id="5" name="TextBox 4"/>
          <p:cNvSpPr txBox="1"/>
          <p:nvPr/>
        </p:nvSpPr>
        <p:spPr>
          <a:xfrm>
            <a:off x="193166" y="1116035"/>
            <a:ext cx="4825219" cy="4370427"/>
          </a:xfrm>
          <a:prstGeom prst="rect">
            <a:avLst/>
          </a:prstGeom>
          <a:noFill/>
        </p:spPr>
        <p:txBody>
          <a:bodyPr wrap="square" rtlCol="0">
            <a:spAutoFit/>
          </a:bodyPr>
          <a:lstStyle/>
          <a:p>
            <a:r>
              <a:rPr lang="ru-RU" sz="2000" b="1" dirty="0"/>
              <a:t>Среда обитания.</a:t>
            </a:r>
            <a:r>
              <a:rPr lang="ru-RU" sz="2000" dirty="0"/>
              <a:t> Растёт отдельными экземплярами, не образуя сплошных зарослей, в подлеске или втором ярусе хвойных, смешанных, изредка лиственных лесов, на лесных полянах и опушках, между кустарниками. Теневыносливое и зимостойкое растение</a:t>
            </a:r>
            <a:r>
              <a:rPr lang="ru-RU" sz="2000" dirty="0" smtClean="0"/>
              <a:t>.</a:t>
            </a:r>
          </a:p>
          <a:p>
            <a:r>
              <a:rPr lang="ru-RU" sz="2000" b="1" dirty="0" smtClean="0"/>
              <a:t> </a:t>
            </a:r>
            <a:r>
              <a:rPr lang="ru-RU" sz="2000" b="1" dirty="0"/>
              <a:t>Лекарственные свойства. </a:t>
            </a:r>
            <a:r>
              <a:rPr lang="ru-RU" sz="2000" dirty="0"/>
              <a:t>Отвар и настой плодов применяют при авитаминозах, поносах, дизентерии. Плоды обладают лёгким слабительным, мочегонным, вяжущим, противовоспалительным и кровоостанавливающим </a:t>
            </a:r>
            <a:r>
              <a:rPr lang="ru-RU" sz="2000" dirty="0" smtClean="0"/>
              <a:t>средством.</a:t>
            </a:r>
            <a:endParaRPr lang="ru-RU" sz="2000" dirty="0"/>
          </a:p>
          <a:p>
            <a:endParaRPr lang="ru-RU" dirty="0"/>
          </a:p>
        </p:txBody>
      </p:sp>
    </p:spTree>
    <p:extLst>
      <p:ext uri="{BB962C8B-B14F-4D97-AF65-F5344CB8AC3E}">
        <p14:creationId xmlns:p14="http://schemas.microsoft.com/office/powerpoint/2010/main" val="13401317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5" name="Рисунок 4"/>
          <p:cNvPicPr>
            <a:picLocks noChangeAspect="1"/>
          </p:cNvPicPr>
          <p:nvPr/>
        </p:nvPicPr>
        <p:blipFill>
          <a:blip r:embed="rId3"/>
          <a:stretch>
            <a:fillRect/>
          </a:stretch>
        </p:blipFill>
        <p:spPr>
          <a:xfrm>
            <a:off x="0" y="0"/>
            <a:ext cx="12193057" cy="6858594"/>
          </a:xfrm>
          <a:prstGeom prst="rect">
            <a:avLst/>
          </a:prstGeom>
        </p:spPr>
      </p:pic>
      <p:pic>
        <p:nvPicPr>
          <p:cNvPr id="3" name="Рисунок 2"/>
          <p:cNvPicPr>
            <a:picLocks noChangeAspect="1"/>
          </p:cNvPicPr>
          <p:nvPr/>
        </p:nvPicPr>
        <p:blipFill>
          <a:blip r:embed="rId4"/>
          <a:stretch>
            <a:fillRect/>
          </a:stretch>
        </p:blipFill>
        <p:spPr>
          <a:xfrm rot="5400000">
            <a:off x="-180909" y="1043320"/>
            <a:ext cx="6361811" cy="4771359"/>
          </a:xfrm>
          <a:prstGeom prst="rect">
            <a:avLst/>
          </a:prstGeom>
        </p:spPr>
      </p:pic>
      <p:sp>
        <p:nvSpPr>
          <p:cNvPr id="6" name="TextBox 5"/>
          <p:cNvSpPr txBox="1"/>
          <p:nvPr/>
        </p:nvSpPr>
        <p:spPr>
          <a:xfrm>
            <a:off x="5775410" y="1730327"/>
            <a:ext cx="5726779" cy="1938992"/>
          </a:xfrm>
          <a:prstGeom prst="rect">
            <a:avLst/>
          </a:prstGeom>
          <a:noFill/>
        </p:spPr>
        <p:txBody>
          <a:bodyPr wrap="square" rtlCol="0">
            <a:spAutoFit/>
          </a:bodyPr>
          <a:lstStyle/>
          <a:p>
            <a:r>
              <a:rPr lang="ru-RU" sz="2000" dirty="0" smtClean="0"/>
              <a:t>          </a:t>
            </a:r>
            <a:r>
              <a:rPr lang="ru-RU" sz="2400" dirty="0" smtClean="0"/>
              <a:t>Цели </a:t>
            </a:r>
            <a:r>
              <a:rPr lang="ru-RU" sz="2400" dirty="0"/>
              <a:t>и задачи данной работы выполнены. </a:t>
            </a:r>
            <a:endParaRPr lang="ru-RU" sz="2400" dirty="0" smtClean="0"/>
          </a:p>
          <a:p>
            <a:r>
              <a:rPr lang="ru-RU" sz="2400" dirty="0" smtClean="0"/>
              <a:t>         Продукт </a:t>
            </a:r>
            <a:r>
              <a:rPr lang="ru-RU" sz="2400" dirty="0"/>
              <a:t>нашей работы – </a:t>
            </a:r>
            <a:r>
              <a:rPr lang="ru-RU" sz="2400" dirty="0" smtClean="0"/>
              <a:t>гербарий</a:t>
            </a:r>
          </a:p>
          <a:p>
            <a:r>
              <a:rPr lang="ru-RU" sz="2400" dirty="0" smtClean="0"/>
              <a:t>             «</a:t>
            </a:r>
            <a:r>
              <a:rPr lang="ru-RU" sz="2400" dirty="0"/>
              <a:t>Лекарственные </a:t>
            </a:r>
            <a:r>
              <a:rPr lang="ru-RU" sz="2400" dirty="0" smtClean="0"/>
              <a:t>растения</a:t>
            </a:r>
            <a:r>
              <a:rPr lang="ru-RU" sz="2400" dirty="0" smtClean="0"/>
              <a:t> </a:t>
            </a:r>
          </a:p>
          <a:p>
            <a:r>
              <a:rPr lang="ru-RU" sz="2400" dirty="0"/>
              <a:t> </a:t>
            </a:r>
            <a:r>
              <a:rPr lang="ru-RU" sz="2400" dirty="0" smtClean="0"/>
              <a:t>                </a:t>
            </a:r>
            <a:r>
              <a:rPr lang="ru-RU" sz="2400" smtClean="0"/>
              <a:t>посёлка  </a:t>
            </a:r>
            <a:r>
              <a:rPr lang="ru-RU" sz="2400" dirty="0" smtClean="0"/>
              <a:t>Советский</a:t>
            </a:r>
            <a:r>
              <a:rPr lang="ru-RU" sz="2400" dirty="0"/>
              <a:t>». </a:t>
            </a:r>
          </a:p>
        </p:txBody>
      </p:sp>
    </p:spTree>
    <p:extLst>
      <p:ext uri="{BB962C8B-B14F-4D97-AF65-F5344CB8AC3E}">
        <p14:creationId xmlns:p14="http://schemas.microsoft.com/office/powerpoint/2010/main" val="471070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1999" cy="6858001"/>
          </a:xfrm>
          <a:prstGeom prst="rect">
            <a:avLst/>
          </a:prstGeom>
        </p:spPr>
      </p:pic>
      <p:sp>
        <p:nvSpPr>
          <p:cNvPr id="3" name="TextBox 2"/>
          <p:cNvSpPr txBox="1"/>
          <p:nvPr/>
        </p:nvSpPr>
        <p:spPr>
          <a:xfrm>
            <a:off x="1491175" y="1209821"/>
            <a:ext cx="9664505" cy="3077766"/>
          </a:xfrm>
          <a:prstGeom prst="rect">
            <a:avLst/>
          </a:prstGeom>
          <a:noFill/>
        </p:spPr>
        <p:txBody>
          <a:bodyPr wrap="square" rtlCol="0">
            <a:spAutoFit/>
          </a:bodyPr>
          <a:lstStyle/>
          <a:p>
            <a:r>
              <a:rPr lang="ru-RU" sz="2800" b="1" dirty="0">
                <a:solidFill>
                  <a:srgbClr val="FF0000"/>
                </a:solidFill>
              </a:rPr>
              <a:t>6. Литература.</a:t>
            </a:r>
            <a:endParaRPr lang="ru-RU" sz="2800" dirty="0">
              <a:solidFill>
                <a:srgbClr val="FF0000"/>
              </a:solidFill>
            </a:endParaRPr>
          </a:p>
          <a:p>
            <a:r>
              <a:rPr lang="ru-RU" sz="2400" dirty="0">
                <a:solidFill>
                  <a:srgbClr val="FF0000"/>
                </a:solidFill>
              </a:rPr>
              <a:t>- Книга «Лекарственные растения в народной медицине» </a:t>
            </a:r>
            <a:r>
              <a:rPr lang="ru-RU" sz="2400" dirty="0" err="1">
                <a:solidFill>
                  <a:srgbClr val="FF0000"/>
                </a:solidFill>
              </a:rPr>
              <a:t>Махлаюк</a:t>
            </a:r>
            <a:r>
              <a:rPr lang="ru-RU" sz="2400" dirty="0">
                <a:solidFill>
                  <a:srgbClr val="FF0000"/>
                </a:solidFill>
              </a:rPr>
              <a:t> В.П. Издательство Москва «Нива России» 1992год.</a:t>
            </a:r>
          </a:p>
          <a:p>
            <a:r>
              <a:rPr lang="ru-RU" sz="2400" dirty="0">
                <a:solidFill>
                  <a:srgbClr val="FF0000"/>
                </a:solidFill>
              </a:rPr>
              <a:t>- Книга «Лесное лукошко». Чумаков Ф.И. (Ягоды и грибы Архангельской области).- Архангельск: Сев.-Зап. Кн. изд-во, 1992год.</a:t>
            </a:r>
          </a:p>
          <a:p>
            <a:r>
              <a:rPr lang="ru-RU" sz="2800" b="1" dirty="0">
                <a:solidFill>
                  <a:srgbClr val="FF0000"/>
                </a:solidFill>
              </a:rPr>
              <a:t>7. Источники</a:t>
            </a:r>
            <a:r>
              <a:rPr lang="ru-RU" sz="2400" b="1" dirty="0">
                <a:solidFill>
                  <a:srgbClr val="FF0000"/>
                </a:solidFill>
              </a:rPr>
              <a:t>.</a:t>
            </a:r>
            <a:endParaRPr lang="ru-RU" sz="2400" dirty="0">
              <a:solidFill>
                <a:srgbClr val="FF0000"/>
              </a:solidFill>
            </a:endParaRPr>
          </a:p>
          <a:p>
            <a:r>
              <a:rPr lang="ru-RU" sz="2400" b="1" dirty="0">
                <a:solidFill>
                  <a:srgbClr val="FF0000"/>
                </a:solidFill>
              </a:rPr>
              <a:t>https://ru.wikipedia.org/wiki/</a:t>
            </a:r>
            <a:endParaRPr lang="ru-RU" sz="2400" dirty="0">
              <a:solidFill>
                <a:srgbClr val="FF0000"/>
              </a:solidFill>
            </a:endParaRPr>
          </a:p>
          <a:p>
            <a:endParaRPr lang="ru-RU" dirty="0">
              <a:solidFill>
                <a:srgbClr val="FF0000"/>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14" y="4021373"/>
            <a:ext cx="1795121" cy="2393495"/>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8960" y="3713303"/>
            <a:ext cx="1449540" cy="1449540"/>
          </a:xfrm>
          <a:prstGeom prst="rect">
            <a:avLst/>
          </a:prstGeom>
        </p:spPr>
      </p:pic>
    </p:spTree>
    <p:extLst>
      <p:ext uri="{BB962C8B-B14F-4D97-AF65-F5344CB8AC3E}">
        <p14:creationId xmlns:p14="http://schemas.microsoft.com/office/powerpoint/2010/main" val="3622782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4" name="Рисунок 3"/>
          <p:cNvPicPr>
            <a:picLocks noChangeAspect="1"/>
          </p:cNvPicPr>
          <p:nvPr/>
        </p:nvPicPr>
        <p:blipFill rotWithShape="1">
          <a:blip r:embed="rId3"/>
          <a:srcRect l="7444" r="19327"/>
          <a:stretch/>
        </p:blipFill>
        <p:spPr>
          <a:xfrm>
            <a:off x="708072" y="1055077"/>
            <a:ext cx="4875980" cy="499139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1296" y="1383613"/>
            <a:ext cx="5860763" cy="4395572"/>
          </a:xfrm>
          <a:prstGeom prst="rect">
            <a:avLst/>
          </a:prstGeom>
        </p:spPr>
      </p:pic>
    </p:spTree>
    <p:extLst>
      <p:ext uri="{BB962C8B-B14F-4D97-AF65-F5344CB8AC3E}">
        <p14:creationId xmlns:p14="http://schemas.microsoft.com/office/powerpoint/2010/main" val="415984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4" name="TextBox 3"/>
          <p:cNvSpPr txBox="1"/>
          <p:nvPr/>
        </p:nvSpPr>
        <p:spPr>
          <a:xfrm>
            <a:off x="6372664" y="1140885"/>
            <a:ext cx="5219113" cy="5539978"/>
          </a:xfrm>
          <a:prstGeom prst="rect">
            <a:avLst/>
          </a:prstGeom>
          <a:noFill/>
        </p:spPr>
        <p:txBody>
          <a:bodyPr wrap="square" rtlCol="0">
            <a:spAutoFit/>
          </a:bodyPr>
          <a:lstStyle/>
          <a:p>
            <a:pPr lvl="0"/>
            <a:r>
              <a:rPr lang="ru-RU" sz="3600" b="1" dirty="0" smtClean="0">
                <a:solidFill>
                  <a:srgbClr val="00B050"/>
                </a:solidFill>
              </a:rPr>
              <a:t>     2. </a:t>
            </a:r>
            <a:r>
              <a:rPr lang="ru-RU" sz="3600" b="1" dirty="0">
                <a:solidFill>
                  <a:srgbClr val="00B050"/>
                </a:solidFill>
              </a:rPr>
              <a:t>Лекарственные растения и их значение</a:t>
            </a:r>
            <a:r>
              <a:rPr lang="ru-RU" sz="2400" b="1" dirty="0" smtClean="0">
                <a:solidFill>
                  <a:srgbClr val="00B050"/>
                </a:solidFill>
              </a:rPr>
              <a:t>.</a:t>
            </a:r>
          </a:p>
          <a:p>
            <a:pPr algn="just"/>
            <a:r>
              <a:rPr lang="ru-RU" sz="2400" dirty="0" smtClean="0"/>
              <a:t>       Лекарственные </a:t>
            </a:r>
            <a:r>
              <a:rPr lang="ru-RU" sz="2400" dirty="0"/>
              <a:t>растения широко применяют при различных </a:t>
            </a:r>
            <a:r>
              <a:rPr lang="ru-RU" sz="2400" dirty="0" smtClean="0"/>
              <a:t>заболеваниях людей как </a:t>
            </a:r>
            <a:r>
              <a:rPr lang="ru-RU" sz="2400" dirty="0"/>
              <a:t>в научной, так и в народной медицине. Лечебные свойства растений обуславливаются наличием в них разнообразных по своему составу и строению химических веществ, обладающих </a:t>
            </a:r>
            <a:r>
              <a:rPr lang="ru-RU" sz="2400" dirty="0" smtClean="0"/>
              <a:t>фармакологическим </a:t>
            </a:r>
            <a:r>
              <a:rPr lang="ru-RU" sz="2400" dirty="0"/>
              <a:t>действием на организм человека или на причину заболевания.</a:t>
            </a:r>
          </a:p>
          <a:p>
            <a:endParaRPr lang="ru-RU"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11745"/>
          <a:stretch/>
        </p:blipFill>
        <p:spPr>
          <a:xfrm>
            <a:off x="0" y="1008478"/>
            <a:ext cx="6160156" cy="5234940"/>
          </a:xfrm>
          <a:prstGeom prst="rect">
            <a:avLst/>
          </a:prstGeom>
        </p:spPr>
      </p:pic>
    </p:spTree>
    <p:extLst>
      <p:ext uri="{BB962C8B-B14F-4D97-AF65-F5344CB8AC3E}">
        <p14:creationId xmlns:p14="http://schemas.microsoft.com/office/powerpoint/2010/main" val="2088784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3057" cy="6858594"/>
          </a:xfrm>
          <a:prstGeom prst="rect">
            <a:avLst/>
          </a:prstGeom>
        </p:spPr>
      </p:pic>
      <p:sp>
        <p:nvSpPr>
          <p:cNvPr id="3" name="TextBox 2"/>
          <p:cNvSpPr txBox="1"/>
          <p:nvPr/>
        </p:nvSpPr>
        <p:spPr>
          <a:xfrm>
            <a:off x="5879236" y="1374988"/>
            <a:ext cx="6007964" cy="3385542"/>
          </a:xfrm>
          <a:prstGeom prst="rect">
            <a:avLst/>
          </a:prstGeom>
          <a:noFill/>
        </p:spPr>
        <p:txBody>
          <a:bodyPr wrap="square" rtlCol="0">
            <a:spAutoFit/>
          </a:bodyPr>
          <a:lstStyle/>
          <a:p>
            <a:r>
              <a:rPr lang="ru-RU" sz="3600" dirty="0" smtClean="0">
                <a:solidFill>
                  <a:srgbClr val="00B050"/>
                </a:solidFill>
              </a:rPr>
              <a:t>3.Сбор </a:t>
            </a:r>
            <a:r>
              <a:rPr lang="ru-RU" sz="3600" dirty="0">
                <a:solidFill>
                  <a:srgbClr val="00B050"/>
                </a:solidFill>
              </a:rPr>
              <a:t>и заготовка лекарственных растений</a:t>
            </a:r>
            <a:r>
              <a:rPr lang="ru-RU" sz="3600" dirty="0" smtClean="0">
                <a:solidFill>
                  <a:srgbClr val="00B050"/>
                </a:solidFill>
              </a:rPr>
              <a:t>.</a:t>
            </a:r>
          </a:p>
          <a:p>
            <a:r>
              <a:rPr lang="ru-RU" sz="2800" dirty="0" smtClean="0"/>
              <a:t>   </a:t>
            </a:r>
            <a:r>
              <a:rPr lang="ru-RU" sz="2400" dirty="0" smtClean="0"/>
              <a:t>Цветение </a:t>
            </a:r>
            <a:r>
              <a:rPr lang="ru-RU" sz="2400" dirty="0"/>
              <a:t>различных видов растений происходит в различное время и отличается различной </a:t>
            </a:r>
            <a:r>
              <a:rPr lang="ru-RU" sz="2400" dirty="0" smtClean="0"/>
              <a:t>продолжительностью.</a:t>
            </a:r>
          </a:p>
          <a:p>
            <a:r>
              <a:rPr lang="ru-RU" sz="2400" dirty="0"/>
              <a:t>Собирать лекарственные растения может только тот, кто хорошо с ними знаком. </a:t>
            </a:r>
            <a:endParaRPr lang="ru-RU" sz="2400" dirty="0">
              <a:solidFill>
                <a:srgbClr val="00B050"/>
              </a:solidFill>
            </a:endParaRPr>
          </a:p>
          <a:p>
            <a:endParaRPr lang="ru-RU" dirty="0"/>
          </a:p>
        </p:txBody>
      </p:sp>
      <p:pic>
        <p:nvPicPr>
          <p:cNvPr id="6" name="Рисунок 5"/>
          <p:cNvPicPr>
            <a:picLocks noChangeAspect="1"/>
          </p:cNvPicPr>
          <p:nvPr/>
        </p:nvPicPr>
        <p:blipFill>
          <a:blip r:embed="rId3"/>
          <a:stretch>
            <a:fillRect/>
          </a:stretch>
        </p:blipFill>
        <p:spPr>
          <a:xfrm>
            <a:off x="593546" y="979353"/>
            <a:ext cx="5285690" cy="5236918"/>
          </a:xfrm>
          <a:prstGeom prst="rect">
            <a:avLst/>
          </a:prstGeom>
        </p:spPr>
      </p:pic>
    </p:spTree>
    <p:extLst>
      <p:ext uri="{BB962C8B-B14F-4D97-AF65-F5344CB8AC3E}">
        <p14:creationId xmlns:p14="http://schemas.microsoft.com/office/powerpoint/2010/main" val="614874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0"/>
            <a:ext cx="12193057" cy="6858594"/>
          </a:xfrm>
          <a:prstGeom prst="rect">
            <a:avLst/>
          </a:prstGeom>
        </p:spPr>
      </p:pic>
      <p:sp>
        <p:nvSpPr>
          <p:cNvPr id="3" name="TextBox 2"/>
          <p:cNvSpPr txBox="1"/>
          <p:nvPr/>
        </p:nvSpPr>
        <p:spPr>
          <a:xfrm>
            <a:off x="436098" y="464233"/>
            <a:ext cx="8657691" cy="1384995"/>
          </a:xfrm>
          <a:prstGeom prst="rect">
            <a:avLst/>
          </a:prstGeom>
          <a:noFill/>
        </p:spPr>
        <p:txBody>
          <a:bodyPr wrap="none" rtlCol="0">
            <a:spAutoFit/>
          </a:bodyPr>
          <a:lstStyle/>
          <a:p>
            <a:pPr lvl="0"/>
            <a:r>
              <a:rPr lang="ru-RU" sz="2800" b="1" dirty="0" smtClean="0"/>
              <a:t>     </a:t>
            </a:r>
            <a:r>
              <a:rPr lang="ru-RU" sz="2800" b="1" dirty="0" smtClean="0">
                <a:solidFill>
                  <a:srgbClr val="00B050"/>
                </a:solidFill>
              </a:rPr>
              <a:t>4. Виды </a:t>
            </a:r>
            <a:r>
              <a:rPr lang="ru-RU" sz="2800" b="1" dirty="0">
                <a:solidFill>
                  <a:srgbClr val="00B050"/>
                </a:solidFill>
              </a:rPr>
              <a:t>лекарственных растений, произрастающих </a:t>
            </a:r>
            <a:endParaRPr lang="ru-RU" sz="2800" b="1" dirty="0" smtClean="0">
              <a:solidFill>
                <a:srgbClr val="00B050"/>
              </a:solidFill>
            </a:endParaRPr>
          </a:p>
          <a:p>
            <a:pPr lvl="0"/>
            <a:r>
              <a:rPr lang="ru-RU" sz="2800" b="1" dirty="0" smtClean="0">
                <a:solidFill>
                  <a:srgbClr val="00B050"/>
                </a:solidFill>
              </a:rPr>
              <a:t>на </a:t>
            </a:r>
            <a:r>
              <a:rPr lang="ru-RU" sz="2800" b="1" dirty="0">
                <a:solidFill>
                  <a:srgbClr val="00B050"/>
                </a:solidFill>
              </a:rPr>
              <a:t>территории посёлка Советский.</a:t>
            </a:r>
            <a:endParaRPr lang="ru-RU" sz="2800" dirty="0">
              <a:solidFill>
                <a:srgbClr val="00B050"/>
              </a:solidFill>
            </a:endParaRPr>
          </a:p>
          <a:p>
            <a:endParaRPr lang="ru-RU" sz="28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98" y="1510867"/>
            <a:ext cx="6979920" cy="523494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2182" y="400254"/>
            <a:ext cx="1590675" cy="1428750"/>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7680" y="4419599"/>
            <a:ext cx="1404502" cy="2326207"/>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867" y="2714922"/>
            <a:ext cx="3429000" cy="1428750"/>
          </a:xfrm>
          <a:prstGeom prst="rect">
            <a:avLst/>
          </a:prstGeom>
        </p:spPr>
      </p:pic>
    </p:spTree>
    <p:extLst>
      <p:ext uri="{BB962C8B-B14F-4D97-AF65-F5344CB8AC3E}">
        <p14:creationId xmlns:p14="http://schemas.microsoft.com/office/powerpoint/2010/main" val="1788898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00800" y="927100"/>
            <a:ext cx="5791200" cy="3170099"/>
          </a:xfrm>
          <a:prstGeom prst="rect">
            <a:avLst/>
          </a:prstGeom>
        </p:spPr>
        <p:txBody>
          <a:bodyPr wrap="square">
            <a:spAutoFit/>
          </a:bodyPr>
          <a:lstStyle/>
          <a:p>
            <a:r>
              <a:rPr lang="ru-RU" sz="2000" dirty="0"/>
              <a:t>Обычно встречаются на участках, свободно от дёрна, на самых неплодородных песчаных и глинистых почвах, - берегах водоёмов, на склонах </a:t>
            </a:r>
            <a:r>
              <a:rPr lang="ru-RU" sz="2000" dirty="0" smtClean="0"/>
              <a:t>оврагов.</a:t>
            </a:r>
          </a:p>
          <a:p>
            <a:r>
              <a:rPr lang="ru-RU" sz="2000" dirty="0"/>
              <a:t>Отвар из ее листьев при легочных заболеваниях и кашле, отхаркивающее средство. Свежие листья прикладывают на раны</a:t>
            </a:r>
            <a:r>
              <a:rPr lang="ru-RU" sz="2000" dirty="0" smtClean="0"/>
              <a:t>.</a:t>
            </a:r>
          </a:p>
          <a:p>
            <a:r>
              <a:rPr lang="ru-RU" sz="2000" dirty="0"/>
              <a:t>Сбор</a:t>
            </a:r>
            <a:r>
              <a:rPr lang="ru-RU" sz="2000" b="1" dirty="0"/>
              <a:t>: </a:t>
            </a:r>
            <a:r>
              <a:rPr lang="ru-RU" sz="2000" dirty="0"/>
              <a:t>цветки –в марте-апреле, листья-в июне-июле. </a:t>
            </a:r>
          </a:p>
          <a:p>
            <a:endParaRPr lang="ru-RU" sz="2000" dirty="0"/>
          </a:p>
        </p:txBody>
      </p:sp>
      <p:pic>
        <p:nvPicPr>
          <p:cNvPr id="6" name="Рисунок 5"/>
          <p:cNvPicPr>
            <a:picLocks noChangeAspect="1"/>
          </p:cNvPicPr>
          <p:nvPr/>
        </p:nvPicPr>
        <p:blipFill>
          <a:blip r:embed="rId2"/>
          <a:stretch>
            <a:fillRect/>
          </a:stretch>
        </p:blipFill>
        <p:spPr>
          <a:xfrm>
            <a:off x="-1057" y="0"/>
            <a:ext cx="12193057" cy="6858594"/>
          </a:xfrm>
          <a:prstGeom prst="rect">
            <a:avLst/>
          </a:prstGeom>
        </p:spPr>
      </p:pic>
      <p:pic>
        <p:nvPicPr>
          <p:cNvPr id="2" name="Рисунок 1"/>
          <p:cNvPicPr>
            <a:picLocks noChangeAspect="1"/>
          </p:cNvPicPr>
          <p:nvPr/>
        </p:nvPicPr>
        <p:blipFill>
          <a:blip r:embed="rId3"/>
          <a:stretch>
            <a:fillRect/>
          </a:stretch>
        </p:blipFill>
        <p:spPr>
          <a:xfrm>
            <a:off x="5791200" y="648512"/>
            <a:ext cx="6400800" cy="5930900"/>
          </a:xfrm>
          <a:prstGeom prst="rect">
            <a:avLst/>
          </a:prstGeom>
        </p:spPr>
      </p:pic>
      <p:sp>
        <p:nvSpPr>
          <p:cNvPr id="7" name="TextBox 6"/>
          <p:cNvSpPr txBox="1"/>
          <p:nvPr/>
        </p:nvSpPr>
        <p:spPr>
          <a:xfrm>
            <a:off x="3088138" y="70991"/>
            <a:ext cx="3720890" cy="861774"/>
          </a:xfrm>
          <a:prstGeom prst="rect">
            <a:avLst/>
          </a:prstGeom>
          <a:noFill/>
        </p:spPr>
        <p:txBody>
          <a:bodyPr wrap="none" rtlCol="0">
            <a:spAutoFit/>
          </a:bodyPr>
          <a:lstStyle/>
          <a:p>
            <a:r>
              <a:rPr lang="ru-RU" sz="3200" dirty="0">
                <a:solidFill>
                  <a:srgbClr val="00B050"/>
                </a:solidFill>
              </a:rPr>
              <a:t>4.1	Мать-и-мачеха</a:t>
            </a:r>
          </a:p>
          <a:p>
            <a:endParaRPr lang="ru-RU" dirty="0"/>
          </a:p>
        </p:txBody>
      </p:sp>
      <p:sp>
        <p:nvSpPr>
          <p:cNvPr id="9" name="TextBox 8"/>
          <p:cNvSpPr txBox="1"/>
          <p:nvPr/>
        </p:nvSpPr>
        <p:spPr>
          <a:xfrm>
            <a:off x="287858" y="1213305"/>
            <a:ext cx="5234491" cy="4801314"/>
          </a:xfrm>
          <a:prstGeom prst="rect">
            <a:avLst/>
          </a:prstGeom>
          <a:noFill/>
        </p:spPr>
        <p:txBody>
          <a:bodyPr wrap="square" rtlCol="0">
            <a:spAutoFit/>
          </a:bodyPr>
          <a:lstStyle/>
          <a:p>
            <a:r>
              <a:rPr lang="ru-RU" sz="2400" b="1" dirty="0"/>
              <a:t>Среда обитания. </a:t>
            </a:r>
            <a:r>
              <a:rPr lang="ru-RU" sz="2400" dirty="0" smtClean="0"/>
              <a:t>Обычно встречаются на участках, свободно от дёрна, на самых неплодородных песчаных и глинистых почвах, берегах водоёмов, на склонах оврагов.</a:t>
            </a:r>
          </a:p>
          <a:p>
            <a:r>
              <a:rPr lang="ru-RU" sz="2400" b="1" dirty="0"/>
              <a:t>Лекарственные свойства </a:t>
            </a:r>
            <a:r>
              <a:rPr lang="ru-RU" sz="2400" b="1" dirty="0" smtClean="0"/>
              <a:t>.</a:t>
            </a:r>
            <a:r>
              <a:rPr lang="ru-RU" sz="2400" dirty="0" smtClean="0"/>
              <a:t>Отвар из ее листьев при легочных заболеваниях и кашле, отхаркивающее средство. Свежие листья прикладывают на раны.</a:t>
            </a:r>
          </a:p>
          <a:p>
            <a:r>
              <a:rPr lang="ru-RU" sz="2400" dirty="0" smtClean="0"/>
              <a:t>Сбор</a:t>
            </a:r>
            <a:r>
              <a:rPr lang="ru-RU" sz="2400" b="1" dirty="0" smtClean="0"/>
              <a:t>: </a:t>
            </a:r>
            <a:r>
              <a:rPr lang="ru-RU" sz="2400" dirty="0" smtClean="0"/>
              <a:t>цветки –в марте-апреле, листья-в июне-июле. </a:t>
            </a:r>
          </a:p>
          <a:p>
            <a:endParaRPr lang="ru-RU" dirty="0"/>
          </a:p>
        </p:txBody>
      </p:sp>
      <p:pic>
        <p:nvPicPr>
          <p:cNvPr id="3" name="Рисунок 2"/>
          <p:cNvPicPr>
            <a:picLocks noChangeAspect="1"/>
          </p:cNvPicPr>
          <p:nvPr/>
        </p:nvPicPr>
        <p:blipFill>
          <a:blip r:embed="rId4"/>
          <a:stretch>
            <a:fillRect/>
          </a:stretch>
        </p:blipFill>
        <p:spPr>
          <a:xfrm>
            <a:off x="5811264" y="633231"/>
            <a:ext cx="6350528" cy="6083904"/>
          </a:xfrm>
          <a:prstGeom prst="rect">
            <a:avLst/>
          </a:prstGeom>
        </p:spPr>
      </p:pic>
    </p:spTree>
    <p:extLst>
      <p:ext uri="{BB962C8B-B14F-4D97-AF65-F5344CB8AC3E}">
        <p14:creationId xmlns:p14="http://schemas.microsoft.com/office/powerpoint/2010/main" val="25440325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flipH="1" flipV="1">
            <a:off x="-977900" y="7335052"/>
            <a:ext cx="1282700" cy="721519"/>
          </a:xfrm>
          <a:prstGeom prst="rect">
            <a:avLst/>
          </a:prstGeom>
        </p:spPr>
      </p:pic>
      <p:pic>
        <p:nvPicPr>
          <p:cNvPr id="7" name="Рисунок 6"/>
          <p:cNvPicPr>
            <a:picLocks noChangeAspect="1"/>
          </p:cNvPicPr>
          <p:nvPr/>
        </p:nvPicPr>
        <p:blipFill>
          <a:blip r:embed="rId3"/>
          <a:stretch>
            <a:fillRect/>
          </a:stretch>
        </p:blipFill>
        <p:spPr>
          <a:xfrm>
            <a:off x="0" y="0"/>
            <a:ext cx="12192000" cy="6858000"/>
          </a:xfrm>
          <a:prstGeom prst="rect">
            <a:avLst/>
          </a:prstGeom>
        </p:spPr>
      </p:pic>
      <p:sp>
        <p:nvSpPr>
          <p:cNvPr id="3" name="Прямоугольник 2"/>
          <p:cNvSpPr/>
          <p:nvPr/>
        </p:nvSpPr>
        <p:spPr>
          <a:xfrm>
            <a:off x="1698257" y="278702"/>
            <a:ext cx="3647466" cy="1015663"/>
          </a:xfrm>
          <a:prstGeom prst="rect">
            <a:avLst/>
          </a:prstGeom>
        </p:spPr>
        <p:txBody>
          <a:bodyPr wrap="square">
            <a:spAutoFit/>
          </a:bodyPr>
          <a:lstStyle/>
          <a:p>
            <a:r>
              <a:rPr lang="ru-RU" sz="3200" dirty="0">
                <a:solidFill>
                  <a:srgbClr val="00B050"/>
                </a:solidFill>
              </a:rPr>
              <a:t>4.2	Шиповник</a:t>
            </a:r>
            <a:r>
              <a:rPr lang="ru-RU" sz="3200" dirty="0" smtClean="0">
                <a:solidFill>
                  <a:srgbClr val="00B050"/>
                </a:solidFill>
              </a:rPr>
              <a:t>.</a:t>
            </a:r>
            <a:endParaRPr lang="ru-RU" sz="3200" dirty="0">
              <a:solidFill>
                <a:srgbClr val="00B050"/>
              </a:solidFill>
            </a:endParaRPr>
          </a:p>
          <a:p>
            <a:endParaRPr lang="ru-RU" sz="2800" dirty="0"/>
          </a:p>
        </p:txBody>
      </p:sp>
      <p:pic>
        <p:nvPicPr>
          <p:cNvPr id="5" name="Рисунок 4"/>
          <p:cNvPicPr>
            <a:picLocks noChangeAspect="1"/>
          </p:cNvPicPr>
          <p:nvPr/>
        </p:nvPicPr>
        <p:blipFill>
          <a:blip r:embed="rId4"/>
          <a:stretch>
            <a:fillRect/>
          </a:stretch>
        </p:blipFill>
        <p:spPr>
          <a:xfrm>
            <a:off x="5907441" y="590843"/>
            <a:ext cx="6284559" cy="5417644"/>
          </a:xfrm>
          <a:prstGeom prst="rect">
            <a:avLst/>
          </a:prstGeom>
        </p:spPr>
      </p:pic>
      <p:sp>
        <p:nvSpPr>
          <p:cNvPr id="8" name="TextBox 7"/>
          <p:cNvSpPr txBox="1"/>
          <p:nvPr/>
        </p:nvSpPr>
        <p:spPr>
          <a:xfrm>
            <a:off x="257277" y="1294365"/>
            <a:ext cx="5392887" cy="4955203"/>
          </a:xfrm>
          <a:prstGeom prst="rect">
            <a:avLst/>
          </a:prstGeom>
          <a:noFill/>
        </p:spPr>
        <p:txBody>
          <a:bodyPr wrap="none" rtlCol="0">
            <a:spAutoFit/>
          </a:bodyPr>
          <a:lstStyle/>
          <a:p>
            <a:r>
              <a:rPr lang="ru-RU" sz="2000" dirty="0"/>
              <a:t>Широко известный декоративный </a:t>
            </a:r>
            <a:endParaRPr lang="ru-RU" sz="2000" dirty="0" smtClean="0"/>
          </a:p>
          <a:p>
            <a:r>
              <a:rPr lang="ru-RU" sz="2000" dirty="0" smtClean="0"/>
              <a:t>кустарник </a:t>
            </a:r>
            <a:r>
              <a:rPr lang="ru-RU" sz="2000" dirty="0"/>
              <a:t>в России уже с 16 века </a:t>
            </a:r>
            <a:r>
              <a:rPr lang="ru-RU" sz="2000" dirty="0" smtClean="0"/>
              <a:t>стали</a:t>
            </a:r>
          </a:p>
          <a:p>
            <a:r>
              <a:rPr lang="ru-RU" sz="2000" dirty="0" smtClean="0"/>
              <a:t> </a:t>
            </a:r>
            <a:r>
              <a:rPr lang="ru-RU" sz="2000" dirty="0"/>
              <a:t>выращивать на аптекарских грядках </a:t>
            </a:r>
            <a:endParaRPr lang="ru-RU" sz="2000" dirty="0" smtClean="0"/>
          </a:p>
          <a:p>
            <a:r>
              <a:rPr lang="ru-RU" sz="2000" dirty="0" smtClean="0"/>
              <a:t>как </a:t>
            </a:r>
            <a:r>
              <a:rPr lang="ru-RU" sz="2000" dirty="0"/>
              <a:t>ценное лекарственное растение</a:t>
            </a:r>
            <a:r>
              <a:rPr lang="ru-RU" sz="2000" dirty="0" smtClean="0"/>
              <a:t>.</a:t>
            </a:r>
          </a:p>
          <a:p>
            <a:r>
              <a:rPr lang="ru-RU" sz="2000" dirty="0" smtClean="0"/>
              <a:t> </a:t>
            </a:r>
            <a:r>
              <a:rPr lang="ru-RU" sz="2000" dirty="0"/>
              <a:t>Растёт по речным поймам, лугам, </a:t>
            </a:r>
            <a:r>
              <a:rPr lang="ru-RU" sz="2000" dirty="0" smtClean="0"/>
              <a:t>среди </a:t>
            </a:r>
          </a:p>
          <a:p>
            <a:r>
              <a:rPr lang="ru-RU" sz="2000" dirty="0" smtClean="0"/>
              <a:t>кустарников</a:t>
            </a:r>
            <a:r>
              <a:rPr lang="ru-RU" sz="2000" dirty="0"/>
              <a:t>, по лесным полянам</a:t>
            </a:r>
            <a:r>
              <a:rPr lang="ru-RU" sz="2000" dirty="0" smtClean="0"/>
              <a:t>,</a:t>
            </a:r>
          </a:p>
          <a:p>
            <a:r>
              <a:rPr lang="ru-RU" sz="2000" dirty="0" smtClean="0"/>
              <a:t> </a:t>
            </a:r>
            <a:r>
              <a:rPr lang="ru-RU" sz="2000" dirty="0"/>
              <a:t>опушкам и </a:t>
            </a:r>
            <a:r>
              <a:rPr lang="ru-RU" sz="2000" dirty="0" smtClean="0"/>
              <a:t>оврагам. В </a:t>
            </a:r>
            <a:r>
              <a:rPr lang="ru-RU" sz="2000" dirty="0"/>
              <a:t>природе нет </a:t>
            </a:r>
            <a:r>
              <a:rPr lang="ru-RU" sz="2000" dirty="0" smtClean="0"/>
              <a:t>такого</a:t>
            </a:r>
          </a:p>
          <a:p>
            <a:r>
              <a:rPr lang="ru-RU" sz="2000" dirty="0" smtClean="0"/>
              <a:t> </a:t>
            </a:r>
            <a:r>
              <a:rPr lang="ru-RU" sz="2000" dirty="0"/>
              <a:t>естественного продукта, </a:t>
            </a:r>
            <a:r>
              <a:rPr lang="ru-RU" sz="2000" dirty="0" smtClean="0"/>
              <a:t>более </a:t>
            </a:r>
            <a:r>
              <a:rPr lang="ru-RU" sz="2000" dirty="0"/>
              <a:t>богатого </a:t>
            </a:r>
            <a:endParaRPr lang="ru-RU" sz="2000" dirty="0" smtClean="0"/>
          </a:p>
          <a:p>
            <a:r>
              <a:rPr lang="ru-RU" sz="2000" dirty="0" smtClean="0"/>
              <a:t>витамином </a:t>
            </a:r>
            <a:r>
              <a:rPr lang="ru-RU" sz="2000" dirty="0"/>
              <a:t>С. Они защищают от </a:t>
            </a:r>
            <a:r>
              <a:rPr lang="ru-RU" sz="2000" dirty="0" smtClean="0"/>
              <a:t>болезней</a:t>
            </a:r>
            <a:r>
              <a:rPr lang="ru-RU" sz="2000" dirty="0"/>
              <a:t>, </a:t>
            </a:r>
            <a:endParaRPr lang="ru-RU" sz="2000" dirty="0" smtClean="0"/>
          </a:p>
          <a:p>
            <a:r>
              <a:rPr lang="ru-RU" sz="2000" dirty="0" smtClean="0"/>
              <a:t>придают </a:t>
            </a:r>
            <a:r>
              <a:rPr lang="ru-RU" sz="2000" dirty="0"/>
              <a:t>силу, </a:t>
            </a:r>
            <a:r>
              <a:rPr lang="ru-RU" sz="2000" dirty="0" smtClean="0"/>
              <a:t>повышают </a:t>
            </a:r>
            <a:r>
              <a:rPr lang="ru-RU" sz="2000" dirty="0"/>
              <a:t>работоспособность</a:t>
            </a:r>
            <a:r>
              <a:rPr lang="ru-RU" sz="2000" dirty="0" smtClean="0"/>
              <a:t>.</a:t>
            </a:r>
          </a:p>
          <a:p>
            <a:r>
              <a:rPr lang="ru-RU" sz="2000" dirty="0" smtClean="0"/>
              <a:t> </a:t>
            </a:r>
            <a:r>
              <a:rPr lang="ru-RU" sz="2000" dirty="0"/>
              <a:t>Применяют наружно для лечения </a:t>
            </a:r>
            <a:r>
              <a:rPr lang="ru-RU" sz="2000" dirty="0" smtClean="0"/>
              <a:t> </a:t>
            </a:r>
            <a:r>
              <a:rPr lang="ru-RU" sz="2000" dirty="0"/>
              <a:t>ран, </a:t>
            </a:r>
            <a:endParaRPr lang="ru-RU" sz="2000" dirty="0" smtClean="0"/>
          </a:p>
          <a:p>
            <a:r>
              <a:rPr lang="ru-RU" sz="2000" dirty="0" smtClean="0"/>
              <a:t>масло </a:t>
            </a:r>
            <a:r>
              <a:rPr lang="ru-RU" sz="2000" dirty="0"/>
              <a:t>шиповника, полученное из семян</a:t>
            </a:r>
            <a:r>
              <a:rPr lang="ru-RU" sz="2000" dirty="0" smtClean="0"/>
              <a:t>,</a:t>
            </a:r>
          </a:p>
          <a:p>
            <a:r>
              <a:rPr lang="ru-RU" sz="2000" dirty="0" smtClean="0"/>
              <a:t> </a:t>
            </a:r>
            <a:r>
              <a:rPr lang="ru-RU" sz="2000" dirty="0"/>
              <a:t>используют при </a:t>
            </a:r>
            <a:r>
              <a:rPr lang="ru-RU" sz="2000" dirty="0" smtClean="0"/>
              <a:t>трещинах,  </a:t>
            </a:r>
            <a:r>
              <a:rPr lang="ru-RU" sz="2000" dirty="0"/>
              <a:t>воспалении десен, </a:t>
            </a:r>
            <a:endParaRPr lang="ru-RU" sz="2000" dirty="0" smtClean="0"/>
          </a:p>
          <a:p>
            <a:r>
              <a:rPr lang="ru-RU" sz="2000" dirty="0" smtClean="0"/>
              <a:t>при </a:t>
            </a:r>
            <a:r>
              <a:rPr lang="ru-RU" sz="2000" dirty="0"/>
              <a:t>малокровии, атеросклерозе.</a:t>
            </a:r>
          </a:p>
          <a:p>
            <a:endParaRPr lang="ru-RU" dirty="0"/>
          </a:p>
          <a:p>
            <a:endParaRPr lang="ru-RU" dirty="0"/>
          </a:p>
        </p:txBody>
      </p:sp>
    </p:spTree>
    <p:extLst>
      <p:ext uri="{BB962C8B-B14F-4D97-AF65-F5344CB8AC3E}">
        <p14:creationId xmlns:p14="http://schemas.microsoft.com/office/powerpoint/2010/main" val="779113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2501</Words>
  <Application>Microsoft Office PowerPoint</Application>
  <PresentationFormat>Произвольный</PresentationFormat>
  <Paragraphs>143</Paragraphs>
  <Slides>33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Людмила Байдакова</dc:creator>
  <cp:lastModifiedBy>антон</cp:lastModifiedBy>
  <cp:revision>59</cp:revision>
  <dcterms:created xsi:type="dcterms:W3CDTF">2016-01-17T19:05:36Z</dcterms:created>
  <dcterms:modified xsi:type="dcterms:W3CDTF">2017-03-28T15:11:59Z</dcterms:modified>
</cp:coreProperties>
</file>