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</p:sldMasterIdLst>
  <p:notesMasterIdLst>
    <p:notesMasterId r:id="rId51"/>
  </p:notesMasterIdLst>
  <p:handoutMasterIdLst>
    <p:handoutMasterId r:id="rId52"/>
  </p:handoutMasterIdLst>
  <p:sldIdLst>
    <p:sldId id="296" r:id="rId2"/>
    <p:sldId id="297" r:id="rId3"/>
    <p:sldId id="298" r:id="rId4"/>
    <p:sldId id="256" r:id="rId5"/>
    <p:sldId id="257" r:id="rId6"/>
    <p:sldId id="272" r:id="rId7"/>
    <p:sldId id="291" r:id="rId8"/>
    <p:sldId id="271" r:id="rId9"/>
    <p:sldId id="259" r:id="rId10"/>
    <p:sldId id="260" r:id="rId11"/>
    <p:sldId id="299" r:id="rId12"/>
    <p:sldId id="300" r:id="rId13"/>
    <p:sldId id="301" r:id="rId14"/>
    <p:sldId id="302" r:id="rId15"/>
    <p:sldId id="304" r:id="rId16"/>
    <p:sldId id="305" r:id="rId17"/>
    <p:sldId id="308" r:id="rId18"/>
    <p:sldId id="306" r:id="rId19"/>
    <p:sldId id="309" r:id="rId20"/>
    <p:sldId id="313" r:id="rId21"/>
    <p:sldId id="310" r:id="rId22"/>
    <p:sldId id="307" r:id="rId23"/>
    <p:sldId id="315" r:id="rId24"/>
    <p:sldId id="311" r:id="rId25"/>
    <p:sldId id="314" r:id="rId26"/>
    <p:sldId id="312" r:id="rId27"/>
    <p:sldId id="316" r:id="rId28"/>
    <p:sldId id="317" r:id="rId29"/>
    <p:sldId id="319" r:id="rId30"/>
    <p:sldId id="318" r:id="rId31"/>
    <p:sldId id="320" r:id="rId32"/>
    <p:sldId id="321" r:id="rId33"/>
    <p:sldId id="322" r:id="rId34"/>
    <p:sldId id="266" r:id="rId35"/>
    <p:sldId id="262" r:id="rId36"/>
    <p:sldId id="286" r:id="rId37"/>
    <p:sldId id="293" r:id="rId38"/>
    <p:sldId id="294" r:id="rId39"/>
    <p:sldId id="287" r:id="rId40"/>
    <p:sldId id="288" r:id="rId41"/>
    <p:sldId id="285" r:id="rId42"/>
    <p:sldId id="289" r:id="rId43"/>
    <p:sldId id="284" r:id="rId44"/>
    <p:sldId id="275" r:id="rId45"/>
    <p:sldId id="277" r:id="rId46"/>
    <p:sldId id="274" r:id="rId47"/>
    <p:sldId id="292" r:id="rId48"/>
    <p:sldId id="295" r:id="rId49"/>
    <p:sldId id="323" r:id="rId50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813" autoAdjust="0"/>
  </p:normalViewPr>
  <p:slideViewPr>
    <p:cSldViewPr>
      <p:cViewPr>
        <p:scale>
          <a:sx n="91" d="100"/>
          <a:sy n="91" d="100"/>
        </p:scale>
        <p:origin x="-4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3F23F-8BE6-49F8-B9E1-BA1703F57233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F3006-B73F-499D-8D8F-1C793503E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291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84F53-57E0-412C-B60F-C93F168C278B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9E2ED-E86C-4140-B0BF-5514AD87A2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592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книга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9E2ED-E86C-4140-B0BF-5514AD87A2B2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Портрет барона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9E2ED-E86C-4140-B0BF-5514AD87A2B2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Грамота, которую барон получил от императрицы Елизаветы Первой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9E2ED-E86C-4140-B0BF-5514AD87A2B2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Книга рассказы б М о его изумительных </a:t>
            </a:r>
            <a:r>
              <a:rPr lang="ru-RU" dirty="0" err="1" smtClean="0"/>
              <a:t>путешествиячх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9E2ED-E86C-4140-B0BF-5514AD87A2B2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Герой 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9E2ED-E86C-4140-B0BF-5514AD87A2B2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 охотник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9E2ED-E86C-4140-B0BF-5514AD87A2B2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Фото 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9E2ED-E86C-4140-B0BF-5514AD87A2B2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музее много книг о бароне Мюнхгаузене на разных языках, присутствуют книги на русском, украинском, белорусском и даже на крымско-татарском.</a:t>
            </a:r>
            <a:br>
              <a:rPr lang="ru-RU" dirty="0" smtClean="0"/>
            </a:br>
            <a:r>
              <a:rPr lang="ru-RU" dirty="0" smtClean="0"/>
              <a:t>За этим зайцем барон гонялся несколько дней и всё не мог понять, как же заяц может так долго бежать без устали. Оказывается, у него, кроме его обычных ног, были ещё запасные: четыре ноги на животе и четыре на спине. Когда нижние ноги у зайца уставали, он перевёртывался на спину, брюхом вверх, и продолжал бежать на запасных ногах. Как вы видите, барону всё же удалось поймать необыкновенного зайца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9E2ED-E86C-4140-B0BF-5514AD87A2B2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33699-ADEA-40D1-9606-37F895D32A55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BE29-07D0-4C65-BC75-1CDB37A228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33699-ADEA-40D1-9606-37F895D32A55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BE29-07D0-4C65-BC75-1CDB37A228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33699-ADEA-40D1-9606-37F895D32A55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BE29-07D0-4C65-BC75-1CDB37A228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5DE5C-89C4-4852-BB3F-365ED647E9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7F855-534C-4FCC-AF32-C3F680B6C7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33699-ADEA-40D1-9606-37F895D32A55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BE29-07D0-4C65-BC75-1CDB37A228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33699-ADEA-40D1-9606-37F895D32A55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BE29-07D0-4C65-BC75-1CDB37A228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33699-ADEA-40D1-9606-37F895D32A55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BE29-07D0-4C65-BC75-1CDB37A228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33699-ADEA-40D1-9606-37F895D32A55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BE29-07D0-4C65-BC75-1CDB37A228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33699-ADEA-40D1-9606-37F895D32A55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BE29-07D0-4C65-BC75-1CDB37A228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33699-ADEA-40D1-9606-37F895D32A55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BE29-07D0-4C65-BC75-1CDB37A228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33699-ADEA-40D1-9606-37F895D32A55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BE29-07D0-4C65-BC75-1CDB37A228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33699-ADEA-40D1-9606-37F895D32A55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BE29-07D0-4C65-BC75-1CDB37A228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20000"/>
                <a:lumOff val="8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33699-ADEA-40D1-9606-37F895D32A55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4BE29-07D0-4C65-BC75-1CDB37A2282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" Target="slide16.xml"/><Relationship Id="rId7" Type="http://schemas.openxmlformats.org/officeDocument/2006/relationships/slide" Target="slide24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slide" Target="slide20.xml"/><Relationship Id="rId10" Type="http://schemas.openxmlformats.org/officeDocument/2006/relationships/slide" Target="slide30.xml"/><Relationship Id="rId4" Type="http://schemas.openxmlformats.org/officeDocument/2006/relationships/slide" Target="slide18.xml"/><Relationship Id="rId9" Type="http://schemas.openxmlformats.org/officeDocument/2006/relationships/slide" Target="slide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hyperlink" Target="&#1052;&#1080;&#1088;%20&#1080;&#1085;&#1092;&#1086;&#1088;&#1084;&#1072;&#1090;&#1080;&#1082;&#1080;.ppt#-1,4,&#1057;&#1083;&#1072;&#1081;&#1076; 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hyperlink" Target="&#1052;&#1080;&#1088;%20&#1080;&#1085;&#1092;&#1086;&#1088;&#1084;&#1072;&#1090;&#1080;&#1082;&#1080;.ppt#-1,4,&#1057;&#1083;&#1072;&#1081;&#1076; 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hyperlink" Target="&#1052;&#1080;&#1088;%20&#1080;&#1085;&#1092;&#1086;&#1088;&#1084;&#1072;&#1090;&#1080;&#1082;&#1080;.ppt#-1,4,&#1057;&#1083;&#1072;&#1081;&#1076; 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hyperlink" Target="&#1052;&#1080;&#1088;%20&#1080;&#1085;&#1092;&#1086;&#1088;&#1084;&#1072;&#1090;&#1080;&#1082;&#1080;.ppt#-1,4,&#1057;&#1083;&#1072;&#1081;&#1076; 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hyperlink" Target="&#1052;&#1080;&#1088;%20&#1080;&#1085;&#1092;&#1086;&#1088;&#1084;&#1072;&#1090;&#1080;&#1082;&#1080;.ppt#-1,4,&#1057;&#1083;&#1072;&#1081;&#1076; 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hyperlink" Target="&#1052;&#1080;&#1088;%20&#1080;&#1085;&#1092;&#1086;&#1088;&#1084;&#1072;&#1090;&#1080;&#1082;&#1080;.ppt#-1,4,&#1057;&#1083;&#1072;&#1081;&#1076; 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hyperlink" Target="&#1052;&#1080;&#1088;%20&#1080;&#1085;&#1092;&#1086;&#1088;&#1084;&#1072;&#1090;&#1080;&#1082;&#1080;.ppt#-1,4,&#1057;&#1083;&#1072;&#1081;&#1076; 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hyperlink" Target="&#1052;&#1080;&#1088;%20&#1080;&#1085;&#1092;&#1086;&#1088;&#1084;&#1072;&#1090;&#1080;&#1082;&#1080;.ppt#-1,4,&#1057;&#1083;&#1072;&#1081;&#1076; 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hyperlink" Target="&#1052;&#1080;&#1088;%20&#1080;&#1085;&#1092;&#1086;&#1088;&#1084;&#1072;&#1090;&#1080;&#1082;&#1080;.ppt#-1,4,&#1057;&#1083;&#1072;&#1081;&#1076; 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vindaily.info/chem-polezno-vinnitskoye-salo.html" TargetMode="External"/><Relationship Id="rId3" Type="http://schemas.openxmlformats.org/officeDocument/2006/relationships/hyperlink" Target="http://luckycamper.net/blog/%D0%B3%D0%B5%D1%80%D0%BC%D0%B0%D0%BD%D0%B8%D1%8F-%D0%B1%D0%BB%D0%BE%D0%B3/3146-%D0%B1%D0%BE%D0%B4%D0%B5%D0%BD%D0%B2%D0%B5%D1%80%D0%B4%D0%B5%D1%80-%D0%B2-%D0%B3%D0%BE%D1%81%D1%82%D1%8F%D1%85-%D1%83-%D0%B1%D0%B0%D1%80%D0%BE%D0%BD%D0%B0-%D0%BC%D1%8E%D0%BD%D1%85%D0%B3%D0%B0%D1%83%D0%B7%D0%B5%D0%BD%D0%B0" TargetMode="External"/><Relationship Id="rId7" Type="http://schemas.openxmlformats.org/officeDocument/2006/relationships/hyperlink" Target="http://domsnov.ru/sonnik/igla.htm" TargetMode="External"/><Relationship Id="rId2" Type="http://schemas.openxmlformats.org/officeDocument/2006/relationships/hyperlink" Target="https://ru.wikipedia.org/wiki/%D0%9C%D1%8E%D0%BD%D1%85%D0%B3%D0%B0%D1%83%D0%B7%D0%B5%D0%BD,_%D0%9A%D0%B0%D1%80%D0%BB_%D0%A4%D1%80%D0%B8%D0%B4%D1%80%D0%B8%D1%85_%D0%98%D0%B5%D1%80%D0%BE%D0%BD%D0%B8%D0%BC_%D1%84%D0%BE%D0%B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meforwoman.ru/vt/jk/sedobnye-i-nesedobnye-kostochki-fruktov.html" TargetMode="External"/><Relationship Id="rId11" Type="http://schemas.openxmlformats.org/officeDocument/2006/relationships/hyperlink" Target="http://www.maksimov.su/in.php?tnum=1&amp;dvar=http://www.maksimov.su/gallery/&amp;var=tuning/ersik-patron/ersik-patron.htm" TargetMode="External"/><Relationship Id="rId5" Type="http://schemas.openxmlformats.org/officeDocument/2006/relationships/hyperlink" Target="http://www.liveinternet.ru/journalshowcomments.php?jpostid=134385277&amp;journalid=3803696&amp;go=prev&amp;categ=0" TargetMode="External"/><Relationship Id="rId10" Type="http://schemas.openxmlformats.org/officeDocument/2006/relationships/hyperlink" Target="http://www.liveinternet.ru/users/4025590/tags/%E0%ED%E8%EC%E0%F6%E8%FF%20%F1%ED%E5%E3%E0/" TargetMode="External"/><Relationship Id="rId4" Type="http://schemas.openxmlformats.org/officeDocument/2006/relationships/hyperlink" Target="https://www.forumhouse.ru/threads/186144/" TargetMode="External"/><Relationship Id="rId9" Type="http://schemas.openxmlformats.org/officeDocument/2006/relationships/hyperlink" Target="http://www.niworld.ru/oro/books/Munch/Munch.htm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Урок по литературному чтению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3409950" indent="0">
              <a:buNone/>
            </a:pPr>
            <a:r>
              <a:rPr lang="ru-RU" sz="2400" i="1" dirty="0" smtClean="0">
                <a:solidFill>
                  <a:srgbClr val="7030A0"/>
                </a:solidFill>
              </a:rPr>
              <a:t>Учителя начальных классов </a:t>
            </a:r>
          </a:p>
          <a:p>
            <a:pPr marL="3409950" indent="0">
              <a:buNone/>
            </a:pPr>
            <a:r>
              <a:rPr lang="ru-RU" sz="2400" i="1" dirty="0" smtClean="0">
                <a:solidFill>
                  <a:srgbClr val="7030A0"/>
                </a:solidFill>
              </a:rPr>
              <a:t>МБОУ «Гимназия №3»</a:t>
            </a:r>
          </a:p>
          <a:p>
            <a:pPr marL="3409950" indent="0">
              <a:buNone/>
            </a:pPr>
            <a:r>
              <a:rPr lang="ru-RU" sz="2400" i="1" dirty="0" smtClean="0">
                <a:solidFill>
                  <a:srgbClr val="7030A0"/>
                </a:solidFill>
              </a:rPr>
              <a:t>Московской области, </a:t>
            </a:r>
            <a:r>
              <a:rPr lang="ru-RU" sz="2400" i="1" dirty="0" err="1" smtClean="0">
                <a:solidFill>
                  <a:srgbClr val="7030A0"/>
                </a:solidFill>
              </a:rPr>
              <a:t>г.о</a:t>
            </a:r>
            <a:r>
              <a:rPr lang="ru-RU" sz="2400" i="1" dirty="0" smtClean="0">
                <a:solidFill>
                  <a:srgbClr val="7030A0"/>
                </a:solidFill>
              </a:rPr>
              <a:t>. Королёв</a:t>
            </a:r>
          </a:p>
          <a:p>
            <a:pPr marL="3409950" indent="0">
              <a:buNone/>
            </a:pPr>
            <a:r>
              <a:rPr lang="ru-RU" sz="2400" b="1" i="1" dirty="0" smtClean="0">
                <a:solidFill>
                  <a:srgbClr val="7030A0"/>
                </a:solidFill>
              </a:rPr>
              <a:t>Дьяченко Оксаны Леонидовны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90034"/>
            <a:ext cx="2517773" cy="477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1484784"/>
            <a:ext cx="78734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 произведению </a:t>
            </a:r>
            <a:r>
              <a:rPr lang="ru-RU" sz="3600" b="1" cap="none" spc="0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Э.Распе</a:t>
            </a:r>
            <a:r>
              <a:rPr lang="ru-RU" sz="3600" b="1" cap="none" spc="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3600" b="1" cap="none" spc="0" dirty="0" smtClean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6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«Приключения </a:t>
            </a:r>
            <a:r>
              <a:rPr lang="ru-RU" sz="3600" b="1" cap="none" spc="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барона </a:t>
            </a:r>
            <a:r>
              <a:rPr lang="ru-RU" sz="36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Мюнхгаузена»</a:t>
            </a:r>
            <a:endParaRPr lang="ru-RU" sz="36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826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2232248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rgbClr val="7030A0"/>
                </a:solidFill>
              </a:rPr>
              <a:t>1791 г.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6000" dirty="0" smtClean="0">
                <a:solidFill>
                  <a:srgbClr val="7030A0"/>
                </a:solidFill>
              </a:rPr>
              <a:t>«Не любо - не слушай, </a:t>
            </a:r>
            <a:br>
              <a:rPr lang="ru-RU" sz="6000" dirty="0" smtClean="0">
                <a:solidFill>
                  <a:srgbClr val="7030A0"/>
                </a:solidFill>
              </a:rPr>
            </a:br>
            <a:r>
              <a:rPr lang="ru-RU" sz="6000" dirty="0" smtClean="0">
                <a:solidFill>
                  <a:srgbClr val="7030A0"/>
                </a:solidFill>
              </a:rPr>
              <a:t>а лгать не мешай!»</a:t>
            </a:r>
            <a:endParaRPr lang="ru-RU" sz="6000" dirty="0">
              <a:solidFill>
                <a:srgbClr val="7030A0"/>
              </a:solidFill>
            </a:endParaRPr>
          </a:p>
        </p:txBody>
      </p:sp>
      <p:pic>
        <p:nvPicPr>
          <p:cNvPr id="30722" name="Picture 2" descr="http://img0.liveinternet.ru/images/attach/c/0/46/938/46938385_Munhausen_thinking_copy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356992"/>
            <a:ext cx="3384376" cy="3232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6600CC"/>
                </a:solidFill>
              </a:rPr>
              <a:t>Прототип</a:t>
            </a:r>
            <a:endParaRPr lang="ru-RU" sz="6000" b="1" dirty="0">
              <a:solidFill>
                <a:srgbClr val="6600C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7030A0"/>
                </a:solidFill>
              </a:rPr>
              <a:t>первообраз</a:t>
            </a:r>
            <a:r>
              <a:rPr lang="ru-RU" dirty="0">
                <a:solidFill>
                  <a:srgbClr val="7030A0"/>
                </a:solidFill>
              </a:rPr>
              <a:t>, </a:t>
            </a:r>
            <a:r>
              <a:rPr lang="ru-RU" dirty="0" smtClean="0">
                <a:solidFill>
                  <a:srgbClr val="7030A0"/>
                </a:solidFill>
              </a:rPr>
              <a:t>конкретная историческая </a:t>
            </a:r>
            <a:r>
              <a:rPr lang="ru-RU" dirty="0">
                <a:solidFill>
                  <a:srgbClr val="7030A0"/>
                </a:solidFill>
              </a:rPr>
              <a:t>или </a:t>
            </a:r>
            <a:r>
              <a:rPr lang="ru-RU" dirty="0" smtClean="0">
                <a:solidFill>
                  <a:srgbClr val="7030A0"/>
                </a:solidFill>
              </a:rPr>
              <a:t>современная знакомая автору </a:t>
            </a:r>
            <a:r>
              <a:rPr lang="ru-RU" dirty="0">
                <a:solidFill>
                  <a:srgbClr val="7030A0"/>
                </a:solidFill>
              </a:rPr>
              <a:t>личность, </a:t>
            </a:r>
            <a:r>
              <a:rPr lang="ru-RU" dirty="0" smtClean="0">
                <a:solidFill>
                  <a:srgbClr val="7030A0"/>
                </a:solidFill>
              </a:rPr>
              <a:t>послужившая </a:t>
            </a:r>
            <a:r>
              <a:rPr lang="ru-RU" dirty="0">
                <a:solidFill>
                  <a:srgbClr val="7030A0"/>
                </a:solidFill>
              </a:rPr>
              <a:t>ему отправным моментом для создания </a:t>
            </a:r>
            <a:r>
              <a:rPr lang="ru-RU" dirty="0" smtClean="0">
                <a:solidFill>
                  <a:srgbClr val="7030A0"/>
                </a:solidFill>
              </a:rPr>
              <a:t>образа.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3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Угадай предмет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2077346" cy="2262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8" y="3617230"/>
            <a:ext cx="1905000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56593"/>
            <a:ext cx="2940956" cy="1960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55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274638"/>
            <a:ext cx="8229600" cy="1143000"/>
          </a:xfrm>
        </p:spPr>
        <p:txBody>
          <a:bodyPr>
            <a:no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Викторина «Вопрос – ответ»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4474497"/>
              </p:ext>
            </p:extLst>
          </p:nvPr>
        </p:nvGraphicFramePr>
        <p:xfrm>
          <a:off x="889247" y="1556792"/>
          <a:ext cx="7427169" cy="4608511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475723"/>
                <a:gridCol w="2475723"/>
                <a:gridCol w="2475723"/>
              </a:tblGrid>
              <a:tr h="1517103">
                <a:tc>
                  <a:txBody>
                    <a:bodyPr/>
                    <a:lstStyle/>
                    <a:p>
                      <a:pPr algn="ctr"/>
                      <a:r>
                        <a:rPr lang="ru-RU" sz="8800" dirty="0" smtClean="0">
                          <a:hlinkClick r:id="rId2" action="ppaction://hlinksldjump"/>
                        </a:rPr>
                        <a:t>М</a:t>
                      </a:r>
                      <a:endParaRPr lang="ru-RU" sz="8800" b="1" dirty="0"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800" dirty="0" smtClean="0">
                          <a:hlinkClick r:id="rId3" action="ppaction://hlinksldjump"/>
                        </a:rPr>
                        <a:t>М</a:t>
                      </a:r>
                      <a:endParaRPr lang="ru-RU" sz="8800" dirty="0"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800" dirty="0" smtClean="0">
                          <a:hlinkClick r:id="rId4" action="ppaction://hlinksldjump"/>
                        </a:rPr>
                        <a:t>М</a:t>
                      </a:r>
                      <a:endParaRPr lang="ru-RU" sz="8800" dirty="0"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5704">
                <a:tc>
                  <a:txBody>
                    <a:bodyPr/>
                    <a:lstStyle/>
                    <a:p>
                      <a:pPr algn="ctr"/>
                      <a:r>
                        <a:rPr lang="ru-RU" sz="8800" dirty="0" smtClean="0">
                          <a:hlinkClick r:id="rId5" action="ppaction://hlinksldjump"/>
                        </a:rPr>
                        <a:t>М</a:t>
                      </a:r>
                      <a:endParaRPr lang="ru-RU" sz="8800" dirty="0"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800" dirty="0" smtClean="0">
                          <a:hlinkClick r:id="rId6" action="ppaction://hlinksldjump"/>
                        </a:rPr>
                        <a:t>М</a:t>
                      </a:r>
                      <a:endParaRPr lang="ru-RU" sz="8800" dirty="0"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800" dirty="0" smtClean="0">
                          <a:hlinkClick r:id="rId7" action="ppaction://hlinksldjump"/>
                        </a:rPr>
                        <a:t>М</a:t>
                      </a:r>
                      <a:endParaRPr lang="ru-RU" sz="8800" dirty="0"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5704">
                <a:tc>
                  <a:txBody>
                    <a:bodyPr/>
                    <a:lstStyle/>
                    <a:p>
                      <a:pPr algn="ctr"/>
                      <a:r>
                        <a:rPr lang="ru-RU" sz="8800" dirty="0" smtClean="0">
                          <a:hlinkClick r:id="rId8" action="ppaction://hlinksldjump"/>
                        </a:rPr>
                        <a:t>М</a:t>
                      </a:r>
                      <a:endParaRPr lang="ru-RU" sz="8800" dirty="0"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800" dirty="0" smtClean="0">
                          <a:hlinkClick r:id="rId9" action="ppaction://hlinksldjump"/>
                        </a:rPr>
                        <a:t>М</a:t>
                      </a:r>
                      <a:endParaRPr lang="ru-RU" sz="8800" dirty="0"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800" dirty="0" smtClean="0">
                          <a:hlinkClick r:id="rId10" action="ppaction://hlinksldjump"/>
                        </a:rPr>
                        <a:t>М</a:t>
                      </a:r>
                      <a:endParaRPr lang="ru-RU" sz="8800" dirty="0"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682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Вопрос </a:t>
            </a:r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>
            <a:hlinkClick r:id="rId2" action="ppaction://hlinkpres?slideindex=4&amp;slidetitle=Слайд 4"/>
          </p:cNvPr>
          <p:cNvSpPr>
            <a:spLocks noChangeArrowheads="1"/>
          </p:cNvSpPr>
          <p:nvPr/>
        </p:nvSpPr>
        <p:spPr bwMode="auto">
          <a:xfrm>
            <a:off x="7755856" y="6165304"/>
            <a:ext cx="966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ru-RU" altLang="ru-RU" sz="1800" b="1" u="sng" dirty="0">
                <a:solidFill>
                  <a:schemeClr val="hlink"/>
                </a:solidFill>
                <a:latin typeface="Arial" pitchFamily="34" charset="0"/>
                <a:hlinkClick r:id="rId3" action="ppaction://hlinksldjump"/>
              </a:rPr>
              <a:t>ОТВЕТ</a:t>
            </a:r>
            <a:endParaRPr lang="tt-RU" altLang="ru-RU" sz="1800" b="1" u="sng" dirty="0">
              <a:solidFill>
                <a:schemeClr val="hlink"/>
              </a:solidFill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5" y="1484784"/>
            <a:ext cx="78950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dirty="0" smtClean="0">
                <a:solidFill>
                  <a:srgbClr val="7030A0"/>
                </a:solidFill>
              </a:rPr>
              <a:t>Назовите  пять различных средств и способов </a:t>
            </a:r>
            <a:r>
              <a:rPr lang="ru-RU" sz="4000" dirty="0">
                <a:solidFill>
                  <a:srgbClr val="7030A0"/>
                </a:solidFill>
              </a:rPr>
              <a:t>передвижения барона в его </a:t>
            </a:r>
            <a:r>
              <a:rPr lang="ru-RU" sz="4000" dirty="0" smtClean="0">
                <a:solidFill>
                  <a:srgbClr val="7030A0"/>
                </a:solidFill>
              </a:rPr>
              <a:t>путешествиях</a:t>
            </a:r>
            <a:r>
              <a:rPr lang="ru-RU" sz="4000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34034"/>
            <a:ext cx="2871787" cy="543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07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62900" y="5772150"/>
            <a:ext cx="819150" cy="838200"/>
          </a:xfrm>
          <a:prstGeom prst="actionButtonHom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1484784"/>
            <a:ext cx="78104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dirty="0" smtClean="0">
                <a:solidFill>
                  <a:srgbClr val="7030A0"/>
                </a:solidFill>
              </a:rPr>
              <a:t>Лошадь</a:t>
            </a:r>
            <a:r>
              <a:rPr lang="ru-RU" sz="4000" dirty="0">
                <a:solidFill>
                  <a:srgbClr val="7030A0"/>
                </a:solidFill>
              </a:rPr>
              <a:t>, волк, ядро, утки, </a:t>
            </a:r>
            <a:r>
              <a:rPr lang="ru-RU" sz="4000" dirty="0" smtClean="0">
                <a:solidFill>
                  <a:srgbClr val="7030A0"/>
                </a:solidFill>
              </a:rPr>
              <a:t>пешком.</a:t>
            </a:r>
            <a:endParaRPr lang="ru-RU" sz="4000" dirty="0">
              <a:solidFill>
                <a:srgbClr val="7030A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758" y="3105086"/>
            <a:ext cx="1990576" cy="30861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31" y="3145542"/>
            <a:ext cx="2943225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745" y="3284984"/>
            <a:ext cx="3099305" cy="19038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71460" y="404664"/>
            <a:ext cx="23887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 </a:t>
            </a:r>
            <a:r>
              <a:rPr lang="en-US" sz="5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299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Вопрос 2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>
            <a:hlinkClick r:id="rId2" action="ppaction://hlinkpres?slideindex=4&amp;slidetitle=Слайд 4"/>
          </p:cNvPr>
          <p:cNvSpPr>
            <a:spLocks noChangeArrowheads="1"/>
          </p:cNvSpPr>
          <p:nvPr/>
        </p:nvSpPr>
        <p:spPr bwMode="auto">
          <a:xfrm>
            <a:off x="7755856" y="6165304"/>
            <a:ext cx="966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ru-RU" altLang="ru-RU" sz="1800" b="1" u="sng" dirty="0">
                <a:solidFill>
                  <a:schemeClr val="hlink"/>
                </a:solidFill>
                <a:latin typeface="Arial" pitchFamily="34" charset="0"/>
                <a:hlinkClick r:id="rId3" action="ppaction://hlinksldjump"/>
              </a:rPr>
              <a:t>ОТВЕТ</a:t>
            </a:r>
            <a:endParaRPr lang="tt-RU" altLang="ru-RU" sz="1800" b="1" u="sng" dirty="0">
              <a:solidFill>
                <a:schemeClr val="hlink"/>
              </a:solidFill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556792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dirty="0" smtClean="0">
                <a:solidFill>
                  <a:srgbClr val="7030A0"/>
                </a:solidFill>
              </a:rPr>
              <a:t>В </a:t>
            </a:r>
            <a:r>
              <a:rPr lang="ru-RU" sz="4000" dirty="0">
                <a:solidFill>
                  <a:srgbClr val="7030A0"/>
                </a:solidFill>
              </a:rPr>
              <a:t>каких государствах побывал барон</a:t>
            </a:r>
            <a:r>
              <a:rPr lang="ru-RU" sz="4000" dirty="0" smtClean="0">
                <a:solidFill>
                  <a:srgbClr val="7030A0"/>
                </a:solidFill>
              </a:rPr>
              <a:t>?</a:t>
            </a:r>
            <a:endParaRPr lang="ru-RU" sz="4000" dirty="0">
              <a:solidFill>
                <a:srgbClr val="7030A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024247"/>
            <a:ext cx="2871787" cy="543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9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62900" y="5772150"/>
            <a:ext cx="819150" cy="838200"/>
          </a:xfrm>
          <a:prstGeom prst="actionButtonHom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3" y="1556792"/>
            <a:ext cx="75448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dirty="0" smtClean="0">
                <a:solidFill>
                  <a:srgbClr val="7030A0"/>
                </a:solidFill>
              </a:rPr>
              <a:t>В </a:t>
            </a:r>
            <a:r>
              <a:rPr lang="ru-RU" sz="4000" dirty="0">
                <a:solidFill>
                  <a:srgbClr val="7030A0"/>
                </a:solidFill>
              </a:rPr>
              <a:t>России, Турции</a:t>
            </a:r>
            <a:r>
              <a:rPr lang="ru-RU" sz="4000" dirty="0" smtClean="0">
                <a:solidFill>
                  <a:srgbClr val="7030A0"/>
                </a:solidFill>
              </a:rPr>
              <a:t>, Египте</a:t>
            </a:r>
            <a:r>
              <a:rPr lang="ru-RU" sz="4000" dirty="0">
                <a:solidFill>
                  <a:srgbClr val="7030A0"/>
                </a:solidFill>
              </a:rPr>
              <a:t>, Италии, Америке, на острове </a:t>
            </a:r>
            <a:r>
              <a:rPr lang="ru-RU" sz="4000" dirty="0" smtClean="0">
                <a:solidFill>
                  <a:srgbClr val="7030A0"/>
                </a:solidFill>
              </a:rPr>
              <a:t>Цейлон</a:t>
            </a:r>
            <a:r>
              <a:rPr lang="ru-RU" sz="4000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84984"/>
            <a:ext cx="3635896" cy="2726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75856" y="404664"/>
            <a:ext cx="23887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 2</a:t>
            </a:r>
            <a:endParaRPr lang="ru-RU" sz="54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975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Вопрос 3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>
            <a:hlinkClick r:id="rId2" action="ppaction://hlinkpres?slideindex=4&amp;slidetitle=Слайд 4"/>
          </p:cNvPr>
          <p:cNvSpPr>
            <a:spLocks noChangeArrowheads="1"/>
          </p:cNvSpPr>
          <p:nvPr/>
        </p:nvSpPr>
        <p:spPr bwMode="auto">
          <a:xfrm>
            <a:off x="7755856" y="6165304"/>
            <a:ext cx="966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ru-RU" altLang="ru-RU" sz="1800" b="1" u="sng" dirty="0">
                <a:solidFill>
                  <a:schemeClr val="hlink"/>
                </a:solidFill>
                <a:latin typeface="Arial" pitchFamily="34" charset="0"/>
                <a:hlinkClick r:id="rId3" action="ppaction://hlinksldjump"/>
              </a:rPr>
              <a:t>ОТВЕТ</a:t>
            </a:r>
            <a:endParaRPr lang="tt-RU" altLang="ru-RU" sz="1800" b="1" u="sng" dirty="0">
              <a:solidFill>
                <a:schemeClr val="hlink"/>
              </a:solidFill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3819" y="1268760"/>
            <a:ext cx="76790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dirty="0" smtClean="0">
                <a:solidFill>
                  <a:srgbClr val="7030A0"/>
                </a:solidFill>
              </a:rPr>
              <a:t>С какими животными приходилось герою вступать в схватку?</a:t>
            </a:r>
            <a:endParaRPr lang="ru-RU" sz="4000" dirty="0">
              <a:solidFill>
                <a:srgbClr val="7030A0"/>
              </a:solidFill>
            </a:endParaRPr>
          </a:p>
        </p:txBody>
      </p:sp>
      <p:pic>
        <p:nvPicPr>
          <p:cNvPr id="19458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56991"/>
            <a:ext cx="2830946" cy="2703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75507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62900" y="5772150"/>
            <a:ext cx="819150" cy="838200"/>
          </a:xfrm>
          <a:prstGeom prst="actionButtonHom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0" y="1772816"/>
            <a:ext cx="33123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dirty="0" smtClean="0">
                <a:solidFill>
                  <a:srgbClr val="7030A0"/>
                </a:solidFill>
              </a:rPr>
              <a:t>Медведями</a:t>
            </a:r>
            <a:r>
              <a:rPr lang="ru-RU" sz="4000" dirty="0">
                <a:solidFill>
                  <a:srgbClr val="7030A0"/>
                </a:solidFill>
              </a:rPr>
              <a:t>, кабаном, львом, </a:t>
            </a:r>
            <a:r>
              <a:rPr lang="ru-RU" sz="4000" dirty="0" smtClean="0">
                <a:solidFill>
                  <a:srgbClr val="7030A0"/>
                </a:solidFill>
              </a:rPr>
              <a:t>крокодилом.</a:t>
            </a:r>
            <a:endParaRPr lang="ru-RU" sz="4000" dirty="0">
              <a:solidFill>
                <a:srgbClr val="7030A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59" y="1484784"/>
            <a:ext cx="2457450" cy="3238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77634" y="332656"/>
            <a:ext cx="23887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 3</a:t>
            </a:r>
            <a:endParaRPr lang="ru-RU" sz="54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010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Отгадайте ребус</a:t>
            </a:r>
            <a:endParaRPr lang="ru-RU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115616" y="1916832"/>
            <a:ext cx="6264696" cy="3744416"/>
            <a:chOff x="1115616" y="1916832"/>
            <a:chExt cx="6264696" cy="3744416"/>
          </a:xfrm>
        </p:grpSpPr>
        <p:pic>
          <p:nvPicPr>
            <p:cNvPr id="21506" name="Picture 2" descr="http://pngimg.com/uploads/sewing_needle/sewing_needle_PNG19098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8702" y="1916832"/>
              <a:ext cx="2071610" cy="2736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220072" y="2300679"/>
              <a:ext cx="864096" cy="12003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7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endPara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48064" y="4460919"/>
              <a:ext cx="864096" cy="12003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ru-RU" sz="7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</a:t>
              </a:r>
              <a:endPara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15616" y="2708920"/>
              <a:ext cx="2232248" cy="18620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ru-RU" sz="115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29312" y="3844923"/>
              <a:ext cx="864096" cy="12003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ru-RU" sz="7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</a:t>
              </a:r>
              <a:endPara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59832" y="3861048"/>
              <a:ext cx="864096" cy="12003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ru-RU" sz="7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</a:t>
              </a:r>
              <a:endPara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2242180" y="4046133"/>
              <a:ext cx="1033676" cy="82302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841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Вопрос 4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>
            <a:hlinkClick r:id="rId2" action="ppaction://hlinkpres?slideindex=4&amp;slidetitle=Слайд 4"/>
          </p:cNvPr>
          <p:cNvSpPr>
            <a:spLocks noChangeArrowheads="1"/>
          </p:cNvSpPr>
          <p:nvPr/>
        </p:nvSpPr>
        <p:spPr bwMode="auto">
          <a:xfrm>
            <a:off x="7755856" y="6165304"/>
            <a:ext cx="966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ru-RU" altLang="ru-RU" sz="1800" b="1" u="sng" dirty="0">
                <a:solidFill>
                  <a:schemeClr val="hlink"/>
                </a:solidFill>
                <a:latin typeface="Arial" pitchFamily="34" charset="0"/>
                <a:hlinkClick r:id="rId3" action="ppaction://hlinksldjump"/>
              </a:rPr>
              <a:t>ОТВЕТ</a:t>
            </a:r>
            <a:endParaRPr lang="tt-RU" altLang="ru-RU" sz="1800" b="1" u="sng" dirty="0">
              <a:solidFill>
                <a:schemeClr val="hlink"/>
              </a:solidFill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66361" y="2276470"/>
            <a:ext cx="36724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dirty="0" smtClean="0">
                <a:solidFill>
                  <a:srgbClr val="7030A0"/>
                </a:solidFill>
              </a:rPr>
              <a:t>Что </a:t>
            </a:r>
            <a:r>
              <a:rPr lang="ru-RU" sz="4000" dirty="0">
                <a:solidFill>
                  <a:srgbClr val="7030A0"/>
                </a:solidFill>
              </a:rPr>
              <a:t>занесло лошадь барона на крышу</a:t>
            </a:r>
            <a:r>
              <a:rPr lang="ru-RU" sz="4000" dirty="0" smtClean="0">
                <a:solidFill>
                  <a:srgbClr val="7030A0"/>
                </a:solidFill>
              </a:rPr>
              <a:t>?</a:t>
            </a:r>
            <a:endParaRPr lang="ru-RU" sz="4000" dirty="0">
              <a:solidFill>
                <a:srgbClr val="7030A0"/>
              </a:solidFill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00808"/>
            <a:ext cx="2408193" cy="3090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59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780928"/>
            <a:ext cx="5238750" cy="3276600"/>
          </a:xfrm>
        </p:spPr>
      </p:pic>
      <p:sp>
        <p:nvSpPr>
          <p:cNvPr id="3" name="AutoShape 5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62900" y="5772150"/>
            <a:ext cx="819150" cy="838200"/>
          </a:xfrm>
          <a:prstGeom prst="actionButtonHom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77281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4000" dirty="0">
                <a:solidFill>
                  <a:srgbClr val="7030A0"/>
                </a:solidFill>
              </a:rPr>
              <a:t>О</a:t>
            </a:r>
            <a:r>
              <a:rPr lang="ru-RU" sz="4000" dirty="0" smtClean="0">
                <a:solidFill>
                  <a:srgbClr val="7030A0"/>
                </a:solidFill>
              </a:rPr>
              <a:t>бильный снегопад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5856" y="620688"/>
            <a:ext cx="23887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 4</a:t>
            </a:r>
            <a:endParaRPr lang="ru-RU" sz="54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647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Вопрос 5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>
            <a:hlinkClick r:id="rId2" action="ppaction://hlinkpres?slideindex=4&amp;slidetitle=Слайд 4"/>
          </p:cNvPr>
          <p:cNvSpPr>
            <a:spLocks noChangeArrowheads="1"/>
          </p:cNvSpPr>
          <p:nvPr/>
        </p:nvSpPr>
        <p:spPr bwMode="auto">
          <a:xfrm>
            <a:off x="7755856" y="6165304"/>
            <a:ext cx="966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ru-RU" altLang="ru-RU" sz="1800" b="1" u="sng" dirty="0">
                <a:solidFill>
                  <a:schemeClr val="hlink"/>
                </a:solidFill>
                <a:latin typeface="Arial" pitchFamily="34" charset="0"/>
                <a:hlinkClick r:id="rId3" action="ppaction://hlinksldjump"/>
              </a:rPr>
              <a:t>ОТВЕТ</a:t>
            </a:r>
            <a:endParaRPr lang="tt-RU" altLang="ru-RU" sz="1800" b="1" u="sng" dirty="0">
              <a:solidFill>
                <a:schemeClr val="hlink"/>
              </a:solidFill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1340768"/>
            <a:ext cx="73448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dirty="0" smtClean="0">
                <a:solidFill>
                  <a:srgbClr val="7030A0"/>
                </a:solidFill>
              </a:rPr>
              <a:t>Чем стрелял </a:t>
            </a:r>
            <a:r>
              <a:rPr lang="ru-RU" sz="4000" dirty="0" err="1" smtClean="0">
                <a:solidFill>
                  <a:srgbClr val="7030A0"/>
                </a:solidFill>
              </a:rPr>
              <a:t>Мюнхаузен</a:t>
            </a:r>
            <a:r>
              <a:rPr lang="ru-RU" sz="4000" dirty="0" smtClean="0">
                <a:solidFill>
                  <a:srgbClr val="7030A0"/>
                </a:solidFill>
              </a:rPr>
              <a:t> на охоте, когда не было патронов?</a:t>
            </a:r>
            <a:endParaRPr lang="ru-RU" sz="4000" dirty="0">
              <a:solidFill>
                <a:srgbClr val="7030A0"/>
              </a:solidFill>
            </a:endParaRP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96952"/>
            <a:ext cx="2865437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202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62900" y="5772150"/>
            <a:ext cx="819150" cy="838200"/>
          </a:xfrm>
          <a:prstGeom prst="actionButtonHom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7" y="1556792"/>
            <a:ext cx="73288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dirty="0" smtClean="0">
                <a:solidFill>
                  <a:srgbClr val="7030A0"/>
                </a:solidFill>
              </a:rPr>
              <a:t>Иглой</a:t>
            </a:r>
            <a:r>
              <a:rPr lang="ru-RU" sz="4000" dirty="0">
                <a:solidFill>
                  <a:srgbClr val="7030A0"/>
                </a:solidFill>
              </a:rPr>
              <a:t>, косточкой, </a:t>
            </a:r>
            <a:r>
              <a:rPr lang="ru-RU" sz="4000" dirty="0" smtClean="0">
                <a:solidFill>
                  <a:srgbClr val="7030A0"/>
                </a:solidFill>
              </a:rPr>
              <a:t>шомполом.</a:t>
            </a:r>
            <a:endParaRPr lang="ru-RU" sz="4000" dirty="0">
              <a:solidFill>
                <a:srgbClr val="7030A0"/>
              </a:solidFill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725" y="2708920"/>
            <a:ext cx="3056325" cy="1956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76" y="4005064"/>
            <a:ext cx="1905000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01986"/>
            <a:ext cx="2077346" cy="2262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77634" y="404664"/>
            <a:ext cx="23887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 5</a:t>
            </a:r>
            <a:endParaRPr lang="ru-RU" sz="54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903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Вопрос 6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>
            <a:hlinkClick r:id="rId2" action="ppaction://hlinkpres?slideindex=4&amp;slidetitle=Слайд 4"/>
          </p:cNvPr>
          <p:cNvSpPr>
            <a:spLocks noChangeArrowheads="1"/>
          </p:cNvSpPr>
          <p:nvPr/>
        </p:nvSpPr>
        <p:spPr bwMode="auto">
          <a:xfrm>
            <a:off x="7755856" y="6165304"/>
            <a:ext cx="966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ru-RU" altLang="ru-RU" sz="1800" b="1" u="sng" dirty="0">
                <a:solidFill>
                  <a:schemeClr val="hlink"/>
                </a:solidFill>
                <a:latin typeface="Arial" pitchFamily="34" charset="0"/>
                <a:hlinkClick r:id="rId3" action="ppaction://hlinksldjump"/>
              </a:rPr>
              <a:t>ОТВЕТ</a:t>
            </a:r>
            <a:endParaRPr lang="tt-RU" altLang="ru-RU" sz="1800" b="1" u="sng" dirty="0">
              <a:solidFill>
                <a:schemeClr val="hlink"/>
              </a:solidFill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268760"/>
            <a:ext cx="74888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dirty="0" smtClean="0">
                <a:solidFill>
                  <a:srgbClr val="7030A0"/>
                </a:solidFill>
              </a:rPr>
              <a:t>Как </a:t>
            </a:r>
            <a:r>
              <a:rPr lang="ru-RU" sz="4000" dirty="0">
                <a:solidFill>
                  <a:srgbClr val="7030A0"/>
                </a:solidFill>
              </a:rPr>
              <a:t>удобно переносить лошадей по методу </a:t>
            </a:r>
            <a:r>
              <a:rPr lang="ru-RU" sz="4000" dirty="0" err="1">
                <a:solidFill>
                  <a:srgbClr val="7030A0"/>
                </a:solidFill>
              </a:rPr>
              <a:t>Мюнхаузена</a:t>
            </a:r>
            <a:r>
              <a:rPr lang="ru-RU" sz="4000" dirty="0" smtClean="0">
                <a:solidFill>
                  <a:srgbClr val="7030A0"/>
                </a:solidFill>
              </a:rPr>
              <a:t>?</a:t>
            </a:r>
            <a:endParaRPr lang="ru-RU" sz="4000" dirty="0">
              <a:solidFill>
                <a:srgbClr val="7030A0"/>
              </a:solidFill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796" y="2780928"/>
            <a:ext cx="3346424" cy="632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94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62900" y="5772150"/>
            <a:ext cx="819150" cy="838200"/>
          </a:xfrm>
          <a:prstGeom prst="actionButtonHom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1788" y="1425730"/>
            <a:ext cx="3312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dirty="0" smtClean="0">
                <a:solidFill>
                  <a:srgbClr val="7030A0"/>
                </a:solidFill>
              </a:rPr>
              <a:t>под мышками</a:t>
            </a:r>
            <a:endParaRPr lang="ru-RU" sz="4000" dirty="0">
              <a:solidFill>
                <a:srgbClr val="7030A0"/>
              </a:solidFill>
            </a:endParaRPr>
          </a:p>
        </p:txBody>
      </p:sp>
      <p:pic>
        <p:nvPicPr>
          <p:cNvPr id="13315" name="Picture 3" descr="I:\Мюнхаузен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391488"/>
            <a:ext cx="2919670" cy="36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75063" y="404664"/>
            <a:ext cx="23887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384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pres?slideindex=4&amp;slidetitle=Слайд 4"/>
          </p:cNvPr>
          <p:cNvSpPr>
            <a:spLocks noChangeArrowheads="1"/>
          </p:cNvSpPr>
          <p:nvPr/>
        </p:nvSpPr>
        <p:spPr bwMode="auto">
          <a:xfrm>
            <a:off x="7755856" y="6165304"/>
            <a:ext cx="966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ru-RU" altLang="ru-RU" sz="1800" b="1" u="sng" dirty="0">
                <a:solidFill>
                  <a:schemeClr val="hlink"/>
                </a:solidFill>
                <a:latin typeface="Arial" pitchFamily="34" charset="0"/>
                <a:hlinkClick r:id="rId3" action="ppaction://hlinksldjump"/>
              </a:rPr>
              <a:t>ОТВЕТ</a:t>
            </a:r>
            <a:endParaRPr lang="tt-RU" altLang="ru-RU" sz="1800" b="1" u="sng" dirty="0">
              <a:solidFill>
                <a:schemeClr val="hlink"/>
              </a:solidFill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484784"/>
            <a:ext cx="75608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dirty="0" smtClean="0">
                <a:solidFill>
                  <a:srgbClr val="7030A0"/>
                </a:solidFill>
              </a:rPr>
              <a:t>Что </a:t>
            </a:r>
            <a:r>
              <a:rPr lang="ru-RU" sz="4000" dirty="0">
                <a:solidFill>
                  <a:srgbClr val="7030A0"/>
                </a:solidFill>
              </a:rPr>
              <a:t>произошло после того, как шубу укусила бешеная </a:t>
            </a:r>
            <a:r>
              <a:rPr lang="ru-RU" sz="4000" dirty="0" smtClean="0">
                <a:solidFill>
                  <a:srgbClr val="7030A0"/>
                </a:solidFill>
              </a:rPr>
              <a:t>собака?</a:t>
            </a:r>
            <a:endParaRPr lang="ru-RU" sz="4000" dirty="0">
              <a:solidFill>
                <a:srgbClr val="7030A0"/>
              </a:solidFill>
            </a:endParaRP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993453"/>
            <a:ext cx="3362397" cy="3356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56961" y="404664"/>
            <a:ext cx="2856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Вопрос 7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467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62900" y="5772150"/>
            <a:ext cx="819150" cy="838200"/>
          </a:xfrm>
          <a:prstGeom prst="actionButtonHom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6288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4000" dirty="0" smtClean="0">
                <a:solidFill>
                  <a:srgbClr val="7030A0"/>
                </a:solidFill>
              </a:rPr>
              <a:t>шуба взбесилась</a:t>
            </a:r>
            <a:endParaRPr lang="ru-RU" sz="4000" dirty="0">
              <a:solidFill>
                <a:srgbClr val="7030A0"/>
              </a:solidFill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924944"/>
            <a:ext cx="3880445" cy="2910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29624" y="332656"/>
            <a:ext cx="23887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 7</a:t>
            </a:r>
            <a:endParaRPr lang="ru-RU" sz="54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384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pres?slideindex=4&amp;slidetitle=Слайд 4"/>
          </p:cNvPr>
          <p:cNvSpPr>
            <a:spLocks noChangeArrowheads="1"/>
          </p:cNvSpPr>
          <p:nvPr/>
        </p:nvSpPr>
        <p:spPr bwMode="auto">
          <a:xfrm>
            <a:off x="7755856" y="6165304"/>
            <a:ext cx="966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ru-RU" altLang="ru-RU" sz="1800" b="1" u="sng" dirty="0">
                <a:solidFill>
                  <a:schemeClr val="hlink"/>
                </a:solidFill>
                <a:latin typeface="Arial" pitchFamily="34" charset="0"/>
                <a:hlinkClick r:id="rId3" action="ppaction://hlinksldjump"/>
              </a:rPr>
              <a:t>ОТВЕТ</a:t>
            </a:r>
            <a:endParaRPr lang="tt-RU" altLang="ru-RU" sz="1800" b="1" u="sng" dirty="0">
              <a:solidFill>
                <a:schemeClr val="hlink"/>
              </a:solidFill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5" y="1340768"/>
            <a:ext cx="71236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dirty="0" smtClean="0">
                <a:solidFill>
                  <a:srgbClr val="7030A0"/>
                </a:solidFill>
              </a:rPr>
              <a:t>Сколько </a:t>
            </a:r>
            <a:r>
              <a:rPr lang="ru-RU" sz="4000" dirty="0">
                <a:solidFill>
                  <a:srgbClr val="7030A0"/>
                </a:solidFill>
              </a:rPr>
              <a:t>раз побывал </a:t>
            </a:r>
            <a:r>
              <a:rPr lang="ru-RU" sz="4000" dirty="0" err="1">
                <a:solidFill>
                  <a:srgbClr val="7030A0"/>
                </a:solidFill>
              </a:rPr>
              <a:t>Мюнхаузен</a:t>
            </a:r>
            <a:r>
              <a:rPr lang="ru-RU" sz="4000" dirty="0">
                <a:solidFill>
                  <a:srgbClr val="7030A0"/>
                </a:solidFill>
              </a:rPr>
              <a:t> в желудке у </a:t>
            </a:r>
            <a:r>
              <a:rPr lang="ru-RU" sz="4000" dirty="0" smtClean="0">
                <a:solidFill>
                  <a:srgbClr val="7030A0"/>
                </a:solidFill>
              </a:rPr>
              <a:t>рыбы?</a:t>
            </a:r>
            <a:endParaRPr lang="ru-RU" sz="4000" dirty="0">
              <a:solidFill>
                <a:srgbClr val="7030A0"/>
              </a:solidFill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872984"/>
            <a:ext cx="2690601" cy="3662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00717" y="325105"/>
            <a:ext cx="315342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Вопрос 8</a:t>
            </a:r>
            <a:endParaRPr lang="ru-RU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175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62900" y="5772150"/>
            <a:ext cx="819150" cy="838200"/>
          </a:xfrm>
          <a:prstGeom prst="actionButtonHom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1772816"/>
            <a:ext cx="23042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6000" b="1" dirty="0" smtClean="0">
                <a:solidFill>
                  <a:srgbClr val="7030A0"/>
                </a:solidFill>
              </a:rPr>
              <a:t>2 раза</a:t>
            </a:r>
            <a:endParaRPr lang="ru-RU" sz="6000" b="1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404664"/>
            <a:ext cx="23887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 8</a:t>
            </a:r>
            <a:endParaRPr lang="ru-RU" sz="54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36262"/>
            <a:ext cx="6096000" cy="2209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55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pPr algn="just">
              <a:spcBef>
                <a:spcPct val="20000"/>
              </a:spcBef>
            </a:pPr>
            <a:r>
              <a:rPr lang="ru-RU" sz="2400" b="1" i="1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Треуго́лка</a:t>
            </a:r>
            <a:r>
              <a:rPr lang="ru-RU" sz="2400" b="1" i="1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 </a:t>
            </a:r>
            <a:r>
              <a:rPr lang="ru-RU" sz="2400" i="1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— головной убор с полями, загнутыми так, что они образуют три угла. Обычно, такая шляпа является морским или французским головным убором. 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76500"/>
            <a:ext cx="3810000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44824"/>
            <a:ext cx="3183201" cy="4441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5023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pres?slideindex=4&amp;slidetitle=Слайд 4"/>
          </p:cNvPr>
          <p:cNvSpPr>
            <a:spLocks noChangeArrowheads="1"/>
          </p:cNvSpPr>
          <p:nvPr/>
        </p:nvSpPr>
        <p:spPr bwMode="auto">
          <a:xfrm>
            <a:off x="7755856" y="6165304"/>
            <a:ext cx="966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ru-RU" altLang="ru-RU" sz="1800" b="1" u="sng" dirty="0">
                <a:solidFill>
                  <a:schemeClr val="hlink"/>
                </a:solidFill>
                <a:latin typeface="Arial" pitchFamily="34" charset="0"/>
                <a:hlinkClick r:id="rId3" action="ppaction://hlinksldjump"/>
              </a:rPr>
              <a:t>ОТВЕТ</a:t>
            </a:r>
            <a:endParaRPr lang="tt-RU" altLang="ru-RU" sz="1800" b="1" u="sng" dirty="0">
              <a:solidFill>
                <a:schemeClr val="hlink"/>
              </a:solidFill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484784"/>
            <a:ext cx="76328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dirty="0" smtClean="0">
                <a:solidFill>
                  <a:srgbClr val="7030A0"/>
                </a:solidFill>
              </a:rPr>
              <a:t>Герой выстрелил </a:t>
            </a:r>
            <a:r>
              <a:rPr lang="ru-RU" sz="4000" dirty="0">
                <a:solidFill>
                  <a:srgbClr val="7030A0"/>
                </a:solidFill>
              </a:rPr>
              <a:t>в оленя вишневой косточкой? </a:t>
            </a:r>
            <a:endParaRPr lang="ru-RU" sz="4000" dirty="0" smtClean="0">
              <a:solidFill>
                <a:srgbClr val="7030A0"/>
              </a:solidFill>
            </a:endParaRPr>
          </a:p>
          <a:p>
            <a:pPr lvl="0"/>
            <a:r>
              <a:rPr lang="ru-RU" sz="4000" dirty="0" smtClean="0">
                <a:solidFill>
                  <a:srgbClr val="7030A0"/>
                </a:solidFill>
              </a:rPr>
              <a:t>Что </a:t>
            </a:r>
            <a:r>
              <a:rPr lang="ru-RU" sz="4000" dirty="0">
                <a:solidFill>
                  <a:srgbClr val="7030A0"/>
                </a:solidFill>
              </a:rPr>
              <a:t>произошло</a:t>
            </a:r>
            <a:r>
              <a:rPr lang="ru-RU" sz="4000" dirty="0" smtClean="0">
                <a:solidFill>
                  <a:srgbClr val="7030A0"/>
                </a:solidFill>
              </a:rPr>
              <a:t>?</a:t>
            </a:r>
            <a:endParaRPr lang="ru-RU" sz="4000" dirty="0">
              <a:solidFill>
                <a:srgbClr val="7030A0"/>
              </a:solidFill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65617"/>
            <a:ext cx="3712840" cy="2784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87580" y="402928"/>
            <a:ext cx="2856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Вопрос 9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891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62900" y="5772150"/>
            <a:ext cx="819150" cy="838200"/>
          </a:xfrm>
          <a:prstGeom prst="actionButtonHom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1484784"/>
            <a:ext cx="69847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dirty="0">
                <a:solidFill>
                  <a:srgbClr val="7030A0"/>
                </a:solidFill>
              </a:rPr>
              <a:t>Н</a:t>
            </a:r>
            <a:r>
              <a:rPr lang="ru-RU" sz="4000" dirty="0" smtClean="0">
                <a:solidFill>
                  <a:srgbClr val="7030A0"/>
                </a:solidFill>
              </a:rPr>
              <a:t>а </a:t>
            </a:r>
            <a:r>
              <a:rPr lang="ru-RU" sz="4000" dirty="0">
                <a:solidFill>
                  <a:srgbClr val="7030A0"/>
                </a:solidFill>
              </a:rPr>
              <a:t>голове выросло вишневое </a:t>
            </a:r>
            <a:r>
              <a:rPr lang="ru-RU" sz="4000" dirty="0" smtClean="0">
                <a:solidFill>
                  <a:srgbClr val="7030A0"/>
                </a:solidFill>
              </a:rPr>
              <a:t>дерево.</a:t>
            </a:r>
            <a:endParaRPr lang="ru-RU" sz="4000" dirty="0">
              <a:solidFill>
                <a:srgbClr val="7030A0"/>
              </a:solidFill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636912"/>
            <a:ext cx="2757091" cy="3763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96907" y="404664"/>
            <a:ext cx="23887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 9</a:t>
            </a:r>
            <a:endParaRPr lang="ru-RU" sz="54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288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Какими чертами характера </a:t>
            </a: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обладал </a:t>
            </a:r>
            <a:r>
              <a:rPr lang="ru-RU" b="1" dirty="0">
                <a:solidFill>
                  <a:srgbClr val="0070C0"/>
                </a:solidFill>
              </a:rPr>
              <a:t>барон?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u="sng" dirty="0">
                <a:solidFill>
                  <a:srgbClr val="0070C0"/>
                </a:solidFill>
              </a:rPr>
              <a:t>Положительные черты барона Мюнхгаузена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Находчивый</a:t>
            </a:r>
            <a:r>
              <a:rPr lang="ru-RU" dirty="0">
                <a:solidFill>
                  <a:srgbClr val="7030A0"/>
                </a:solidFill>
              </a:rPr>
              <a:t>;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Сообразительный</a:t>
            </a:r>
            <a:r>
              <a:rPr lang="ru-RU" dirty="0">
                <a:solidFill>
                  <a:srgbClr val="7030A0"/>
                </a:solidFill>
              </a:rPr>
              <a:t>;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Удачливый.</a:t>
            </a:r>
            <a:endParaRPr lang="ru-RU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b="1" u="sng" dirty="0">
                <a:solidFill>
                  <a:srgbClr val="0070C0"/>
                </a:solidFill>
              </a:rPr>
              <a:t>Отрицательные черты: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Лгун</a:t>
            </a:r>
            <a:r>
              <a:rPr lang="ru-RU" dirty="0">
                <a:solidFill>
                  <a:srgbClr val="7030A0"/>
                </a:solidFill>
              </a:rPr>
              <a:t>;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Самоуверенный</a:t>
            </a:r>
            <a:r>
              <a:rPr lang="ru-RU" dirty="0">
                <a:solidFill>
                  <a:srgbClr val="7030A0"/>
                </a:solidFill>
              </a:rPr>
              <a:t>;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Хвастливый.</a:t>
            </a:r>
            <a:endParaRPr lang="ru-RU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ru-RU" sz="4700" b="1" dirty="0" smtClean="0">
                <a:solidFill>
                  <a:srgbClr val="7030A0"/>
                </a:solidFill>
              </a:rPr>
              <a:t>Барон – фантазёр.</a:t>
            </a:r>
            <a:endParaRPr lang="ru-RU" sz="47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45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Конкурс </a:t>
            </a:r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</a:t>
            </a:r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Правка </a:t>
            </a:r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мемуаров</a:t>
            </a:r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 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88840"/>
            <a:ext cx="4408736" cy="8340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23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296144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Как-то раз со мной произошёл такой случай…</a:t>
            </a:r>
            <a:endParaRPr lang="ru-RU" sz="5400" b="1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r>
              <a:rPr lang="ru-RU" sz="4400" i="1" dirty="0" smtClean="0">
                <a:solidFill>
                  <a:srgbClr val="0070C0"/>
                </a:solidFill>
              </a:rPr>
              <a:t>Вступление.</a:t>
            </a:r>
          </a:p>
          <a:p>
            <a:r>
              <a:rPr lang="ru-RU" sz="4400" i="1" dirty="0" smtClean="0">
                <a:solidFill>
                  <a:srgbClr val="0070C0"/>
                </a:solidFill>
              </a:rPr>
              <a:t> Основная часть.</a:t>
            </a:r>
          </a:p>
          <a:p>
            <a:r>
              <a:rPr lang="ru-RU" sz="4400" i="1" dirty="0" smtClean="0">
                <a:solidFill>
                  <a:srgbClr val="0070C0"/>
                </a:solidFill>
              </a:rPr>
              <a:t>Заключение.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img0.liveinternet.ru/images/attach/c/4/79/777/79777934_BaronMunh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7920880" cy="55898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err="1">
                <a:solidFill>
                  <a:srgbClr val="7030A0"/>
                </a:solidFill>
              </a:rPr>
              <a:t>Боденвердер</a:t>
            </a:r>
            <a:r>
              <a:rPr lang="ru-RU" sz="3200" dirty="0">
                <a:solidFill>
                  <a:srgbClr val="7030A0"/>
                </a:solidFill>
              </a:rPr>
              <a:t>: в гостях у барона Мюнхгаузена</a:t>
            </a:r>
            <a:br>
              <a:rPr lang="ru-RU" sz="3200" dirty="0">
                <a:solidFill>
                  <a:srgbClr val="7030A0"/>
                </a:solidFill>
              </a:rPr>
            </a:br>
            <a:r>
              <a:rPr lang="ru-RU" sz="3200" dirty="0" smtClean="0">
                <a:solidFill>
                  <a:srgbClr val="7030A0"/>
                </a:solidFill>
              </a:rPr>
              <a:t>Городок </a:t>
            </a:r>
            <a:r>
              <a:rPr lang="ru-RU" sz="3200" dirty="0">
                <a:solidFill>
                  <a:srgbClr val="7030A0"/>
                </a:solidFill>
              </a:rPr>
              <a:t>очень уютный и живописный, с фахверковыми домами и речкой.</a:t>
            </a:r>
          </a:p>
        </p:txBody>
      </p:sp>
      <p:pic>
        <p:nvPicPr>
          <p:cNvPr id="45058" name="Picture 2" descr="C:\Documents and Settings\user\Мои документы\Мои рисунки\Мюнхаузен\0CAAZHX4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628800"/>
            <a:ext cx="6985851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 в гостях у барона Мюнхгаузена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4415" y="404664"/>
            <a:ext cx="7194009" cy="5721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82752" cy="3154362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7030A0"/>
                </a:solidFill>
              </a:rPr>
              <a:t>На берегу реки встречаются загадочные знаки...</a:t>
            </a:r>
          </a:p>
        </p:txBody>
      </p:sp>
      <p:pic>
        <p:nvPicPr>
          <p:cNvPr id="4" name="Содержимое 3" descr=" в гостях у барона Мюнхгаузена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60648"/>
            <a:ext cx="4172951" cy="6126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Музей </a:t>
            </a:r>
            <a:r>
              <a:rPr lang="ru-RU" dirty="0" smtClean="0">
                <a:solidFill>
                  <a:srgbClr val="7030A0"/>
                </a:solidFill>
              </a:rPr>
              <a:t>барона </a:t>
            </a:r>
            <a:r>
              <a:rPr lang="ru-RU" dirty="0">
                <a:solidFill>
                  <a:srgbClr val="7030A0"/>
                </a:solidFill>
              </a:rPr>
              <a:t>Мюнхгаузена</a:t>
            </a:r>
          </a:p>
        </p:txBody>
      </p:sp>
      <p:pic>
        <p:nvPicPr>
          <p:cNvPr id="46082" name="Picture 2" descr="C:\Documents and Settings\user\Мои документы\Мои рисунки\Мюнхаузен\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28800"/>
            <a:ext cx="6878376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48680"/>
            <a:ext cx="4425280" cy="58413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C:\Documents and Settings\user\Мои документы\Мои рисунки\Мюнхаузен\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8490496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7030A0"/>
                </a:solidFill>
              </a:rPr>
              <a:t>За этим зайцем барон гонялся несколько дней и всё не мог понять, как же заяц может так долго бежать без устали.</a:t>
            </a:r>
          </a:p>
        </p:txBody>
      </p:sp>
      <p:pic>
        <p:nvPicPr>
          <p:cNvPr id="44034" name="Picture 2" descr="C:\Documents and Settings\user\Мои документы\Мои рисунки\Мюнхаузен\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060848"/>
            <a:ext cx="6282584" cy="4209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3178696" cy="4882554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7030A0"/>
                </a:solidFill>
              </a:rPr>
              <a:t>Это знаменитый снаряд, на котором Мюнхгаузен слетал в разведку в стан врага.</a:t>
            </a:r>
          </a:p>
        </p:txBody>
      </p:sp>
      <p:pic>
        <p:nvPicPr>
          <p:cNvPr id="48130" name="Picture 2" descr="C:\Documents and Settings\user\Мои документы\Мои рисунки\Мюнхаузен\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32040" y="1196752"/>
            <a:ext cx="3028524" cy="4519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20000"/>
                <a:lumOff val="8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user\Мои документы\Мои рисунки\Мюнхаузен\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139952" y="548680"/>
            <a:ext cx="3956927" cy="59353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311247" y="1700808"/>
            <a:ext cx="34563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3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Фонтан, представляющий собой половину лошади, которая пьёт воду и не может напиться.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3" name="Picture 5" descr="f_18039498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3995936" y="332656"/>
            <a:ext cx="4332087" cy="62507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11560" y="5085184"/>
            <a:ext cx="29355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Германия, </a:t>
            </a:r>
            <a:r>
              <a:rPr lang="ru-RU" sz="3200" dirty="0" err="1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г.Боденвердер</a:t>
            </a:r>
            <a:endParaRPr lang="ru-RU" sz="3200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0" name="Picture 6" descr="f_18039520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2915816" y="692696"/>
            <a:ext cx="5770984" cy="38755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67544" y="5013176"/>
            <a:ext cx="29355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Германия, </a:t>
            </a:r>
            <a:r>
              <a:rPr lang="ru-RU" sz="3200" dirty="0" err="1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г.Боденвердер</a:t>
            </a:r>
            <a:endParaRPr lang="ru-RU" sz="3200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5" name="Picture 5" descr="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3347864" y="404664"/>
            <a:ext cx="5278076" cy="58515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467545" y="692696"/>
            <a:ext cx="252028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Памятник Барону Мюнхгаузену</a:t>
            </a:r>
          </a:p>
          <a:p>
            <a:pPr fontAlgn="base"/>
            <a:r>
              <a:rPr lang="ru-RU" sz="3200" dirty="0" err="1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г.Москва</a:t>
            </a:r>
            <a:endParaRPr lang="ru-RU" sz="3200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fontAlgn="base"/>
            <a:endParaRPr lang="ru-RU" b="1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внимание!!!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Picture 2" descr="http://img0.liveinternet.ru/images/attach/c/4/79/777/79777934_BaronMunh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72816"/>
            <a:ext cx="6408712" cy="45227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Источники информации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000" dirty="0">
                <a:hlinkClick r:id="rId2"/>
              </a:rPr>
              <a:t>https://ru.wikipedia.org/wiki/%D0%9C%D1%8E%D0%BD%D1%85%D0%B3%D0%B0%D1%83%D0%B7%D0%B5%D0%BD,_%D0%9A%D0%B0%D1%80%D0%BB_%D0%A4%D1%80%D0%B8%D0%B4%D1%80%D0%B8%D1%85_%D0%98%D0%B5%D1%80%D0%BE%D0%BD%D0%B8%D0%BC_%</a:t>
            </a:r>
            <a:r>
              <a:rPr lang="en-US" sz="1000" dirty="0" smtClean="0">
                <a:hlinkClick r:id="rId2"/>
              </a:rPr>
              <a:t>D1%84%D0%BE%D0%BD</a:t>
            </a:r>
            <a:endParaRPr lang="ru-RU" sz="1000" dirty="0" smtClean="0"/>
          </a:p>
          <a:p>
            <a:r>
              <a:rPr lang="en-US" sz="1000" dirty="0">
                <a:hlinkClick r:id="rId3"/>
              </a:rPr>
              <a:t>http://luckycamper.net/blog/%D0%B3%D0%B5%D1%80%D0%BC%D0%B0%D0%BD%D0%B8%D1%8F-%D0%B1%D0%BB%D0%BE%D0%B3/3146-%D0%B1%D0%BE%D0%B4%D0%B5%D0%BD%D0%B2%D0%B5%D1%80%D0%B4%D0%B5%D1%80-%D0%B2-%D0%B3%D0%BE%D1%81%D1%82%D1%8F%D1%85-%D1%83-%D0%B1%D0%B0%D1%80%D0%BE%D0%BD%D0%B0-%</a:t>
            </a:r>
            <a:r>
              <a:rPr lang="en-US" sz="1000" dirty="0" smtClean="0">
                <a:hlinkClick r:id="rId3"/>
              </a:rPr>
              <a:t>D0%BC%D1%8E%D0%BD%D1%85%D0%B3%D0%B0%D1%83%D0%B7%D0%B5%D0%BD%D0%B0</a:t>
            </a:r>
            <a:endParaRPr lang="ru-RU" sz="1000" dirty="0" smtClean="0"/>
          </a:p>
          <a:p>
            <a:r>
              <a:rPr lang="en-US" sz="1000" dirty="0" smtClean="0">
                <a:hlinkClick r:id="rId4"/>
              </a:rPr>
              <a:t>https</a:t>
            </a:r>
            <a:r>
              <a:rPr lang="en-US" sz="1000" dirty="0">
                <a:hlinkClick r:id="rId4"/>
              </a:rPr>
              <a:t>://www.forumhouse.ru/threads/186144</a:t>
            </a:r>
            <a:r>
              <a:rPr lang="en-US" sz="1000" dirty="0" smtClean="0">
                <a:hlinkClick r:id="rId4"/>
              </a:rPr>
              <a:t>/</a:t>
            </a:r>
            <a:endParaRPr lang="ru-RU" sz="1000" dirty="0" smtClean="0"/>
          </a:p>
          <a:p>
            <a:r>
              <a:rPr lang="en-US" sz="1000" dirty="0" smtClean="0">
                <a:hlinkClick r:id="rId5"/>
              </a:rPr>
              <a:t>http</a:t>
            </a:r>
            <a:r>
              <a:rPr lang="en-US" sz="1000" dirty="0">
                <a:hlinkClick r:id="rId5"/>
              </a:rPr>
              <a:t>://</a:t>
            </a:r>
            <a:r>
              <a:rPr lang="en-US" sz="1000" dirty="0" smtClean="0">
                <a:hlinkClick r:id="rId5"/>
              </a:rPr>
              <a:t>www.liveinternet.ru/journalshowcomments.php?jpostid=134385277&amp;journalid=3803696&amp;go=prev&amp;categ=0</a:t>
            </a:r>
            <a:endParaRPr lang="ru-RU" sz="1000" dirty="0" smtClean="0"/>
          </a:p>
          <a:p>
            <a:r>
              <a:rPr lang="en-US" sz="1000" dirty="0">
                <a:hlinkClick r:id="rId6"/>
              </a:rPr>
              <a:t>https://</a:t>
            </a:r>
            <a:r>
              <a:rPr lang="en-US" sz="1000" dirty="0" smtClean="0">
                <a:hlinkClick r:id="rId6"/>
              </a:rPr>
              <a:t>timeforwoman.ru/vt/jk/sedobnye-i-nesedobnye-kostochki-fruktov.html</a:t>
            </a:r>
            <a:endParaRPr lang="ru-RU" sz="1000" dirty="0" smtClean="0"/>
          </a:p>
          <a:p>
            <a:r>
              <a:rPr lang="en-US" sz="1000" dirty="0">
                <a:hlinkClick r:id="rId7"/>
              </a:rPr>
              <a:t>http://</a:t>
            </a:r>
            <a:r>
              <a:rPr lang="en-US" sz="1000" dirty="0" smtClean="0">
                <a:hlinkClick r:id="rId7"/>
              </a:rPr>
              <a:t>domsnov.ru/sonnik/igla.htm</a:t>
            </a:r>
            <a:endParaRPr lang="ru-RU" sz="1000" dirty="0" smtClean="0"/>
          </a:p>
          <a:p>
            <a:r>
              <a:rPr lang="en-US" sz="1000" dirty="0">
                <a:hlinkClick r:id="rId8"/>
              </a:rPr>
              <a:t>https://</a:t>
            </a:r>
            <a:r>
              <a:rPr lang="en-US" sz="1000" dirty="0" smtClean="0">
                <a:hlinkClick r:id="rId8"/>
              </a:rPr>
              <a:t>vindaily.info/chem-polezno-vinnitskoye-salo.html</a:t>
            </a:r>
            <a:endParaRPr lang="ru-RU" sz="1000" dirty="0" smtClean="0"/>
          </a:p>
          <a:p>
            <a:r>
              <a:rPr lang="en-US" sz="1000" dirty="0">
                <a:hlinkClick r:id="rId9"/>
              </a:rPr>
              <a:t>http://</a:t>
            </a:r>
            <a:r>
              <a:rPr lang="en-US" sz="1000" dirty="0" smtClean="0">
                <a:hlinkClick r:id="rId9"/>
              </a:rPr>
              <a:t>www.niworld.ru/oro/books/Munch/Munch.htm</a:t>
            </a:r>
            <a:endParaRPr lang="ru-RU" sz="1000" dirty="0" smtClean="0"/>
          </a:p>
          <a:p>
            <a:r>
              <a:rPr lang="en-US" sz="1000" dirty="0">
                <a:hlinkClick r:id="rId10"/>
              </a:rPr>
              <a:t>http://www.liveinternet.ru/users/4025590/tags/%E0%ED%E8%EC%E0%F6%E8%FF%20%F1%ED%E5%E3%E0</a:t>
            </a:r>
            <a:r>
              <a:rPr lang="en-US" sz="1000" dirty="0" smtClean="0">
                <a:hlinkClick r:id="rId10"/>
              </a:rPr>
              <a:t>/</a:t>
            </a:r>
            <a:endParaRPr lang="ru-RU" sz="1000" dirty="0" smtClean="0"/>
          </a:p>
          <a:p>
            <a:r>
              <a:rPr lang="en-US" sz="1000" dirty="0">
                <a:hlinkClick r:id="rId11"/>
              </a:rPr>
              <a:t>http://www.maksimov.su/in.php?tnum=1&amp;dvar=http://www.maksimov.su/gallery/&amp;</a:t>
            </a:r>
            <a:r>
              <a:rPr lang="en-US" sz="1000" dirty="0" smtClean="0">
                <a:hlinkClick r:id="rId11"/>
              </a:rPr>
              <a:t>var=tuning/ersik-patron/ersik-patron.htm</a:t>
            </a:r>
            <a:endParaRPr lang="ru-RU" sz="1000" dirty="0" smtClean="0"/>
          </a:p>
          <a:p>
            <a:endParaRPr lang="ru-RU" sz="1000" dirty="0" smtClean="0"/>
          </a:p>
          <a:p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40635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Использованная литература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48880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Д</a:t>
            </a:r>
            <a:r>
              <a:rPr lang="ru-RU" sz="2800" dirty="0">
                <a:solidFill>
                  <a:srgbClr val="7030A0"/>
                </a:solidFill>
              </a:rPr>
              <a:t>. Ушаков: Большой толковый словарь русского языка. Современная редакция. Издательство: </a:t>
            </a:r>
            <a:r>
              <a:rPr lang="ru-RU" sz="2800" dirty="0" smtClean="0">
                <a:solidFill>
                  <a:srgbClr val="7030A0"/>
                </a:solidFill>
              </a:rPr>
              <a:t>Славянский </a:t>
            </a:r>
            <a:r>
              <a:rPr lang="ru-RU" sz="2800" dirty="0">
                <a:solidFill>
                  <a:srgbClr val="7030A0"/>
                </a:solidFill>
              </a:rPr>
              <a:t>Дом Книги, 2014 </a:t>
            </a:r>
            <a:r>
              <a:rPr lang="ru-RU" sz="2800" dirty="0" smtClean="0">
                <a:solidFill>
                  <a:srgbClr val="7030A0"/>
                </a:solidFill>
              </a:rPr>
              <a:t>г.</a:t>
            </a:r>
          </a:p>
          <a:p>
            <a:r>
              <a:rPr lang="ru-RU" sz="2800" dirty="0" err="1" smtClean="0">
                <a:solidFill>
                  <a:srgbClr val="7030A0"/>
                </a:solidFill>
              </a:rPr>
              <a:t>Э.Распе</a:t>
            </a:r>
            <a:r>
              <a:rPr lang="ru-RU" sz="2800" dirty="0">
                <a:solidFill>
                  <a:srgbClr val="7030A0"/>
                </a:solidFill>
              </a:rPr>
              <a:t>: Приключения барона </a:t>
            </a:r>
            <a:r>
              <a:rPr lang="ru-RU" sz="2800" dirty="0" err="1" smtClean="0">
                <a:solidFill>
                  <a:srgbClr val="7030A0"/>
                </a:solidFill>
              </a:rPr>
              <a:t>Мюнхаузена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2800" dirty="0" smtClean="0">
                <a:solidFill>
                  <a:srgbClr val="7030A0"/>
                </a:solidFill>
              </a:rPr>
              <a:t>Издательство</a:t>
            </a:r>
            <a:r>
              <a:rPr lang="ru-RU" sz="2800" dirty="0">
                <a:solidFill>
                  <a:srgbClr val="7030A0"/>
                </a:solidFill>
              </a:rPr>
              <a:t>: Русич, 2015 г.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50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мюн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4456560" cy="61206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5220072" y="404664"/>
            <a:ext cx="3466728" cy="5721499"/>
          </a:xfrm>
        </p:spPr>
        <p:txBody>
          <a:bodyPr/>
          <a:lstStyle/>
          <a:p>
            <a:pPr marL="0" indent="0">
              <a:buNone/>
            </a:pPr>
            <a:endParaRPr lang="ru-RU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</a:rPr>
              <a:t>Карл </a:t>
            </a:r>
            <a:r>
              <a:rPr lang="ru-RU" b="1" dirty="0">
                <a:solidFill>
                  <a:srgbClr val="7030A0"/>
                </a:solidFill>
              </a:rPr>
              <a:t>Фридрих Иероним фон Мюнхгаузен </a:t>
            </a:r>
            <a:endParaRPr lang="ru-RU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(</a:t>
            </a:r>
            <a:r>
              <a:rPr lang="ru-RU" sz="2400" dirty="0">
                <a:solidFill>
                  <a:srgbClr val="7030A0"/>
                </a:solidFill>
              </a:rPr>
              <a:t>в мундире </a:t>
            </a:r>
            <a:r>
              <a:rPr lang="ru-RU" sz="2400" dirty="0" smtClean="0">
                <a:solidFill>
                  <a:srgbClr val="7030A0"/>
                </a:solidFill>
              </a:rPr>
              <a:t>кирасира)</a:t>
            </a:r>
          </a:p>
          <a:p>
            <a:pPr marL="0" indent="0" algn="r">
              <a:buNone/>
            </a:pPr>
            <a:endParaRPr lang="ru-RU" sz="2800" i="1" dirty="0" smtClean="0">
              <a:solidFill>
                <a:srgbClr val="7030A0"/>
              </a:solidFill>
            </a:endParaRPr>
          </a:p>
          <a:p>
            <a:pPr marL="0" indent="0" algn="r">
              <a:buNone/>
            </a:pPr>
            <a:endParaRPr lang="ru-RU" sz="2800" i="1" dirty="0" smtClean="0">
              <a:solidFill>
                <a:srgbClr val="7030A0"/>
              </a:solidFill>
            </a:endParaRPr>
          </a:p>
          <a:p>
            <a:pPr marL="0" indent="0" algn="r">
              <a:buNone/>
            </a:pPr>
            <a:r>
              <a:rPr lang="ru-RU" sz="2800" i="1" dirty="0" smtClean="0">
                <a:solidFill>
                  <a:srgbClr val="7030A0"/>
                </a:solidFill>
              </a:rPr>
              <a:t>г. </a:t>
            </a:r>
            <a:r>
              <a:rPr lang="ru-RU" sz="2800" i="1" dirty="0" err="1">
                <a:solidFill>
                  <a:srgbClr val="7030A0"/>
                </a:solidFill>
              </a:rPr>
              <a:t>Брукнер</a:t>
            </a:r>
            <a:r>
              <a:rPr lang="ru-RU" sz="2800" i="1" dirty="0">
                <a:solidFill>
                  <a:srgbClr val="7030A0"/>
                </a:solidFill>
              </a:rPr>
              <a:t>, 1752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 в гостях у барона Мюнхгаузе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076" y="1375598"/>
            <a:ext cx="7620000" cy="5105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0639"/>
            <a:ext cx="8229600" cy="1084982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7030A0"/>
                </a:solidFill>
              </a:rPr>
              <a:t>Грамота, которую барон получил от императрицы Елизаветы </a:t>
            </a:r>
            <a:r>
              <a:rPr lang="ru-RU" sz="4000" dirty="0" smtClean="0">
                <a:solidFill>
                  <a:srgbClr val="7030A0"/>
                </a:solidFill>
              </a:rPr>
              <a:t>Первой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1785 г. 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340768"/>
            <a:ext cx="2674640" cy="45365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</a:rPr>
              <a:t>«Рассказы барона Мюнхгаузена о его изумительных путешествиях и кампаниях в России</a:t>
            </a:r>
            <a:r>
              <a:rPr lang="ru-RU" dirty="0" smtClean="0">
                <a:solidFill>
                  <a:srgbClr val="7030A0"/>
                </a:solidFill>
              </a:rPr>
              <a:t>»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7030A0"/>
                </a:solidFill>
              </a:rPr>
              <a:t>Р. Э. </a:t>
            </a:r>
            <a:r>
              <a:rPr lang="ru-RU" dirty="0" err="1" smtClean="0">
                <a:solidFill>
                  <a:srgbClr val="7030A0"/>
                </a:solidFill>
              </a:rPr>
              <a:t>Распе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026" name="Picture 2" descr="http://upload.wikimedia.org/wikipedia/commons/1/11/Muenchhausen_Kirchtur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340768"/>
            <a:ext cx="3384376" cy="47601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ра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75" y="1257128"/>
            <a:ext cx="4104357" cy="53389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Рудольф Эрих </a:t>
            </a:r>
            <a:r>
              <a:rPr lang="ru-RU" b="1" dirty="0" err="1" smtClean="0">
                <a:solidFill>
                  <a:srgbClr val="7030A0"/>
                </a:solidFill>
              </a:rPr>
              <a:t>Распе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р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81140" y="1759242"/>
            <a:ext cx="3672408" cy="45875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4" descr="мюн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797582"/>
            <a:ext cx="3312368" cy="45492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539551" y="260648"/>
            <a:ext cx="37555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</a:rPr>
              <a:t>Мюнхгаузен — литературный персонаж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260648"/>
            <a:ext cx="37079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</a:rPr>
              <a:t>Карл Фридрих Иероним барон фон Мюнхгаузен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655</TotalTime>
  <Words>599</Words>
  <Application>Microsoft Office PowerPoint</Application>
  <PresentationFormat>Экран (4:3)</PresentationFormat>
  <Paragraphs>146</Paragraphs>
  <Slides>49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Урок по литературному чтению</vt:lpstr>
      <vt:lpstr>Отгадайте ребус</vt:lpstr>
      <vt:lpstr>Треуго́лка — головной убор с полями, загнутыми так, что они образуют три угла. Обычно, такая шляпа является морским или французским головным убором. </vt:lpstr>
      <vt:lpstr>Презентация PowerPoint</vt:lpstr>
      <vt:lpstr>Презентация PowerPoint</vt:lpstr>
      <vt:lpstr>Грамота, которую барон получил от императрицы Елизаветы Первой</vt:lpstr>
      <vt:lpstr>1785 г. </vt:lpstr>
      <vt:lpstr>Рудольф Эрих Распе</vt:lpstr>
      <vt:lpstr>Презентация PowerPoint</vt:lpstr>
      <vt:lpstr>1791 г. «Не любо - не слушай,  а лгать не мешай!»</vt:lpstr>
      <vt:lpstr>Прототип</vt:lpstr>
      <vt:lpstr>Угадай предмет</vt:lpstr>
      <vt:lpstr>Викторина «Вопрос – ответ»</vt:lpstr>
      <vt:lpstr>Вопрос 1</vt:lpstr>
      <vt:lpstr>Презентация PowerPoint</vt:lpstr>
      <vt:lpstr>Вопрос 2</vt:lpstr>
      <vt:lpstr>Презентация PowerPoint</vt:lpstr>
      <vt:lpstr>Вопрос 3</vt:lpstr>
      <vt:lpstr>Презентация PowerPoint</vt:lpstr>
      <vt:lpstr>Вопрос 4</vt:lpstr>
      <vt:lpstr>Презентация PowerPoint</vt:lpstr>
      <vt:lpstr>Вопрос 5</vt:lpstr>
      <vt:lpstr>Презентация PowerPoint</vt:lpstr>
      <vt:lpstr>Вопрос 6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Какими чертами характера  обладал барон?</vt:lpstr>
      <vt:lpstr>Конкурс  «Правка мемуаров» </vt:lpstr>
      <vt:lpstr>Как-то раз со мной произошёл такой случай…</vt:lpstr>
      <vt:lpstr>Презентация PowerPoint</vt:lpstr>
      <vt:lpstr>Боденвердер: в гостях у барона Мюнхгаузена Городок очень уютный и живописный, с фахверковыми домами и речкой.</vt:lpstr>
      <vt:lpstr>Презентация PowerPoint</vt:lpstr>
      <vt:lpstr>На берегу реки встречаются загадочные знаки...</vt:lpstr>
      <vt:lpstr>Музей барона Мюнхгаузена</vt:lpstr>
      <vt:lpstr>Презентация PowerPoint</vt:lpstr>
      <vt:lpstr>За этим зайцем барон гонялся несколько дней и всё не мог понять, как же заяц может так долго бежать без устали.</vt:lpstr>
      <vt:lpstr>Это знаменитый снаряд, на котором Мюнхгаузен слетал в разведку в стан врага.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внимание!!!</vt:lpstr>
      <vt:lpstr>Источники информации</vt:lpstr>
      <vt:lpstr>Использованная литература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HomeComputer</dc:creator>
  <cp:lastModifiedBy>User</cp:lastModifiedBy>
  <cp:revision>66</cp:revision>
  <dcterms:created xsi:type="dcterms:W3CDTF">2012-02-16T14:26:16Z</dcterms:created>
  <dcterms:modified xsi:type="dcterms:W3CDTF">2017-04-02T19:03:28Z</dcterms:modified>
</cp:coreProperties>
</file>