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2" r:id="rId4"/>
    <p:sldId id="258" r:id="rId5"/>
    <p:sldId id="260" r:id="rId6"/>
    <p:sldId id="261" r:id="rId7"/>
    <p:sldId id="265" r:id="rId8"/>
    <p:sldId id="266" r:id="rId9"/>
    <p:sldId id="263" r:id="rId10"/>
    <p:sldId id="264" r:id="rId11"/>
    <p:sldId id="267" r:id="rId12"/>
    <p:sldId id="268" r:id="rId13"/>
    <p:sldId id="269" r:id="rId14"/>
    <p:sldId id="271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34615" autoAdjust="0"/>
    <p:restoredTop sz="86369" autoAdjust="0"/>
  </p:normalViewPr>
  <p:slideViewPr>
    <p:cSldViewPr>
      <p:cViewPr varScale="1">
        <p:scale>
          <a:sx n="103" d="100"/>
          <a:sy n="103" d="100"/>
        </p:scale>
        <p:origin x="-90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Действия с рациональными числами</a:t>
            </a:r>
            <a:endParaRPr lang="ru-RU" sz="4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2996952"/>
            <a:ext cx="4248472" cy="31292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Приданникова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Ольга Геннадьевна, </a:t>
            </a:r>
          </a:p>
          <a:p>
            <a:pPr marL="0" indent="0">
              <a:buNone/>
            </a:pPr>
            <a:r>
              <a:rPr lang="ru-RU" sz="19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учитель математики высшей квалификационной категории МАОУ «СОШ №1» города Соликамска </a:t>
            </a:r>
            <a:r>
              <a:rPr lang="ru-RU" sz="19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Пермского края</a:t>
            </a:r>
            <a:endParaRPr lang="ru-RU" sz="19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14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Красная книга Пермского кр</a:t>
            </a:r>
            <a:r>
              <a:rPr lang="ru-RU" dirty="0" smtClean="0">
                <a:solidFill>
                  <a:srgbClr val="CC0000"/>
                </a:solidFill>
              </a:rPr>
              <a:t>ая</a:t>
            </a:r>
            <a:endParaRPr lang="ru-RU" dirty="0">
              <a:solidFill>
                <a:srgbClr val="CC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40" y="3075350"/>
            <a:ext cx="4041324" cy="31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1628800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Вероника ненастоящая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84" y="1484784"/>
            <a:ext cx="4686104" cy="3506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458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Красная книга Пермского кр</a:t>
            </a:r>
            <a:r>
              <a:rPr lang="ru-RU" dirty="0" smtClean="0">
                <a:solidFill>
                  <a:srgbClr val="CC0000"/>
                </a:solidFill>
              </a:rPr>
              <a:t>ая</a:t>
            </a:r>
            <a:endParaRPr lang="ru-RU" dirty="0">
              <a:solidFill>
                <a:srgbClr val="CC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628800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Адонис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764" y="1268760"/>
            <a:ext cx="5658826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448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Действия с рациональными числами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Объект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288907756"/>
                  </p:ext>
                </p:extLst>
              </p:nvPr>
            </p:nvGraphicFramePr>
            <p:xfrm>
              <a:off x="539552" y="692696"/>
              <a:ext cx="7992889" cy="614749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19225"/>
                    <a:gridCol w="5035450"/>
                    <a:gridCol w="2038214"/>
                  </a:tblGrid>
                  <a:tr h="420242">
                    <a:tc>
                      <a:txBody>
                        <a:bodyPr/>
                        <a:lstStyle/>
                        <a:p>
                          <a:r>
                            <a:rPr lang="ru-RU" sz="1400" b="0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ru-RU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50 – (-24)</a:t>
                          </a:r>
                          <a:endParaRPr lang="ru-RU" sz="1400" b="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1балл</a:t>
                          </a:r>
                          <a:endParaRPr lang="ru-RU" sz="1400" b="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420242">
                    <a:tc>
                      <a:txBody>
                        <a:bodyPr/>
                        <a:lstStyle/>
                        <a:p>
                          <a:r>
                            <a:rPr lang="ru-RU" sz="1400" dirty="0" smtClean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ru-RU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3,8 + (-8,9)</a:t>
                          </a:r>
                          <a:endParaRPr lang="ru-RU" sz="14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1 балл</a:t>
                          </a:r>
                          <a:endParaRPr lang="ru-RU" sz="14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420242">
                    <a:tc>
                      <a:txBody>
                        <a:bodyPr/>
                        <a:lstStyle/>
                        <a:p>
                          <a:r>
                            <a:rPr lang="ru-RU" sz="1400" dirty="0" smtClean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ru-RU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(-2,1 + 3,7) + 4,4</a:t>
                          </a:r>
                          <a:endParaRPr lang="ru-RU" sz="14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2 балла</a:t>
                          </a:r>
                          <a:endParaRPr lang="ru-RU" sz="14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420242">
                    <a:tc>
                      <a:txBody>
                        <a:bodyPr/>
                        <a:lstStyle/>
                        <a:p>
                          <a:r>
                            <a:rPr lang="ru-RU" sz="1400" dirty="0" smtClean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  <a:endParaRPr lang="ru-RU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- 8,8 ∙ 302</a:t>
                          </a:r>
                          <a:endParaRPr lang="ru-RU" sz="14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2 балла</a:t>
                          </a:r>
                          <a:endParaRPr lang="ru-RU" sz="14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420242">
                    <a:tc>
                      <a:txBody>
                        <a:bodyPr/>
                        <a:lstStyle/>
                        <a:p>
                          <a:r>
                            <a:rPr lang="ru-RU" sz="1400" dirty="0" smtClean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  <a:endParaRPr lang="ru-RU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- 3,08 ∙ (- 4,05)</a:t>
                          </a:r>
                          <a:endParaRPr lang="ru-RU" sz="14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2 балла</a:t>
                          </a:r>
                          <a:endParaRPr lang="ru-RU" sz="14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451329">
                    <a:tc>
                      <a:txBody>
                        <a:bodyPr/>
                        <a:lstStyle/>
                        <a:p>
                          <a:r>
                            <a:rPr lang="ru-RU" sz="1400" dirty="0" smtClean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  <a:endParaRPr lang="ru-RU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-2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ru-RU" sz="1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ru-RU" sz="1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15</m:t>
                                  </m:r>
                                </m:den>
                              </m:f>
                              <m:r>
                                <a:rPr lang="ru-RU" sz="1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 </m:t>
                              </m:r>
                            </m:oMath>
                          </a14:m>
                          <a:r>
                            <a:rPr lang="ru-RU" sz="140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∙ (-0,65)</a:t>
                          </a:r>
                          <a:endParaRPr lang="ru-RU" sz="14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3 балла</a:t>
                          </a:r>
                          <a:endParaRPr lang="ru-RU" sz="14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579174">
                    <a:tc>
                      <a:txBody>
                        <a:bodyPr/>
                        <a:lstStyle/>
                        <a:p>
                          <a:r>
                            <a:rPr lang="ru-RU" sz="1400" dirty="0" smtClean="0">
                              <a:solidFill>
                                <a:schemeClr val="tx1"/>
                              </a:solidFill>
                            </a:rPr>
                            <a:t>7</a:t>
                          </a:r>
                          <a:endParaRPr lang="ru-RU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(2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ru-RU" sz="1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ru-RU" sz="1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15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140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 – 4) ∙ (8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ru-RU" sz="1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16</m:t>
                                  </m:r>
                                </m:num>
                                <m:den>
                                  <m:r>
                                    <a:rPr lang="ru-RU" sz="1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23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140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 – 10)</a:t>
                          </a:r>
                          <a:endParaRPr lang="ru-RU" sz="14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 </a:t>
                          </a:r>
                          <a:endParaRPr lang="ru-RU" sz="14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4 балла</a:t>
                          </a:r>
                          <a:endParaRPr lang="ru-RU" sz="14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540696">
                    <a:tc>
                      <a:txBody>
                        <a:bodyPr/>
                        <a:lstStyle/>
                        <a:p>
                          <a:r>
                            <a:rPr lang="ru-RU" sz="1400" dirty="0" smtClean="0">
                              <a:solidFill>
                                <a:schemeClr val="tx1"/>
                              </a:solidFill>
                            </a:rPr>
                            <a:t>8</a:t>
                          </a:r>
                          <a:endParaRPr lang="ru-RU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11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ru-RU" sz="1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sz="1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140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 ∙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ru-RU" sz="1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sz="1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9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140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 - 4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ru-RU" sz="1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ru-RU" sz="1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12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140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 ∙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ru-RU" sz="1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ru-RU" sz="1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11</m:t>
                                  </m:r>
                                </m:den>
                              </m:f>
                            </m:oMath>
                          </a14:m>
                          <a:endParaRPr lang="ru-RU" sz="14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 </a:t>
                          </a:r>
                          <a:endParaRPr lang="ru-RU" sz="14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4 балла</a:t>
                          </a:r>
                          <a:endParaRPr lang="ru-RU" sz="14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395211">
                    <a:tc>
                      <a:txBody>
                        <a:bodyPr/>
                        <a:lstStyle/>
                        <a:p>
                          <a:r>
                            <a:rPr lang="ru-RU" sz="1400" dirty="0" smtClean="0">
                              <a:solidFill>
                                <a:schemeClr val="tx1"/>
                              </a:solidFill>
                            </a:rPr>
                            <a:t>9</a:t>
                          </a:r>
                          <a:endParaRPr lang="ru-RU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22,5 – 24 ∙ 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ru-RU" sz="1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ru-RU" sz="1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9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140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 -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ru-RU" sz="1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ru-RU" sz="1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140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)</a:t>
                          </a:r>
                          <a:endParaRPr lang="ru-RU" sz="14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 </a:t>
                          </a:r>
                          <a:endParaRPr lang="ru-RU" sz="14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4 балла</a:t>
                          </a:r>
                          <a:endParaRPr lang="ru-RU" sz="14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465242">
                    <a:tc>
                      <a:txBody>
                        <a:bodyPr/>
                        <a:lstStyle/>
                        <a:p>
                          <a:r>
                            <a:rPr lang="ru-RU" sz="1400" dirty="0" smtClean="0">
                              <a:solidFill>
                                <a:schemeClr val="tx1"/>
                              </a:solidFill>
                            </a:rPr>
                            <a:t>10</a:t>
                          </a:r>
                          <a:endParaRPr lang="ru-RU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(-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ru-RU" sz="1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ru-RU" sz="1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7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140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 -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ru-RU" sz="1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ru-RU" sz="1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14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140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 -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ru-RU" sz="1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8</m:t>
                                  </m:r>
                                </m:num>
                                <m:den>
                                  <m:r>
                                    <a:rPr lang="ru-RU" sz="1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21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140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) ∙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ru-RU" sz="1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ru-RU" sz="1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14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140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 +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ru-RU" sz="1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sz="1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endParaRPr lang="ru-RU" sz="14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 </a:t>
                          </a:r>
                          <a:endParaRPr lang="ru-RU" sz="14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5 баллов</a:t>
                          </a:r>
                          <a:endParaRPr lang="ru-RU" sz="14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461043">
                    <a:tc>
                      <a:txBody>
                        <a:bodyPr/>
                        <a:lstStyle/>
                        <a:p>
                          <a:r>
                            <a:rPr lang="ru-RU" sz="1400" dirty="0" smtClean="0">
                              <a:solidFill>
                                <a:schemeClr val="tx1"/>
                              </a:solidFill>
                            </a:rPr>
                            <a:t>11</a:t>
                          </a:r>
                          <a:endParaRPr lang="ru-RU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(4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ru-RU" sz="1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sz="1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140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 – 2,2) ∙ (-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ru-RU" sz="1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ru-RU" sz="1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16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140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) – 3,05</a:t>
                          </a:r>
                          <a:endParaRPr lang="ru-RU" sz="14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 </a:t>
                          </a:r>
                          <a:endParaRPr lang="ru-RU" sz="14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6 баллов</a:t>
                          </a:r>
                          <a:endParaRPr lang="ru-RU" sz="14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625055">
                    <a:tc>
                      <a:txBody>
                        <a:bodyPr/>
                        <a:lstStyle/>
                        <a:p>
                          <a:r>
                            <a:rPr lang="ru-RU" sz="1400" dirty="0" smtClean="0">
                              <a:solidFill>
                                <a:schemeClr val="tx1"/>
                              </a:solidFill>
                            </a:rPr>
                            <a:t>12</a:t>
                          </a:r>
                          <a:endParaRPr lang="ru-RU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(-0,25 -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ru-RU" sz="1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ru-RU" sz="1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140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 -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ru-RU" sz="1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sz="1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140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) ∙ (-0,2) +3,9</a:t>
                          </a:r>
                          <a:endParaRPr lang="ru-RU" sz="14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 </a:t>
                          </a:r>
                          <a:endParaRPr lang="ru-RU" sz="14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6 баллов</a:t>
                          </a:r>
                          <a:endParaRPr lang="ru-RU" sz="14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Объект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288907756"/>
                  </p:ext>
                </p:extLst>
              </p:nvPr>
            </p:nvGraphicFramePr>
            <p:xfrm>
              <a:off x="539552" y="692696"/>
              <a:ext cx="7992889" cy="60709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19225"/>
                    <a:gridCol w="5035450"/>
                    <a:gridCol w="2038214"/>
                  </a:tblGrid>
                  <a:tr h="420242">
                    <a:tc>
                      <a:txBody>
                        <a:bodyPr/>
                        <a:lstStyle/>
                        <a:p>
                          <a:r>
                            <a:rPr lang="ru-RU" sz="1400" b="0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ru-RU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50 – (-24)</a:t>
                          </a:r>
                          <a:endParaRPr lang="ru-RU" sz="1400" b="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1балл</a:t>
                          </a:r>
                          <a:endParaRPr lang="ru-RU" sz="1400" b="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420242">
                    <a:tc>
                      <a:txBody>
                        <a:bodyPr/>
                        <a:lstStyle/>
                        <a:p>
                          <a:r>
                            <a:rPr lang="ru-RU" sz="1400" dirty="0" smtClean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ru-RU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3,8 + (-8,9)</a:t>
                          </a:r>
                          <a:endParaRPr lang="ru-RU" sz="14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1 балл</a:t>
                          </a:r>
                          <a:endParaRPr lang="ru-RU" sz="14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420242">
                    <a:tc>
                      <a:txBody>
                        <a:bodyPr/>
                        <a:lstStyle/>
                        <a:p>
                          <a:r>
                            <a:rPr lang="ru-RU" sz="1400" dirty="0" smtClean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ru-RU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(-2,1 + 3,7) + 4,4</a:t>
                          </a:r>
                          <a:endParaRPr lang="ru-RU" sz="14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2 балла</a:t>
                          </a:r>
                          <a:endParaRPr lang="ru-RU" sz="14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420242">
                    <a:tc>
                      <a:txBody>
                        <a:bodyPr/>
                        <a:lstStyle/>
                        <a:p>
                          <a:r>
                            <a:rPr lang="ru-RU" sz="1400" dirty="0" smtClean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  <a:endParaRPr lang="ru-RU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- 8,8 ∙ 302</a:t>
                          </a:r>
                          <a:endParaRPr lang="ru-RU" sz="14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2 балла</a:t>
                          </a:r>
                          <a:endParaRPr lang="ru-RU" sz="14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420242">
                    <a:tc>
                      <a:txBody>
                        <a:bodyPr/>
                        <a:lstStyle/>
                        <a:p>
                          <a:r>
                            <a:rPr lang="ru-RU" sz="1400" dirty="0" smtClean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  <a:endParaRPr lang="ru-RU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- 3,08 ∙ (- 4,05)</a:t>
                          </a:r>
                          <a:endParaRPr lang="ru-RU" sz="14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2 балла</a:t>
                          </a:r>
                          <a:endParaRPr lang="ru-RU" sz="14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451329">
                    <a:tc>
                      <a:txBody>
                        <a:bodyPr/>
                        <a:lstStyle/>
                        <a:p>
                          <a:r>
                            <a:rPr lang="ru-RU" sz="1400" dirty="0" smtClean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  <a:endParaRPr lang="ru-RU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18402" t="-475676" r="-40436" b="-7797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3 балла</a:t>
                          </a:r>
                          <a:endParaRPr lang="ru-RU" sz="14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579174">
                    <a:tc>
                      <a:txBody>
                        <a:bodyPr/>
                        <a:lstStyle/>
                        <a:p>
                          <a:r>
                            <a:rPr lang="ru-RU" sz="1400" dirty="0" smtClean="0">
                              <a:solidFill>
                                <a:schemeClr val="tx1"/>
                              </a:solidFill>
                            </a:rPr>
                            <a:t>7</a:t>
                          </a:r>
                          <a:endParaRPr lang="ru-RU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18402" t="-448421" r="-40436" b="-5073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4 балла</a:t>
                          </a:r>
                          <a:endParaRPr lang="ru-RU" sz="14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577533">
                    <a:tc>
                      <a:txBody>
                        <a:bodyPr/>
                        <a:lstStyle/>
                        <a:p>
                          <a:r>
                            <a:rPr lang="ru-RU" sz="1400" dirty="0" smtClean="0">
                              <a:solidFill>
                                <a:schemeClr val="tx1"/>
                              </a:solidFill>
                            </a:rPr>
                            <a:t>8</a:t>
                          </a:r>
                          <a:endParaRPr lang="ru-RU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18402" t="-548421" r="-40436" b="-4073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4 балла</a:t>
                          </a:r>
                          <a:endParaRPr lang="ru-RU" sz="14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578041">
                    <a:tc>
                      <a:txBody>
                        <a:bodyPr/>
                        <a:lstStyle/>
                        <a:p>
                          <a:r>
                            <a:rPr lang="ru-RU" sz="1400" dirty="0" smtClean="0">
                              <a:solidFill>
                                <a:schemeClr val="tx1"/>
                              </a:solidFill>
                            </a:rPr>
                            <a:t>9</a:t>
                          </a:r>
                          <a:endParaRPr lang="ru-RU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18402" t="-655319" r="-40436" b="-3117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4 балла</a:t>
                          </a:r>
                          <a:endParaRPr lang="ru-RU" sz="14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580263">
                    <a:tc>
                      <a:txBody>
                        <a:bodyPr/>
                        <a:lstStyle/>
                        <a:p>
                          <a:r>
                            <a:rPr lang="ru-RU" sz="1400" dirty="0" smtClean="0">
                              <a:solidFill>
                                <a:schemeClr val="tx1"/>
                              </a:solidFill>
                            </a:rPr>
                            <a:t>10</a:t>
                          </a:r>
                          <a:endParaRPr lang="ru-RU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18402" t="-739583" r="-40436" b="-2052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5 баллов</a:t>
                          </a:r>
                          <a:endParaRPr lang="ru-RU" sz="14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578295">
                    <a:tc>
                      <a:txBody>
                        <a:bodyPr/>
                        <a:lstStyle/>
                        <a:p>
                          <a:r>
                            <a:rPr lang="ru-RU" sz="1400" dirty="0" smtClean="0">
                              <a:solidFill>
                                <a:schemeClr val="tx1"/>
                              </a:solidFill>
                            </a:rPr>
                            <a:t>11</a:t>
                          </a:r>
                          <a:endParaRPr lang="ru-RU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18402" t="-857447" r="-40436" b="-1095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6 баллов</a:t>
                          </a:r>
                          <a:endParaRPr lang="ru-RU" sz="14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625055">
                    <a:tc>
                      <a:txBody>
                        <a:bodyPr/>
                        <a:lstStyle/>
                        <a:p>
                          <a:r>
                            <a:rPr lang="ru-RU" sz="1400" dirty="0" smtClean="0">
                              <a:solidFill>
                                <a:schemeClr val="tx1"/>
                              </a:solidFill>
                            </a:rPr>
                            <a:t>12</a:t>
                          </a:r>
                          <a:endParaRPr lang="ru-RU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18402" t="-873786" r="-404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6 баллов</a:t>
                          </a:r>
                          <a:endParaRPr lang="ru-RU" sz="14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72207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ПЛЮС</a:t>
            </a:r>
          </a:p>
          <a:p>
            <a:r>
              <a:rPr lang="ru-RU" sz="6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МИНУС</a:t>
            </a:r>
          </a:p>
          <a:p>
            <a:r>
              <a:rPr lang="ru-RU" sz="6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ИНТЕРЕСНО</a:t>
            </a:r>
            <a:endParaRPr lang="ru-RU" sz="6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43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14549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624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6064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B050"/>
                </a:solidFill>
              </a:rPr>
              <a:t>Берегите эти Земли, Воды,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B050"/>
                </a:solidFill>
              </a:rPr>
              <a:t>Даже малую былиночку любя!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B050"/>
                </a:solidFill>
              </a:rPr>
              <a:t>Берегите всех зверей внутри природы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B050"/>
                </a:solidFill>
              </a:rPr>
              <a:t>Убивайте лишь зверей внутри себя!</a:t>
            </a:r>
          </a:p>
          <a:p>
            <a:pPr marL="0" indent="0" algn="r">
              <a:buNone/>
            </a:pPr>
            <a:r>
              <a:rPr lang="ru-RU" dirty="0" smtClean="0">
                <a:solidFill>
                  <a:srgbClr val="00B050"/>
                </a:solidFill>
              </a:rPr>
              <a:t>Евгений Евтушенко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288" y="3717032"/>
            <a:ext cx="393867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708920"/>
            <a:ext cx="3944222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538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А верите ли ВЫ, что…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Впервые отрицательные числа стали применять в Китае?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Положительные количества в китайской математике называли «фу», а отрицательные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»?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Индийский математик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Брахмагупта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излагал правила сложения и вычитания: «имущество и имущество есть имущество, сумма двух долгов есть долг; сумма имущества и нуля есть имущество; сумма двух нулей есть нуль… Долг, который отнимают от нуля, становится имуществом, а имущество – долгом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4094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А верите ли ВЫ, что…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Европе отрицательными числами начали пользоваться еще в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веках?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Французский математик, физик и философ Рене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Декарт предложил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геометрическое истолкование положительных и отрицательных чисел – ввел координатную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прямую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Что в Пермском крае два заповедника? </a:t>
            </a:r>
          </a:p>
        </p:txBody>
      </p:sp>
    </p:spTree>
    <p:extLst>
      <p:ext uri="{BB962C8B-B14F-4D97-AF65-F5344CB8AC3E}">
        <p14:creationId xmlns:p14="http://schemas.microsoft.com/office/powerpoint/2010/main" val="1337639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926" y="11663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Гора Ослянка Пермский край</a:t>
            </a:r>
            <a:endParaRPr lang="ru-RU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96"/>
          <a:stretch/>
        </p:blipFill>
        <p:spPr bwMode="auto">
          <a:xfrm>
            <a:off x="204907" y="834384"/>
            <a:ext cx="8832981" cy="5760640"/>
          </a:xfrm>
          <a:prstGeom prst="rect">
            <a:avLst/>
          </a:prstGeom>
          <a:noFill/>
          <a:ln>
            <a:solidFill>
              <a:srgbClr val="FFFF00"/>
            </a:solidFill>
          </a:ln>
          <a:effectLst/>
          <a:extLst/>
        </p:spPr>
      </p:pic>
      <p:sp>
        <p:nvSpPr>
          <p:cNvPr id="4" name="Прямоугольник 3"/>
          <p:cNvSpPr/>
          <p:nvPr/>
        </p:nvSpPr>
        <p:spPr>
          <a:xfrm>
            <a:off x="3635896" y="834384"/>
            <a:ext cx="2160240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1119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766959" y="5661248"/>
            <a:ext cx="1440160" cy="64807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-17 ∙(-5)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038892" y="4844082"/>
            <a:ext cx="1588892" cy="64807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…+(-179)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18812" y="3717032"/>
            <a:ext cx="1440160" cy="64807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-227 + …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038892" y="2420888"/>
            <a:ext cx="1440160" cy="648072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… + 247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004873" y="5661248"/>
            <a:ext cx="1440160" cy="64807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-19 ∙7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195651" y="4830932"/>
            <a:ext cx="1440160" cy="64807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… + 321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948264" y="3789040"/>
            <a:ext cx="1440160" cy="64807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-237 -  …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046879" y="1494334"/>
            <a:ext cx="1440160" cy="64807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1166+…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445033" y="2616082"/>
            <a:ext cx="1440160" cy="64807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…+422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827357" y="1494334"/>
            <a:ext cx="1440160" cy="64807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… ∙(-3)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37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Птицы и животные, проживающие в Пермском крае</a:t>
            </a:r>
            <a:b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Растения, произрастающие в Пермском крае</a:t>
            </a: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56176" y="2780928"/>
            <a:ext cx="2530624" cy="3744416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Выхухоль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Беркут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Квакша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Астрагал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Вероника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Адонис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80928"/>
            <a:ext cx="5493990" cy="3633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5613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Красная книга Пермского кр</a:t>
            </a:r>
            <a:r>
              <a:rPr lang="ru-RU" dirty="0" smtClean="0">
                <a:solidFill>
                  <a:srgbClr val="CC0000"/>
                </a:solidFill>
              </a:rPr>
              <a:t>ая</a:t>
            </a:r>
            <a:endParaRPr lang="ru-RU" dirty="0">
              <a:solidFill>
                <a:srgbClr val="CC0000"/>
              </a:solidFill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76872"/>
            <a:ext cx="5400600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155679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БЕРКУТ</a:t>
            </a:r>
          </a:p>
        </p:txBody>
      </p:sp>
    </p:spTree>
    <p:extLst>
      <p:ext uri="{BB962C8B-B14F-4D97-AF65-F5344CB8AC3E}">
        <p14:creationId xmlns:p14="http://schemas.microsoft.com/office/powerpoint/2010/main" val="380034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Красная книга Пермского кр</a:t>
            </a:r>
            <a:r>
              <a:rPr lang="ru-RU" dirty="0" smtClean="0">
                <a:solidFill>
                  <a:srgbClr val="CC0000"/>
                </a:solidFill>
              </a:rPr>
              <a:t>ая</a:t>
            </a:r>
            <a:endParaRPr lang="ru-RU" dirty="0">
              <a:solidFill>
                <a:srgbClr val="CC0000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104964"/>
            <a:ext cx="4242048" cy="3181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dirty="0" smtClean="0">
                <a:solidFill>
                  <a:srgbClr val="C00000"/>
                </a:solidFill>
              </a:rPr>
              <a:t>Выхухоль</a:t>
            </a:r>
            <a:endParaRPr lang="ru-RU" sz="4800" dirty="0">
              <a:solidFill>
                <a:srgbClr val="C00000"/>
              </a:solidFill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68760"/>
            <a:ext cx="3929787" cy="2885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64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Красная книга Пермского кр</a:t>
            </a:r>
            <a:r>
              <a:rPr lang="ru-RU" dirty="0" smtClean="0">
                <a:solidFill>
                  <a:srgbClr val="CC0000"/>
                </a:solidFill>
              </a:rPr>
              <a:t>ая</a:t>
            </a:r>
            <a:endParaRPr lang="ru-RU" dirty="0">
              <a:solidFill>
                <a:srgbClr val="CC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dirty="0" smtClean="0">
                <a:solidFill>
                  <a:srgbClr val="C00000"/>
                </a:solidFill>
              </a:rPr>
              <a:t>Квакша</a:t>
            </a:r>
            <a:endParaRPr lang="ru-RU" sz="4800" dirty="0">
              <a:solidFill>
                <a:srgbClr val="C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070" y="2204864"/>
            <a:ext cx="4614273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270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Красная книга Пермского кр</a:t>
            </a:r>
            <a:r>
              <a:rPr lang="ru-RU" dirty="0" smtClean="0">
                <a:solidFill>
                  <a:srgbClr val="CC0000"/>
                </a:solidFill>
              </a:rPr>
              <a:t>ая</a:t>
            </a:r>
            <a:endParaRPr lang="ru-RU" dirty="0">
              <a:solidFill>
                <a:srgbClr val="CC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564904"/>
            <a:ext cx="2743200" cy="243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3568" y="1499999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Астрагал волжский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136155"/>
            <a:ext cx="4281895" cy="3289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473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468</Words>
  <Application>Microsoft Office PowerPoint</Application>
  <PresentationFormat>Экран (4:3)</PresentationFormat>
  <Paragraphs>93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Действия с рациональными числами</vt:lpstr>
      <vt:lpstr>А верите ли ВЫ, что…</vt:lpstr>
      <vt:lpstr>А верите ли ВЫ, что…</vt:lpstr>
      <vt:lpstr>Гора Ослянка Пермский край</vt:lpstr>
      <vt:lpstr>Птицы и животные, проживающие в Пермском крае Растения, произрастающие в Пермском крае</vt:lpstr>
      <vt:lpstr>Красная книга Пермского края</vt:lpstr>
      <vt:lpstr>Красная книга Пермского края</vt:lpstr>
      <vt:lpstr>Красная книга Пермского края</vt:lpstr>
      <vt:lpstr>Красная книга Пермского края</vt:lpstr>
      <vt:lpstr>Красная книга Пермского края</vt:lpstr>
      <vt:lpstr>Красная книга Пермского края</vt:lpstr>
      <vt:lpstr>Действия с рациональными числами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Надежда Пронская</cp:lastModifiedBy>
  <cp:revision>15</cp:revision>
  <dcterms:created xsi:type="dcterms:W3CDTF">2017-03-12T10:20:13Z</dcterms:created>
  <dcterms:modified xsi:type="dcterms:W3CDTF">2017-04-13T13:40:50Z</dcterms:modified>
</cp:coreProperties>
</file>