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77" r:id="rId5"/>
    <p:sldId id="259" r:id="rId6"/>
    <p:sldId id="269" r:id="rId7"/>
    <p:sldId id="272" r:id="rId8"/>
    <p:sldId id="273" r:id="rId9"/>
    <p:sldId id="279" r:id="rId10"/>
    <p:sldId id="281" r:id="rId11"/>
    <p:sldId id="280" r:id="rId12"/>
    <p:sldId id="275" r:id="rId13"/>
    <p:sldId id="282" r:id="rId14"/>
    <p:sldId id="271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00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9048" autoAdjust="0"/>
  </p:normalViewPr>
  <p:slideViewPr>
    <p:cSldViewPr>
      <p:cViewPr>
        <p:scale>
          <a:sx n="88" d="100"/>
          <a:sy n="88" d="100"/>
        </p:scale>
        <p:origin x="-1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2E84-ED4C-42B6-9D6D-8F09737F7E78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976FD-8836-486E-A4EF-016083257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976FD-8836-486E-A4EF-016083257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7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976FD-8836-486E-A4EF-016083257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7762B-D65D-4474-A42A-5B2A0A671ED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42A1-F7CB-4442-B4D9-F43398A52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.youtube.com/vi/fwh9TLR5HZo/0.jpg" TargetMode="External"/><Relationship Id="rId2" Type="http://schemas.openxmlformats.org/officeDocument/2006/relationships/hyperlink" Target="http://www.neizvestniy-geniy.ru/images/works/photo/2016/04/1592515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bs.twimg.com/media/CLtfbexW8AAHK7v.jpg" TargetMode="External"/><Relationship Id="rId5" Type="http://schemas.openxmlformats.org/officeDocument/2006/relationships/hyperlink" Target="http://www.stihi.ru/pics/2013/11/25/1745.jpg" TargetMode="External"/><Relationship Id="rId4" Type="http://schemas.openxmlformats.org/officeDocument/2006/relationships/hyperlink" Target="http://svetvmir.ru/wp-content/uploads/2015/09/planeta-Zemly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869160"/>
            <a:ext cx="5104656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Иванова А.И.</a:t>
            </a:r>
          </a:p>
          <a:p>
            <a:pPr algn="r"/>
            <a:r>
              <a:rPr lang="ru-RU" dirty="0" smtClean="0"/>
              <a:t>учитель математики </a:t>
            </a:r>
          </a:p>
          <a:p>
            <a:pPr algn="r"/>
            <a:r>
              <a:rPr lang="ru-RU" dirty="0" smtClean="0"/>
              <a:t>ГБОУ Школа 1363 г. Москвы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46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109,78 : (х - 8,2) = 1,1;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018" y="875621"/>
            <a:ext cx="675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х</a:t>
            </a:r>
            <a:r>
              <a:rPr lang="ru-RU" sz="4800" dirty="0" smtClean="0">
                <a:solidFill>
                  <a:srgbClr val="FFFF00"/>
                </a:solidFill>
              </a:rPr>
              <a:t> – 8,2 = 109,78 : 1,1;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30" y="1677397"/>
            <a:ext cx="433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х – 8,2 = 99,8;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1" name="Picture 8" descr="http://rmc.at.ua/_ph/8/363752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86" y="3212976"/>
            <a:ext cx="49541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660232" y="3207218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73539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108 мин. – длительность полета.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030" y="2563037"/>
            <a:ext cx="433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х = 99,8 + 8,2;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030" y="3310170"/>
            <a:ext cx="433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х = 108.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build="allAtOnce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804" y="1124744"/>
            <a:ext cx="268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108 мин. =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14739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 час 48 мин. = 1,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973851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48 мин. =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6633" y="2751130"/>
            <a:ext cx="121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u="sng" dirty="0" smtClean="0">
                <a:solidFill>
                  <a:srgbClr val="FFFF00"/>
                </a:solidFill>
              </a:rPr>
              <a:t>48</a:t>
            </a:r>
            <a:endParaRPr lang="ru-RU" sz="4400" u="sng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128" y="3307631"/>
            <a:ext cx="120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60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0215" y="2952888"/>
            <a:ext cx="214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часа = 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8227" y="2990571"/>
            <a:ext cx="3490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 48 : 60 =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5" y="1147391"/>
            <a:ext cx="2302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  8 часа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2990571"/>
            <a:ext cx="1348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0,8 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05481"/>
              </p:ext>
            </p:extLst>
          </p:nvPr>
        </p:nvGraphicFramePr>
        <p:xfrm>
          <a:off x="611560" y="652355"/>
          <a:ext cx="8064882" cy="5688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  <a:gridCol w="384042"/>
              </a:tblGrid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347138" y="1525125"/>
            <a:ext cx="4320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608" y="87879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 см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71546" y="3389294"/>
            <a:ext cx="2592288" cy="15195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92424" y="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Параметры:  площадь -  24 кв. см, периметр – 20 см.</a:t>
            </a:r>
            <a:r>
              <a:rPr lang="ru-RU" dirty="0" smtClean="0">
                <a:solidFill>
                  <a:srgbClr val="FFFF00"/>
                </a:solidFill>
              </a:rPr>
              <a:t>	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662091" y="878793"/>
            <a:ext cx="1598993" cy="19488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227477" y="4797152"/>
            <a:ext cx="424643" cy="1543834"/>
          </a:xfrm>
          <a:prstGeom prst="rt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3260358" y="4780984"/>
            <a:ext cx="424643" cy="1543834"/>
          </a:xfrm>
          <a:prstGeom prst="rt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allAtOnce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3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1. Разделить на 0,5 то же самое, что и разделить на 2.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2. При делении на 0,01 запятую надо переместить на 2 знака вправо.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3. При делении на 100 число уменьшается.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606" y="5611887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4. 20 м = 0,02 км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24956" y="2689795"/>
            <a:ext cx="1035050" cy="8112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5556" y="2689795"/>
            <a:ext cx="1035050" cy="8112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806156" y="2689795"/>
            <a:ext cx="1035050" cy="8112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841206" y="2689795"/>
            <a:ext cx="1035050" cy="81121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2824956" y="3501008"/>
            <a:ext cx="98901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3813968" y="2689795"/>
            <a:ext cx="1035050" cy="809625"/>
          </a:xfrm>
          <a:custGeom>
            <a:avLst/>
            <a:gdLst>
              <a:gd name="T0" fmla="*/ 0 w 652"/>
              <a:gd name="T1" fmla="*/ 510 h 510"/>
              <a:gd name="T2" fmla="*/ 312 w 652"/>
              <a:gd name="T3" fmla="*/ 0 h 510"/>
              <a:gd name="T4" fmla="*/ 652 w 652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510">
                <a:moveTo>
                  <a:pt x="0" y="510"/>
                </a:moveTo>
                <a:lnTo>
                  <a:pt x="312" y="0"/>
                </a:lnTo>
                <a:lnTo>
                  <a:pt x="652" y="510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>
            <a:off x="4837214" y="2683282"/>
            <a:ext cx="1035050" cy="809625"/>
          </a:xfrm>
          <a:custGeom>
            <a:avLst/>
            <a:gdLst>
              <a:gd name="T0" fmla="*/ 0 w 652"/>
              <a:gd name="T1" fmla="*/ 510 h 510"/>
              <a:gd name="T2" fmla="*/ 312 w 652"/>
              <a:gd name="T3" fmla="*/ 0 h 510"/>
              <a:gd name="T4" fmla="*/ 652 w 652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510">
                <a:moveTo>
                  <a:pt x="0" y="510"/>
                </a:moveTo>
                <a:lnTo>
                  <a:pt x="312" y="0"/>
                </a:lnTo>
                <a:lnTo>
                  <a:pt x="652" y="510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5868144" y="2691383"/>
            <a:ext cx="1035050" cy="809625"/>
          </a:xfrm>
          <a:custGeom>
            <a:avLst/>
            <a:gdLst>
              <a:gd name="T0" fmla="*/ 0 w 652"/>
              <a:gd name="T1" fmla="*/ 510 h 510"/>
              <a:gd name="T2" fmla="*/ 312 w 652"/>
              <a:gd name="T3" fmla="*/ 0 h 510"/>
              <a:gd name="T4" fmla="*/ 652 w 652"/>
              <a:gd name="T5" fmla="*/ 51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510">
                <a:moveTo>
                  <a:pt x="0" y="510"/>
                </a:moveTo>
                <a:lnTo>
                  <a:pt x="312" y="0"/>
                </a:lnTo>
                <a:lnTo>
                  <a:pt x="652" y="510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</p:spPr>
      </p:pic>
      <p:pic>
        <p:nvPicPr>
          <p:cNvPr id="1026" name="Picture 2" descr="http://svetvmir.ru/wp-content/uploads/2015/09/planeta-Zem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-3771800"/>
            <a:ext cx="16955279" cy="135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88" y="1490007"/>
            <a:ext cx="89289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 	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Облетев Землю в корабле – спутнике,  я увидел, как прекрасна наша планета. Люди, будем хранить и приумножать эту красоту, а не разрушать ее!</a:t>
            </a:r>
          </a:p>
          <a:p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	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				Юрий Гагарин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www.neizvestniy-geniy.ru/images/works/photo/2016/04/1592515_1.jpg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img.youtube.com/vi/fwh9TLR5HZo/0.jpg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svetvmir.ru/wp-content/uploads/2015/09/planeta-Zemlya.jpg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www.stihi.ru/pics/2013/11/25/1745.jpg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pbs.twimg.com/media/CLtfbexW8AAHK7v.jpg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ook.com.ua/download.php?file=201311/1440x900/look.com.ua-84440.jpg"/>
          <p:cNvPicPr>
            <a:picLocks noChangeAspect="1" noChangeArrowheads="1"/>
          </p:cNvPicPr>
          <p:nvPr/>
        </p:nvPicPr>
        <p:blipFill>
          <a:blip r:embed="rId2"/>
          <a:srcRect r="9605"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18072" y="2641674"/>
            <a:ext cx="628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72147" y="2638499"/>
            <a:ext cx="539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32622" y="2641674"/>
            <a:ext cx="539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3247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88172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45422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04309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58384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14047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69709" y="2838524"/>
            <a:ext cx="854075" cy="8540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32734" y="2660724"/>
            <a:ext cx="720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48759" y="2636912"/>
            <a:ext cx="539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58384" y="2638499"/>
            <a:ext cx="765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904534" y="2636912"/>
            <a:ext cx="6746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668122" y="2641674"/>
            <a:ext cx="6746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sian-element.ucoz.ru/_ph/2/949263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" y="0"/>
            <a:ext cx="97047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757" y="1628800"/>
            <a:ext cx="9054244" cy="286232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ДЕНЬ </a:t>
            </a:r>
          </a:p>
          <a:p>
            <a:pPr algn="ctr"/>
            <a:r>
              <a:rPr lang="ru-RU" sz="9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КОСМОНАВТИКИ</a:t>
            </a:r>
            <a:endParaRPr lang="ru-RU" sz="9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8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ytimg.com/vi/fwh9TLR5HZo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0"/>
          <a:stretch/>
        </p:blipFill>
        <p:spPr bwMode="auto">
          <a:xfrm>
            <a:off x="-252536" y="0"/>
            <a:ext cx="9417322" cy="70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5408" y="3284984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Алексеевич Гагарин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(1934-1968)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8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grpSp>
        <p:nvGrpSpPr>
          <p:cNvPr id="15367" name="Группа 15366"/>
          <p:cNvGrpSpPr/>
          <p:nvPr/>
        </p:nvGrpSpPr>
        <p:grpSpPr>
          <a:xfrm>
            <a:off x="867171" y="2209187"/>
            <a:ext cx="2898638" cy="3539430"/>
            <a:chOff x="3977618" y="1556792"/>
            <a:chExt cx="2898638" cy="3539430"/>
          </a:xfrm>
        </p:grpSpPr>
        <p:sp>
          <p:nvSpPr>
            <p:cNvPr id="23" name="TextBox 22"/>
            <p:cNvSpPr txBox="1"/>
            <p:nvPr/>
          </p:nvSpPr>
          <p:spPr>
            <a:xfrm>
              <a:off x="3977618" y="1556792"/>
              <a:ext cx="289863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37,44  12  </a:t>
              </a:r>
            </a:p>
            <a:p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36        3 1,2</a:t>
              </a:r>
            </a:p>
            <a:p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14</a:t>
              </a:r>
            </a:p>
            <a:p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12</a:t>
              </a:r>
            </a:p>
            <a:p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24</a:t>
              </a:r>
            </a:p>
            <a:p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24</a:t>
              </a:r>
            </a:p>
            <a:p>
              <a:r>
                <a:rPr lang="ru-RU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0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995936" y="2564904"/>
              <a:ext cx="108012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283968" y="3501008"/>
              <a:ext cx="792088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427984" y="4509120"/>
              <a:ext cx="54006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4" name="Прямая соединительная линия 15363"/>
            <p:cNvCxnSpPr/>
            <p:nvPr/>
          </p:nvCxnSpPr>
          <p:spPr>
            <a:xfrm flipV="1">
              <a:off x="5076056" y="1556792"/>
              <a:ext cx="0" cy="100811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6" name="Прямая соединительная линия 15365"/>
            <p:cNvCxnSpPr/>
            <p:nvPr/>
          </p:nvCxnSpPr>
          <p:spPr>
            <a:xfrm>
              <a:off x="5076056" y="2060848"/>
              <a:ext cx="864096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15367"/>
          <p:cNvSpPr txBox="1"/>
          <p:nvPr/>
        </p:nvSpPr>
        <p:spPr>
          <a:xfrm>
            <a:off x="4660544" y="1461430"/>
            <a:ext cx="3984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3,54 + 4,2 = 7,56</a:t>
            </a:r>
            <a:endParaRPr lang="ru-RU" sz="4400" dirty="0">
              <a:solidFill>
                <a:srgbClr val="FFFF00"/>
              </a:solidFill>
            </a:endParaRPr>
          </a:p>
        </p:txBody>
      </p:sp>
      <p:grpSp>
        <p:nvGrpSpPr>
          <p:cNvPr id="15380" name="Группа 15379"/>
          <p:cNvGrpSpPr/>
          <p:nvPr/>
        </p:nvGrpSpPr>
        <p:grpSpPr>
          <a:xfrm>
            <a:off x="5240676" y="3182461"/>
            <a:ext cx="3229734" cy="3170099"/>
            <a:chOff x="5076056" y="2929267"/>
            <a:chExt cx="3229734" cy="3170099"/>
          </a:xfrm>
        </p:grpSpPr>
        <p:sp>
          <p:nvSpPr>
            <p:cNvPr id="15374" name="TextBox 15373"/>
            <p:cNvSpPr txBox="1"/>
            <p:nvPr/>
          </p:nvSpPr>
          <p:spPr>
            <a:xfrm>
              <a:off x="5076056" y="2929267"/>
              <a:ext cx="322973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1,2 4</a:t>
              </a:r>
            </a:p>
            <a:p>
              <a:r>
                <a:rPr lang="ru-RU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1,5</a:t>
              </a:r>
            </a:p>
            <a:p>
              <a:r>
                <a:rPr lang="ru-RU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6 2 0</a:t>
              </a:r>
            </a:p>
            <a:p>
              <a:r>
                <a:rPr lang="ru-RU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1 2 4</a:t>
              </a:r>
            </a:p>
            <a:p>
              <a:r>
                <a:rPr lang="ru-RU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0, 1 8 6</a:t>
              </a:r>
            </a:p>
          </p:txBody>
        </p:sp>
        <p:cxnSp>
          <p:nvCxnSpPr>
            <p:cNvPr id="15376" name="Прямая соединительная линия 15375"/>
            <p:cNvCxnSpPr/>
            <p:nvPr/>
          </p:nvCxnSpPr>
          <p:spPr>
            <a:xfrm>
              <a:off x="5868144" y="4185084"/>
              <a:ext cx="1296144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9" name="Прямая соединительная линия 15378"/>
            <p:cNvCxnSpPr/>
            <p:nvPr/>
          </p:nvCxnSpPr>
          <p:spPr>
            <a:xfrm>
              <a:off x="5364088" y="5377539"/>
              <a:ext cx="180020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173521" y="-135453"/>
            <a:ext cx="7884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Найди ошибку:</a:t>
            </a:r>
            <a:endParaRPr lang="ru-RU" sz="8800" dirty="0">
              <a:solidFill>
                <a:srgbClr val="FFFF00"/>
              </a:solidFill>
            </a:endParaRPr>
          </a:p>
        </p:txBody>
      </p:sp>
      <p:cxnSp>
        <p:nvCxnSpPr>
          <p:cNvPr id="15386" name="Прямая соединительная линия 15385"/>
          <p:cNvCxnSpPr/>
          <p:nvPr/>
        </p:nvCxnSpPr>
        <p:spPr>
          <a:xfrm flipV="1">
            <a:off x="2543962" y="2997771"/>
            <a:ext cx="155830" cy="2292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7" name="TextBox 15386"/>
          <p:cNvSpPr txBox="1"/>
          <p:nvPr/>
        </p:nvSpPr>
        <p:spPr>
          <a:xfrm>
            <a:off x="2153526" y="2447308"/>
            <a:ext cx="27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,</a:t>
            </a:r>
            <a:endParaRPr lang="ru-RU" sz="6000" dirty="0">
              <a:solidFill>
                <a:srgbClr val="FFFF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270115" y="176024"/>
            <a:ext cx="4424376" cy="6284122"/>
            <a:chOff x="-120284" y="476672"/>
            <a:chExt cx="3596569" cy="5832648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791580" y="476672"/>
              <a:ext cx="1800200" cy="172819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>
              <a:off x="2468173" y="4581128"/>
              <a:ext cx="1008112" cy="1728192"/>
            </a:xfrm>
            <a:prstGeom prst="rtTriangl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flipH="1">
              <a:off x="-120284" y="4548670"/>
              <a:ext cx="1008112" cy="1728192"/>
            </a:xfrm>
            <a:prstGeom prst="rtTriangl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FF00"/>
                </a:solidFill>
              </a:endParaRPr>
            </a:p>
          </p:txBody>
        </p:sp>
        <p:sp>
          <p:nvSpPr>
            <p:cNvPr id="2" name="Блок-схема: процесс 1"/>
            <p:cNvSpPr/>
            <p:nvPr/>
          </p:nvSpPr>
          <p:spPr>
            <a:xfrm>
              <a:off x="885944" y="2204864"/>
              <a:ext cx="1584176" cy="3240360"/>
            </a:xfrm>
            <a:prstGeom prst="flowChartProces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389" name="Прямая соединительная линия 15388"/>
          <p:cNvCxnSpPr/>
          <p:nvPr/>
        </p:nvCxnSpPr>
        <p:spPr>
          <a:xfrm flipV="1">
            <a:off x="7452320" y="1576851"/>
            <a:ext cx="1018090" cy="6703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0" name="TextBox 15389"/>
          <p:cNvSpPr txBox="1"/>
          <p:nvPr/>
        </p:nvSpPr>
        <p:spPr>
          <a:xfrm>
            <a:off x="7452320" y="949508"/>
            <a:ext cx="1892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FF00"/>
                </a:solidFill>
              </a:rPr>
              <a:t>7,74</a:t>
            </a:r>
            <a:endParaRPr lang="ru-RU" sz="4400" dirty="0">
              <a:solidFill>
                <a:srgbClr val="00FF00"/>
              </a:solidFill>
            </a:endParaRPr>
          </a:p>
        </p:txBody>
      </p:sp>
      <p:grpSp>
        <p:nvGrpSpPr>
          <p:cNvPr id="15373" name="Группа 15372"/>
          <p:cNvGrpSpPr/>
          <p:nvPr/>
        </p:nvGrpSpPr>
        <p:grpSpPr>
          <a:xfrm>
            <a:off x="3059832" y="767511"/>
            <a:ext cx="6017559" cy="2101880"/>
            <a:chOff x="2946929" y="247000"/>
            <a:chExt cx="6017559" cy="2101880"/>
          </a:xfrm>
        </p:grpSpPr>
        <p:sp>
          <p:nvSpPr>
            <p:cNvPr id="15371" name="Прямоугольный треугольник 15370"/>
            <p:cNvSpPr/>
            <p:nvPr/>
          </p:nvSpPr>
          <p:spPr>
            <a:xfrm rot="16200000">
              <a:off x="8053762" y="-113040"/>
              <a:ext cx="504056" cy="1224136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ый треугольник 43"/>
            <p:cNvSpPr/>
            <p:nvPr/>
          </p:nvSpPr>
          <p:spPr>
            <a:xfrm rot="5400000" flipV="1">
              <a:off x="8100392" y="1484784"/>
              <a:ext cx="504056" cy="1224136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70" name="Равнобедренный треугольник 15369"/>
            <p:cNvSpPr/>
            <p:nvPr/>
          </p:nvSpPr>
          <p:spPr>
            <a:xfrm rot="16200000">
              <a:off x="3018937" y="584684"/>
              <a:ext cx="1296144" cy="1440160"/>
            </a:xfrm>
            <a:prstGeom prst="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69" name="Блок-схема: процесс 15368"/>
            <p:cNvSpPr/>
            <p:nvPr/>
          </p:nvSpPr>
          <p:spPr>
            <a:xfrm>
              <a:off x="4414336" y="751056"/>
              <a:ext cx="3926752" cy="1080120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5240676" y="5748617"/>
            <a:ext cx="562718" cy="488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960641" y="5419737"/>
            <a:ext cx="27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,</a:t>
            </a:r>
            <a:endParaRPr lang="ru-RU" sz="6000" dirty="0">
              <a:solidFill>
                <a:srgbClr val="FFFF00"/>
              </a:solidFill>
            </a:endParaRPr>
          </a:p>
        </p:txBody>
      </p:sp>
      <p:grpSp>
        <p:nvGrpSpPr>
          <p:cNvPr id="15384" name="Группа 15383"/>
          <p:cNvGrpSpPr/>
          <p:nvPr/>
        </p:nvGrpSpPr>
        <p:grpSpPr>
          <a:xfrm>
            <a:off x="4272643" y="2673746"/>
            <a:ext cx="3928503" cy="4020186"/>
            <a:chOff x="4962060" y="2882536"/>
            <a:chExt cx="3928503" cy="4020186"/>
          </a:xfrm>
        </p:grpSpPr>
        <p:sp>
          <p:nvSpPr>
            <p:cNvPr id="15382" name="Равнобедренный треугольник 15381"/>
            <p:cNvSpPr/>
            <p:nvPr/>
          </p:nvSpPr>
          <p:spPr>
            <a:xfrm>
              <a:off x="5848050" y="2882536"/>
              <a:ext cx="2146687" cy="714062"/>
            </a:xfrm>
            <a:prstGeom prst="triangle">
              <a:avLst>
                <a:gd name="adj" fmla="val 49756"/>
              </a:avLst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83" name="Прямоугольный треугольник 15382"/>
            <p:cNvSpPr/>
            <p:nvPr/>
          </p:nvSpPr>
          <p:spPr>
            <a:xfrm>
              <a:off x="8018221" y="4981311"/>
              <a:ext cx="872342" cy="1910379"/>
            </a:xfrm>
            <a:prstGeom prst="rt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ый треугольник 58"/>
            <p:cNvSpPr/>
            <p:nvPr/>
          </p:nvSpPr>
          <p:spPr>
            <a:xfrm flipH="1">
              <a:off x="4962060" y="4992343"/>
              <a:ext cx="872342" cy="1910379"/>
            </a:xfrm>
            <a:prstGeom prst="rtTriangl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81" name="Блок-схема: процесс 15380"/>
            <p:cNvSpPr/>
            <p:nvPr/>
          </p:nvSpPr>
          <p:spPr>
            <a:xfrm>
              <a:off x="5846477" y="3619730"/>
              <a:ext cx="2148260" cy="3024336"/>
            </a:xfrm>
            <a:prstGeom prst="flowChartProces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387" grpId="0"/>
      <p:bldP spid="15390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12815" y="521413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3474 км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6943" y="595410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 см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4422001"/>
            <a:ext cx="4914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149,6 млн км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3679330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40,075 тыс. км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foto.ua/forum/attachment.php?s=&amp;attachmentid=1649&amp;d=13291270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566"/>
            <a:ext cx="171674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rot="1726766">
            <a:off x="636636" y="1642181"/>
            <a:ext cx="2555947" cy="1700236"/>
            <a:chOff x="467544" y="506288"/>
            <a:chExt cx="3272880" cy="2166628"/>
          </a:xfrm>
        </p:grpSpPr>
        <p:pic>
          <p:nvPicPr>
            <p:cNvPr id="18" name="Picture 2" descr="http://www.happycow.net/blog/wp-content/uploads/2012/05/Eart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0" b="100000" l="136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68860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realityzone.ru/images/0005-004-Solnts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72" b="953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06288"/>
              <a:ext cx="2552800" cy="19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http://www.fanboy.com/archive-images/apollo-spacesuit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6" r="1975"/>
          <a:stretch/>
        </p:blipFill>
        <p:spPr bwMode="auto">
          <a:xfrm>
            <a:off x="815812" y="3369448"/>
            <a:ext cx="903533" cy="19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rmc.at.ua/_ph/8/3637528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5214137"/>
            <a:ext cx="2987824" cy="18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69933" y="552448"/>
            <a:ext cx="1" cy="1080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73016" y="2540993"/>
            <a:ext cx="1169508" cy="37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2127" y="3539513"/>
            <a:ext cx="17727" cy="16020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381529" flipV="1">
            <a:off x="651464" y="5616536"/>
            <a:ext cx="1389461" cy="797764"/>
          </a:xfrm>
          <a:prstGeom prst="arc">
            <a:avLst>
              <a:gd name="adj1" fmla="val 11568206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12968 -0.6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1033 -0.355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09913 -0.337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0851 0.2238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2" grpId="0"/>
      <p:bldP spid="12" grpId="1"/>
      <p:bldP spid="15" grpId="0"/>
      <p:bldP spid="15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474925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Космос -</a:t>
            </a:r>
            <a:endParaRPr lang="ru-RU" sz="20000" dirty="0">
              <a:solidFill>
                <a:schemeClr val="accent1">
                  <a:lumMod val="40000"/>
                  <a:lumOff val="6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41297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красота, порядок.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pic>
        <p:nvPicPr>
          <p:cNvPr id="4" name="Picture 2" descr="http://www.karate-krasnogorsk.ru/sites/default/files/banneri/Vostok-2.jpg"/>
          <p:cNvPicPr>
            <a:picLocks noChangeAspect="1" noChangeArrowheads="1"/>
          </p:cNvPicPr>
          <p:nvPr/>
        </p:nvPicPr>
        <p:blipFill rotWithShape="1">
          <a:blip r:embed="rId3"/>
          <a:srcRect l="18962" r="20890"/>
          <a:stretch/>
        </p:blipFill>
        <p:spPr bwMode="auto">
          <a:xfrm>
            <a:off x="-353347" y="0"/>
            <a:ext cx="3312370" cy="754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36897" y="42016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Космический корабль «Восток»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6532" y="250839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Масса –  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349770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Высота – 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823" y="4492278"/>
            <a:ext cx="467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Скорость 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1599" y="2505730"/>
            <a:ext cx="121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4,73 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4414" y="2509768"/>
            <a:ext cx="51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т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72912" y="3492745"/>
            <a:ext cx="138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7, 35 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72850" y="3459187"/>
            <a:ext cx="80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9072" y="4521314"/>
            <a:ext cx="240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	28,26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42822" y="4503450"/>
            <a:ext cx="335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	 тыс. км/ч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96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stihi.ru/pics/2010/01/16/7390.jpg"/>
          <p:cNvPicPr>
            <a:picLocks noChangeAspect="1" noChangeArrowheads="1"/>
          </p:cNvPicPr>
          <p:nvPr/>
        </p:nvPicPr>
        <p:blipFill rotWithShape="1">
          <a:blip r:embed="rId2"/>
          <a:srcRect r="5856"/>
          <a:stretch/>
        </p:blipFill>
        <p:spPr bwMode="auto">
          <a:xfrm>
            <a:off x="-697056" y="-109286"/>
            <a:ext cx="10816160" cy="7659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462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1,6х = 483,2;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018" y="875621"/>
            <a:ext cx="40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х = 483,2 : 1,6;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30" y="167739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х = 302.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1" name="Picture 8" descr="http://rmc.at.ua/_ph/8/363752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86" y="3212976"/>
            <a:ext cx="49541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660232" y="3207218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73539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302 км – высота полета.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046 C 0.07726 -0.02291 0.16302 0.05857 0.1809 0.18172 C 0.19879 0.30486 0.14236 0.42361 0.05556 0.44607 C -0.03177 0.46875 -0.11701 0.38681 -0.13489 0.26366 C -0.15278 0.14051 -0.09687 0.02223 -0.00955 -0.00046 Z " pathEditMode="relative" rAng="20940000" ptsTypes="AAAAA">
                                      <p:cBhvr>
                                        <p:cTn id="33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5" grpId="1" animBg="1"/>
      <p:bldP spid="6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280</Words>
  <Application>Microsoft Office PowerPoint</Application>
  <PresentationFormat>Экран (4:3)</PresentationFormat>
  <Paragraphs>355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85</cp:revision>
  <dcterms:created xsi:type="dcterms:W3CDTF">2016-04-08T05:39:22Z</dcterms:created>
  <dcterms:modified xsi:type="dcterms:W3CDTF">2017-05-01T20:50:14Z</dcterms:modified>
</cp:coreProperties>
</file>