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60" r:id="rId5"/>
    <p:sldId id="262" r:id="rId6"/>
    <p:sldId id="263" r:id="rId7"/>
    <p:sldId id="264" r:id="rId8"/>
    <p:sldId id="266" r:id="rId9"/>
    <p:sldId id="267" r:id="rId10"/>
    <p:sldId id="269" r:id="rId11"/>
    <p:sldId id="270" r:id="rId12"/>
    <p:sldId id="271" r:id="rId13"/>
    <p:sldId id="272" r:id="rId14"/>
    <p:sldId id="273" r:id="rId15"/>
    <p:sldId id="275" r:id="rId16"/>
    <p:sldId id="276" r:id="rId17"/>
    <p:sldId id="277" r:id="rId18"/>
    <p:sldId id="280" r:id="rId19"/>
    <p:sldId id="281" r:id="rId20"/>
    <p:sldId id="282" r:id="rId21"/>
    <p:sldId id="283" r:id="rId22"/>
    <p:sldId id="284" r:id="rId23"/>
    <p:sldId id="285" r:id="rId24"/>
    <p:sldId id="289" r:id="rId25"/>
    <p:sldId id="286" r:id="rId26"/>
    <p:sldId id="287" r:id="rId27"/>
    <p:sldId id="288" r:id="rId28"/>
    <p:sldId id="261" r:id="rId29"/>
    <p:sldId id="265" r:id="rId30"/>
    <p:sldId id="268" r:id="rId31"/>
    <p:sldId id="274" r:id="rId32"/>
    <p:sldId id="278" r:id="rId33"/>
    <p:sldId id="27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01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73" autoAdjust="0"/>
  </p:normalViewPr>
  <p:slideViewPr>
    <p:cSldViewPr>
      <p:cViewPr varScale="1">
        <p:scale>
          <a:sx n="65" d="100"/>
          <a:sy n="65" d="100"/>
        </p:scale>
        <p:origin x="1626"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3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C183E-E9B9-40FF-9B97-D12A6BCFB4FE}" type="datetimeFigureOut">
              <a:rPr lang="ru-RU" smtClean="0"/>
              <a:t>10.04.2017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B5F26-D233-4C72-A378-4A0749646C88}" type="slidenum">
              <a:rPr lang="ru-RU" smtClean="0"/>
              <a:t>‹#›</a:t>
            </a:fld>
            <a:endParaRPr lang="ru-RU"/>
          </a:p>
        </p:txBody>
      </p:sp>
    </p:spTree>
    <p:extLst>
      <p:ext uri="{BB962C8B-B14F-4D97-AF65-F5344CB8AC3E}">
        <p14:creationId xmlns:p14="http://schemas.microsoft.com/office/powerpoint/2010/main" val="307942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4B5F26-D233-4C72-A378-4A0749646C88}" type="slidenum">
              <a:rPr lang="ru-RU" smtClean="0"/>
              <a:t>29</a:t>
            </a:fld>
            <a:endParaRPr lang="ru-RU"/>
          </a:p>
        </p:txBody>
      </p:sp>
    </p:spTree>
    <p:extLst>
      <p:ext uri="{BB962C8B-B14F-4D97-AF65-F5344CB8AC3E}">
        <p14:creationId xmlns:p14="http://schemas.microsoft.com/office/powerpoint/2010/main" val="1052994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77BF0D-D48F-43FD-B0A5-1485BE51AD92}"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FA5657-15BC-45AD-8317-43FBBCF6EB2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77BF0D-D48F-43FD-B0A5-1485BE51AD92}"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FA5657-15BC-45AD-8317-43FBBCF6EB2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77BF0D-D48F-43FD-B0A5-1485BE51AD92}" type="datetimeFigureOut">
              <a:rPr lang="ru-RU" smtClean="0"/>
              <a:pPr/>
              <a:t>10.04.2017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FA5657-15BC-45AD-8317-43FBBCF6EB2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77BF0D-D48F-43FD-B0A5-1485BE51AD92}" type="datetimeFigureOut">
              <a:rPr lang="ru-RU" smtClean="0"/>
              <a:pPr/>
              <a:t>10.04.2017</a:t>
            </a:fld>
            <a:endParaRPr lang="ru-RU"/>
          </a:p>
        </p:txBody>
      </p:sp>
      <p:sp>
        <p:nvSpPr>
          <p:cNvPr id="3" name="Нижний колонтитул 2"/>
          <p:cNvSpPr>
            <a:spLocks noGrp="1"/>
          </p:cNvSpPr>
          <p:nvPr>
            <p:ph type="ftr" sz="quarter" idx="11"/>
          </p:nvPr>
        </p:nvSpPr>
        <p:spPr>
          <a:xfrm>
            <a:off x="3071802" y="6421461"/>
            <a:ext cx="2895600" cy="365125"/>
          </a:xfrm>
        </p:spPr>
        <p:txBody>
          <a:bodyPr/>
          <a:lstStyle/>
          <a:p>
            <a:r>
              <a:rPr lang="en-US" dirty="0" smtClean="0"/>
              <a:t>corowina.ucoz.com</a:t>
            </a:r>
            <a:endParaRPr lang="ru-RU" dirty="0" smtClean="0"/>
          </a:p>
          <a:p>
            <a:endParaRPr lang="ru-RU" dirty="0"/>
          </a:p>
        </p:txBody>
      </p:sp>
      <p:sp>
        <p:nvSpPr>
          <p:cNvPr id="4" name="Номер слайда 3"/>
          <p:cNvSpPr>
            <a:spLocks noGrp="1"/>
          </p:cNvSpPr>
          <p:nvPr>
            <p:ph type="sldNum" sz="quarter" idx="12"/>
          </p:nvPr>
        </p:nvSpPr>
        <p:spPr>
          <a:xfrm>
            <a:off x="6929454" y="6286520"/>
            <a:ext cx="1704972" cy="365125"/>
          </a:xfrm>
        </p:spPr>
        <p:txBody>
          <a:bodyPr/>
          <a:lstStyle/>
          <a:p>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77BF0D-D48F-43FD-B0A5-1485BE51AD92}" type="datetimeFigureOut">
              <a:rPr lang="ru-RU" smtClean="0"/>
              <a:pPr/>
              <a:t>10.04.2017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FA5657-15BC-45AD-8317-43FBBCF6EB2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85000"/>
            <a:lum/>
          </a:blip>
          <a:srcRect/>
          <a:stretch>
            <a:fillRect l="-17000" r="-17000"/>
          </a:stretch>
        </a:blip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428596" y="285728"/>
            <a:ext cx="8286808" cy="6286544"/>
          </a:xfrm>
          <a:prstGeom prst="rect">
            <a:avLst/>
          </a:prstGeom>
          <a:solidFill>
            <a:srgbClr val="FFFF99"/>
          </a:solidFill>
          <a:ln w="57150">
            <a:solidFill>
              <a:srgbClr val="FFFF00"/>
            </a:solidFill>
          </a:ln>
          <a:effectLst>
            <a:outerShdw blurRad="44450" dist="27940" dir="5400000" algn="ctr">
              <a:srgbClr val="000000">
                <a:alpha val="32000"/>
              </a:srgbClr>
            </a:outerShdw>
          </a:effectLst>
          <a:scene3d>
            <a:camera prst="orthographicFront"/>
            <a:lightRig rig="balanced" dir="t">
              <a:rot lat="0" lon="0" rev="8700000"/>
            </a:lightRig>
          </a:scene3d>
          <a:sp3d>
            <a:bevelT w="190500" h="381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7BF0D-D48F-43FD-B0A5-1485BE51AD92}" type="datetimeFigureOut">
              <a:rPr lang="ru-RU" smtClean="0"/>
              <a:pPr/>
              <a:t>10.04.2017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A5657-15BC-45AD-8317-43FBBCF6EB28}" type="slidenum">
              <a:rPr lang="ru-RU" smtClean="0"/>
              <a:pPr/>
              <a:t>‹#›</a:t>
            </a:fld>
            <a:endParaRPr lang="ru-RU"/>
          </a:p>
        </p:txBody>
      </p:sp>
      <p:pic>
        <p:nvPicPr>
          <p:cNvPr id="8" name="Рисунок 7" descr="d185265b88f9.jpg"/>
          <p:cNvPicPr>
            <a:picLocks noChangeAspect="1"/>
          </p:cNvPicPr>
          <p:nvPr userDrawn="1"/>
        </p:nvPicPr>
        <p:blipFill>
          <a:blip r:embed="rId8">
            <a:clrChange>
              <a:clrFrom>
                <a:srgbClr val="FFFFFF"/>
              </a:clrFrom>
              <a:clrTo>
                <a:srgbClr val="FFFFFF">
                  <a:alpha val="0"/>
                </a:srgbClr>
              </a:clrTo>
            </a:clrChange>
          </a:blip>
          <a:srcRect t="22940" b="20590"/>
          <a:stretch>
            <a:fillRect/>
          </a:stretch>
        </p:blipFill>
        <p:spPr>
          <a:xfrm>
            <a:off x="-1" y="0"/>
            <a:ext cx="2024027" cy="7143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math.reshuege.ru/test?a=catlistwstat" TargetMode="External"/><Relationship Id="rId2" Type="http://schemas.openxmlformats.org/officeDocument/2006/relationships/hyperlink" Target="http://alexlarin.net/ege/2014/b102014.htm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3.xml"/><Relationship Id="rId5" Type="http://schemas.openxmlformats.org/officeDocument/2006/relationships/slide" Target="slide5.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slide" Target="slide15.xml"/></Relationships>
</file>

<file path=ppt/slides/_rels/slide3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2304255"/>
          </a:xfrm>
        </p:spPr>
        <p:txBody>
          <a:bodyPr>
            <a:normAutofit/>
          </a:bodyPr>
          <a:lstStyle/>
          <a:p>
            <a:r>
              <a:rPr lang="ru-RU" sz="5400" b="1" dirty="0" smtClean="0">
                <a:solidFill>
                  <a:srgbClr val="C00000"/>
                </a:solidFill>
                <a:latin typeface="Times New Roman" panose="02020603050405020304" pitchFamily="18" charset="0"/>
                <a:cs typeface="Times New Roman" panose="02020603050405020304" pitchFamily="18" charset="0"/>
              </a:rPr>
              <a:t>Теория вероятностей</a:t>
            </a:r>
            <a:br>
              <a:rPr lang="ru-RU" sz="5400" b="1" dirty="0" smtClean="0">
                <a:solidFill>
                  <a:srgbClr val="C00000"/>
                </a:solidFill>
                <a:latin typeface="Times New Roman" panose="02020603050405020304" pitchFamily="18" charset="0"/>
                <a:cs typeface="Times New Roman" panose="02020603050405020304" pitchFamily="18" charset="0"/>
              </a:rPr>
            </a:br>
            <a:r>
              <a:rPr lang="ru-RU" sz="5400" b="1" dirty="0" smtClean="0">
                <a:solidFill>
                  <a:srgbClr val="C00000"/>
                </a:solidFill>
                <a:latin typeface="Times New Roman" panose="02020603050405020304" pitchFamily="18" charset="0"/>
                <a:cs typeface="Times New Roman" panose="02020603050405020304" pitchFamily="18" charset="0"/>
              </a:rPr>
              <a:t>подготовка к ЕГЭ </a:t>
            </a:r>
            <a:r>
              <a:rPr lang="ru-RU" sz="5400" b="1" smtClean="0">
                <a:solidFill>
                  <a:srgbClr val="C00000"/>
                </a:solidFill>
                <a:latin typeface="Times New Roman" panose="02020603050405020304" pitchFamily="18" charset="0"/>
                <a:cs typeface="Times New Roman" panose="02020603050405020304" pitchFamily="18" charset="0"/>
              </a:rPr>
              <a:t>- </a:t>
            </a:r>
            <a:r>
              <a:rPr lang="ru-RU" sz="5400" b="1" smtClean="0">
                <a:solidFill>
                  <a:srgbClr val="C00000"/>
                </a:solidFill>
                <a:latin typeface="Times New Roman" panose="02020603050405020304" pitchFamily="18" charset="0"/>
                <a:cs typeface="Times New Roman" panose="02020603050405020304" pitchFamily="18" charset="0"/>
              </a:rPr>
              <a:t>2017</a:t>
            </a:r>
            <a:endParaRPr lang="ru-RU" sz="5400" b="1"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67544" y="2924944"/>
            <a:ext cx="8280920" cy="1584176"/>
          </a:xfrm>
        </p:spPr>
        <p:txBody>
          <a:bodyPr>
            <a:norm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Электронное учебно-методическое пособие для учащихся 9-11 классов</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92948" y="4725144"/>
            <a:ext cx="4536504" cy="16561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rgbClr val="C00000"/>
                </a:solidFill>
              </a:rPr>
              <a:t>Плотникова Галина Вениаминовна</a:t>
            </a:r>
          </a:p>
          <a:p>
            <a:pPr algn="ctr"/>
            <a:r>
              <a:rPr lang="ru-RU" sz="2000" b="1" dirty="0" smtClean="0">
                <a:solidFill>
                  <a:srgbClr val="C00000"/>
                </a:solidFill>
              </a:rPr>
              <a:t>учитель математики</a:t>
            </a:r>
          </a:p>
          <a:p>
            <a:pPr algn="ctr"/>
            <a:r>
              <a:rPr lang="ru-RU" sz="2000" b="1" dirty="0" smtClean="0">
                <a:solidFill>
                  <a:srgbClr val="C00000"/>
                </a:solidFill>
              </a:rPr>
              <a:t>МБОУ «Сибирская СОШ №1»</a:t>
            </a:r>
            <a:endParaRPr lang="ru-RU" sz="20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t>Проверь себя</a:t>
            </a:r>
            <a:endParaRPr lang="ru-RU" dirty="0"/>
          </a:p>
        </p:txBody>
      </p:sp>
      <p:sp>
        <p:nvSpPr>
          <p:cNvPr id="3" name="Прямоугольник 2"/>
          <p:cNvSpPr/>
          <p:nvPr/>
        </p:nvSpPr>
        <p:spPr>
          <a:xfrm>
            <a:off x="457200" y="1340768"/>
            <a:ext cx="8064896" cy="525658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sz="2000" b="1" dirty="0" smtClean="0">
                <a:latin typeface="Times New Roman" panose="02020603050405020304" pitchFamily="18" charset="0"/>
                <a:cs typeface="Times New Roman" panose="02020603050405020304" pitchFamily="18" charset="0"/>
              </a:rPr>
              <a:t>Задача 13. </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Одновременно бросают три игральные кости. Найти вероятность того, что в сумме выпадет 5 очков, Результат округлите до сотых.</a:t>
            </a:r>
          </a:p>
          <a:p>
            <a:r>
              <a:rPr lang="ru-RU" sz="2000" b="1" dirty="0" smtClean="0">
                <a:latin typeface="Times New Roman" panose="02020603050405020304" pitchFamily="18" charset="0"/>
                <a:cs typeface="Times New Roman" panose="02020603050405020304" pitchFamily="18" charset="0"/>
              </a:rPr>
              <a:t>Задача 14. </a:t>
            </a:r>
            <a:r>
              <a:rPr lang="ru-RU" sz="2000" b="1" dirty="0" smtClean="0">
                <a:solidFill>
                  <a:srgbClr val="7030A0"/>
                </a:solidFill>
                <a:latin typeface="Times New Roman" panose="02020603050405020304" pitchFamily="18" charset="0"/>
                <a:cs typeface="Times New Roman" panose="02020603050405020304" pitchFamily="18" charset="0"/>
              </a:rPr>
              <a:t>Определите вероятность того, что при двух бросаниях кубика выпадет разное количество очков. </a:t>
            </a:r>
            <a:r>
              <a:rPr lang="ru-RU" sz="2000" b="1" smtClean="0">
                <a:solidFill>
                  <a:srgbClr val="7030A0"/>
                </a:solidFill>
                <a:latin typeface="Times New Roman" panose="02020603050405020304" pitchFamily="18" charset="0"/>
                <a:cs typeface="Times New Roman" panose="02020603050405020304" pitchFamily="18" charset="0"/>
              </a:rPr>
              <a:t>Результат округлить до сотых.</a:t>
            </a:r>
            <a:endParaRPr lang="ru-RU" sz="2000" b="1" dirty="0" smtClean="0">
              <a:solidFill>
                <a:srgbClr val="7030A0"/>
              </a:solidFill>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Задача 15. </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В случайном эксперименте бросают три игральные кости. Найдите вероятность того, что в сумме выпадет 7 очков, Результат округлите до сотых.</a:t>
            </a:r>
          </a:p>
          <a:p>
            <a:r>
              <a:rPr lang="ru-RU" sz="2000" b="1" dirty="0" smtClean="0">
                <a:latin typeface="Times New Roman" panose="02020603050405020304" pitchFamily="18" charset="0"/>
                <a:cs typeface="Times New Roman" panose="02020603050405020304" pitchFamily="18" charset="0"/>
              </a:rPr>
              <a:t>Задача 16. </a:t>
            </a:r>
            <a:r>
              <a:rPr lang="ru-RU" sz="2000" b="1" dirty="0">
                <a:solidFill>
                  <a:srgbClr val="7030A0"/>
                </a:solidFill>
                <a:latin typeface="Times New Roman" panose="02020603050405020304" pitchFamily="18" charset="0"/>
                <a:cs typeface="Times New Roman" panose="02020603050405020304" pitchFamily="18" charset="0"/>
              </a:rPr>
              <a:t>Дважды бросают симметричную монету. Найдем вероятность того, что оба раза выпала одна сторона</a:t>
            </a:r>
            <a:r>
              <a:rPr lang="ru-RU" sz="2000" b="1" dirty="0" smtClean="0">
                <a:solidFill>
                  <a:srgbClr val="7030A0"/>
                </a:solidFill>
                <a:latin typeface="Times New Roman" panose="02020603050405020304" pitchFamily="18" charset="0"/>
                <a:cs typeface="Times New Roman" panose="02020603050405020304" pitchFamily="18" charset="0"/>
              </a:rPr>
              <a:t>.</a:t>
            </a:r>
          </a:p>
          <a:p>
            <a:r>
              <a:rPr lang="ru-RU" sz="2000" b="1" dirty="0" smtClean="0">
                <a:latin typeface="Times New Roman" panose="02020603050405020304" pitchFamily="18" charset="0"/>
                <a:cs typeface="Times New Roman" panose="02020603050405020304" pitchFamily="18" charset="0"/>
              </a:rPr>
              <a:t>Задача 17. </a:t>
            </a:r>
            <a:r>
              <a:rPr lang="ru-RU" sz="2000" b="1" dirty="0">
                <a:solidFill>
                  <a:schemeClr val="tx2">
                    <a:lumMod val="75000"/>
                  </a:schemeClr>
                </a:solidFill>
                <a:latin typeface="Times New Roman" panose="02020603050405020304" pitchFamily="18" charset="0"/>
                <a:cs typeface="Times New Roman" panose="02020603050405020304" pitchFamily="18" charset="0"/>
              </a:rPr>
              <a:t>В случайном эксперименте симметричную монету бросают трижды. Найдите вероятность того, что орел не выпадет ни разу. </a:t>
            </a:r>
            <a:endParaRPr lang="ru-RU" sz="2000" b="1"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Задача 18. </a:t>
            </a:r>
            <a:r>
              <a:rPr lang="ru-RU" sz="2000" b="1" dirty="0">
                <a:solidFill>
                  <a:srgbClr val="7030A0"/>
                </a:solidFill>
                <a:latin typeface="Times New Roman" panose="02020603050405020304" pitchFamily="18" charset="0"/>
                <a:cs typeface="Times New Roman" panose="02020603050405020304" pitchFamily="18" charset="0"/>
              </a:rPr>
              <a:t>В случайном эксперименте симметричную монету бросают четырежды. Найдите вероятность того, что орел не выпадет ни разу.</a:t>
            </a:r>
            <a:endParaRPr lang="ru-RU" sz="2000" b="1" dirty="0" smtClean="0">
              <a:solidFill>
                <a:srgbClr val="7030A0"/>
              </a:solidFill>
              <a:latin typeface="Times New Roman" panose="02020603050405020304" pitchFamily="18" charset="0"/>
              <a:cs typeface="Times New Roman" panose="02020603050405020304" pitchFamily="18" charset="0"/>
            </a:endParaRPr>
          </a:p>
        </p:txBody>
      </p:sp>
      <p:pic>
        <p:nvPicPr>
          <p:cNvPr id="3073" name="DefaultOcx"/>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9988"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HTMLText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9988"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HTMLText2"/>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9988"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5868144" y="6073068"/>
            <a:ext cx="2437928" cy="5040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hlinkClick r:id="rId3" action="ppaction://hlinksldjump"/>
              </a:rPr>
              <a:t>Ответы</a:t>
            </a:r>
            <a:endParaRPr lang="ru-RU"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391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301006"/>
          </a:xfrm>
        </p:spPr>
        <p:txBody>
          <a:bodyPr>
            <a:normAutofit fontScale="90000"/>
          </a:bodyPr>
          <a:lstStyle/>
          <a:p>
            <a:r>
              <a:rPr lang="ru-RU" dirty="0" smtClean="0"/>
              <a:t>Модуль2.Задачи средней трудности</a:t>
            </a:r>
            <a:endParaRPr lang="ru-RU" dirty="0"/>
          </a:p>
        </p:txBody>
      </p:sp>
      <p:sp>
        <p:nvSpPr>
          <p:cNvPr id="3" name="Прямоугольник 2"/>
          <p:cNvSpPr/>
          <p:nvPr/>
        </p:nvSpPr>
        <p:spPr>
          <a:xfrm>
            <a:off x="451470" y="1124745"/>
            <a:ext cx="7992888" cy="108012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chemeClr val="tx1"/>
                </a:solidFill>
              </a:rPr>
              <a:t>При решении задач этого модуля необходимы формулы вероятности для объединения несовместных событий и пересечения независимых событий.</a:t>
            </a:r>
          </a:p>
          <a:p>
            <a:pPr algn="ctr"/>
            <a:r>
              <a:rPr lang="ru-RU" b="1" dirty="0" smtClean="0">
                <a:solidFill>
                  <a:schemeClr val="tx1"/>
                </a:solidFill>
              </a:rPr>
              <a:t>К этому модулю относятся задачи , связанные с частотой и процентами.</a:t>
            </a:r>
          </a:p>
        </p:txBody>
      </p:sp>
      <p:sp>
        <p:nvSpPr>
          <p:cNvPr id="4" name="Скругленный прямоугольник 3"/>
          <p:cNvSpPr/>
          <p:nvPr/>
        </p:nvSpPr>
        <p:spPr>
          <a:xfrm>
            <a:off x="539552" y="2425751"/>
            <a:ext cx="8064896" cy="403244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Определение.</a:t>
            </a:r>
            <a:r>
              <a:rPr lang="ru-RU" dirty="0" smtClean="0"/>
              <a:t> </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Два события А и В называются </a:t>
            </a:r>
            <a:r>
              <a:rPr lang="ru-RU" sz="2000" b="1" dirty="0" smtClean="0">
                <a:solidFill>
                  <a:schemeClr val="tx2">
                    <a:lumMod val="50000"/>
                  </a:schemeClr>
                </a:solidFill>
                <a:latin typeface="Times New Roman" panose="02020603050405020304" pitchFamily="18" charset="0"/>
                <a:cs typeface="Times New Roman" panose="02020603050405020304" pitchFamily="18" charset="0"/>
              </a:rPr>
              <a:t>несовместными,</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 если они не могут происходить одновременно в одном и том же испытании.</a:t>
            </a:r>
          </a:p>
          <a:p>
            <a:pPr algn="ctr"/>
            <a:r>
              <a:rPr lang="ru-RU" sz="2000" b="1" dirty="0" smtClean="0">
                <a:solidFill>
                  <a:srgbClr val="FF0000"/>
                </a:solidFill>
                <a:latin typeface="Times New Roman" panose="02020603050405020304" pitchFamily="18" charset="0"/>
                <a:cs typeface="Times New Roman" panose="02020603050405020304" pitchFamily="18" charset="0"/>
              </a:rPr>
              <a:t>Пример. </a:t>
            </a:r>
            <a:r>
              <a:rPr lang="ru-RU" sz="2000" b="1" dirty="0" smtClean="0">
                <a:solidFill>
                  <a:schemeClr val="tx2">
                    <a:lumMod val="50000"/>
                  </a:schemeClr>
                </a:solidFill>
                <a:latin typeface="Times New Roman" panose="02020603050405020304" pitchFamily="18" charset="0"/>
                <a:cs typeface="Times New Roman" panose="02020603050405020304" pitchFamily="18" charset="0"/>
              </a:rPr>
              <a:t>Событие А – «при бросании кубика  выпало число 3 » и событие В – « выпало четное число» несовместны</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a:t>
            </a:r>
          </a:p>
          <a:p>
            <a:pPr algn="ctr"/>
            <a:r>
              <a:rPr lang="ru-RU" sz="2000" b="1" dirty="0" smtClean="0">
                <a:solidFill>
                  <a:schemeClr val="tx2">
                    <a:lumMod val="50000"/>
                  </a:schemeClr>
                </a:solidFill>
                <a:latin typeface="Times New Roman" panose="02020603050405020304" pitchFamily="18" charset="0"/>
                <a:cs typeface="Times New Roman" panose="02020603050405020304" pitchFamily="18" charset="0"/>
              </a:rPr>
              <a:t>Событие С – « выпало число больше 3-х» и событие Д – «выпало четное число» являются совместными событиями.</a:t>
            </a:r>
          </a:p>
          <a:p>
            <a:pPr algn="ctr"/>
            <a:endParaRPr lang="ru-RU" b="1" dirty="0" smtClean="0"/>
          </a:p>
          <a:p>
            <a:pPr algn="ctr"/>
            <a:r>
              <a:rPr lang="ru-RU" b="1" dirty="0">
                <a:solidFill>
                  <a:srgbClr val="FF0000"/>
                </a:solidFill>
                <a:latin typeface="Times New Roman" panose="02020603050405020304" pitchFamily="18" charset="0"/>
                <a:cs typeface="Times New Roman" panose="02020603050405020304" pitchFamily="18" charset="0"/>
              </a:rPr>
              <a:t>Теорема. </a:t>
            </a:r>
            <a:r>
              <a:rPr lang="ru-RU" dirty="0">
                <a:latin typeface="Times New Roman" panose="02020603050405020304" pitchFamily="18" charset="0"/>
                <a:cs typeface="Times New Roman" panose="02020603050405020304" pitchFamily="18" charset="0"/>
              </a:rPr>
              <a:t>Вероятность суммы двух несовместных событий </a:t>
            </a:r>
            <a:r>
              <a:rPr lang="en-US" dirty="0">
                <a:latin typeface="Times New Roman" panose="02020603050405020304" pitchFamily="18" charset="0"/>
                <a:cs typeface="Times New Roman" panose="02020603050405020304" pitchFamily="18" charset="0"/>
              </a:rPr>
              <a:t>A </a:t>
            </a:r>
            <a:r>
              <a:rPr lang="ru-RU" dirty="0">
                <a:latin typeface="Times New Roman" panose="02020603050405020304" pitchFamily="18" charset="0"/>
                <a:cs typeface="Times New Roman" panose="02020603050405020304" pitchFamily="18" charset="0"/>
              </a:rPr>
              <a:t>и </a:t>
            </a:r>
            <a:r>
              <a:rPr lang="en-US" dirty="0">
                <a:latin typeface="Times New Roman" panose="02020603050405020304" pitchFamily="18" charset="0"/>
                <a:cs typeface="Times New Roman" panose="02020603050405020304" pitchFamily="18" charset="0"/>
              </a:rPr>
              <a:t>B</a:t>
            </a:r>
            <a:r>
              <a:rPr lang="ru-RU" dirty="0">
                <a:latin typeface="Times New Roman" panose="02020603050405020304" pitchFamily="18" charset="0"/>
                <a:cs typeface="Times New Roman" panose="02020603050405020304" pitchFamily="18" charset="0"/>
              </a:rPr>
              <a:t> (появление хотя бы одного события) равна сумме вероятностей этих событий:         </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P(A+B</a:t>
            </a:r>
            <a:r>
              <a:rPr lang="en-US" b="1" dirty="0">
                <a:latin typeface="Times New Roman" panose="02020603050405020304" pitchFamily="18" charset="0"/>
                <a:cs typeface="Times New Roman" panose="02020603050405020304" pitchFamily="18" charset="0"/>
              </a:rPr>
              <a:t>)=P(A) +P(B)</a:t>
            </a:r>
            <a:r>
              <a:rPr lang="ru-RU" b="1" dirty="0">
                <a:latin typeface="Times New Roman" panose="02020603050405020304" pitchFamily="18" charset="0"/>
                <a:cs typeface="Times New Roman" panose="02020603050405020304" pitchFamily="18" charset="0"/>
              </a:rPr>
              <a:t> </a:t>
            </a:r>
          </a:p>
          <a:p>
            <a:pPr algn="just"/>
            <a:endParaRPr lang="ru-RU" dirty="0" smtClean="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5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dirty="0"/>
              <a:t>Модуль2.Задачи средней </a:t>
            </a:r>
            <a:r>
              <a:rPr lang="ru-RU" dirty="0" smtClean="0"/>
              <a:t>трудности</a:t>
            </a:r>
            <a:endParaRPr lang="ru-RU" dirty="0"/>
          </a:p>
        </p:txBody>
      </p:sp>
      <p:sp>
        <p:nvSpPr>
          <p:cNvPr id="3" name="Прямоугольник 2"/>
          <p:cNvSpPr/>
          <p:nvPr/>
        </p:nvSpPr>
        <p:spPr>
          <a:xfrm>
            <a:off x="552138" y="1196752"/>
            <a:ext cx="8052309" cy="331236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r>
              <a:rPr lang="ru-RU" sz="2000" b="1" dirty="0" smtClean="0">
                <a:solidFill>
                  <a:srgbClr val="FF0000"/>
                </a:solidFill>
                <a:latin typeface="Times New Roman" panose="02020603050405020304" pitchFamily="18" charset="0"/>
                <a:cs typeface="Times New Roman" panose="02020603050405020304" pitchFamily="18" charset="0"/>
              </a:rPr>
              <a:t>Определение.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Два события А и В называются </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независимыми,</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 если вероятность каждого из них не зависит от появления или </a:t>
            </a:r>
            <a:r>
              <a:rPr lang="ru-RU" sz="2000" dirty="0" err="1" smtClean="0">
                <a:solidFill>
                  <a:schemeClr val="tx2">
                    <a:lumMod val="75000"/>
                  </a:schemeClr>
                </a:solidFill>
                <a:latin typeface="Times New Roman" panose="02020603050405020304" pitchFamily="18" charset="0"/>
                <a:cs typeface="Times New Roman" panose="02020603050405020304" pitchFamily="18" charset="0"/>
              </a:rPr>
              <a:t>непоявления</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 другого (появление </a:t>
            </a:r>
            <a:r>
              <a:rPr lang="ru-RU" sz="2000" dirty="0">
                <a:solidFill>
                  <a:schemeClr val="tx2">
                    <a:lumMod val="75000"/>
                  </a:schemeClr>
                </a:solidFill>
                <a:latin typeface="Times New Roman" panose="02020603050405020304" pitchFamily="18" charset="0"/>
                <a:cs typeface="Times New Roman" panose="02020603050405020304" pitchFamily="18" charset="0"/>
              </a:rPr>
              <a:t>события </a:t>
            </a:r>
            <a:r>
              <a:rPr lang="ru-RU" sz="2000" i="1" dirty="0">
                <a:solidFill>
                  <a:schemeClr val="tx2">
                    <a:lumMod val="75000"/>
                  </a:schemeClr>
                </a:solidFill>
                <a:latin typeface="Times New Roman" panose="02020603050405020304" pitchFamily="18" charset="0"/>
                <a:cs typeface="Times New Roman" panose="02020603050405020304" pitchFamily="18" charset="0"/>
              </a:rPr>
              <a:t>А</a:t>
            </a:r>
            <a:r>
              <a:rPr lang="ru-RU" sz="2000" dirty="0">
                <a:solidFill>
                  <a:schemeClr val="tx2">
                    <a:lumMod val="75000"/>
                  </a:schemeClr>
                </a:solidFill>
                <a:latin typeface="Times New Roman" panose="02020603050405020304" pitchFamily="18" charset="0"/>
                <a:cs typeface="Times New Roman" panose="02020603050405020304" pitchFamily="18" charset="0"/>
              </a:rPr>
              <a:t> не влияет на ве­роятность события </a:t>
            </a:r>
            <a:r>
              <a:rPr lang="ru-RU" sz="2000" i="1" dirty="0">
                <a:solidFill>
                  <a:schemeClr val="tx2">
                    <a:lumMod val="75000"/>
                  </a:schemeClr>
                </a:solidFill>
                <a:latin typeface="Times New Roman" panose="02020603050405020304" pitchFamily="18" charset="0"/>
                <a:cs typeface="Times New Roman" panose="02020603050405020304" pitchFamily="18" charset="0"/>
              </a:rPr>
              <a:t>В</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pPr algn="ctr" fontAlgn="base"/>
            <a:r>
              <a:rPr lang="ru-RU" sz="20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Пример.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Производится бросание двух костей</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 Событие А- «при первом подбрасывании выпало нечетное число очков» и событие В – «при втором подбрасывании выпало нечетное число очков» являются независимыми. </a:t>
            </a:r>
          </a:p>
          <a:p>
            <a:pPr algn="ctr"/>
            <a:r>
              <a:rPr lang="ru-RU" sz="2000" b="1" dirty="0" smtClean="0">
                <a:solidFill>
                  <a:srgbClr val="FF0000"/>
                </a:solidFill>
                <a:latin typeface="Times New Roman" panose="02020603050405020304" pitchFamily="18" charset="0"/>
                <a:cs typeface="Times New Roman" panose="02020603050405020304" pitchFamily="18" charset="0"/>
              </a:rPr>
              <a:t>Пример. </a:t>
            </a:r>
            <a:r>
              <a:rPr lang="ru-RU" sz="2000" dirty="0" smtClean="0">
                <a:solidFill>
                  <a:schemeClr val="tx2">
                    <a:lumMod val="75000"/>
                  </a:schemeClr>
                </a:solidFill>
                <a:latin typeface="Times New Roman" panose="02020603050405020304" pitchFamily="18" charset="0"/>
                <a:cs typeface="Times New Roman" panose="02020603050405020304" pitchFamily="18" charset="0"/>
              </a:rPr>
              <a:t>Пусть в урне два черных и два белых шара</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 Событие А – «первый извлеченный шар белый» и событие В – «второй извлеченный шар черный» являются зависимыми. </a:t>
            </a:r>
          </a:p>
        </p:txBody>
      </p:sp>
      <p:sp>
        <p:nvSpPr>
          <p:cNvPr id="4" name="Скругленный прямоугольник 3"/>
          <p:cNvSpPr/>
          <p:nvPr/>
        </p:nvSpPr>
        <p:spPr>
          <a:xfrm>
            <a:off x="587375" y="4725144"/>
            <a:ext cx="8088577" cy="165618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Теорема</a:t>
            </a:r>
            <a:r>
              <a:rPr lang="ru-RU" sz="2000" i="1" dirty="0">
                <a:solidFill>
                  <a:srgbClr val="C00000"/>
                </a:solidFill>
                <a:latin typeface="Times New Roman" panose="02020603050405020304" pitchFamily="18" charset="0"/>
                <a:cs typeface="Times New Roman" panose="02020603050405020304" pitchFamily="18" charset="0"/>
              </a:rPr>
              <a:t>. </a:t>
            </a:r>
            <a:r>
              <a:rPr lang="ru-RU" sz="2000" dirty="0">
                <a:solidFill>
                  <a:schemeClr val="tx2">
                    <a:lumMod val="50000"/>
                  </a:schemeClr>
                </a:solidFill>
                <a:latin typeface="Times New Roman" panose="02020603050405020304" pitchFamily="18" charset="0"/>
                <a:cs typeface="Times New Roman" panose="02020603050405020304" pitchFamily="18" charset="0"/>
              </a:rPr>
              <a:t>Вероятность произведения (совместного появления) двух независимых событий равна произведению вероятностей этих событий:       </a:t>
            </a:r>
            <a:r>
              <a:rPr lang="en-US" sz="2000" b="1" dirty="0">
                <a:solidFill>
                  <a:schemeClr val="tx2">
                    <a:lumMod val="50000"/>
                  </a:schemeClr>
                </a:solidFill>
                <a:latin typeface="Times New Roman" panose="02020603050405020304" pitchFamily="18" charset="0"/>
                <a:cs typeface="Times New Roman" panose="02020603050405020304" pitchFamily="18" charset="0"/>
              </a:rPr>
              <a:t>P(AB) = P(A) · P(B)</a:t>
            </a:r>
            <a:r>
              <a:rPr lang="ru-RU" sz="2000" b="1"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5" name="Rectangle 1"/>
          <p:cNvSpPr>
            <a:spLocks noChangeArrowheads="1"/>
          </p:cNvSpPr>
          <p:nvPr/>
        </p:nvSpPr>
        <p:spPr bwMode="auto">
          <a:xfrm>
            <a:off x="0" y="-323165"/>
            <a:ext cx="51094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ru-RU" altLang="ru-RU"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на второй кости выпало нечетное число очков   ,</a:t>
            </a:r>
          </a:p>
        </p:txBody>
      </p:sp>
      <p:pic>
        <p:nvPicPr>
          <p:cNvPr id="4098" name="Picture 2" descr="http://mech.math.msu.su/~manita/teorver-online/images/img12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136525"/>
            <a:ext cx="4286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mech.math.msu.su/~manita/teorver-online/images/img4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438" y="-136525"/>
            <a:ext cx="1143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ech.math.msu.su/~manita/teorver-online/images/img12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38113"/>
            <a:ext cx="438150" cy="2952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mech.math.msu.su/~manita/teorver-online/images/img4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138113"/>
            <a:ext cx="1143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37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Задачи об объединении несовместных событий</a:t>
            </a:r>
            <a:endParaRPr lang="ru-RU" sz="3200" b="1" dirty="0"/>
          </a:p>
        </p:txBody>
      </p:sp>
      <p:sp>
        <p:nvSpPr>
          <p:cNvPr id="3" name="Прямоугольник 2"/>
          <p:cNvSpPr/>
          <p:nvPr/>
        </p:nvSpPr>
        <p:spPr>
          <a:xfrm>
            <a:off x="539552" y="1268760"/>
            <a:ext cx="8229600" cy="270273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Задача 19. </a:t>
            </a:r>
            <a:r>
              <a:rPr lang="ru-RU"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экзамене по геометрии школьнику достаётся один вопрос из списка экзаменационных вопросов. Вероятность того, что это вопрос на тему </a:t>
            </a:r>
            <a:r>
              <a:rPr lang="ru-RU" sz="2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Ромб», </a:t>
            </a:r>
            <a:r>
              <a:rPr lang="ru-RU"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равна 0,1. Вероятность того, что это вопрос на тему «Тригонометрия», равна 0,35. Вопросов, которые одновременно относятся к этим двум темам, нет. Найдите вероятность того, что на экзамене школьнику достанется вопрос по одной из этих двух тем.</a:t>
            </a:r>
            <a:endParaRPr lang="ru-RU" sz="2000" dirty="0" smtClean="0">
              <a:solidFill>
                <a:srgbClr val="C0000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621904" y="4365104"/>
            <a:ext cx="8064896" cy="201622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latin typeface="Times New Roman" panose="02020603050405020304" pitchFamily="18" charset="0"/>
                <a:cs typeface="Times New Roman" panose="02020603050405020304" pitchFamily="18" charset="0"/>
              </a:rPr>
              <a:t>Решение: пусть событие А означает, что школьнику достался вопрос по теме «Ромб», событие В – вопрос по теме «Тригонометрия». По условию Р(А)=0,1, Р(В)=0,35, события А и В несовместны. Искомая вероятность равна р(А+В) = 0,1+0,35 = 0,45</a:t>
            </a:r>
          </a:p>
          <a:p>
            <a:pPr algn="just"/>
            <a:r>
              <a:rPr lang="ru-RU" b="1" dirty="0" smtClean="0">
                <a:latin typeface="Times New Roman" panose="02020603050405020304" pitchFamily="18" charset="0"/>
                <a:cs typeface="Times New Roman" panose="02020603050405020304" pitchFamily="18" charset="0"/>
              </a:rPr>
              <a:t>Ответ: 0,45</a:t>
            </a:r>
          </a:p>
        </p:txBody>
      </p:sp>
    </p:spTree>
    <p:extLst>
      <p:ext uri="{BB962C8B-B14F-4D97-AF65-F5344CB8AC3E}">
        <p14:creationId xmlns:p14="http://schemas.microsoft.com/office/powerpoint/2010/main" val="480907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latin typeface="Times New Roman" panose="02020603050405020304" pitchFamily="18" charset="0"/>
                <a:cs typeface="Times New Roman" panose="02020603050405020304" pitchFamily="18" charset="0"/>
              </a:rPr>
              <a:t>Задачи об объединении несовместных событий</a:t>
            </a:r>
            <a:endParaRPr lang="ru-RU" sz="3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1417638"/>
            <a:ext cx="8147248" cy="157931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chemeClr val="tx1"/>
                </a:solidFill>
              </a:rPr>
              <a:t>Задача 20. </a:t>
            </a:r>
            <a:r>
              <a:rPr lang="ru-RU" sz="2000" dirty="0" smtClean="0">
                <a:solidFill>
                  <a:srgbClr val="C00000"/>
                </a:solidFill>
                <a:latin typeface="Times New Roman" panose="02020603050405020304" pitchFamily="18" charset="0"/>
                <a:cs typeface="Times New Roman" panose="02020603050405020304" pitchFamily="18" charset="0"/>
              </a:rPr>
              <a:t>Из районного центра в деревню ежедневно ходит автобус. Вероятность того, что в понедельник в автобусе окажется меньше 25 пассажиров, равна 0,91. Вероятность того, что окажется меньше 18 пассажиров, равна 0,39. Найдите вероятность того, что число пассажиров будет от 18 до 24.</a:t>
            </a:r>
          </a:p>
        </p:txBody>
      </p:sp>
      <p:sp>
        <p:nvSpPr>
          <p:cNvPr id="4" name="Овал 3"/>
          <p:cNvSpPr/>
          <p:nvPr/>
        </p:nvSpPr>
        <p:spPr>
          <a:xfrm>
            <a:off x="899592" y="5085184"/>
            <a:ext cx="3096344" cy="1152128"/>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rgbClr val="C00000"/>
                </a:solidFill>
                <a:hlinkClick r:id="rId2" action="ppaction://hlinksldjump"/>
              </a:rPr>
              <a:t>Решение</a:t>
            </a:r>
            <a:endParaRPr lang="ru-RU" sz="2000" b="1" dirty="0" smtClean="0">
              <a:solidFill>
                <a:srgbClr val="C00000"/>
              </a:solidFill>
            </a:endParaRPr>
          </a:p>
        </p:txBody>
      </p:sp>
      <p:sp>
        <p:nvSpPr>
          <p:cNvPr id="5" name="Прямоугольник 4"/>
          <p:cNvSpPr/>
          <p:nvPr/>
        </p:nvSpPr>
        <p:spPr>
          <a:xfrm>
            <a:off x="539552" y="3284984"/>
            <a:ext cx="8147248" cy="172819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Задача 21. </a:t>
            </a:r>
            <a:r>
              <a:rPr lang="ru-RU" sz="2000" dirty="0" smtClean="0">
                <a:solidFill>
                  <a:srgbClr val="C00000"/>
                </a:solidFill>
                <a:latin typeface="Times New Roman" panose="02020603050405020304" pitchFamily="18" charset="0"/>
                <a:cs typeface="Times New Roman" panose="02020603050405020304" pitchFamily="18" charset="0"/>
              </a:rPr>
              <a:t>Вероятность того, что новая кофемолка прослужит больше года, равна 0,93. Вероятность того, что она прослужит больше двух лет, равна 0,81. Найдите вероятность того, что кофемолка прослужит меньше двух лет, но больше года.</a:t>
            </a:r>
          </a:p>
        </p:txBody>
      </p:sp>
    </p:spTree>
    <p:extLst>
      <p:ext uri="{BB962C8B-B14F-4D97-AF65-F5344CB8AC3E}">
        <p14:creationId xmlns:p14="http://schemas.microsoft.com/office/powerpoint/2010/main" val="4223478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Задачи о пересечении независимых событий</a:t>
            </a:r>
            <a:endParaRPr lang="ru-RU" sz="3600" b="1" dirty="0"/>
          </a:p>
        </p:txBody>
      </p:sp>
      <p:sp>
        <p:nvSpPr>
          <p:cNvPr id="3" name="Прямоугольник 2"/>
          <p:cNvSpPr/>
          <p:nvPr/>
        </p:nvSpPr>
        <p:spPr>
          <a:xfrm>
            <a:off x="578040" y="1628800"/>
            <a:ext cx="7992888" cy="1944216"/>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Задача 22.  </a:t>
            </a:r>
            <a:r>
              <a:rPr lang="ru-RU" sz="2000" dirty="0" smtClean="0">
                <a:solidFill>
                  <a:srgbClr val="C00000"/>
                </a:solidFill>
                <a:latin typeface="Times New Roman" panose="02020603050405020304" pitchFamily="18" charset="0"/>
                <a:cs typeface="Times New Roman" panose="02020603050405020304" pitchFamily="18" charset="0"/>
              </a:rPr>
              <a:t>Если гроссмейстер А играет белыми, то он выигрывает у гроссмейстера Н. с вероятностью 0,45. Если А. играет черными, то А. выигрывает у Н. с вероятностью 0,4. Гроссмейстеры  А. и Н. играют две шахматные партии, причем во второй партии меняют цвет фигур. Найдите вероятность того, что А. выиграет оба раза.</a:t>
            </a:r>
          </a:p>
        </p:txBody>
      </p:sp>
      <mc:AlternateContent xmlns:mc="http://schemas.openxmlformats.org/markup-compatibility/2006" xmlns:a14="http://schemas.microsoft.com/office/drawing/2010/main">
        <mc:Choice Requires="a14">
          <p:sp>
            <p:nvSpPr>
              <p:cNvPr id="4" name="Скругленный прямоугольник 3"/>
              <p:cNvSpPr/>
              <p:nvPr/>
            </p:nvSpPr>
            <p:spPr>
              <a:xfrm>
                <a:off x="593558" y="3787728"/>
                <a:ext cx="7956884" cy="266915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Решение: </a:t>
                </a:r>
                <a:r>
                  <a:rPr lang="ru-RU" sz="2000" b="1" dirty="0">
                    <a:solidFill>
                      <a:schemeClr val="tx1"/>
                    </a:solidFill>
                    <a:latin typeface="Times New Roman" panose="02020603050405020304" pitchFamily="18" charset="0"/>
                    <a:cs typeface="Times New Roman" panose="02020603050405020304" pitchFamily="18" charset="0"/>
                  </a:rPr>
                  <a:t>о</a:t>
                </a:r>
                <a:r>
                  <a:rPr lang="ru-RU" sz="2000" b="1" dirty="0" smtClean="0">
                    <a:solidFill>
                      <a:schemeClr val="tx1"/>
                    </a:solidFill>
                    <a:latin typeface="Times New Roman" panose="02020603050405020304" pitchFamily="18" charset="0"/>
                    <a:cs typeface="Times New Roman" panose="02020603050405020304" pitchFamily="18" charset="0"/>
                  </a:rPr>
                  <a:t>бозначим события: С – «А. выиграл белыми», В – «А. выиграл черными». По условию, Р(С)=0,45, Р(В)=0,4. Необходимо найти вероятность пересечения событий, события С и В независимы(результат одной партии не зависит от результата другой), поэтому Р(С </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 В)=В(С)</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Р(В)=0,45 </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0,4=0,18</a:t>
                </a:r>
              </a:p>
              <a:p>
                <a:pPr algn="ctr"/>
                <a:endParaRPr lang="ru-RU" sz="2000" b="1" dirty="0" smtClean="0">
                  <a:solidFill>
                    <a:schemeClr val="tx1"/>
                  </a:solidFill>
                  <a:latin typeface="Times New Roman" panose="02020603050405020304" pitchFamily="18" charset="0"/>
                  <a:cs typeface="Times New Roman" panose="02020603050405020304" pitchFamily="18" charset="0"/>
                </a:endParaRPr>
              </a:p>
              <a:p>
                <a:pPr algn="just"/>
                <a:r>
                  <a:rPr lang="ru-RU" sz="2000" b="1" dirty="0" smtClean="0">
                    <a:solidFill>
                      <a:schemeClr val="tx1"/>
                    </a:solidFill>
                    <a:latin typeface="Times New Roman" panose="02020603050405020304" pitchFamily="18" charset="0"/>
                    <a:cs typeface="Times New Roman" panose="02020603050405020304" pitchFamily="18" charset="0"/>
                  </a:rPr>
                  <a:t>Ответ: 0,18</a:t>
                </a:r>
              </a:p>
            </p:txBody>
          </p:sp>
        </mc:Choice>
        <mc:Fallback xmlns="">
          <p:sp>
            <p:nvSpPr>
              <p:cNvPr id="4" name="Скругленный прямоугольник 3"/>
              <p:cNvSpPr>
                <a:spLocks noRot="1" noChangeAspect="1" noMove="1" noResize="1" noEditPoints="1" noAdjustHandles="1" noChangeArrowheads="1" noChangeShapeType="1" noTextEdit="1"/>
              </p:cNvSpPr>
              <p:nvPr/>
            </p:nvSpPr>
            <p:spPr>
              <a:xfrm>
                <a:off x="593558" y="3787728"/>
                <a:ext cx="7956884" cy="2669158"/>
              </a:xfrm>
              <a:prstGeom prst="roundRect">
                <a:avLst/>
              </a:prstGeom>
              <a:blipFill rotWithShape="0">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928257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r>
              <a:rPr lang="ru-RU" sz="3600" b="1" dirty="0"/>
              <a:t>Задачи о пересечении независимых событий</a:t>
            </a:r>
            <a:endParaRPr lang="ru-RU" sz="3600" dirty="0"/>
          </a:p>
        </p:txBody>
      </p:sp>
      <p:sp>
        <p:nvSpPr>
          <p:cNvPr id="3" name="Прямоугольник 2"/>
          <p:cNvSpPr/>
          <p:nvPr/>
        </p:nvSpPr>
        <p:spPr>
          <a:xfrm>
            <a:off x="585900" y="1700808"/>
            <a:ext cx="7992888" cy="144016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Задача 23. </a:t>
            </a:r>
            <a:r>
              <a:rPr lang="ru-RU" sz="2000" b="1" dirty="0" smtClean="0">
                <a:solidFill>
                  <a:srgbClr val="C00000"/>
                </a:solidFill>
                <a:latin typeface="Times New Roman" panose="02020603050405020304" pitchFamily="18" charset="0"/>
                <a:cs typeface="Times New Roman" panose="02020603050405020304" pitchFamily="18" charset="0"/>
              </a:rPr>
              <a:t>В магазине три продавца. Каждый из них занят с клиентом с вероятностью 0,4. Найдите вероятность того, что в случайный момент времени все три продавца заняты( считая, что клиенты заходят независимо друг от друга).</a:t>
            </a:r>
          </a:p>
        </p:txBody>
      </p:sp>
      <p:sp>
        <p:nvSpPr>
          <p:cNvPr id="4" name="Прямоугольник 3"/>
          <p:cNvSpPr/>
          <p:nvPr/>
        </p:nvSpPr>
        <p:spPr>
          <a:xfrm>
            <a:off x="585900" y="3501008"/>
            <a:ext cx="8018548" cy="172819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Задача 24. </a:t>
            </a:r>
            <a:r>
              <a:rPr lang="ru-RU"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Биатлонист 5 раз </a:t>
            </a: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стреляет по мишеням. Вероятность попадания в мишень при одном выстреле равна </a:t>
            </a:r>
            <a:r>
              <a:rPr lang="ru-RU"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0,6. </a:t>
            </a: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Найдите вероятность того, что биатлонист первые 2 раза попал в мишени, а последние </a:t>
            </a:r>
            <a:r>
              <a:rPr lang="ru-RU"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три </a:t>
            </a: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промахнулся. Результат округлите до сотых.</a:t>
            </a:r>
            <a:endParaRPr lang="ru-RU" sz="2000" b="1" dirty="0" smtClean="0">
              <a:solidFill>
                <a:srgbClr val="C00000"/>
              </a:solidFill>
              <a:latin typeface="Times New Roman" panose="02020603050405020304" pitchFamily="18" charset="0"/>
              <a:cs typeface="Times New Roman" panose="02020603050405020304" pitchFamily="18" charset="0"/>
            </a:endParaRPr>
          </a:p>
        </p:txBody>
      </p:sp>
      <p:sp>
        <p:nvSpPr>
          <p:cNvPr id="5" name="Овал 4"/>
          <p:cNvSpPr/>
          <p:nvPr/>
        </p:nvSpPr>
        <p:spPr>
          <a:xfrm>
            <a:off x="585900" y="5373216"/>
            <a:ext cx="2736304" cy="1080120"/>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hlinkClick r:id="rId2" action="ppaction://hlinksldjump"/>
              </a:rPr>
              <a:t>Решение</a:t>
            </a:r>
            <a:endParaRPr lang="ru-RU" sz="2000" b="1" dirty="0" smtClean="0"/>
          </a:p>
        </p:txBody>
      </p:sp>
    </p:spTree>
    <p:extLst>
      <p:ext uri="{BB962C8B-B14F-4D97-AF65-F5344CB8AC3E}">
        <p14:creationId xmlns:p14="http://schemas.microsoft.com/office/powerpoint/2010/main" val="3057239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Скругленный прямоугольник 3"/>
              <p:cNvSpPr/>
              <p:nvPr/>
            </p:nvSpPr>
            <p:spPr>
              <a:xfrm>
                <a:off x="680635" y="3068960"/>
                <a:ext cx="7920880" cy="3168352"/>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Обозначим через А1, А2, А3 – события, означающие попадание в мишень при соответствующем выстреле. По условию, Р(А1)=Р(А2)=Р(А3)=Р(А4)=Р(А5)=0,6. Нам необходимо найти вероятность Р(А1</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 А2 </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 Ā</m:t>
                    </m:r>
                  </m:oMath>
                </a14:m>
                <a:r>
                  <a:rPr lang="ru-RU" sz="2000" b="1" dirty="0" smtClean="0">
                    <a:solidFill>
                      <a:schemeClr val="tx1"/>
                    </a:solidFill>
                    <a:latin typeface="Times New Roman" panose="02020603050405020304" pitchFamily="18" charset="0"/>
                    <a:cs typeface="Times New Roman" panose="02020603050405020304" pitchFamily="18" charset="0"/>
                  </a:rPr>
                  <a:t>3 </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Ā</m:t>
                    </m:r>
                    <m:r>
                      <a:rPr lang="ru-RU" sz="2000" b="1" i="1" dirty="0" smtClean="0">
                        <a:solidFill>
                          <a:schemeClr val="tx1"/>
                        </a:solidFill>
                        <a:latin typeface="Cambria Math" panose="02040503050406030204" pitchFamily="18" charset="0"/>
                        <a:cs typeface="Times New Roman" panose="02020603050405020304" pitchFamily="18" charset="0"/>
                      </a:rPr>
                      <m:t>𝟒</m:t>
                    </m:r>
                    <m:r>
                      <a:rPr lang="ru-RU" sz="2000" b="1"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Ā </a:t>
                </a:r>
                <a:r>
                  <a:rPr lang="ru-RU" sz="2000" b="1" dirty="0" smtClean="0">
                    <a:solidFill>
                      <a:schemeClr val="tx1"/>
                    </a:solidFill>
                    <a:latin typeface="Times New Roman" panose="02020603050405020304" pitchFamily="18" charset="0"/>
                    <a:cs typeface="Times New Roman" panose="02020603050405020304" pitchFamily="18" charset="0"/>
                  </a:rPr>
                  <a:t>5). Эти события независимые, тогда искомая вероятность равна: Р(А1)</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 Р(А2)</a:t>
                </a:r>
                <a14:m>
                  <m:oMath xmlns:m="http://schemas.openxmlformats.org/officeDocument/2006/math">
                    <m:r>
                      <a:rPr lang="ru-RU" sz="2000" b="1"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 Р(</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Ā</a:t>
                </a:r>
                <a:r>
                  <a:rPr lang="ru-RU" sz="2000" b="1" dirty="0" smtClean="0">
                    <a:latin typeface="Times New Roman" panose="02020603050405020304" pitchFamily="18" charset="0"/>
                    <a:cs typeface="Times New Roman" panose="02020603050405020304" pitchFamily="18" charset="0"/>
                  </a:rPr>
                  <a:t>3) </a:t>
                </a:r>
                <a14:m>
                  <m:oMath xmlns:m="http://schemas.openxmlformats.org/officeDocument/2006/math">
                    <m:r>
                      <a:rPr lang="ru-RU" sz="2000" b="1" i="1" smtClean="0">
                        <a:latin typeface="Cambria Math" panose="02040503050406030204" pitchFamily="18" charset="0"/>
                        <a:ea typeface="Cambria Math" panose="02040503050406030204" pitchFamily="18" charset="0"/>
                      </a:rPr>
                      <m:t>∙</m:t>
                    </m:r>
                  </m:oMath>
                </a14:m>
                <a:r>
                  <a:rPr lang="ru-RU" sz="2000" b="1" dirty="0" smtClean="0">
                    <a:latin typeface="Times New Roman" panose="02020603050405020304" pitchFamily="18" charset="0"/>
                    <a:cs typeface="Times New Roman" panose="02020603050405020304" pitchFamily="18" charset="0"/>
                  </a:rPr>
                  <a:t>Р(</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Ā</a:t>
                </a:r>
                <a:r>
                  <a:rPr lang="ru-RU" sz="2000" b="1" dirty="0" smtClean="0">
                    <a:latin typeface="Times New Roman" panose="02020603050405020304" pitchFamily="18" charset="0"/>
                    <a:cs typeface="Times New Roman" panose="02020603050405020304" pitchFamily="18" charset="0"/>
                  </a:rPr>
                  <a:t>4)</a:t>
                </a:r>
                <a14:m>
                  <m:oMath xmlns:m="http://schemas.openxmlformats.org/officeDocument/2006/math">
                    <m:r>
                      <a:rPr lang="ru-RU" sz="2000" b="1" i="1" smtClean="0">
                        <a:latin typeface="Cambria Math" panose="02040503050406030204" pitchFamily="18" charset="0"/>
                        <a:ea typeface="Cambria Math" panose="02040503050406030204" pitchFamily="18" charset="0"/>
                      </a:rPr>
                      <m:t>∙</m:t>
                    </m:r>
                  </m:oMath>
                </a14:m>
                <a:r>
                  <a:rPr lang="ru-RU" sz="2000" b="1" dirty="0" smtClean="0">
                    <a:latin typeface="Times New Roman" panose="02020603050405020304" pitchFamily="18" charset="0"/>
                    <a:cs typeface="Times New Roman" panose="02020603050405020304" pitchFamily="18" charset="0"/>
                  </a:rPr>
                  <a:t> Р(</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Ā</a:t>
                </a:r>
                <a:r>
                  <a:rPr lang="ru-RU" sz="2000" b="1" dirty="0" smtClean="0">
                    <a:latin typeface="Times New Roman" panose="02020603050405020304" pitchFamily="18" charset="0"/>
                    <a:cs typeface="Times New Roman" panose="02020603050405020304" pitchFamily="18" charset="0"/>
                  </a:rPr>
                  <a:t>5)= </a:t>
                </a:r>
              </a:p>
              <a:p>
                <a:pPr algn="ctr"/>
                <a:r>
                  <a:rPr lang="ru-RU" sz="2000" b="1" dirty="0" smtClean="0">
                    <a:latin typeface="Times New Roman" panose="02020603050405020304" pitchFamily="18" charset="0"/>
                    <a:cs typeface="Times New Roman" panose="02020603050405020304" pitchFamily="18" charset="0"/>
                  </a:rPr>
                  <a:t>0,6 </a:t>
                </a:r>
                <a14:m>
                  <m:oMath xmlns:m="http://schemas.openxmlformats.org/officeDocument/2006/math">
                    <m:r>
                      <a:rPr lang="ru-RU" sz="2000" b="1" i="1" smtClean="0">
                        <a:latin typeface="Cambria Math" panose="02040503050406030204" pitchFamily="18" charset="0"/>
                        <a:ea typeface="Cambria Math" panose="02040503050406030204" pitchFamily="18" charset="0"/>
                      </a:rPr>
                      <m:t>∙</m:t>
                    </m:r>
                  </m:oMath>
                </a14:m>
                <a:r>
                  <a:rPr lang="ru-RU" sz="2000" b="1" dirty="0" smtClean="0">
                    <a:latin typeface="Times New Roman" panose="02020603050405020304" pitchFamily="18" charset="0"/>
                    <a:cs typeface="Times New Roman" panose="02020603050405020304" pitchFamily="18" charset="0"/>
                  </a:rPr>
                  <a:t>0,6 </a:t>
                </a:r>
                <a14:m>
                  <m:oMath xmlns:m="http://schemas.openxmlformats.org/officeDocument/2006/math">
                    <m:r>
                      <a:rPr lang="ru-RU" sz="2000" b="1" i="1" smtClean="0">
                        <a:latin typeface="Cambria Math" panose="02040503050406030204" pitchFamily="18" charset="0"/>
                        <a:ea typeface="Cambria Math" panose="02040503050406030204" pitchFamily="18" charset="0"/>
                      </a:rPr>
                      <m:t>∙</m:t>
                    </m:r>
                  </m:oMath>
                </a14:m>
                <a:r>
                  <a:rPr lang="ru-RU" sz="2000" b="1" dirty="0" smtClean="0">
                    <a:latin typeface="Times New Roman" panose="02020603050405020304" pitchFamily="18" charset="0"/>
                    <a:cs typeface="Times New Roman" panose="02020603050405020304" pitchFamily="18" charset="0"/>
                  </a:rPr>
                  <a:t>(1-0,6)</a:t>
                </a:r>
                <a14:m>
                  <m:oMath xmlns:m="http://schemas.openxmlformats.org/officeDocument/2006/math">
                    <m:r>
                      <a:rPr lang="ru-RU" sz="2000" b="1" i="1" smtClean="0">
                        <a:latin typeface="Cambria Math" panose="02040503050406030204" pitchFamily="18" charset="0"/>
                        <a:ea typeface="Cambria Math" panose="02040503050406030204" pitchFamily="18" charset="0"/>
                      </a:rPr>
                      <m:t>∙</m:t>
                    </m:r>
                  </m:oMath>
                </a14:m>
                <a:r>
                  <a:rPr lang="ru-RU" sz="2000" b="1" dirty="0" smtClean="0">
                    <a:latin typeface="Times New Roman" panose="02020603050405020304" pitchFamily="18" charset="0"/>
                    <a:cs typeface="Times New Roman" panose="02020603050405020304" pitchFamily="18" charset="0"/>
                  </a:rPr>
                  <a:t> (1-0,6)</a:t>
                </a:r>
                <a14:m>
                  <m:oMath xmlns:m="http://schemas.openxmlformats.org/officeDocument/2006/math">
                    <m:r>
                      <a:rPr lang="ru-RU" sz="2000" b="1" i="1" smtClean="0">
                        <a:latin typeface="Cambria Math" panose="02040503050406030204" pitchFamily="18" charset="0"/>
                        <a:ea typeface="Cambria Math" panose="02040503050406030204" pitchFamily="18" charset="0"/>
                      </a:rPr>
                      <m:t>∙</m:t>
                    </m:r>
                  </m:oMath>
                </a14:m>
                <a:r>
                  <a:rPr lang="ru-RU" sz="2000" b="1" dirty="0" smtClean="0">
                    <a:latin typeface="Times New Roman" panose="02020603050405020304" pitchFamily="18" charset="0"/>
                    <a:cs typeface="Times New Roman" panose="02020603050405020304" pitchFamily="18" charset="0"/>
                  </a:rPr>
                  <a:t> (1-0,6)=0,36</a:t>
                </a:r>
                <a14:m>
                  <m:oMath xmlns:m="http://schemas.openxmlformats.org/officeDocument/2006/math">
                    <m:r>
                      <a:rPr lang="ru-RU" sz="2000" b="1" i="1" smtClean="0">
                        <a:latin typeface="Cambria Math" panose="02040503050406030204" pitchFamily="18" charset="0"/>
                        <a:ea typeface="Cambria Math" panose="02040503050406030204" pitchFamily="18" charset="0"/>
                      </a:rPr>
                      <m:t>∙</m:t>
                    </m:r>
                  </m:oMath>
                </a14:m>
                <a:r>
                  <a:rPr lang="ru-RU" sz="2000" b="1" dirty="0" smtClean="0">
                    <a:latin typeface="Times New Roman" panose="02020603050405020304" pitchFamily="18" charset="0"/>
                    <a:cs typeface="Times New Roman" panose="02020603050405020304" pitchFamily="18" charset="0"/>
                  </a:rPr>
                  <a:t> 0,64=0,02304 </a:t>
                </a:r>
                <a14:m>
                  <m:oMath xmlns:m="http://schemas.openxmlformats.org/officeDocument/2006/math">
                    <m:r>
                      <a:rPr lang="ru-RU" sz="2000" b="1" i="1" smtClean="0">
                        <a:latin typeface="Cambria Math" panose="02040503050406030204" pitchFamily="18" charset="0"/>
                        <a:ea typeface="Cambria Math" panose="02040503050406030204" pitchFamily="18" charset="0"/>
                      </a:rPr>
                      <m:t>≈</m:t>
                    </m:r>
                  </m:oMath>
                </a14:m>
                <a:r>
                  <a:rPr lang="ru-RU" sz="2000" b="1" dirty="0" smtClean="0">
                    <a:latin typeface="Times New Roman" panose="02020603050405020304" pitchFamily="18" charset="0"/>
                    <a:cs typeface="Times New Roman" panose="02020603050405020304" pitchFamily="18" charset="0"/>
                  </a:rPr>
                  <a:t>0,02</a:t>
                </a:r>
              </a:p>
              <a:p>
                <a:pPr algn="just"/>
                <a:endParaRPr lang="ru-RU" sz="2000" b="1" dirty="0" smtClean="0">
                  <a:latin typeface="Times New Roman" panose="02020603050405020304" pitchFamily="18" charset="0"/>
                  <a:cs typeface="Times New Roman" panose="02020603050405020304" pitchFamily="18" charset="0"/>
                </a:endParaRPr>
              </a:p>
              <a:p>
                <a:pPr algn="just"/>
                <a:r>
                  <a:rPr lang="ru-RU" sz="2000" b="1" dirty="0" smtClean="0">
                    <a:latin typeface="Times New Roman" panose="02020603050405020304" pitchFamily="18" charset="0"/>
                    <a:cs typeface="Times New Roman" panose="02020603050405020304" pitchFamily="18" charset="0"/>
                  </a:rPr>
                  <a:t>Ответ: 0,02</a:t>
                </a:r>
              </a:p>
            </p:txBody>
          </p:sp>
        </mc:Choice>
        <mc:Fallback xmlns="">
          <p:sp>
            <p:nvSpPr>
              <p:cNvPr id="4" name="Скругленный прямоугольник 3"/>
              <p:cNvSpPr>
                <a:spLocks noRot="1" noChangeAspect="1" noMove="1" noResize="1" noEditPoints="1" noAdjustHandles="1" noChangeArrowheads="1" noChangeShapeType="1" noTextEdit="1"/>
              </p:cNvSpPr>
              <p:nvPr/>
            </p:nvSpPr>
            <p:spPr>
              <a:xfrm>
                <a:off x="680635" y="3068960"/>
                <a:ext cx="7920880" cy="3168352"/>
              </a:xfrm>
              <a:prstGeom prst="roundRect">
                <a:avLst/>
              </a:prstGeom>
              <a:blipFill rotWithShape="0">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Скругленный прямоугольник 4"/>
              <p:cNvSpPr/>
              <p:nvPr/>
            </p:nvSpPr>
            <p:spPr>
              <a:xfrm>
                <a:off x="683568" y="476672"/>
                <a:ext cx="7848872" cy="259228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 Обозначим через А1, А2, А3 – события, означающие, что в выбранный момент времени соответствующий продавец занят. По условию эти события независимые и Р(А1)=Р(А2)=Р(А3)=0,4. Искомая вероятность равна Р(А1</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А2</a:t>
                </a:r>
                <a14:m>
                  <m:oMath xmlns:m="http://schemas.openxmlformats.org/officeDocument/2006/math">
                    <m:r>
                      <a:rPr lang="ru-RU" sz="2000" b="1" i="1" dirty="0"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А3 )=Р(А1)</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r>
                      <a:rPr lang="ru-RU" sz="2000" b="1" i="1" smtClean="0">
                        <a:solidFill>
                          <a:schemeClr val="tx1"/>
                        </a:solidFill>
                        <a:latin typeface="Cambria Math" panose="02040503050406030204" pitchFamily="18" charset="0"/>
                      </a:rPr>
                      <m:t> </m:t>
                    </m:r>
                  </m:oMath>
                </a14:m>
                <a:r>
                  <a:rPr lang="ru-RU" sz="2000" b="1" dirty="0" smtClean="0">
                    <a:solidFill>
                      <a:schemeClr val="tx1"/>
                    </a:solidFill>
                    <a:latin typeface="Times New Roman" panose="02020603050405020304" pitchFamily="18" charset="0"/>
                    <a:cs typeface="Times New Roman" panose="02020603050405020304" pitchFamily="18" charset="0"/>
                  </a:rPr>
                  <a:t> Р(А2)</a:t>
                </a:r>
                <a14:m>
                  <m:oMath xmlns:m="http://schemas.openxmlformats.org/officeDocument/2006/math">
                    <m:r>
                      <a:rPr lang="ru-RU" sz="2000" b="1" i="1" dirty="0" smtClean="0">
                        <a:solidFill>
                          <a:schemeClr val="tx1"/>
                        </a:solidFill>
                        <a:latin typeface="Cambria Math" panose="02040503050406030204" pitchFamily="18" charset="0"/>
                      </a:rPr>
                      <m:t> </m:t>
                    </m:r>
                    <m:r>
                      <a:rPr lang="ru-RU" sz="2000" b="1" i="1" dirty="0"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 Р(А3)=0,4 </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0,4 </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0,4= 0,64</a:t>
                </a:r>
              </a:p>
              <a:p>
                <a:pPr algn="just"/>
                <a:endParaRPr lang="ru-RU" sz="2000" b="1" dirty="0" smtClean="0">
                  <a:solidFill>
                    <a:schemeClr val="tx1"/>
                  </a:solidFill>
                  <a:latin typeface="Times New Roman" panose="02020603050405020304" pitchFamily="18" charset="0"/>
                  <a:cs typeface="Times New Roman" panose="02020603050405020304" pitchFamily="18" charset="0"/>
                </a:endParaRPr>
              </a:p>
              <a:p>
                <a:pPr algn="just"/>
                <a:r>
                  <a:rPr lang="ru-RU" sz="2000" b="1" dirty="0" smtClean="0">
                    <a:solidFill>
                      <a:schemeClr val="tx1"/>
                    </a:solidFill>
                    <a:latin typeface="Times New Roman" panose="02020603050405020304" pitchFamily="18" charset="0"/>
                    <a:cs typeface="Times New Roman" panose="02020603050405020304" pitchFamily="18" charset="0"/>
                  </a:rPr>
                  <a:t>Ответ: 0,64</a:t>
                </a:r>
              </a:p>
            </p:txBody>
          </p:sp>
        </mc:Choice>
        <mc:Fallback xmlns="">
          <p:sp>
            <p:nvSpPr>
              <p:cNvPr id="5" name="Скругленный прямоугольник 4"/>
              <p:cNvSpPr>
                <a:spLocks noRot="1" noChangeAspect="1" noMove="1" noResize="1" noEditPoints="1" noAdjustHandles="1" noChangeArrowheads="1" noChangeShapeType="1" noTextEdit="1"/>
              </p:cNvSpPr>
              <p:nvPr/>
            </p:nvSpPr>
            <p:spPr>
              <a:xfrm>
                <a:off x="683568" y="476672"/>
                <a:ext cx="7848872" cy="2592288"/>
              </a:xfrm>
              <a:prstGeom prst="roundRect">
                <a:avLst/>
              </a:prstGeom>
              <a:blipFill rotWithShape="0">
                <a:blip r:embed="rId3"/>
                <a:stretch>
                  <a:fillRect/>
                </a:stretch>
              </a:blipFill>
            </p:spPr>
            <p:txBody>
              <a:bodyPr/>
              <a:lstStyle/>
              <a:p>
                <a:r>
                  <a:rPr lang="ru-RU">
                    <a:noFill/>
                  </a:rPr>
                  <a:t> </a:t>
                </a:r>
              </a:p>
            </p:txBody>
          </p:sp>
        </mc:Fallback>
      </mc:AlternateContent>
      <p:sp>
        <p:nvSpPr>
          <p:cNvPr id="2" name="Овал 1"/>
          <p:cNvSpPr/>
          <p:nvPr/>
        </p:nvSpPr>
        <p:spPr>
          <a:xfrm>
            <a:off x="5364088" y="5430823"/>
            <a:ext cx="2808312" cy="7920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Назад</a:t>
            </a:r>
          </a:p>
        </p:txBody>
      </p:sp>
    </p:spTree>
    <p:extLst>
      <p:ext uri="{BB962C8B-B14F-4D97-AF65-F5344CB8AC3E}">
        <p14:creationId xmlns:p14="http://schemas.microsoft.com/office/powerpoint/2010/main" val="1978518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Проверь себя</a:t>
            </a:r>
            <a:endParaRPr lang="ru-RU" dirty="0"/>
          </a:p>
        </p:txBody>
      </p:sp>
      <p:sp>
        <p:nvSpPr>
          <p:cNvPr id="3" name="Прямоугольник 2"/>
          <p:cNvSpPr/>
          <p:nvPr/>
        </p:nvSpPr>
        <p:spPr>
          <a:xfrm>
            <a:off x="577741" y="274639"/>
            <a:ext cx="8003232" cy="36023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b="1" dirty="0" smtClean="0">
                <a:latin typeface="Times New Roman" panose="02020603050405020304" pitchFamily="18" charset="0"/>
                <a:cs typeface="Times New Roman" panose="02020603050405020304" pitchFamily="18" charset="0"/>
              </a:rPr>
              <a:t>Задача 25.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классе 21 шестиклассник, среди них два друга – Митя и Петя. Класс случайным образом делят на три группы, по 7 человек в каждой. Найдите вероятность того, что Митя и Петя окажутся в одной и той же группе</a:t>
            </a:r>
            <a:r>
              <a:rPr lang="ru-RU" dirty="0" smtClean="0">
                <a:latin typeface="Times New Roman" panose="02020603050405020304" pitchFamily="18" charset="0"/>
                <a:cs typeface="Times New Roman" panose="02020603050405020304" pitchFamily="18" charset="0"/>
              </a:rPr>
              <a:t>.</a:t>
            </a:r>
          </a:p>
          <a:p>
            <a:pPr algn="just"/>
            <a:r>
              <a:rPr lang="ru-RU" b="1" dirty="0" smtClean="0">
                <a:latin typeface="Times New Roman" panose="02020603050405020304" pitchFamily="18" charset="0"/>
                <a:cs typeface="Times New Roman" panose="02020603050405020304" pitchFamily="18" charset="0"/>
              </a:rPr>
              <a:t>Задача 26. </a:t>
            </a:r>
            <a:r>
              <a:rPr lang="ru-RU" dirty="0">
                <a:latin typeface="Times New Roman" panose="02020603050405020304" pitchFamily="18" charset="0"/>
                <a:cs typeface="Times New Roman" panose="02020603050405020304" pitchFamily="18" charset="0"/>
              </a:rPr>
              <a:t>Павел Иванович совершает прогулку из точки А по дорожкам парка. На каждой развилке он наудачу выбирает следующую дорожку, не возвращаясь обратно. Схема дорожек показана на рисунке. Найдите вероятность того, что Павел Иванович попадёт в точку </a:t>
            </a:r>
            <a:r>
              <a:rPr lang="en-US" dirty="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Задача 27.</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 рисунке изображён лабиринт. Паук заползает в лабиринт в точке «Вход». Развернуться и ползти назад паук не может, поэтому на каждом разветвлении паук выбирает один из путей, по которому ещё не полз. Считая, что выбор дальнейшего пути чисто случайный, определите, с какой вероятностью паук придёт к выходу D.</a:t>
            </a:r>
          </a:p>
          <a:p>
            <a:pPr algn="just"/>
            <a:endParaRPr lang="ru-RU" dirty="0">
              <a:latin typeface="Times New Roman" panose="02020603050405020304" pitchFamily="18" charset="0"/>
              <a:cs typeface="Times New Roman" panose="02020603050405020304" pitchFamily="18" charset="0"/>
            </a:endParaRPr>
          </a:p>
        </p:txBody>
      </p:sp>
      <p:grpSp>
        <p:nvGrpSpPr>
          <p:cNvPr id="4" name="Группа 5"/>
          <p:cNvGrpSpPr>
            <a:grpSpLocks/>
          </p:cNvGrpSpPr>
          <p:nvPr/>
        </p:nvGrpSpPr>
        <p:grpSpPr bwMode="auto">
          <a:xfrm>
            <a:off x="585773" y="3933056"/>
            <a:ext cx="3366055" cy="2664296"/>
            <a:chOff x="1115616" y="2348880"/>
            <a:chExt cx="3042338" cy="2723530"/>
          </a:xfrm>
        </p:grpSpPr>
        <p:cxnSp>
          <p:nvCxnSpPr>
            <p:cNvPr id="5" name="Прямая соединительная линия 4"/>
            <p:cNvCxnSpPr/>
            <p:nvPr/>
          </p:nvCxnSpPr>
          <p:spPr>
            <a:xfrm flipH="1">
              <a:off x="1976346" y="2753975"/>
              <a:ext cx="792341" cy="791982"/>
            </a:xfrm>
            <a:prstGeom prst="line">
              <a:avLst/>
            </a:prstGeom>
          </p:spPr>
          <p:style>
            <a:lnRef idx="3">
              <a:schemeClr val="accent5"/>
            </a:lnRef>
            <a:fillRef idx="0">
              <a:schemeClr val="accent5"/>
            </a:fillRef>
            <a:effectRef idx="2">
              <a:schemeClr val="accent5"/>
            </a:effectRef>
            <a:fontRef idx="minor">
              <a:schemeClr val="tx1"/>
            </a:fontRef>
          </p:style>
        </p:cxnSp>
        <p:cxnSp>
          <p:nvCxnSpPr>
            <p:cNvPr id="6" name="Прямая соединительная линия 5"/>
            <p:cNvCxnSpPr/>
            <p:nvPr/>
          </p:nvCxnSpPr>
          <p:spPr>
            <a:xfrm>
              <a:off x="2773359" y="2739911"/>
              <a:ext cx="630381" cy="863403"/>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Прямая соединительная линия 6"/>
            <p:cNvCxnSpPr/>
            <p:nvPr/>
          </p:nvCxnSpPr>
          <p:spPr>
            <a:xfrm flipH="1">
              <a:off x="1313305" y="3461627"/>
              <a:ext cx="647847" cy="431702"/>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Прямая соединительная линия 7"/>
            <p:cNvCxnSpPr/>
            <p:nvPr/>
          </p:nvCxnSpPr>
          <p:spPr>
            <a:xfrm>
              <a:off x="1941256" y="3501143"/>
              <a:ext cx="0" cy="936412"/>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1979411" y="3501143"/>
              <a:ext cx="576392" cy="647553"/>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Прямая соединительная линия 9"/>
            <p:cNvCxnSpPr/>
            <p:nvPr/>
          </p:nvCxnSpPr>
          <p:spPr>
            <a:xfrm flipH="1">
              <a:off x="2897303" y="3549617"/>
              <a:ext cx="468419" cy="649139"/>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Прямая соединительная линия 10"/>
            <p:cNvCxnSpPr/>
            <p:nvPr/>
          </p:nvCxnSpPr>
          <p:spPr>
            <a:xfrm>
              <a:off x="3369435" y="3549617"/>
              <a:ext cx="647847" cy="468205"/>
            </a:xfrm>
            <a:prstGeom prst="line">
              <a:avLst/>
            </a:prstGeom>
          </p:spPr>
          <p:style>
            <a:lnRef idx="3">
              <a:schemeClr val="accent5"/>
            </a:lnRef>
            <a:fillRef idx="0">
              <a:schemeClr val="accent5"/>
            </a:fillRef>
            <a:effectRef idx="2">
              <a:schemeClr val="accent5"/>
            </a:effectRef>
            <a:fontRef idx="minor">
              <a:schemeClr val="tx1"/>
            </a:fontRef>
          </p:style>
        </p:cxnSp>
        <p:sp>
          <p:nvSpPr>
            <p:cNvPr id="12" name="TextBox 18"/>
            <p:cNvSpPr txBox="1">
              <a:spLocks noChangeArrowheads="1"/>
            </p:cNvSpPr>
            <p:nvPr/>
          </p:nvSpPr>
          <p:spPr bwMode="auto">
            <a:xfrm>
              <a:off x="2555776" y="2348880"/>
              <a:ext cx="630070" cy="461665"/>
            </a:xfrm>
            <a:prstGeom prst="rect">
              <a:avLst/>
            </a:prstGeom>
            <a:noFill/>
            <a:ln w="9525">
              <a:noFill/>
              <a:miter lim="800000"/>
              <a:headEnd/>
              <a:tailEnd/>
            </a:ln>
          </p:spPr>
          <p:txBody>
            <a:bodyPr>
              <a:spAutoFit/>
            </a:bodyPr>
            <a:lstStyle/>
            <a:p>
              <a:r>
                <a:rPr lang="en-US" sz="2400" b="1" dirty="0">
                  <a:latin typeface="Calibri" pitchFamily="34" charset="0"/>
                </a:rPr>
                <a:t>A</a:t>
              </a:r>
              <a:endParaRPr lang="ru-RU" sz="2400" b="1" dirty="0">
                <a:latin typeface="Calibri" pitchFamily="34" charset="0"/>
              </a:endParaRPr>
            </a:p>
          </p:txBody>
        </p:sp>
        <p:sp>
          <p:nvSpPr>
            <p:cNvPr id="13" name="TextBox 19"/>
            <p:cNvSpPr txBox="1">
              <a:spLocks noChangeArrowheads="1"/>
            </p:cNvSpPr>
            <p:nvPr/>
          </p:nvSpPr>
          <p:spPr bwMode="auto">
            <a:xfrm>
              <a:off x="1619672" y="3183359"/>
              <a:ext cx="432048" cy="461665"/>
            </a:xfrm>
            <a:prstGeom prst="rect">
              <a:avLst/>
            </a:prstGeom>
            <a:noFill/>
            <a:ln w="9525">
              <a:noFill/>
              <a:miter lim="800000"/>
              <a:headEnd/>
              <a:tailEnd/>
            </a:ln>
          </p:spPr>
          <p:txBody>
            <a:bodyPr>
              <a:spAutoFit/>
            </a:bodyPr>
            <a:lstStyle/>
            <a:p>
              <a:r>
                <a:rPr lang="en-US" sz="2400" b="1">
                  <a:latin typeface="Calibri" pitchFamily="34" charset="0"/>
                </a:rPr>
                <a:t>C</a:t>
              </a:r>
              <a:endParaRPr lang="ru-RU" sz="2400" b="1">
                <a:latin typeface="Calibri" pitchFamily="34" charset="0"/>
              </a:endParaRPr>
            </a:p>
          </p:txBody>
        </p:sp>
        <p:sp>
          <p:nvSpPr>
            <p:cNvPr id="14" name="TextBox 20"/>
            <p:cNvSpPr txBox="1">
              <a:spLocks noChangeArrowheads="1"/>
            </p:cNvSpPr>
            <p:nvPr/>
          </p:nvSpPr>
          <p:spPr bwMode="auto">
            <a:xfrm>
              <a:off x="1115616" y="3861048"/>
              <a:ext cx="288032" cy="461665"/>
            </a:xfrm>
            <a:prstGeom prst="rect">
              <a:avLst/>
            </a:prstGeom>
            <a:noFill/>
            <a:ln w="9525">
              <a:noFill/>
              <a:miter lim="800000"/>
              <a:headEnd/>
              <a:tailEnd/>
            </a:ln>
          </p:spPr>
          <p:txBody>
            <a:bodyPr>
              <a:spAutoFit/>
            </a:bodyPr>
            <a:lstStyle/>
            <a:p>
              <a:r>
                <a:rPr lang="en-US" sz="2400" b="1">
                  <a:latin typeface="Calibri" pitchFamily="34" charset="0"/>
                </a:rPr>
                <a:t>G</a:t>
              </a:r>
              <a:endParaRPr lang="ru-RU" sz="2400" b="1">
                <a:latin typeface="Calibri" pitchFamily="34" charset="0"/>
              </a:endParaRPr>
            </a:p>
          </p:txBody>
        </p:sp>
        <p:sp>
          <p:nvSpPr>
            <p:cNvPr id="15" name="TextBox 21"/>
            <p:cNvSpPr txBox="1">
              <a:spLocks noChangeArrowheads="1"/>
            </p:cNvSpPr>
            <p:nvPr/>
          </p:nvSpPr>
          <p:spPr bwMode="auto">
            <a:xfrm>
              <a:off x="1763688" y="4365104"/>
              <a:ext cx="468052" cy="461665"/>
            </a:xfrm>
            <a:prstGeom prst="rect">
              <a:avLst/>
            </a:prstGeom>
            <a:noFill/>
            <a:ln w="9525">
              <a:noFill/>
              <a:miter lim="800000"/>
              <a:headEnd/>
              <a:tailEnd/>
            </a:ln>
          </p:spPr>
          <p:txBody>
            <a:bodyPr>
              <a:spAutoFit/>
            </a:bodyPr>
            <a:lstStyle/>
            <a:p>
              <a:r>
                <a:rPr lang="en-US" sz="2400" b="1">
                  <a:latin typeface="Calibri" pitchFamily="34" charset="0"/>
                </a:rPr>
                <a:t>H</a:t>
              </a:r>
              <a:endParaRPr lang="ru-RU" sz="2400" b="1">
                <a:latin typeface="Calibri" pitchFamily="34" charset="0"/>
              </a:endParaRPr>
            </a:p>
          </p:txBody>
        </p:sp>
        <p:sp>
          <p:nvSpPr>
            <p:cNvPr id="16" name="TextBox 22"/>
            <p:cNvSpPr txBox="1">
              <a:spLocks noChangeArrowheads="1"/>
            </p:cNvSpPr>
            <p:nvPr/>
          </p:nvSpPr>
          <p:spPr bwMode="auto">
            <a:xfrm>
              <a:off x="2339752" y="4047455"/>
              <a:ext cx="216024" cy="461665"/>
            </a:xfrm>
            <a:prstGeom prst="rect">
              <a:avLst/>
            </a:prstGeom>
            <a:noFill/>
            <a:ln w="9525">
              <a:noFill/>
              <a:miter lim="800000"/>
              <a:headEnd/>
              <a:tailEnd/>
            </a:ln>
          </p:spPr>
          <p:txBody>
            <a:bodyPr>
              <a:spAutoFit/>
            </a:bodyPr>
            <a:lstStyle/>
            <a:p>
              <a:r>
                <a:rPr lang="en-US" sz="2400" b="1" dirty="0">
                  <a:latin typeface="Calibri" pitchFamily="34" charset="0"/>
                </a:rPr>
                <a:t>F</a:t>
              </a:r>
              <a:endParaRPr lang="ru-RU" sz="2400" b="1" dirty="0">
                <a:latin typeface="Calibri" pitchFamily="34" charset="0"/>
              </a:endParaRPr>
            </a:p>
          </p:txBody>
        </p:sp>
        <p:sp>
          <p:nvSpPr>
            <p:cNvPr id="17" name="TextBox 23"/>
            <p:cNvSpPr txBox="1">
              <a:spLocks noChangeArrowheads="1"/>
            </p:cNvSpPr>
            <p:nvPr/>
          </p:nvSpPr>
          <p:spPr bwMode="auto">
            <a:xfrm>
              <a:off x="3347864" y="3284984"/>
              <a:ext cx="648072" cy="461665"/>
            </a:xfrm>
            <a:prstGeom prst="rect">
              <a:avLst/>
            </a:prstGeom>
            <a:noFill/>
            <a:ln w="9525">
              <a:noFill/>
              <a:miter lim="800000"/>
              <a:headEnd/>
              <a:tailEnd/>
            </a:ln>
          </p:spPr>
          <p:txBody>
            <a:bodyPr>
              <a:spAutoFit/>
            </a:bodyPr>
            <a:lstStyle/>
            <a:p>
              <a:r>
                <a:rPr lang="en-US" sz="2400" b="1" dirty="0">
                  <a:latin typeface="Calibri" pitchFamily="34" charset="0"/>
                </a:rPr>
                <a:t>B</a:t>
              </a:r>
              <a:endParaRPr lang="ru-RU" sz="2400" b="1" dirty="0">
                <a:latin typeface="Calibri" pitchFamily="34" charset="0"/>
              </a:endParaRPr>
            </a:p>
          </p:txBody>
        </p:sp>
        <p:sp>
          <p:nvSpPr>
            <p:cNvPr id="18" name="TextBox 24"/>
            <p:cNvSpPr txBox="1">
              <a:spLocks noChangeArrowheads="1"/>
            </p:cNvSpPr>
            <p:nvPr/>
          </p:nvSpPr>
          <p:spPr bwMode="auto">
            <a:xfrm>
              <a:off x="2771800" y="4149080"/>
              <a:ext cx="738082" cy="461665"/>
            </a:xfrm>
            <a:prstGeom prst="rect">
              <a:avLst/>
            </a:prstGeom>
            <a:noFill/>
            <a:ln w="9525">
              <a:noFill/>
              <a:miter lim="800000"/>
              <a:headEnd/>
              <a:tailEnd/>
            </a:ln>
          </p:spPr>
          <p:txBody>
            <a:bodyPr>
              <a:spAutoFit/>
            </a:bodyPr>
            <a:lstStyle/>
            <a:p>
              <a:r>
                <a:rPr lang="en-US" sz="2400" b="1">
                  <a:latin typeface="Calibri" pitchFamily="34" charset="0"/>
                </a:rPr>
                <a:t>D</a:t>
              </a:r>
              <a:endParaRPr lang="ru-RU" sz="2400" b="1">
                <a:latin typeface="Calibri" pitchFamily="34" charset="0"/>
              </a:endParaRPr>
            </a:p>
          </p:txBody>
        </p:sp>
        <p:sp>
          <p:nvSpPr>
            <p:cNvPr id="19" name="TextBox 25"/>
            <p:cNvSpPr txBox="1">
              <a:spLocks noChangeArrowheads="1"/>
            </p:cNvSpPr>
            <p:nvPr/>
          </p:nvSpPr>
          <p:spPr bwMode="auto">
            <a:xfrm>
              <a:off x="3707904" y="3933056"/>
              <a:ext cx="450050" cy="461665"/>
            </a:xfrm>
            <a:prstGeom prst="rect">
              <a:avLst/>
            </a:prstGeom>
            <a:noFill/>
            <a:ln w="9525">
              <a:noFill/>
              <a:miter lim="800000"/>
              <a:headEnd/>
              <a:tailEnd/>
            </a:ln>
          </p:spPr>
          <p:txBody>
            <a:bodyPr>
              <a:spAutoFit/>
            </a:bodyPr>
            <a:lstStyle/>
            <a:p>
              <a:r>
                <a:rPr lang="en-US" sz="2400" b="1">
                  <a:latin typeface="Calibri" pitchFamily="34" charset="0"/>
                </a:rPr>
                <a:t>E</a:t>
              </a:r>
              <a:endParaRPr lang="ru-RU" sz="2400" b="1">
                <a:latin typeface="Calibri" pitchFamily="34" charset="0"/>
              </a:endParaRPr>
            </a:p>
          </p:txBody>
        </p:sp>
        <p:cxnSp>
          <p:nvCxnSpPr>
            <p:cNvPr id="20" name="Прямая соединительная линия 19"/>
            <p:cNvCxnSpPr/>
            <p:nvPr/>
          </p:nvCxnSpPr>
          <p:spPr>
            <a:xfrm flipH="1">
              <a:off x="1384759" y="3463205"/>
              <a:ext cx="576393" cy="1080841"/>
            </a:xfrm>
            <a:prstGeom prst="line">
              <a:avLst/>
            </a:prstGeom>
          </p:spPr>
          <p:style>
            <a:lnRef idx="3">
              <a:schemeClr val="accent5"/>
            </a:lnRef>
            <a:fillRef idx="0">
              <a:schemeClr val="accent5"/>
            </a:fillRef>
            <a:effectRef idx="2">
              <a:schemeClr val="accent5"/>
            </a:effectRef>
            <a:fontRef idx="minor">
              <a:schemeClr val="tx1"/>
            </a:fontRef>
          </p:style>
        </p:cxnSp>
        <p:sp>
          <p:nvSpPr>
            <p:cNvPr id="21" name="TextBox 29"/>
            <p:cNvSpPr txBox="1">
              <a:spLocks noChangeArrowheads="1"/>
            </p:cNvSpPr>
            <p:nvPr/>
          </p:nvSpPr>
          <p:spPr bwMode="auto">
            <a:xfrm>
              <a:off x="1259632" y="4610745"/>
              <a:ext cx="432048" cy="461665"/>
            </a:xfrm>
            <a:prstGeom prst="rect">
              <a:avLst/>
            </a:prstGeom>
            <a:noFill/>
            <a:ln w="9525">
              <a:noFill/>
              <a:miter lim="800000"/>
              <a:headEnd/>
              <a:tailEnd/>
            </a:ln>
          </p:spPr>
          <p:txBody>
            <a:bodyPr>
              <a:spAutoFit/>
            </a:bodyPr>
            <a:lstStyle/>
            <a:p>
              <a:r>
                <a:rPr lang="ru-RU" sz="2400" b="1">
                  <a:latin typeface="Calibri" pitchFamily="34" charset="0"/>
                </a:rPr>
                <a:t>К</a:t>
              </a:r>
            </a:p>
          </p:txBody>
        </p:sp>
      </p:grpSp>
      <p:sp>
        <p:nvSpPr>
          <p:cNvPr id="23" name="Прямоугольник 22"/>
          <p:cNvSpPr/>
          <p:nvPr/>
        </p:nvSpPr>
        <p:spPr>
          <a:xfrm>
            <a:off x="8148198" y="8540698"/>
            <a:ext cx="3882994" cy="27363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smtClean="0"/>
          </a:p>
        </p:txBody>
      </p:sp>
      <p:pic>
        <p:nvPicPr>
          <p:cNvPr id="4098" name="Picture 2" descr="http://matematikalegko.ru/wp-content/uploads/2013/04/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312" y="3804603"/>
            <a:ext cx="4169534" cy="285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965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Прямоугольник 2"/>
              <p:cNvSpPr/>
              <p:nvPr/>
            </p:nvSpPr>
            <p:spPr>
              <a:xfrm>
                <a:off x="539552" y="332656"/>
                <a:ext cx="7992888" cy="1656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Событие А – «  Митя находится в одной из таких групп», Р(А)=</a:t>
                </a:r>
                <a14:m>
                  <m:oMath xmlns:m="http://schemas.openxmlformats.org/officeDocument/2006/math">
                    <m:f>
                      <m:fPr>
                        <m:ctrlPr>
                          <a:rPr lang="ru-RU" b="1" i="1" smtClean="0">
                            <a:latin typeface="Cambria Math" panose="02040503050406030204" pitchFamily="18" charset="0"/>
                          </a:rPr>
                        </m:ctrlPr>
                      </m:fPr>
                      <m:num>
                        <m:r>
                          <a:rPr lang="ru-RU" b="1" i="1" smtClean="0">
                            <a:latin typeface="Cambria Math" panose="02040503050406030204" pitchFamily="18" charset="0"/>
                          </a:rPr>
                          <m:t>𝟕</m:t>
                        </m:r>
                      </m:num>
                      <m:den>
                        <m:r>
                          <a:rPr lang="ru-RU" b="1" i="1" smtClean="0">
                            <a:latin typeface="Cambria Math" panose="02040503050406030204" pitchFamily="18" charset="0"/>
                          </a:rPr>
                          <m:t>𝟐𝟏</m:t>
                        </m:r>
                      </m:den>
                    </m:f>
                  </m:oMath>
                </a14:m>
                <a:r>
                  <a:rPr lang="ru-RU" b="1" dirty="0" smtClean="0">
                    <a:latin typeface="Times New Roman" panose="02020603050405020304" pitchFamily="18" charset="0"/>
                    <a:cs typeface="Times New Roman" panose="02020603050405020304" pitchFamily="18" charset="0"/>
                  </a:rPr>
                  <a:t>.</a:t>
                </a:r>
              </a:p>
              <a:p>
                <a:pPr algn="ctr"/>
                <a:r>
                  <a:rPr lang="ru-RU" b="1" dirty="0" smtClean="0">
                    <a:latin typeface="Times New Roman" panose="02020603050405020304" pitchFamily="18" charset="0"/>
                    <a:cs typeface="Times New Roman" panose="02020603050405020304" pitchFamily="18" charset="0"/>
                  </a:rPr>
                  <a:t>Событие В – «Петя тоже попал в эту группу» ,Р(В)=</a:t>
                </a:r>
                <a14:m>
                  <m:oMath xmlns:m="http://schemas.openxmlformats.org/officeDocument/2006/math">
                    <m:f>
                      <m:fPr>
                        <m:ctrlPr>
                          <a:rPr lang="ru-RU" b="1" i="1" smtClean="0">
                            <a:latin typeface="Cambria Math" panose="02040503050406030204" pitchFamily="18" charset="0"/>
                          </a:rPr>
                        </m:ctrlPr>
                      </m:fPr>
                      <m:num>
                        <m:r>
                          <a:rPr lang="ru-RU" b="1" i="1" smtClean="0">
                            <a:latin typeface="Cambria Math" panose="02040503050406030204" pitchFamily="18" charset="0"/>
                          </a:rPr>
                          <m:t>𝟔</m:t>
                        </m:r>
                      </m:num>
                      <m:den>
                        <m:r>
                          <a:rPr lang="ru-RU" b="1" i="1" smtClean="0">
                            <a:latin typeface="Cambria Math" panose="02040503050406030204" pitchFamily="18" charset="0"/>
                          </a:rPr>
                          <m:t>𝟐𝟎</m:t>
                        </m:r>
                      </m:den>
                    </m:f>
                  </m:oMath>
                </a14:m>
                <a:r>
                  <a:rPr lang="ru-RU" b="1" dirty="0" smtClean="0">
                    <a:latin typeface="Times New Roman" panose="02020603050405020304" pitchFamily="18" charset="0"/>
                    <a:cs typeface="Times New Roman" panose="02020603050405020304" pitchFamily="18" charset="0"/>
                  </a:rPr>
                  <a:t>.  События А и В независимые, Р(А</a:t>
                </a:r>
                <a14:m>
                  <m:oMath xmlns:m="http://schemas.openxmlformats.org/officeDocument/2006/math">
                    <m:r>
                      <a:rPr lang="ru-RU"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b="1" dirty="0" smtClean="0">
                    <a:latin typeface="Times New Roman" panose="02020603050405020304" pitchFamily="18" charset="0"/>
                    <a:cs typeface="Times New Roman" panose="02020603050405020304" pitchFamily="18" charset="0"/>
                  </a:rPr>
                  <a:t> В)= Р(А) </a:t>
                </a:r>
                <a14:m>
                  <m:oMath xmlns:m="http://schemas.openxmlformats.org/officeDocument/2006/math">
                    <m:r>
                      <a:rPr lang="ru-RU"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b="1" dirty="0" smtClean="0">
                    <a:latin typeface="Times New Roman" panose="02020603050405020304" pitchFamily="18" charset="0"/>
                    <a:cs typeface="Times New Roman" panose="02020603050405020304" pitchFamily="18" charset="0"/>
                  </a:rPr>
                  <a:t>Р(В)= </a:t>
                </a:r>
                <a14:m>
                  <m:oMath xmlns:m="http://schemas.openxmlformats.org/officeDocument/2006/math">
                    <m:f>
                      <m:fPr>
                        <m:ctrlPr>
                          <a:rPr lang="ru-RU" sz="2000" b="1" i="1" smtClean="0">
                            <a:latin typeface="Cambria Math" panose="02040503050406030204" pitchFamily="18" charset="0"/>
                          </a:rPr>
                        </m:ctrlPr>
                      </m:fPr>
                      <m:num>
                        <m:r>
                          <a:rPr lang="ru-RU" sz="2000" b="1" i="1" smtClean="0">
                            <a:latin typeface="Cambria Math" panose="02040503050406030204" pitchFamily="18" charset="0"/>
                          </a:rPr>
                          <m:t>𝟕</m:t>
                        </m:r>
                      </m:num>
                      <m:den>
                        <m:r>
                          <a:rPr lang="ru-RU" sz="2000" b="1" i="1" smtClean="0">
                            <a:latin typeface="Cambria Math" panose="02040503050406030204" pitchFamily="18" charset="0"/>
                          </a:rPr>
                          <m:t>𝟐𝟏</m:t>
                        </m:r>
                      </m:den>
                    </m:f>
                    <m:r>
                      <a:rPr lang="ru-RU" sz="2000" b="1" i="1" smtClean="0">
                        <a:latin typeface="Cambria Math" panose="02040503050406030204" pitchFamily="18" charset="0"/>
                      </a:rPr>
                      <m:t> </m:t>
                    </m:r>
                    <m:r>
                      <a:rPr lang="ru-RU" sz="2000" b="1" i="1" smtClean="0">
                        <a:latin typeface="Cambria Math" panose="02040503050406030204" pitchFamily="18" charset="0"/>
                        <a:ea typeface="Cambria Math" panose="02040503050406030204" pitchFamily="18" charset="0"/>
                      </a:rPr>
                      <m:t>∙</m:t>
                    </m:r>
                    <m:f>
                      <m:fPr>
                        <m:ctrlPr>
                          <a:rPr lang="ru-RU" sz="2000" b="1" i="1" smtClean="0">
                            <a:latin typeface="Cambria Math" panose="02040503050406030204" pitchFamily="18" charset="0"/>
                          </a:rPr>
                        </m:ctrlPr>
                      </m:fPr>
                      <m:num>
                        <m:r>
                          <a:rPr lang="ru-RU" sz="2000" b="1" i="1" smtClean="0">
                            <a:latin typeface="Cambria Math" panose="02040503050406030204" pitchFamily="18" charset="0"/>
                          </a:rPr>
                          <m:t>𝟔</m:t>
                        </m:r>
                      </m:num>
                      <m:den>
                        <m:r>
                          <a:rPr lang="ru-RU" sz="2000" b="1" i="1" smtClean="0">
                            <a:latin typeface="Cambria Math" panose="02040503050406030204" pitchFamily="18" charset="0"/>
                          </a:rPr>
                          <m:t>𝟐𝟎</m:t>
                        </m:r>
                      </m:den>
                    </m:f>
                  </m:oMath>
                </a14:m>
                <a:r>
                  <a:rPr lang="ru-RU" b="1" dirty="0" smtClean="0">
                    <a:latin typeface="Times New Roman" panose="02020603050405020304" pitchFamily="18" charset="0"/>
                    <a:cs typeface="Times New Roman" panose="02020603050405020304" pitchFamily="18" charset="0"/>
                  </a:rPr>
                  <a:t>=0,1</a:t>
                </a:r>
              </a:p>
              <a:p>
                <a:pPr algn="ctr"/>
                <a:r>
                  <a:rPr lang="ru-RU" b="1" dirty="0" smtClean="0">
                    <a:latin typeface="Times New Roman" panose="02020603050405020304" pitchFamily="18" charset="0"/>
                    <a:cs typeface="Times New Roman" panose="02020603050405020304" pitchFamily="18" charset="0"/>
                  </a:rPr>
                  <a:t>Так как групп три, то 0,1</a:t>
                </a:r>
                <a14:m>
                  <m:oMath xmlns:m="http://schemas.openxmlformats.org/officeDocument/2006/math">
                    <m:r>
                      <a:rPr lang="ru-RU"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b="1" dirty="0" smtClean="0">
                    <a:latin typeface="Times New Roman" panose="02020603050405020304" pitchFamily="18" charset="0"/>
                    <a:cs typeface="Times New Roman" panose="02020603050405020304" pitchFamily="18" charset="0"/>
                  </a:rPr>
                  <a:t> 3 = 0,3</a:t>
                </a:r>
              </a:p>
              <a:p>
                <a:pPr algn="just"/>
                <a:r>
                  <a:rPr lang="ru-RU" b="1" dirty="0" smtClean="0">
                    <a:latin typeface="Times New Roman" panose="02020603050405020304" pitchFamily="18" charset="0"/>
                    <a:cs typeface="Times New Roman" panose="02020603050405020304" pitchFamily="18" charset="0"/>
                  </a:rPr>
                  <a:t>Ответ: 0,3</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39552" y="332656"/>
                <a:ext cx="7992888" cy="1656184"/>
              </a:xfrm>
              <a:prstGeom prst="rect">
                <a:avLst/>
              </a:prstGeom>
              <a:blipFill rotWithShape="0">
                <a:blip r:embed="rId2"/>
                <a:stretch>
                  <a:fillRect l="-532" t="-4000" b="-11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540156" y="2060848"/>
                <a:ext cx="7992888"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Для того , чтобы пенсионер пришел в точку</a:t>
                </a:r>
                <a:r>
                  <a:rPr lang="en-US" b="1" dirty="0" smtClean="0">
                    <a:latin typeface="Times New Roman" panose="02020603050405020304" pitchFamily="18" charset="0"/>
                    <a:cs typeface="Times New Roman" panose="02020603050405020304" pitchFamily="18" charset="0"/>
                  </a:rPr>
                  <a:t> G</a:t>
                </a:r>
                <a:r>
                  <a:rPr lang="ru-RU" b="1" dirty="0" smtClean="0">
                    <a:latin typeface="Times New Roman" panose="02020603050405020304" pitchFamily="18" charset="0"/>
                    <a:cs typeface="Times New Roman" panose="02020603050405020304" pitchFamily="18" charset="0"/>
                  </a:rPr>
                  <a:t> , должны произойти два события: на первой развилке он должен направиться из точки А в точку С (с вероятностью р1= </a:t>
                </a:r>
                <a14:m>
                  <m:oMath xmlns:m="http://schemas.openxmlformats.org/officeDocument/2006/math">
                    <m:f>
                      <m:fPr>
                        <m:ctrlPr>
                          <a:rPr lang="ru-RU" b="1" i="1" smtClean="0">
                            <a:latin typeface="Cambria Math" panose="02040503050406030204" pitchFamily="18" charset="0"/>
                          </a:rPr>
                        </m:ctrlPr>
                      </m:fPr>
                      <m:num>
                        <m:r>
                          <a:rPr lang="ru-RU" b="1" i="1" smtClean="0">
                            <a:latin typeface="Cambria Math" panose="02040503050406030204" pitchFamily="18" charset="0"/>
                          </a:rPr>
                          <m:t>𝟏</m:t>
                        </m:r>
                      </m:num>
                      <m:den>
                        <m:r>
                          <a:rPr lang="ru-RU" b="1" i="1" smtClean="0">
                            <a:latin typeface="Cambria Math" panose="02040503050406030204" pitchFamily="18" charset="0"/>
                          </a:rPr>
                          <m:t>𝟐</m:t>
                        </m:r>
                      </m:den>
                    </m:f>
                    <m:r>
                      <a:rPr lang="ru-RU" b="1" i="0" smtClean="0">
                        <a:latin typeface="Cambria Math" panose="02040503050406030204" pitchFamily="18" charset="0"/>
                      </a:rPr>
                      <m:t>)</m:t>
                    </m:r>
                  </m:oMath>
                </a14:m>
                <a:r>
                  <a:rPr lang="ru-RU" b="1" dirty="0" smtClean="0">
                    <a:latin typeface="Times New Roman" panose="02020603050405020304" pitchFamily="18" charset="0"/>
                    <a:cs typeface="Times New Roman" panose="02020603050405020304" pitchFamily="18" charset="0"/>
                  </a:rPr>
                  <a:t>, на второй развилке из точки С в точку</a:t>
                </a:r>
                <a:r>
                  <a:rPr lang="en-US" b="1" dirty="0" smtClean="0">
                    <a:latin typeface="Times New Roman" panose="02020603050405020304" pitchFamily="18" charset="0"/>
                    <a:cs typeface="Times New Roman" panose="02020603050405020304" pitchFamily="18" charset="0"/>
                  </a:rPr>
                  <a:t> G</a:t>
                </a:r>
                <a:r>
                  <a:rPr lang="ru-RU" b="1" dirty="0" smtClean="0">
                    <a:latin typeface="Times New Roman" panose="02020603050405020304" pitchFamily="18" charset="0"/>
                    <a:cs typeface="Times New Roman" panose="02020603050405020304" pitchFamily="18" charset="0"/>
                  </a:rPr>
                  <a:t>  ( с вероятностью р2=</a:t>
                </a:r>
                <a14:m>
                  <m:oMath xmlns:m="http://schemas.openxmlformats.org/officeDocument/2006/math">
                    <m:f>
                      <m:fPr>
                        <m:ctrlPr>
                          <a:rPr lang="ru-RU" b="1" i="1" smtClean="0">
                            <a:latin typeface="Cambria Math" panose="02040503050406030204" pitchFamily="18" charset="0"/>
                          </a:rPr>
                        </m:ctrlPr>
                      </m:fPr>
                      <m:num>
                        <m:r>
                          <a:rPr lang="ru-RU" b="1" i="1" smtClean="0">
                            <a:latin typeface="Cambria Math" panose="02040503050406030204" pitchFamily="18" charset="0"/>
                          </a:rPr>
                          <m:t>𝟏</m:t>
                        </m:r>
                      </m:num>
                      <m:den>
                        <m:r>
                          <a:rPr lang="ru-RU" b="1" i="1" smtClean="0">
                            <a:latin typeface="Cambria Math" panose="02040503050406030204" pitchFamily="18" charset="0"/>
                          </a:rPr>
                          <m:t>𝟒</m:t>
                        </m:r>
                      </m:den>
                    </m:f>
                  </m:oMath>
                </a14:m>
                <a:r>
                  <a:rPr lang="ru-RU" b="1" dirty="0" smtClean="0">
                    <a:latin typeface="Times New Roman" panose="02020603050405020304" pitchFamily="18" charset="0"/>
                    <a:cs typeface="Times New Roman" panose="02020603050405020304" pitchFamily="18" charset="0"/>
                  </a:rPr>
                  <a:t>). Тогда по теореме умножения вероятностей независимых событий получаем: </a:t>
                </a:r>
                <a14:m>
                  <m:oMath xmlns:m="http://schemas.openxmlformats.org/officeDocument/2006/math">
                    <m:f>
                      <m:fPr>
                        <m:ctrlPr>
                          <a:rPr lang="ru-RU" sz="2000" b="1" i="1" smtClean="0">
                            <a:latin typeface="Cambria Math" panose="02040503050406030204" pitchFamily="18" charset="0"/>
                          </a:rPr>
                        </m:ctrlPr>
                      </m:fPr>
                      <m:num>
                        <m:r>
                          <a:rPr lang="ru-RU" sz="2000" b="1" i="1" smtClean="0">
                            <a:latin typeface="Cambria Math" panose="02040503050406030204" pitchFamily="18" charset="0"/>
                          </a:rPr>
                          <m:t>𝟏</m:t>
                        </m:r>
                      </m:num>
                      <m:den>
                        <m:r>
                          <a:rPr lang="ru-RU" sz="2000" b="1" i="1" smtClean="0">
                            <a:latin typeface="Cambria Math" panose="02040503050406030204" pitchFamily="18" charset="0"/>
                          </a:rPr>
                          <m:t>𝟐</m:t>
                        </m:r>
                      </m:den>
                    </m:f>
                    <m:r>
                      <a:rPr lang="ru-RU" sz="2000" b="1" i="1" smtClean="0">
                        <a:latin typeface="Cambria Math" panose="02040503050406030204" pitchFamily="18" charset="0"/>
                        <a:ea typeface="Cambria Math" panose="02040503050406030204" pitchFamily="18" charset="0"/>
                      </a:rPr>
                      <m:t>∙</m:t>
                    </m:r>
                  </m:oMath>
                </a14:m>
                <a:r>
                  <a:rPr lang="ru-RU" sz="2000" b="1"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ru-RU" sz="2000" b="1" i="1" dirty="0" smtClean="0">
                            <a:latin typeface="Cambria Math" panose="02040503050406030204" pitchFamily="18" charset="0"/>
                          </a:rPr>
                        </m:ctrlPr>
                      </m:fPr>
                      <m:num>
                        <m:r>
                          <a:rPr lang="ru-RU" sz="2000" b="1" i="1" dirty="0" smtClean="0">
                            <a:latin typeface="Cambria Math" panose="02040503050406030204" pitchFamily="18" charset="0"/>
                          </a:rPr>
                          <m:t>𝟏</m:t>
                        </m:r>
                      </m:num>
                      <m:den>
                        <m:r>
                          <a:rPr lang="ru-RU" sz="2000" b="1" i="1" dirty="0" smtClean="0">
                            <a:latin typeface="Cambria Math" panose="02040503050406030204" pitchFamily="18" charset="0"/>
                          </a:rPr>
                          <m:t>𝟒</m:t>
                        </m:r>
                      </m:den>
                    </m:f>
                    <m:r>
                      <a:rPr lang="ru-RU" sz="2000" b="1" i="1" dirty="0" smtClean="0">
                        <a:latin typeface="Cambria Math" panose="02040503050406030204" pitchFamily="18" charset="0"/>
                      </a:rPr>
                      <m:t>=</m:t>
                    </m:r>
                    <m:r>
                      <a:rPr lang="ru-RU" sz="2000" b="1" i="1" dirty="0" smtClean="0">
                        <a:latin typeface="Cambria Math" panose="02040503050406030204" pitchFamily="18" charset="0"/>
                      </a:rPr>
                      <m:t>𝟎</m:t>
                    </m:r>
                    <m:r>
                      <a:rPr lang="ru-RU" sz="2000" b="1" i="1" dirty="0" smtClean="0">
                        <a:latin typeface="Cambria Math" panose="02040503050406030204" pitchFamily="18" charset="0"/>
                      </a:rPr>
                      <m:t>,</m:t>
                    </m:r>
                    <m:r>
                      <a:rPr lang="ru-RU" sz="2000" b="1" i="1" dirty="0" smtClean="0">
                        <a:latin typeface="Cambria Math" panose="02040503050406030204" pitchFamily="18" charset="0"/>
                      </a:rPr>
                      <m:t>𝟏𝟐𝟓</m:t>
                    </m:r>
                  </m:oMath>
                </a14:m>
                <a:endParaRPr lang="ru-RU" sz="2000"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Ответ: 0,125</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540156" y="2060848"/>
                <a:ext cx="7992888" cy="2232248"/>
              </a:xfrm>
              <a:prstGeom prst="rect">
                <a:avLst/>
              </a:prstGeom>
              <a:blipFill rotWithShape="0">
                <a:blip r:embed="rId3"/>
                <a:stretch>
                  <a:fillRect l="-532" r="-913" b="-189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611560" y="4365104"/>
                <a:ext cx="7920880" cy="21602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latin typeface="Times New Roman" panose="02020603050405020304" pitchFamily="18" charset="0"/>
                    <a:cs typeface="Times New Roman" panose="02020603050405020304" pitchFamily="18" charset="0"/>
                  </a:rPr>
                  <a:t>«Паук выберет верный путь» и «Пук выберет неверный путь» это независимые события (то есть, паук выберет либо один, либо другой, одновременное совершение этих событий невозможно</a:t>
                </a:r>
                <a:r>
                  <a:rPr lang="ru-RU" b="1" dirty="0" smtClean="0">
                    <a:latin typeface="Times New Roman" panose="02020603050405020304" pitchFamily="18" charset="0"/>
                    <a:cs typeface="Times New Roman" panose="02020603050405020304" pitchFamily="18" charset="0"/>
                  </a:rPr>
                  <a:t>). «Паук выберет верное направление на первой развилке»- вероятность 0,5 </a:t>
                </a:r>
                <a:r>
                  <a:rPr lang="ru-RU" b="1" dirty="0">
                    <a:latin typeface="Times New Roman" panose="02020603050405020304" pitchFamily="18" charset="0"/>
                    <a:cs typeface="Times New Roman" panose="02020603050405020304" pitchFamily="18" charset="0"/>
                  </a:rPr>
                  <a:t>«Паук выберет верное направление на </a:t>
                </a:r>
                <a:r>
                  <a:rPr lang="ru-RU" b="1" dirty="0" smtClean="0">
                    <a:latin typeface="Times New Roman" panose="02020603050405020304" pitchFamily="18" charset="0"/>
                    <a:cs typeface="Times New Roman" panose="02020603050405020304" pitchFamily="18" charset="0"/>
                  </a:rPr>
                  <a:t>второй развилке</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-вероятность  0,5и т.д. Таким образом, вероятность прийти к выходу Д равна 0,5 </a:t>
                </a:r>
                <a14:m>
                  <m:oMath xmlns:m="http://schemas.openxmlformats.org/officeDocument/2006/math">
                    <m:r>
                      <a:rPr lang="ru-RU"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b="1" dirty="0" smtClean="0">
                    <a:latin typeface="Times New Roman" panose="02020603050405020304" pitchFamily="18" charset="0"/>
                    <a:cs typeface="Times New Roman" panose="02020603050405020304" pitchFamily="18" charset="0"/>
                  </a:rPr>
                  <a:t>0,5</a:t>
                </a:r>
                <a14:m>
                  <m:oMath xmlns:m="http://schemas.openxmlformats.org/officeDocument/2006/math">
                    <m:r>
                      <a:rPr lang="ru-RU" b="1"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b="1" dirty="0" smtClean="0">
                    <a:latin typeface="Times New Roman" panose="02020603050405020304" pitchFamily="18" charset="0"/>
                    <a:cs typeface="Times New Roman" panose="02020603050405020304" pitchFamily="18" charset="0"/>
                  </a:rPr>
                  <a:t> 0,5 </a:t>
                </a:r>
                <a14:m>
                  <m:oMath xmlns:m="http://schemas.openxmlformats.org/officeDocument/2006/math">
                    <m:r>
                      <a:rPr lang="ru-RU"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ru-RU" b="1" dirty="0" smtClean="0">
                    <a:latin typeface="Times New Roman" panose="02020603050405020304" pitchFamily="18" charset="0"/>
                    <a:cs typeface="Times New Roman" panose="02020603050405020304" pitchFamily="18" charset="0"/>
                  </a:rPr>
                  <a:t>0,5=0,0625 </a:t>
                </a:r>
              </a:p>
              <a:p>
                <a:pPr algn="just"/>
                <a:r>
                  <a:rPr lang="ru-RU" b="1" dirty="0" smtClean="0">
                    <a:latin typeface="Times New Roman" panose="02020603050405020304" pitchFamily="18" charset="0"/>
                    <a:cs typeface="Times New Roman" panose="02020603050405020304" pitchFamily="18" charset="0"/>
                  </a:rPr>
                  <a:t>Ответ: 0,0625</a:t>
                </a:r>
                <a:endParaRPr lang="ru-RU" b="1" dirty="0">
                  <a:latin typeface="Times New Roman" panose="02020603050405020304" pitchFamily="18" charset="0"/>
                  <a:cs typeface="Times New Roman" panose="02020603050405020304" pitchFamily="18" charset="0"/>
                </a:endParaRPr>
              </a:p>
              <a:p>
                <a:pPr algn="ctr"/>
                <a:endParaRPr lang="ru-RU" sz="1600" dirty="0" smtClean="0">
                  <a:latin typeface="Times New Roman" panose="02020603050405020304" pitchFamily="18" charset="0"/>
                  <a:cs typeface="Times New Roman" panose="02020603050405020304" pitchFamily="18" charset="0"/>
                </a:endParaRP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611560" y="4365104"/>
                <a:ext cx="7920880" cy="2160240"/>
              </a:xfrm>
              <a:prstGeom prst="rect">
                <a:avLst/>
              </a:prstGeom>
              <a:blipFill rotWithShape="0">
                <a:blip r:embed="rId4"/>
                <a:stretch>
                  <a:fillRect l="-460" t="-3073" r="-537"/>
                </a:stretch>
              </a:blipFill>
            </p:spPr>
            <p:txBody>
              <a:bodyPr/>
              <a:lstStyle/>
              <a:p>
                <a:r>
                  <a:rPr lang="ru-RU">
                    <a:noFill/>
                  </a:rPr>
                  <a:t> </a:t>
                </a:r>
              </a:p>
            </p:txBody>
          </p:sp>
        </mc:Fallback>
      </mc:AlternateContent>
      <p:sp>
        <p:nvSpPr>
          <p:cNvPr id="7" name="Прямоугольник 6"/>
          <p:cNvSpPr/>
          <p:nvPr/>
        </p:nvSpPr>
        <p:spPr>
          <a:xfrm>
            <a:off x="3995936" y="1124744"/>
            <a:ext cx="45719" cy="72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smtClean="0"/>
          </a:p>
        </p:txBody>
      </p:sp>
      <mc:AlternateContent xmlns:mc="http://schemas.openxmlformats.org/markup-compatibility/2006" xmlns:a14="http://schemas.microsoft.com/office/drawing/2010/main">
        <mc:Choice Requires="a14">
          <p:sp>
            <p:nvSpPr>
              <p:cNvPr id="2" name="TextBox 1"/>
              <p:cNvSpPr txBox="1"/>
              <p:nvPr/>
            </p:nvSpPr>
            <p:spPr>
              <a:xfrm>
                <a:off x="4114800" y="2971800"/>
                <a:ext cx="1041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 </m:t>
                      </m:r>
                    </m:oMath>
                  </m:oMathPara>
                </a14:m>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4114800" y="2971800"/>
                <a:ext cx="104196" cy="276999"/>
              </a:xfrm>
              <a:prstGeom prst="rect">
                <a:avLst/>
              </a:prstGeom>
              <a:blipFill rotWithShape="0">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4271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Модуль 1. Простые задачи</a:t>
            </a:r>
            <a:endParaRPr lang="ru-RU" dirty="0"/>
          </a:p>
        </p:txBody>
      </p:sp>
      <p:sp>
        <p:nvSpPr>
          <p:cNvPr id="5" name="Прямоугольник 4"/>
          <p:cNvSpPr/>
          <p:nvPr/>
        </p:nvSpPr>
        <p:spPr>
          <a:xfrm>
            <a:off x="611560" y="1268760"/>
            <a:ext cx="7956884" cy="136815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В этом модуле рассматриваются задачи, для решения которых достаточно применить классическое определение вероятности.</a:t>
            </a:r>
          </a:p>
          <a:p>
            <a:pPr algn="just"/>
            <a:r>
              <a:rPr lang="ru-RU" sz="2400" b="1" dirty="0" smtClean="0"/>
              <a:t> </a:t>
            </a:r>
            <a:endParaRPr lang="ru-RU" sz="2400" b="1" dirty="0"/>
          </a:p>
        </p:txBody>
      </p:sp>
      <mc:AlternateContent xmlns:mc="http://schemas.openxmlformats.org/markup-compatibility/2006" xmlns:a14="http://schemas.microsoft.com/office/drawing/2010/main">
        <mc:Choice Requires="a14">
          <p:sp>
            <p:nvSpPr>
              <p:cNvPr id="18" name="Скругленный прямоугольник 17"/>
              <p:cNvSpPr/>
              <p:nvPr/>
            </p:nvSpPr>
            <p:spPr>
              <a:xfrm>
                <a:off x="593558" y="3212976"/>
                <a:ext cx="7956884" cy="295232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Определение</a:t>
                </a:r>
                <a:r>
                  <a:rPr lang="ru-RU" sz="2400" dirty="0" smtClean="0">
                    <a:solidFill>
                      <a:srgbClr val="C00000"/>
                    </a:solidFill>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Вероятностью Р события А называют отношение числа </a:t>
                </a:r>
                <a:r>
                  <a:rPr lang="en-US" sz="2400" b="1" dirty="0" smtClean="0">
                    <a:solidFill>
                      <a:srgbClr val="C00000"/>
                    </a:solidFill>
                    <a:latin typeface="Times New Roman" panose="02020603050405020304" pitchFamily="18" charset="0"/>
                    <a:cs typeface="Times New Roman" panose="02020603050405020304" pitchFamily="18" charset="0"/>
                  </a:rPr>
                  <a:t>m </a:t>
                </a:r>
                <a:r>
                  <a:rPr lang="ru-RU" sz="2400" b="1" dirty="0" smtClean="0">
                    <a:solidFill>
                      <a:srgbClr val="C00000"/>
                    </a:solidFill>
                    <a:latin typeface="Times New Roman" panose="02020603050405020304" pitchFamily="18" charset="0"/>
                    <a:cs typeface="Times New Roman" panose="02020603050405020304" pitchFamily="18" charset="0"/>
                  </a:rPr>
                  <a:t>исходов, благоприятных этому событию, к общему числу</a:t>
                </a:r>
                <a:r>
                  <a:rPr lang="en-US" sz="2400" b="1" dirty="0" smtClean="0">
                    <a:solidFill>
                      <a:srgbClr val="C00000"/>
                    </a:solidFill>
                    <a:latin typeface="Times New Roman" panose="02020603050405020304" pitchFamily="18" charset="0"/>
                    <a:cs typeface="Times New Roman" panose="02020603050405020304" pitchFamily="18" charset="0"/>
                  </a:rPr>
                  <a:t> n</a:t>
                </a:r>
                <a:r>
                  <a:rPr lang="ru-RU" sz="2400" b="1" dirty="0" smtClean="0">
                    <a:solidFill>
                      <a:srgbClr val="C00000"/>
                    </a:solidFill>
                    <a:latin typeface="Times New Roman" panose="02020603050405020304" pitchFamily="18" charset="0"/>
                    <a:cs typeface="Times New Roman" panose="02020603050405020304" pitchFamily="18" charset="0"/>
                  </a:rPr>
                  <a:t> исходов</a:t>
                </a:r>
              </a:p>
              <a:p>
                <a:pPr algn="ctr"/>
                <a:r>
                  <a:rPr lang="ru-RU" sz="2400" b="1" dirty="0" smtClean="0">
                    <a:solidFill>
                      <a:srgbClr val="C00000"/>
                    </a:solidFill>
                    <a:latin typeface="Times New Roman" panose="02020603050405020304" pitchFamily="18" charset="0"/>
                    <a:cs typeface="Times New Roman" panose="02020603050405020304" pitchFamily="18" charset="0"/>
                  </a:rPr>
                  <a:t>Р(А) = </a:t>
                </a:r>
                <a14:m>
                  <m:oMath xmlns:m="http://schemas.openxmlformats.org/officeDocument/2006/math">
                    <m:f>
                      <m:fPr>
                        <m:ctrlPr>
                          <a:rPr lang="ru-RU" sz="2800" b="1" i="1" smtClean="0">
                            <a:solidFill>
                              <a:srgbClr val="C00000"/>
                            </a:solidFill>
                            <a:latin typeface="Cambria Math" panose="02040503050406030204" pitchFamily="18" charset="0"/>
                          </a:rPr>
                        </m:ctrlPr>
                      </m:fPr>
                      <m:num>
                        <m:r>
                          <a:rPr lang="en-US" sz="2800" b="1" i="1" smtClean="0">
                            <a:solidFill>
                              <a:srgbClr val="C00000"/>
                            </a:solidFill>
                            <a:latin typeface="Cambria Math" panose="02040503050406030204" pitchFamily="18" charset="0"/>
                          </a:rPr>
                          <m:t>𝒎</m:t>
                        </m:r>
                      </m:num>
                      <m:den>
                        <m:r>
                          <a:rPr lang="en-US" sz="2800" b="1" i="1" smtClean="0">
                            <a:solidFill>
                              <a:srgbClr val="C00000"/>
                            </a:solidFill>
                            <a:latin typeface="Cambria Math" panose="02040503050406030204" pitchFamily="18" charset="0"/>
                          </a:rPr>
                          <m:t>𝒏</m:t>
                        </m:r>
                      </m:den>
                    </m:f>
                  </m:oMath>
                </a14:m>
                <a:endParaRPr lang="ru-RU" sz="2800" b="1" dirty="0" smtClean="0">
                  <a:solidFill>
                    <a:srgbClr val="C00000"/>
                  </a:solidFill>
                  <a:latin typeface="Times New Roman" panose="02020603050405020304" pitchFamily="18" charset="0"/>
                  <a:cs typeface="Times New Roman" panose="02020603050405020304" pitchFamily="18" charset="0"/>
                </a:endParaRPr>
              </a:p>
            </p:txBody>
          </p:sp>
        </mc:Choice>
        <mc:Fallback xmlns="">
          <p:sp>
            <p:nvSpPr>
              <p:cNvPr id="18" name="Скругленный прямоугольник 17"/>
              <p:cNvSpPr>
                <a:spLocks noRot="1" noChangeAspect="1" noMove="1" noResize="1" noEditPoints="1" noAdjustHandles="1" noChangeArrowheads="1" noChangeShapeType="1" noTextEdit="1"/>
              </p:cNvSpPr>
              <p:nvPr/>
            </p:nvSpPr>
            <p:spPr>
              <a:xfrm>
                <a:off x="593558" y="3212976"/>
                <a:ext cx="7956884" cy="2952328"/>
              </a:xfrm>
              <a:prstGeom prst="roundRect">
                <a:avLst/>
              </a:prstGeom>
              <a:blipFill rotWithShape="0">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111831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Модуль 3. Трудные задачи</a:t>
            </a:r>
            <a:endParaRPr lang="ru-RU" dirty="0"/>
          </a:p>
        </p:txBody>
      </p:sp>
      <mc:AlternateContent xmlns:mc="http://schemas.openxmlformats.org/markup-compatibility/2006" xmlns:a14="http://schemas.microsoft.com/office/drawing/2010/main">
        <mc:Choice Requires="a14">
          <p:sp>
            <p:nvSpPr>
              <p:cNvPr id="3" name="Прямоугольник 2"/>
              <p:cNvSpPr/>
              <p:nvPr/>
            </p:nvSpPr>
            <p:spPr>
              <a:xfrm>
                <a:off x="539552" y="1268760"/>
                <a:ext cx="8147248" cy="4392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3600" b="1" dirty="0" smtClean="0">
                    <a:solidFill>
                      <a:srgbClr val="C00000"/>
                    </a:solidFill>
                    <a:latin typeface="Times New Roman" panose="02020603050405020304" pitchFamily="18" charset="0"/>
                    <a:cs typeface="Times New Roman" panose="02020603050405020304" pitchFamily="18" charset="0"/>
                  </a:rPr>
                  <a:t>Если имеются события А и В, то</a:t>
                </a:r>
              </a:p>
              <a:p>
                <a:pPr algn="ctr"/>
                <a:r>
                  <a:rPr lang="ru-RU" sz="3600" b="1" dirty="0" smtClean="0">
                    <a:solidFill>
                      <a:srgbClr val="C00000"/>
                    </a:solidFill>
                    <a:latin typeface="Times New Roman" panose="02020603050405020304" pitchFamily="18" charset="0"/>
                    <a:cs typeface="Times New Roman" panose="02020603050405020304" pitchFamily="18" charset="0"/>
                  </a:rPr>
                  <a:t>Р(А</a:t>
                </a:r>
                <a14:m>
                  <m:oMath xmlns:m="http://schemas.openxmlformats.org/officeDocument/2006/math">
                    <m:r>
                      <a:rPr lang="ru-RU" sz="3600" b="1" i="0" smtClean="0">
                        <a:solidFill>
                          <a:srgbClr val="C00000"/>
                        </a:solidFill>
                        <a:latin typeface="Cambria Math" panose="02040503050406030204" pitchFamily="18" charset="0"/>
                        <a:ea typeface="Cambria Math" panose="02040503050406030204" pitchFamily="18" charset="0"/>
                      </a:rPr>
                      <m:t> </m:t>
                    </m:r>
                    <m:r>
                      <a:rPr lang="ru-RU" sz="3600" b="1" i="1" smtClean="0">
                        <a:solidFill>
                          <a:srgbClr val="C00000"/>
                        </a:solidFill>
                        <a:latin typeface="Cambria Math" panose="02040503050406030204" pitchFamily="18" charset="0"/>
                        <a:ea typeface="Cambria Math" panose="02040503050406030204" pitchFamily="18" charset="0"/>
                      </a:rPr>
                      <m:t>∪</m:t>
                    </m:r>
                  </m:oMath>
                </a14:m>
                <a:r>
                  <a:rPr lang="ru-RU" sz="3600" b="1" dirty="0" smtClean="0">
                    <a:solidFill>
                      <a:srgbClr val="C00000"/>
                    </a:solidFill>
                    <a:latin typeface="Times New Roman" panose="02020603050405020304" pitchFamily="18" charset="0"/>
                    <a:cs typeface="Times New Roman" panose="02020603050405020304" pitchFamily="18" charset="0"/>
                  </a:rPr>
                  <a:t> В) = Р(А) + Р(В) – Р(А</a:t>
                </a:r>
                <a14:m>
                  <m:oMath xmlns:m="http://schemas.openxmlformats.org/officeDocument/2006/math">
                    <m:r>
                      <a:rPr lang="ru-RU" sz="3600" b="1" i="0" smtClean="0">
                        <a:solidFill>
                          <a:srgbClr val="C00000"/>
                        </a:solidFill>
                        <a:latin typeface="Cambria Math" panose="02040503050406030204" pitchFamily="18" charset="0"/>
                        <a:ea typeface="Cambria Math" panose="02040503050406030204" pitchFamily="18" charset="0"/>
                      </a:rPr>
                      <m:t> </m:t>
                    </m:r>
                    <m:r>
                      <a:rPr lang="ru-RU" sz="3600" b="1" i="1" smtClean="0">
                        <a:solidFill>
                          <a:srgbClr val="C00000"/>
                        </a:solidFill>
                        <a:latin typeface="Cambria Math" panose="02040503050406030204" pitchFamily="18" charset="0"/>
                        <a:ea typeface="Cambria Math" panose="02040503050406030204" pitchFamily="18" charset="0"/>
                      </a:rPr>
                      <m:t>∩</m:t>
                    </m:r>
                  </m:oMath>
                </a14:m>
                <a:r>
                  <a:rPr lang="ru-RU" sz="3600" b="1" dirty="0" smtClean="0">
                    <a:solidFill>
                      <a:srgbClr val="C00000"/>
                    </a:solidFill>
                    <a:latin typeface="Times New Roman" panose="02020603050405020304" pitchFamily="18" charset="0"/>
                    <a:cs typeface="Times New Roman" panose="02020603050405020304" pitchFamily="18" charset="0"/>
                  </a:rPr>
                  <a:t> В)</a:t>
                </a:r>
              </a:p>
              <a:p>
                <a:pPr algn="ctr"/>
                <a:r>
                  <a:rPr lang="ru-RU" sz="3600" b="1" dirty="0" smtClean="0">
                    <a:solidFill>
                      <a:srgbClr val="C00000"/>
                    </a:solidFill>
                    <a:latin typeface="Times New Roman" panose="02020603050405020304" pitchFamily="18" charset="0"/>
                    <a:cs typeface="Times New Roman" panose="02020603050405020304" pitchFamily="18" charset="0"/>
                  </a:rPr>
                  <a:t>Р(А </a:t>
                </a:r>
                <a14:m>
                  <m:oMath xmlns:m="http://schemas.openxmlformats.org/officeDocument/2006/math">
                    <m:r>
                      <a:rPr lang="ru-RU" sz="3600" b="1" i="1" smtClean="0">
                        <a:solidFill>
                          <a:srgbClr val="C00000"/>
                        </a:solidFill>
                        <a:latin typeface="Cambria Math" panose="02040503050406030204" pitchFamily="18" charset="0"/>
                        <a:ea typeface="Cambria Math" panose="02040503050406030204" pitchFamily="18" charset="0"/>
                      </a:rPr>
                      <m:t>∩</m:t>
                    </m:r>
                  </m:oMath>
                </a14:m>
                <a:r>
                  <a:rPr lang="ru-RU" sz="3600" b="1" dirty="0" smtClean="0">
                    <a:solidFill>
                      <a:srgbClr val="C00000"/>
                    </a:solidFill>
                    <a:latin typeface="Times New Roman" panose="02020603050405020304" pitchFamily="18" charset="0"/>
                    <a:cs typeface="Times New Roman" panose="02020603050405020304" pitchFamily="18" charset="0"/>
                  </a:rPr>
                  <a:t> В) = Р(А) + Р(В) – Р(А </a:t>
                </a:r>
                <a14:m>
                  <m:oMath xmlns:m="http://schemas.openxmlformats.org/officeDocument/2006/math">
                    <m:r>
                      <a:rPr lang="ru-RU" sz="3600" b="1" i="1" smtClean="0">
                        <a:solidFill>
                          <a:srgbClr val="C00000"/>
                        </a:solidFill>
                        <a:latin typeface="Cambria Math" panose="02040503050406030204" pitchFamily="18" charset="0"/>
                        <a:ea typeface="Cambria Math" panose="02040503050406030204" pitchFamily="18" charset="0"/>
                      </a:rPr>
                      <m:t>∪</m:t>
                    </m:r>
                  </m:oMath>
                </a14:m>
                <a:r>
                  <a:rPr lang="ru-RU" sz="3600" b="1" dirty="0" smtClean="0">
                    <a:solidFill>
                      <a:srgbClr val="C00000"/>
                    </a:solidFill>
                    <a:latin typeface="Times New Roman" panose="02020603050405020304" pitchFamily="18" charset="0"/>
                    <a:cs typeface="Times New Roman" panose="02020603050405020304" pitchFamily="18" charset="0"/>
                  </a:rPr>
                  <a:t> В)</a:t>
                </a:r>
              </a:p>
              <a:p>
                <a:pPr algn="ctr"/>
                <a:r>
                  <a:rPr lang="ru-RU" sz="3600" b="1" dirty="0" smtClean="0">
                    <a:solidFill>
                      <a:srgbClr val="C00000"/>
                    </a:solidFill>
                    <a:latin typeface="Times New Roman" panose="02020603050405020304" pitchFamily="18" charset="0"/>
                    <a:cs typeface="Times New Roman" panose="02020603050405020304" pitchFamily="18" charset="0"/>
                  </a:rPr>
                  <a:t>Эти формулы следует применять, когда события А и В – зависимые совместные события.</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39552" y="1268760"/>
                <a:ext cx="8147248" cy="4392488"/>
              </a:xfrm>
              <a:prstGeom prst="rect">
                <a:avLst/>
              </a:prstGeom>
              <a:blipFill rotWithShape="0">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97077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о зависимых событиях</a:t>
            </a:r>
            <a:endParaRPr lang="ru-RU" dirty="0"/>
          </a:p>
        </p:txBody>
      </p:sp>
      <p:sp>
        <p:nvSpPr>
          <p:cNvPr id="3" name="Прямоугольник 2"/>
          <p:cNvSpPr/>
          <p:nvPr/>
        </p:nvSpPr>
        <p:spPr>
          <a:xfrm>
            <a:off x="444684" y="1340768"/>
            <a:ext cx="8147248" cy="18722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Ковбой Джон попадает в муху на стене с вероятностью 0,7, если стреляет из пристрелянного револьвера. Если Джон стреляет из </a:t>
            </a:r>
            <a:r>
              <a:rPr lang="ru-RU"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непристрелянного</a:t>
            </a:r>
            <a:r>
              <a:rPr lang="ru-RU"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револьвера, то он попадает в муху с вероятностью 0,1. На столе лежит 10 револьверов, из них только 2 пристрелянные. Ковбой Джон видит на стене муху, наудачу хватает первый попавшийся револьвер и стреляет в муху. Найдите вероятность того, что Джон промахнётся.</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44684" y="3226379"/>
            <a:ext cx="8064896" cy="24482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Событие А – «Ковбой Джон схватит пристрелянный	 пистолет и попадет из него», событие В – «Ковбой Джон схватит </a:t>
            </a:r>
            <a:r>
              <a:rPr lang="ru-RU" b="1" dirty="0" err="1" smtClean="0">
                <a:solidFill>
                  <a:schemeClr val="tx1"/>
                </a:solidFill>
                <a:latin typeface="Times New Roman" panose="02020603050405020304" pitchFamily="18" charset="0"/>
                <a:cs typeface="Times New Roman" panose="02020603050405020304" pitchFamily="18" charset="0"/>
              </a:rPr>
              <a:t>непристрелянный</a:t>
            </a:r>
            <a:r>
              <a:rPr lang="ru-RU" b="1" dirty="0" smtClean="0">
                <a:solidFill>
                  <a:schemeClr val="tx1"/>
                </a:solidFill>
                <a:latin typeface="Times New Roman" panose="02020603050405020304" pitchFamily="18" charset="0"/>
                <a:cs typeface="Times New Roman" panose="02020603050405020304" pitchFamily="18" charset="0"/>
              </a:rPr>
              <a:t> пистолет и попадет из него».</a:t>
            </a:r>
          </a:p>
          <a:p>
            <a:pPr algn="ctr"/>
            <a:r>
              <a:rPr lang="ru-RU" b="1" dirty="0" smtClean="0">
                <a:solidFill>
                  <a:schemeClr val="tx1"/>
                </a:solidFill>
                <a:latin typeface="Times New Roman" panose="02020603050405020304" pitchFamily="18" charset="0"/>
                <a:cs typeface="Times New Roman" panose="02020603050405020304" pitchFamily="18" charset="0"/>
              </a:rPr>
              <a:t> По формуле условной вероятности, Р(А)=0,4 0,9=0,36, Р(В)=0,6 0,2=0,12. Эти события несовместны, вероятность их суммы равна сумме вероятностей: 0.36+0,12=0,48. Событие, состоящее в том, что Джон промахнется, противоположное. Искомая вероятность равна: 1-0,48=0,52</a:t>
            </a:r>
          </a:p>
          <a:p>
            <a:pPr algn="just"/>
            <a:r>
              <a:rPr lang="ru-RU" b="1" dirty="0" smtClean="0">
                <a:solidFill>
                  <a:schemeClr val="tx1"/>
                </a:solidFill>
                <a:latin typeface="Times New Roman" panose="02020603050405020304" pitchFamily="18" charset="0"/>
                <a:cs typeface="Times New Roman" panose="02020603050405020304" pitchFamily="18" charset="0"/>
              </a:rPr>
              <a:t>Ответ: 0,52</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058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о зависимых событиях</a:t>
            </a:r>
            <a:endParaRPr lang="ru-RU" dirty="0"/>
          </a:p>
        </p:txBody>
      </p:sp>
      <p:sp>
        <p:nvSpPr>
          <p:cNvPr id="3" name="Прямоугольник 2"/>
          <p:cNvSpPr/>
          <p:nvPr/>
        </p:nvSpPr>
        <p:spPr>
          <a:xfrm>
            <a:off x="539552" y="1124744"/>
            <a:ext cx="8147248" cy="1800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торговом центре два одинаковых автомата продают кофе. Вероятность того, что к концу дня в автомате закончится кофе, равна 0,2. Вероятность того, что кофе закончится в обоих автоматах, равна 0,16. Найдите вероятность того, что к концу дня кофе останется в обоих автоматах.</a:t>
            </a:r>
            <a:endParaRPr lang="ru-RU" sz="2000" b="1" dirty="0" smtClean="0">
              <a:solidFill>
                <a:srgbClr val="C0000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611560" y="2996952"/>
            <a:ext cx="8075240" cy="33843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ru-RU" dirty="0" smtClean="0"/>
              <a:t> </a:t>
            </a:r>
            <a:r>
              <a:rPr lang="ru-RU" sz="1600" b="1" dirty="0">
                <a:latin typeface="Times New Roman" panose="02020603050405020304" pitchFamily="18" charset="0"/>
                <a:cs typeface="Times New Roman" panose="02020603050405020304" pitchFamily="18" charset="0"/>
              </a:rPr>
              <a:t>Рассмотрим события </a:t>
            </a:r>
          </a:p>
          <a:p>
            <a:pPr algn="ctr">
              <a:buNone/>
            </a:pPr>
            <a:r>
              <a:rPr lang="ru-RU" sz="1600" b="1" dirty="0">
                <a:latin typeface="Times New Roman" panose="02020603050405020304" pitchFamily="18" charset="0"/>
                <a:cs typeface="Times New Roman" panose="02020603050405020304" pitchFamily="18" charset="0"/>
              </a:rPr>
              <a:t>А = </a:t>
            </a:r>
            <a:r>
              <a:rPr lang="ru-RU" sz="1600" b="1" dirty="0" smtClean="0">
                <a:latin typeface="Times New Roman" panose="02020603050405020304" pitchFamily="18" charset="0"/>
                <a:cs typeface="Times New Roman" panose="02020603050405020304" pitchFamily="18" charset="0"/>
              </a:rPr>
              <a:t>«кофе </a:t>
            </a:r>
            <a:r>
              <a:rPr lang="ru-RU" sz="1600" b="1" dirty="0">
                <a:latin typeface="Times New Roman" panose="02020603050405020304" pitchFamily="18" charset="0"/>
                <a:cs typeface="Times New Roman" panose="02020603050405020304" pitchFamily="18" charset="0"/>
              </a:rPr>
              <a:t>закончится в первом </a:t>
            </a:r>
            <a:r>
              <a:rPr lang="ru-RU" sz="1600" b="1" dirty="0" smtClean="0">
                <a:latin typeface="Times New Roman" panose="02020603050405020304" pitchFamily="18" charset="0"/>
                <a:cs typeface="Times New Roman" panose="02020603050405020304" pitchFamily="18" charset="0"/>
              </a:rPr>
              <a:t>автомате», </a:t>
            </a:r>
            <a:endParaRPr lang="ru-RU" sz="1600" b="1" dirty="0">
              <a:latin typeface="Times New Roman" panose="02020603050405020304" pitchFamily="18" charset="0"/>
              <a:cs typeface="Times New Roman" panose="02020603050405020304" pitchFamily="18" charset="0"/>
            </a:endParaRPr>
          </a:p>
          <a:p>
            <a:pPr algn="ctr">
              <a:buNone/>
            </a:pPr>
            <a:r>
              <a:rPr lang="ru-RU" sz="1600" b="1" dirty="0">
                <a:latin typeface="Times New Roman" panose="02020603050405020304" pitchFamily="18" charset="0"/>
                <a:cs typeface="Times New Roman" panose="02020603050405020304" pitchFamily="18" charset="0"/>
              </a:rPr>
              <a:t>В = </a:t>
            </a:r>
            <a:r>
              <a:rPr lang="ru-RU" sz="1600" b="1" dirty="0" smtClean="0">
                <a:latin typeface="Times New Roman" panose="02020603050405020304" pitchFamily="18" charset="0"/>
                <a:cs typeface="Times New Roman" panose="02020603050405020304" pitchFamily="18" charset="0"/>
              </a:rPr>
              <a:t>«кофе </a:t>
            </a:r>
            <a:r>
              <a:rPr lang="ru-RU" sz="1600" b="1" dirty="0">
                <a:latin typeface="Times New Roman" panose="02020603050405020304" pitchFamily="18" charset="0"/>
                <a:cs typeface="Times New Roman" panose="02020603050405020304" pitchFamily="18" charset="0"/>
              </a:rPr>
              <a:t>закончится во втором </a:t>
            </a:r>
            <a:r>
              <a:rPr lang="ru-RU" sz="1600" b="1" dirty="0" smtClean="0">
                <a:latin typeface="Times New Roman" panose="02020603050405020304" pitchFamily="18" charset="0"/>
                <a:cs typeface="Times New Roman" panose="02020603050405020304" pitchFamily="18" charset="0"/>
              </a:rPr>
              <a:t>автомате». </a:t>
            </a:r>
            <a:endParaRPr lang="ru-RU" sz="1600" b="1" dirty="0">
              <a:latin typeface="Times New Roman" panose="02020603050405020304" pitchFamily="18" charset="0"/>
              <a:cs typeface="Times New Roman" panose="02020603050405020304" pitchFamily="18" charset="0"/>
            </a:endParaRPr>
          </a:p>
          <a:p>
            <a:pPr algn="ctr">
              <a:buNone/>
            </a:pPr>
            <a:r>
              <a:rPr lang="ru-RU" sz="1600" b="1" dirty="0">
                <a:latin typeface="Times New Roman" panose="02020603050405020304" pitchFamily="18" charset="0"/>
                <a:cs typeface="Times New Roman" panose="02020603050405020304" pitchFamily="18" charset="0"/>
              </a:rPr>
              <a:t>Тогда A·B = </a:t>
            </a:r>
            <a:r>
              <a:rPr lang="ru-RU" sz="1600" b="1" dirty="0" smtClean="0">
                <a:latin typeface="Times New Roman" panose="02020603050405020304" pitchFamily="18" charset="0"/>
                <a:cs typeface="Times New Roman" panose="02020603050405020304" pitchFamily="18" charset="0"/>
              </a:rPr>
              <a:t>«кофе </a:t>
            </a:r>
            <a:r>
              <a:rPr lang="ru-RU" sz="1600" b="1" dirty="0">
                <a:latin typeface="Times New Roman" panose="02020603050405020304" pitchFamily="18" charset="0"/>
                <a:cs typeface="Times New Roman" panose="02020603050405020304" pitchFamily="18" charset="0"/>
              </a:rPr>
              <a:t>закончится в обоих </a:t>
            </a:r>
            <a:r>
              <a:rPr lang="ru-RU" sz="1600" b="1" dirty="0" smtClean="0">
                <a:latin typeface="Times New Roman" panose="02020603050405020304" pitchFamily="18" charset="0"/>
                <a:cs typeface="Times New Roman" panose="02020603050405020304" pitchFamily="18" charset="0"/>
              </a:rPr>
              <a:t>автоматах», </a:t>
            </a:r>
            <a:endParaRPr lang="ru-RU" sz="1600" b="1" dirty="0">
              <a:latin typeface="Times New Roman" panose="02020603050405020304" pitchFamily="18" charset="0"/>
              <a:cs typeface="Times New Roman" panose="02020603050405020304" pitchFamily="18" charset="0"/>
            </a:endParaRPr>
          </a:p>
          <a:p>
            <a:pPr algn="ctr">
              <a:buNone/>
            </a:pPr>
            <a:r>
              <a:rPr lang="ru-RU" sz="1600" b="1" dirty="0">
                <a:latin typeface="Times New Roman" panose="02020603050405020304" pitchFamily="18" charset="0"/>
                <a:cs typeface="Times New Roman" panose="02020603050405020304" pitchFamily="18" charset="0"/>
              </a:rPr>
              <a:t>A + B = </a:t>
            </a:r>
            <a:r>
              <a:rPr lang="ru-RU" sz="1600" b="1" dirty="0" smtClean="0">
                <a:latin typeface="Times New Roman" panose="02020603050405020304" pitchFamily="18" charset="0"/>
                <a:cs typeface="Times New Roman" panose="02020603050405020304" pitchFamily="18" charset="0"/>
              </a:rPr>
              <a:t>«кофе </a:t>
            </a:r>
            <a:r>
              <a:rPr lang="ru-RU" sz="1600" b="1" dirty="0">
                <a:latin typeface="Times New Roman" panose="02020603050405020304" pitchFamily="18" charset="0"/>
                <a:cs typeface="Times New Roman" panose="02020603050405020304" pitchFamily="18" charset="0"/>
              </a:rPr>
              <a:t>закончится хотя бы в одном </a:t>
            </a:r>
            <a:r>
              <a:rPr lang="ru-RU" sz="1600" b="1" dirty="0" smtClean="0">
                <a:latin typeface="Times New Roman" panose="02020603050405020304" pitchFamily="18" charset="0"/>
                <a:cs typeface="Times New Roman" panose="02020603050405020304" pitchFamily="18" charset="0"/>
              </a:rPr>
              <a:t>автомате». </a:t>
            </a:r>
            <a:endParaRPr lang="ru-RU" sz="1600" b="1" dirty="0">
              <a:latin typeface="Times New Roman" panose="02020603050405020304" pitchFamily="18" charset="0"/>
              <a:cs typeface="Times New Roman" panose="02020603050405020304" pitchFamily="18" charset="0"/>
            </a:endParaRPr>
          </a:p>
          <a:p>
            <a:pPr algn="ctr">
              <a:buNone/>
            </a:pPr>
            <a:r>
              <a:rPr lang="ru-RU" sz="1600" b="1" dirty="0">
                <a:latin typeface="Times New Roman" panose="02020603050405020304" pitchFamily="18" charset="0"/>
                <a:cs typeface="Times New Roman" panose="02020603050405020304" pitchFamily="18" charset="0"/>
              </a:rPr>
              <a:t>По условию P(A) = P(B) = 0,2; P(A·B) = 0,16. </a:t>
            </a:r>
          </a:p>
          <a:p>
            <a:pPr algn="ctr">
              <a:buNone/>
            </a:pPr>
            <a:r>
              <a:rPr lang="ru-RU" sz="1600" b="1" dirty="0">
                <a:latin typeface="Times New Roman" panose="02020603050405020304" pitchFamily="18" charset="0"/>
                <a:cs typeface="Times New Roman" panose="02020603050405020304" pitchFamily="18" charset="0"/>
              </a:rPr>
              <a:t>События A и B совместные, вероятность суммы двух совместных событий равна сумме вероятностей этих событий, уменьшенной на вероятность их произведения: </a:t>
            </a:r>
          </a:p>
          <a:p>
            <a:pPr algn="ctr">
              <a:buNone/>
            </a:pPr>
            <a:r>
              <a:rPr lang="ru-RU" sz="1600" b="1" dirty="0">
                <a:latin typeface="Times New Roman" panose="02020603050405020304" pitchFamily="18" charset="0"/>
                <a:cs typeface="Times New Roman" panose="02020603050405020304" pitchFamily="18" charset="0"/>
              </a:rPr>
              <a:t>P(A + B) = P(A) + P(B) − P(A·B) = 0,2 + 0,2 − 0,16 = 0,24. </a:t>
            </a:r>
          </a:p>
          <a:p>
            <a:pPr algn="ctr">
              <a:buNone/>
            </a:pPr>
            <a:r>
              <a:rPr lang="ru-RU" sz="1600" b="1" dirty="0">
                <a:latin typeface="Times New Roman" panose="02020603050405020304" pitchFamily="18" charset="0"/>
                <a:cs typeface="Times New Roman" panose="02020603050405020304" pitchFamily="18" charset="0"/>
              </a:rPr>
              <a:t>Следовательно, вероятность противоположного события, состоящего в том, что кофе останется в обоих автоматах, равна 1 − 0,24 = 0,76. </a:t>
            </a:r>
          </a:p>
          <a:p>
            <a:pPr algn="just">
              <a:buNone/>
            </a:pPr>
            <a:r>
              <a:rPr lang="ru-R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 0,76.</a:t>
            </a:r>
          </a:p>
        </p:txBody>
      </p:sp>
    </p:spTree>
    <p:extLst>
      <p:ext uri="{BB962C8B-B14F-4D97-AF65-F5344CB8AC3E}">
        <p14:creationId xmlns:p14="http://schemas.microsoft.com/office/powerpoint/2010/main" val="2010638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Задачи о зависимых событиях</a:t>
            </a:r>
          </a:p>
        </p:txBody>
      </p:sp>
      <p:sp>
        <p:nvSpPr>
          <p:cNvPr id="3" name="Прямоугольник 2"/>
          <p:cNvSpPr/>
          <p:nvPr/>
        </p:nvSpPr>
        <p:spPr>
          <a:xfrm>
            <a:off x="421294" y="1340768"/>
            <a:ext cx="8219256" cy="18722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solidFill>
                  <a:srgbClr val="C00000"/>
                </a:solidFill>
                <a:effectLst>
                  <a:outerShdw blurRad="38100" dist="38100" dir="2700000" algn="tl">
                    <a:srgbClr val="000000">
                      <a:alpha val="43137"/>
                    </a:srgbClr>
                  </a:outerShdw>
                </a:effectLst>
              </a:rPr>
              <a:t>Две фабрики выпускают одинаковые стекла для автомобильных фар. Первая фабрика выпускает 70 этих стекол, вторая — 30. Первая фабрика выпускает </a:t>
            </a:r>
            <a:r>
              <a:rPr lang="ru-RU" sz="2000" b="1" dirty="0" smtClean="0">
                <a:solidFill>
                  <a:srgbClr val="C00000"/>
                </a:solidFill>
                <a:effectLst>
                  <a:outerShdw blurRad="38100" dist="38100" dir="2700000" algn="tl">
                    <a:srgbClr val="000000">
                      <a:alpha val="43137"/>
                    </a:srgbClr>
                  </a:outerShdw>
                </a:effectLst>
              </a:rPr>
              <a:t>5% </a:t>
            </a:r>
            <a:r>
              <a:rPr lang="ru-RU" sz="2000" b="1" dirty="0">
                <a:solidFill>
                  <a:srgbClr val="C00000"/>
                </a:solidFill>
                <a:effectLst>
                  <a:outerShdw blurRad="38100" dist="38100" dir="2700000" algn="tl">
                    <a:srgbClr val="000000">
                      <a:alpha val="43137"/>
                    </a:srgbClr>
                  </a:outerShdw>
                </a:effectLst>
              </a:rPr>
              <a:t>бракованных стекол, а вторая — </a:t>
            </a:r>
            <a:r>
              <a:rPr lang="ru-RU" sz="2000" b="1" dirty="0" smtClean="0">
                <a:solidFill>
                  <a:srgbClr val="C00000"/>
                </a:solidFill>
                <a:effectLst>
                  <a:outerShdw blurRad="38100" dist="38100" dir="2700000" algn="tl">
                    <a:srgbClr val="000000">
                      <a:alpha val="43137"/>
                    </a:srgbClr>
                  </a:outerShdw>
                </a:effectLst>
              </a:rPr>
              <a:t>4%. </a:t>
            </a:r>
            <a:r>
              <a:rPr lang="ru-RU" sz="2000" b="1" dirty="0">
                <a:solidFill>
                  <a:srgbClr val="C00000"/>
                </a:solidFill>
                <a:effectLst>
                  <a:outerShdw blurRad="38100" dist="38100" dir="2700000" algn="tl">
                    <a:srgbClr val="000000">
                      <a:alpha val="43137"/>
                    </a:srgbClr>
                  </a:outerShdw>
                </a:effectLst>
              </a:rPr>
              <a:t>Найдите вероятность того, что случайно купленное в магазине стекло окажется бракованным</a:t>
            </a:r>
            <a:r>
              <a:rPr lang="ru-RU" sz="2000" b="1" dirty="0" smtClean="0">
                <a:solidFill>
                  <a:srgbClr val="C00000"/>
                </a:solidFill>
                <a:effectLst>
                  <a:outerShdw blurRad="38100" dist="38100" dir="2700000" algn="tl">
                    <a:srgbClr val="000000">
                      <a:alpha val="43137"/>
                    </a:srgbClr>
                  </a:outerShdw>
                </a:effectLst>
              </a:rPr>
              <a:t>.</a:t>
            </a:r>
            <a:endParaRPr lang="en-US" sz="2000" b="1" dirty="0" smtClean="0">
              <a:solidFill>
                <a:srgbClr val="C00000"/>
              </a:solidFill>
              <a:effectLst>
                <a:outerShdw blurRad="38100" dist="38100" dir="2700000" algn="tl">
                  <a:srgbClr val="000000">
                    <a:alpha val="43137"/>
                  </a:srgbClr>
                </a:outerShdw>
              </a:effectLst>
            </a:endParaRPr>
          </a:p>
          <a:p>
            <a:pPr algn="just"/>
            <a:r>
              <a:rPr lang="ru-RU" sz="2000" b="1" dirty="0" smtClean="0">
                <a:solidFill>
                  <a:schemeClr val="tx1"/>
                </a:solidFill>
                <a:effectLst>
                  <a:outerShdw blurRad="38100" dist="38100" dir="2700000" algn="tl">
                    <a:srgbClr val="000000">
                      <a:alpha val="43137"/>
                    </a:srgbClr>
                  </a:outerShdw>
                </a:effectLst>
              </a:rPr>
              <a:t>Ответ: 0,204</a:t>
            </a:r>
            <a:endParaRPr lang="ru-RU" sz="2000" b="1" dirty="0" smtClean="0">
              <a:solidFill>
                <a:schemeClr val="tx1"/>
              </a:solidFill>
            </a:endParaRPr>
          </a:p>
        </p:txBody>
      </p:sp>
      <p:sp>
        <p:nvSpPr>
          <p:cNvPr id="4" name="Прямоугольник 3"/>
          <p:cNvSpPr/>
          <p:nvPr/>
        </p:nvSpPr>
        <p:spPr>
          <a:xfrm>
            <a:off x="395536" y="3356992"/>
            <a:ext cx="8291264" cy="29523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defRPr/>
            </a:pPr>
            <a:r>
              <a:rPr lang="ru-RU" b="1" i="1" dirty="0">
                <a:solidFill>
                  <a:schemeClr val="tx1"/>
                </a:solidFill>
              </a:rPr>
              <a:t>Чтобы поступить в институт на специальность «Лингвистика», абитуриент должен набрать на ЕГЭ не менее 70 баллов по каждому из трёх предметов – математика, русский язык и иностранный язык. Чтобы поступить на </a:t>
            </a:r>
            <a:r>
              <a:rPr lang="ru-RU" b="1" i="1" dirty="0" err="1">
                <a:solidFill>
                  <a:schemeClr val="tx1"/>
                </a:solidFill>
              </a:rPr>
              <a:t>на</a:t>
            </a:r>
            <a:r>
              <a:rPr lang="ru-RU" b="1" i="1" dirty="0">
                <a:solidFill>
                  <a:schemeClr val="tx1"/>
                </a:solidFill>
              </a:rPr>
              <a:t> специальность «Коммерция», нужно набрать не менее 70 баллов по каждому из трёх предметов – математика, русский язык и обществознание.</a:t>
            </a:r>
          </a:p>
          <a:p>
            <a:pPr algn="just">
              <a:defRPr/>
            </a:pPr>
            <a:r>
              <a:rPr lang="ru-RU" b="1" i="1" dirty="0">
                <a:solidFill>
                  <a:schemeClr val="tx1"/>
                </a:solidFill>
              </a:rPr>
              <a:t>Вероятность того, что абитуриент З. получит не менее 70 баллов по математике, равна 0,6, по русскому языку – 0,8, по иностранному языку – 0,7 и по обществознанию – 0,5.</a:t>
            </a:r>
          </a:p>
          <a:p>
            <a:pPr algn="just">
              <a:defRPr/>
            </a:pPr>
            <a:r>
              <a:rPr lang="ru-RU" b="1" i="1" dirty="0">
                <a:solidFill>
                  <a:schemeClr val="tx1"/>
                </a:solidFill>
              </a:rPr>
              <a:t>Найдите вероятность того, что З. сможет поступить хотя бы на одну из двух упомянутых специальностей. </a:t>
            </a:r>
          </a:p>
        </p:txBody>
      </p:sp>
      <p:sp>
        <p:nvSpPr>
          <p:cNvPr id="5" name="Овал 4"/>
          <p:cNvSpPr/>
          <p:nvPr/>
        </p:nvSpPr>
        <p:spPr>
          <a:xfrm>
            <a:off x="6444208" y="6093296"/>
            <a:ext cx="2016224" cy="49314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hlinkClick r:id="rId2" action="ppaction://hlinksldjump"/>
              </a:rPr>
              <a:t>Решение</a:t>
            </a:r>
            <a:endParaRPr lang="ru-RU" sz="2400" b="1" dirty="0" smtClean="0"/>
          </a:p>
        </p:txBody>
      </p:sp>
    </p:spTree>
    <p:extLst>
      <p:ext uri="{BB962C8B-B14F-4D97-AF65-F5344CB8AC3E}">
        <p14:creationId xmlns:p14="http://schemas.microsoft.com/office/powerpoint/2010/main" val="3187836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кругленный прямоугольник 2"/>
          <p:cNvSpPr/>
          <p:nvPr/>
        </p:nvSpPr>
        <p:spPr>
          <a:xfrm>
            <a:off x="539552" y="404664"/>
            <a:ext cx="8064896" cy="612068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defRPr/>
            </a:pPr>
            <a:r>
              <a:rPr lang="ru-RU" sz="2400" i="1" u="sng" dirty="0" smtClean="0"/>
              <a:t>Решение:</a:t>
            </a:r>
            <a:r>
              <a:rPr lang="ru-RU" sz="2400" i="1" dirty="0" smtClean="0"/>
              <a:t> </a:t>
            </a:r>
          </a:p>
          <a:p>
            <a:pPr algn="just">
              <a:defRPr/>
            </a:pPr>
            <a:r>
              <a:rPr lang="ru-RU" sz="2400" i="1" dirty="0" smtClean="0"/>
              <a:t>Для того, чтобы поступить хоть куда-нибудь, З. нужно сдать и русский, и математику как минимум на 70 баллов, а помимо этого еще сдать иностранный язык или обществознание не менее, чем на 70 баллов. Пусть A, B, C и D</a:t>
            </a:r>
            <a:r>
              <a:rPr lang="en-US" sz="2400" i="1" dirty="0" smtClean="0"/>
              <a:t> – </a:t>
            </a:r>
            <a:r>
              <a:rPr lang="ru-RU" sz="2400" i="1" dirty="0" smtClean="0"/>
              <a:t>это события, в которых З. сдает соответственно математику, русский, иностранный и обществознание не менее, чем на 70 баллов. Тогда поскольку</a:t>
            </a:r>
          </a:p>
          <a:p>
            <a:pPr algn="ctr">
              <a:defRPr/>
            </a:pPr>
            <a:r>
              <a:rPr lang="ru-RU" sz="2400" b="1" i="1" dirty="0" smtClean="0"/>
              <a:t>Р(С + </a:t>
            </a:r>
            <a:r>
              <a:rPr lang="en-US" sz="2400" b="1" i="1" dirty="0" smtClean="0"/>
              <a:t>D</a:t>
            </a:r>
            <a:r>
              <a:rPr lang="ru-RU" sz="2400" b="1" i="1" dirty="0" smtClean="0"/>
              <a:t>)</a:t>
            </a:r>
            <a:r>
              <a:rPr lang="en-US" sz="2400" b="1" i="1" dirty="0" smtClean="0"/>
              <a:t> = P(C) + P(D) – P(C</a:t>
            </a:r>
            <a:r>
              <a:rPr lang="en-US" sz="2400" b="1" i="1" dirty="0" smtClean="0">
                <a:latin typeface="Constantia"/>
              </a:rPr>
              <a:t> · </a:t>
            </a:r>
            <a:r>
              <a:rPr lang="en-US" sz="2400" b="1" i="1" dirty="0" smtClean="0"/>
              <a:t>D),</a:t>
            </a:r>
            <a:endParaRPr lang="ru-RU" sz="2400" b="1" i="1" dirty="0" smtClean="0"/>
          </a:p>
          <a:p>
            <a:pPr algn="just">
              <a:defRPr/>
            </a:pPr>
            <a:r>
              <a:rPr lang="ru-RU" sz="2400" i="1" dirty="0" smtClean="0"/>
              <a:t>для вероятности поступления имеем:</a:t>
            </a:r>
            <a:endParaRPr lang="en-US" sz="2400" i="1" dirty="0" smtClean="0"/>
          </a:p>
          <a:p>
            <a:pPr algn="ctr">
              <a:defRPr/>
            </a:pPr>
            <a:r>
              <a:rPr lang="ru-RU" sz="2400" b="1" i="1" dirty="0" smtClean="0"/>
              <a:t> </a:t>
            </a:r>
            <a:r>
              <a:rPr lang="en-US" sz="2400" b="1" i="1" dirty="0" smtClean="0"/>
              <a:t>P(AB(C + D)) = P(A) · P(B) · P(C + D) = P(A) · P(B) · (P(C) + P(D) – P(C) · P(D)) =</a:t>
            </a:r>
            <a:r>
              <a:rPr lang="ru-RU" sz="2400" b="1" dirty="0" smtClean="0">
                <a:latin typeface="Arial" charset="0"/>
              </a:rPr>
              <a:t/>
            </a:r>
            <a:br>
              <a:rPr lang="ru-RU" sz="2400" b="1" dirty="0" smtClean="0">
                <a:latin typeface="Arial" charset="0"/>
              </a:rPr>
            </a:br>
            <a:r>
              <a:rPr lang="en-US" sz="2400" b="1" i="1" dirty="0" smtClean="0"/>
              <a:t>= 0,6 · 0,8 · (0,7 + 0,5 – 0,7 · 0,5) = 0,408.</a:t>
            </a:r>
            <a:endParaRPr lang="ru-RU" sz="2400" b="1" i="1" dirty="0" smtClean="0"/>
          </a:p>
          <a:p>
            <a:pPr algn="ctr">
              <a:defRPr/>
            </a:pPr>
            <a:r>
              <a:rPr lang="ru-RU" sz="2400" i="1" dirty="0">
                <a:solidFill>
                  <a:srgbClr val="FF0000"/>
                </a:solidFill>
              </a:rPr>
              <a:t> </a:t>
            </a:r>
            <a:r>
              <a:rPr lang="ru-RU" sz="2400" i="1" dirty="0" smtClean="0">
                <a:solidFill>
                  <a:srgbClr val="FF0000"/>
                </a:solidFill>
              </a:rPr>
              <a:t> Ответ</a:t>
            </a:r>
            <a:r>
              <a:rPr lang="ru-RU" sz="2400" i="1" dirty="0">
                <a:solidFill>
                  <a:srgbClr val="FF0000"/>
                </a:solidFill>
              </a:rPr>
              <a:t>: </a:t>
            </a:r>
            <a:r>
              <a:rPr lang="en-US" sz="2400" i="1" dirty="0">
                <a:solidFill>
                  <a:srgbClr val="FF0000"/>
                </a:solidFill>
              </a:rPr>
              <a:t>0,408</a:t>
            </a:r>
            <a:r>
              <a:rPr lang="ru-RU" sz="2400" i="1" dirty="0">
                <a:solidFill>
                  <a:srgbClr val="FF0000"/>
                </a:solidFill>
              </a:rPr>
              <a:t>.</a:t>
            </a:r>
          </a:p>
          <a:p>
            <a:pPr algn="ctr">
              <a:defRPr/>
            </a:pPr>
            <a:endParaRPr lang="ru-RU" sz="2400" i="1" dirty="0"/>
          </a:p>
        </p:txBody>
      </p:sp>
      <p:sp>
        <p:nvSpPr>
          <p:cNvPr id="4" name="Овал 3"/>
          <p:cNvSpPr/>
          <p:nvPr/>
        </p:nvSpPr>
        <p:spPr>
          <a:xfrm>
            <a:off x="6372200" y="5661248"/>
            <a:ext cx="2232248" cy="86409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hlinkClick r:id="rId2" action="ppaction://hlinksldjump"/>
              </a:rPr>
              <a:t>Назад</a:t>
            </a:r>
            <a:endParaRPr lang="ru-RU" sz="2400" b="1" dirty="0" smtClean="0"/>
          </a:p>
        </p:txBody>
      </p:sp>
    </p:spTree>
    <p:extLst>
      <p:ext uri="{BB962C8B-B14F-4D97-AF65-F5344CB8AC3E}">
        <p14:creationId xmlns:p14="http://schemas.microsoft.com/office/powerpoint/2010/main" val="4287005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smtClean="0"/>
              <a:t>Проверь себя</a:t>
            </a:r>
            <a:endParaRPr lang="ru-RU" dirty="0"/>
          </a:p>
        </p:txBody>
      </p:sp>
      <p:sp>
        <p:nvSpPr>
          <p:cNvPr id="3" name="Прямоугольник 2"/>
          <p:cNvSpPr/>
          <p:nvPr/>
        </p:nvSpPr>
        <p:spPr>
          <a:xfrm>
            <a:off x="539552" y="1196752"/>
            <a:ext cx="8064896" cy="50405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t> </a:t>
            </a:r>
            <a:endParaRPr lang="ru-RU" sz="1600" dirty="0"/>
          </a:p>
          <a:p>
            <a:pPr algn="ctr"/>
            <a:r>
              <a:rPr lang="ru-RU" b="1" dirty="0" smtClean="0">
                <a:solidFill>
                  <a:schemeClr val="tx1"/>
                </a:solidFill>
              </a:rPr>
              <a:t>Вариант 1</a:t>
            </a:r>
            <a:r>
              <a:rPr lang="ru-RU" b="1" dirty="0">
                <a:solidFill>
                  <a:schemeClr val="tx1"/>
                </a:solidFill>
              </a:rPr>
              <a:t>   </a:t>
            </a:r>
            <a:r>
              <a:rPr lang="ru-RU" dirty="0"/>
              <a:t>    </a:t>
            </a:r>
            <a:r>
              <a:rPr lang="ru-RU" dirty="0" smtClean="0"/>
              <a:t> </a:t>
            </a:r>
            <a:r>
              <a:rPr lang="ru-RU" sz="1600" dirty="0" smtClean="0"/>
              <a:t>   </a:t>
            </a:r>
            <a:endParaRPr lang="ru-RU" sz="1600" dirty="0"/>
          </a:p>
          <a:p>
            <a:pPr algn="ctr"/>
            <a:r>
              <a:rPr lang="ru-RU" sz="1600" b="1" dirty="0">
                <a:solidFill>
                  <a:srgbClr val="C00000"/>
                </a:solidFill>
              </a:rPr>
              <a:t>1)На чемпионате по прыжкам в воду выступают 20 спортсменов, среди них 6 прыгунов из Германии и 10 прыгунов из США. Порядок выступлений определяется жеребьевкой. Найдите вероятность того, что одиннадцатым будет выступать прыгун из Германии.</a:t>
            </a:r>
          </a:p>
          <a:p>
            <a:pPr algn="ctr"/>
            <a:r>
              <a:rPr lang="ru-RU" sz="1600" b="1" dirty="0">
                <a:solidFill>
                  <a:schemeClr val="tx1"/>
                </a:solidFill>
              </a:rPr>
              <a:t>2)В случайном эксперименте бросают две игральные кости. Найдите вероятность того, что в сумме выпадет 2 очка. Результат округлите до сотых.</a:t>
            </a:r>
          </a:p>
          <a:p>
            <a:pPr algn="ctr"/>
            <a:r>
              <a:rPr lang="ru-RU" sz="1600" b="1" dirty="0">
                <a:solidFill>
                  <a:srgbClr val="C00000"/>
                </a:solidFill>
              </a:rPr>
              <a:t>3)На экзамене по геометрии школьнику достаётся один вопрос из списка экзаменационных вопросов. Вероятность того, что это вопрос на тему «Тригонометрия», равна 0,35. Вероятность того, что это вопрос на тему «Вписанная окружность», равна 0,25. Вопросов, которые одновременно относятся к этим двум темам, нет. Найдите вероятность того, что на экзамене школьнику достанется вопрос по одной из этих двух тем.</a:t>
            </a:r>
          </a:p>
          <a:p>
            <a:pPr algn="ctr"/>
            <a:r>
              <a:rPr lang="ru-RU" sz="1600" b="1" dirty="0"/>
              <a:t>4)В торговом центре два одинаковых автомата продают кофе. Вероятность того, что к концу дня в автомате закончится кофе, равна 0,3. Вероятность того, что кофе закончится в обоих автоматах, равна </a:t>
            </a:r>
            <a:r>
              <a:rPr lang="ru-RU" sz="1600" b="1" dirty="0" smtClean="0"/>
              <a:t>0,1</a:t>
            </a:r>
            <a:r>
              <a:rPr lang="en-US" sz="1600" b="1" dirty="0" smtClean="0"/>
              <a:t>4</a:t>
            </a:r>
            <a:r>
              <a:rPr lang="ru-RU" sz="1600" b="1" dirty="0" smtClean="0"/>
              <a:t>. </a:t>
            </a:r>
            <a:r>
              <a:rPr lang="ru-RU" sz="1600" b="1" dirty="0"/>
              <a:t>Найдите вероятность того, что к концу дня кофе останется в обоих автоматах</a:t>
            </a:r>
            <a:r>
              <a:rPr lang="ru-RU" sz="1600" dirty="0"/>
              <a:t>.</a:t>
            </a:r>
          </a:p>
          <a:p>
            <a:pPr algn="ctr"/>
            <a:r>
              <a:rPr lang="en-US" sz="1600" b="1" dirty="0" smtClean="0">
                <a:solidFill>
                  <a:srgbClr val="C00000"/>
                </a:solidFill>
              </a:rPr>
              <a:t> 5)</a:t>
            </a:r>
            <a:r>
              <a:rPr lang="ru-RU" sz="1600" b="1" dirty="0" smtClean="0">
                <a:solidFill>
                  <a:srgbClr val="C00000"/>
                </a:solidFill>
              </a:rPr>
              <a:t>В </a:t>
            </a:r>
            <a:r>
              <a:rPr lang="ru-RU" sz="1600" b="1" dirty="0">
                <a:solidFill>
                  <a:srgbClr val="C00000"/>
                </a:solidFill>
              </a:rPr>
              <a:t>кармане у Пети было 2 монеты по 5 рублей и 4 монеты по 10 рублей. Петя, не глядя, переложил какие-то 3 монеты в другой карман. Найдите вероятность того, что пятирублевые монеты лежат теперь в разных карманах.</a:t>
            </a:r>
          </a:p>
          <a:p>
            <a:r>
              <a:rPr lang="ru-RU" dirty="0"/>
              <a:t/>
            </a:r>
            <a:br>
              <a:rPr lang="ru-RU" dirty="0"/>
            </a:br>
            <a:r>
              <a:rPr lang="en-US" b="1" dirty="0" smtClean="0"/>
              <a:t> </a:t>
            </a:r>
            <a:endParaRPr lang="ru-RU" dirty="0"/>
          </a:p>
        </p:txBody>
      </p:sp>
    </p:spTree>
    <p:extLst>
      <p:ext uri="{BB962C8B-B14F-4D97-AF65-F5344CB8AC3E}">
        <p14:creationId xmlns:p14="http://schemas.microsoft.com/office/powerpoint/2010/main" val="3200426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a:t>Проверь себя</a:t>
            </a:r>
          </a:p>
        </p:txBody>
      </p:sp>
      <p:sp>
        <p:nvSpPr>
          <p:cNvPr id="3" name="Прямоугольник 2"/>
          <p:cNvSpPr/>
          <p:nvPr/>
        </p:nvSpPr>
        <p:spPr>
          <a:xfrm>
            <a:off x="457200" y="980728"/>
            <a:ext cx="6779096" cy="56166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a:solidFill>
                  <a:srgbClr val="C00000"/>
                </a:solidFill>
                <a:latin typeface="Times New Roman" panose="02020603050405020304" pitchFamily="18" charset="0"/>
                <a:cs typeface="Times New Roman" panose="02020603050405020304" pitchFamily="18" charset="0"/>
              </a:rPr>
              <a:t>1)На чемпионате по прыжкам в воду выступают 20 спортсменов, среди них 6 прыгунов из Германии и 10 прыгунов из США. Порядок выступлений определяется жеребьевкой. Найдите вероятность того, что одиннадцатым будет выступать прыгун из Германии.</a:t>
            </a:r>
          </a:p>
          <a:p>
            <a:pPr algn="ctr"/>
            <a:r>
              <a:rPr lang="ru-RU" sz="1600" b="1" dirty="0">
                <a:solidFill>
                  <a:schemeClr val="tx1"/>
                </a:solidFill>
                <a:latin typeface="Times New Roman" panose="02020603050405020304" pitchFamily="18" charset="0"/>
                <a:cs typeface="Times New Roman" panose="02020603050405020304" pitchFamily="18" charset="0"/>
              </a:rPr>
              <a:t>2)В случайном эксперименте бросают две игральные кости. Найдите вероятность того, что в сумме выпадет 2 очка. Результат округлите до сотых.</a:t>
            </a:r>
          </a:p>
          <a:p>
            <a:pPr algn="ctr"/>
            <a:r>
              <a:rPr lang="ru-RU" sz="1600" b="1" dirty="0">
                <a:solidFill>
                  <a:srgbClr val="C00000"/>
                </a:solidFill>
                <a:latin typeface="Times New Roman" panose="02020603050405020304" pitchFamily="18" charset="0"/>
                <a:cs typeface="Times New Roman" panose="02020603050405020304" pitchFamily="18" charset="0"/>
              </a:rPr>
              <a:t>3)На экзамене по геометрии школьнику достаётся один вопрос из списка экзаменационных вопросов. Вероятность того, что это вопрос на тему «Тригонометрия», равна 0,35. Вероятность того, что это вопрос на тему «Вписанная окружность», равна 0,25. Вопросов, которые одновременно относятся к этим двум темам, нет. Найдите вероятность того, что на экзамене школьнику достанется вопрос по одной из этих двух тем.</a:t>
            </a:r>
          </a:p>
          <a:p>
            <a:pPr algn="ctr"/>
            <a:r>
              <a:rPr lang="ru-RU" sz="1600" b="1" dirty="0">
                <a:latin typeface="Times New Roman" panose="02020603050405020304" pitchFamily="18" charset="0"/>
                <a:cs typeface="Times New Roman" panose="02020603050405020304" pitchFamily="18" charset="0"/>
              </a:rPr>
              <a:t>4)В торговом центре два одинаковых автомата продают кофе. Вероятность того, что к концу дня в автомате закончится кофе, равна 0,3. Вероятность того, что кофе закончится в обоих автоматах, равна 0,1</a:t>
            </a:r>
            <a:r>
              <a:rPr lang="en-US" sz="1600" b="1" dirty="0">
                <a:latin typeface="Times New Roman" panose="02020603050405020304" pitchFamily="18" charset="0"/>
                <a:cs typeface="Times New Roman" panose="02020603050405020304" pitchFamily="18" charset="0"/>
              </a:rPr>
              <a:t>4</a:t>
            </a:r>
            <a:r>
              <a:rPr lang="ru-RU" sz="1600" b="1" dirty="0">
                <a:latin typeface="Times New Roman" panose="02020603050405020304" pitchFamily="18" charset="0"/>
                <a:cs typeface="Times New Roman" panose="02020603050405020304" pitchFamily="18" charset="0"/>
              </a:rPr>
              <a:t>. Найдите вероятность того, что к концу дня кофе останется в обоих автоматах</a:t>
            </a:r>
            <a:r>
              <a:rPr lang="ru-RU" sz="1600" dirty="0">
                <a:latin typeface="Times New Roman" panose="02020603050405020304" pitchFamily="18" charset="0"/>
                <a:cs typeface="Times New Roman" panose="02020603050405020304" pitchFamily="18" charset="0"/>
              </a:rPr>
              <a:t>.</a:t>
            </a:r>
          </a:p>
          <a:p>
            <a:pPr algn="ctr"/>
            <a:r>
              <a:rPr lang="en-US" sz="1600" b="1" dirty="0">
                <a:solidFill>
                  <a:srgbClr val="C00000"/>
                </a:solidFill>
                <a:latin typeface="Times New Roman" panose="02020603050405020304" pitchFamily="18" charset="0"/>
                <a:cs typeface="Times New Roman" panose="02020603050405020304" pitchFamily="18" charset="0"/>
              </a:rPr>
              <a:t> 5)</a:t>
            </a:r>
            <a:r>
              <a:rPr lang="ru-RU" sz="1600" b="1" dirty="0">
                <a:solidFill>
                  <a:srgbClr val="C00000"/>
                </a:solidFill>
                <a:latin typeface="Times New Roman" panose="02020603050405020304" pitchFamily="18" charset="0"/>
                <a:cs typeface="Times New Roman" panose="02020603050405020304" pitchFamily="18" charset="0"/>
              </a:rPr>
              <a:t>В кармане у Пети было 2 монеты по 5 рублей и 4 монеты по 10 рублей. Петя, не глядя, переложил какие-то 3 монеты в другой карман. Найдите вероятность того, что пятирублевые монеты лежат теперь в разных карман</a:t>
            </a:r>
            <a:r>
              <a:rPr lang="ru-RU" sz="1600" b="1" dirty="0">
                <a:solidFill>
                  <a:srgbClr val="C00000"/>
                </a:solidFill>
              </a:rPr>
              <a:t>ах</a:t>
            </a:r>
            <a:r>
              <a:rPr lang="ru-RU" b="1" dirty="0">
                <a:solidFill>
                  <a:srgbClr val="C00000"/>
                </a:solidFill>
              </a:rPr>
              <a:t>.</a:t>
            </a:r>
          </a:p>
        </p:txBody>
      </p:sp>
      <p:sp>
        <p:nvSpPr>
          <p:cNvPr id="4" name="Прямоугольник 3"/>
          <p:cNvSpPr/>
          <p:nvPr/>
        </p:nvSpPr>
        <p:spPr>
          <a:xfrm>
            <a:off x="7344113" y="1916832"/>
            <a:ext cx="1306488" cy="45216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3200" dirty="0" smtClean="0">
                <a:solidFill>
                  <a:srgbClr val="FF0000"/>
                </a:solidFill>
              </a:rPr>
              <a:t> </a:t>
            </a:r>
          </a:p>
          <a:p>
            <a:pPr algn="ctr"/>
            <a:r>
              <a:rPr lang="ru-RU" sz="3200" dirty="0" smtClean="0">
                <a:solidFill>
                  <a:srgbClr val="FF0000"/>
                </a:solidFill>
              </a:rPr>
              <a:t> </a:t>
            </a:r>
          </a:p>
          <a:p>
            <a:pPr algn="ctr"/>
            <a:endParaRPr lang="ru-RU" sz="3200" dirty="0" smtClean="0">
              <a:solidFill>
                <a:srgbClr val="FF0000"/>
              </a:solidFill>
            </a:endParaRPr>
          </a:p>
          <a:p>
            <a:pPr algn="ctr"/>
            <a:endParaRPr lang="ru-RU" sz="3200" dirty="0" smtClean="0">
              <a:solidFill>
                <a:srgbClr val="FF0000"/>
              </a:solidFill>
            </a:endParaRPr>
          </a:p>
          <a:p>
            <a:pPr algn="ctr"/>
            <a:endParaRPr lang="ru-RU" sz="3200" dirty="0">
              <a:solidFill>
                <a:srgbClr val="FF0000"/>
              </a:solidFill>
            </a:endParaRPr>
          </a:p>
          <a:p>
            <a:pPr algn="ctr"/>
            <a:r>
              <a:rPr lang="ru-RU" sz="3200" dirty="0" smtClean="0">
                <a:solidFill>
                  <a:srgbClr val="FF0000"/>
                </a:solidFill>
              </a:rPr>
              <a:t> </a:t>
            </a:r>
          </a:p>
          <a:p>
            <a:pPr algn="ctr"/>
            <a:r>
              <a:rPr lang="ru-RU" sz="3200" dirty="0" smtClean="0">
                <a:solidFill>
                  <a:srgbClr val="FF0000"/>
                </a:solidFill>
              </a:rPr>
              <a:t> </a:t>
            </a:r>
          </a:p>
          <a:p>
            <a:pPr algn="ctr"/>
            <a:r>
              <a:rPr lang="ru-RU" sz="3200" dirty="0" smtClean="0">
                <a:solidFill>
                  <a:srgbClr val="FF0000"/>
                </a:solidFill>
              </a:rPr>
              <a:t> </a:t>
            </a:r>
          </a:p>
        </p:txBody>
      </p:sp>
      <p:sp>
        <p:nvSpPr>
          <p:cNvPr id="5" name="Прямоугольник 4"/>
          <p:cNvSpPr/>
          <p:nvPr/>
        </p:nvSpPr>
        <p:spPr>
          <a:xfrm>
            <a:off x="7380312" y="980728"/>
            <a:ext cx="1152128" cy="706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dirty="0"/>
              <a:t>Ответы</a:t>
            </a:r>
          </a:p>
        </p:txBody>
      </p:sp>
      <p:sp>
        <p:nvSpPr>
          <p:cNvPr id="6" name="Овал 5"/>
          <p:cNvSpPr/>
          <p:nvPr/>
        </p:nvSpPr>
        <p:spPr>
          <a:xfrm>
            <a:off x="7524328" y="2132856"/>
            <a:ext cx="1008112" cy="5040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solidFill>
                  <a:srgbClr val="FF0000"/>
                </a:solidFill>
              </a:rPr>
              <a:t>1.0,5</a:t>
            </a:r>
          </a:p>
        </p:txBody>
      </p:sp>
      <p:sp>
        <p:nvSpPr>
          <p:cNvPr id="7" name="Овал 6"/>
          <p:cNvSpPr/>
          <p:nvPr/>
        </p:nvSpPr>
        <p:spPr>
          <a:xfrm>
            <a:off x="7427272" y="2838946"/>
            <a:ext cx="1162472" cy="5040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solidFill>
                  <a:srgbClr val="FF0000"/>
                </a:solidFill>
              </a:rPr>
              <a:t>2. 0,06</a:t>
            </a:r>
          </a:p>
        </p:txBody>
      </p:sp>
      <p:sp>
        <p:nvSpPr>
          <p:cNvPr id="8" name="Овал 7"/>
          <p:cNvSpPr/>
          <p:nvPr/>
        </p:nvSpPr>
        <p:spPr>
          <a:xfrm>
            <a:off x="7363370" y="3789040"/>
            <a:ext cx="1306488" cy="5040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rgbClr val="FF0000"/>
                </a:solidFill>
              </a:rPr>
              <a:t>3. 0,6</a:t>
            </a:r>
          </a:p>
        </p:txBody>
      </p:sp>
      <p:sp>
        <p:nvSpPr>
          <p:cNvPr id="9" name="Овал 8"/>
          <p:cNvSpPr/>
          <p:nvPr/>
        </p:nvSpPr>
        <p:spPr>
          <a:xfrm>
            <a:off x="7427272" y="4581128"/>
            <a:ext cx="1306488"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solidFill>
                  <a:srgbClr val="FF0000"/>
                </a:solidFill>
              </a:rPr>
              <a:t>3. 0,6</a:t>
            </a:r>
          </a:p>
        </p:txBody>
      </p:sp>
      <p:sp>
        <p:nvSpPr>
          <p:cNvPr id="10" name="Овал 9"/>
          <p:cNvSpPr/>
          <p:nvPr/>
        </p:nvSpPr>
        <p:spPr>
          <a:xfrm>
            <a:off x="7417279" y="5445224"/>
            <a:ext cx="1198671" cy="7200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solidFill>
                  <a:srgbClr val="FF0000"/>
                </a:solidFill>
              </a:rPr>
              <a:t>5. 0,6</a:t>
            </a:r>
          </a:p>
        </p:txBody>
      </p:sp>
    </p:spTree>
    <p:extLst>
      <p:ext uri="{BB962C8B-B14F-4D97-AF65-F5344CB8AC3E}">
        <p14:creationId xmlns:p14="http://schemas.microsoft.com/office/powerpoint/2010/main" val="371813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Использованная литература</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2060848"/>
            <a:ext cx="8147248" cy="33843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000" b="1" dirty="0">
                <a:solidFill>
                  <a:schemeClr val="tx1"/>
                </a:solidFill>
                <a:latin typeface="Times New Roman" panose="02020603050405020304" pitchFamily="18" charset="0"/>
                <a:cs typeface="Times New Roman" panose="02020603050405020304" pitchFamily="18" charset="0"/>
              </a:rPr>
              <a:t>Алгебра и начала математического анализа.11 класс/ </a:t>
            </a:r>
            <a:r>
              <a:rPr lang="ru-RU" sz="2000" b="1" dirty="0" err="1">
                <a:solidFill>
                  <a:schemeClr val="tx1"/>
                </a:solidFill>
                <a:latin typeface="Times New Roman" panose="02020603050405020304" pitchFamily="18" charset="0"/>
                <a:cs typeface="Times New Roman" panose="02020603050405020304" pitchFamily="18" charset="0"/>
              </a:rPr>
              <a:t>Ю.М.Колягин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М.В.Ткачева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Н.Е.Федорова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М.И.Шабунин</a:t>
            </a:r>
            <a:r>
              <a:rPr lang="ru-RU" sz="2000" b="1" dirty="0">
                <a:solidFill>
                  <a:schemeClr val="tx1"/>
                </a:solidFill>
                <a:latin typeface="Times New Roman" panose="02020603050405020304" pitchFamily="18" charset="0"/>
                <a:cs typeface="Times New Roman" panose="02020603050405020304" pitchFamily="18" charset="0"/>
              </a:rPr>
              <a:t>. – </a:t>
            </a:r>
            <a:r>
              <a:rPr lang="ru-RU" sz="2000" b="1" dirty="0" err="1">
                <a:solidFill>
                  <a:schemeClr val="tx1"/>
                </a:solidFill>
                <a:latin typeface="Times New Roman" panose="02020603050405020304" pitchFamily="18" charset="0"/>
                <a:cs typeface="Times New Roman" panose="02020603050405020304" pitchFamily="18" charset="0"/>
              </a:rPr>
              <a:t>М.:Просвещение</a:t>
            </a:r>
            <a:r>
              <a:rPr lang="ru-RU" sz="2000" b="1" dirty="0">
                <a:solidFill>
                  <a:schemeClr val="tx1"/>
                </a:solidFill>
                <a:latin typeface="Times New Roman" panose="02020603050405020304" pitchFamily="18" charset="0"/>
                <a:cs typeface="Times New Roman" panose="02020603050405020304" pitchFamily="18" charset="0"/>
              </a:rPr>
              <a:t>, </a:t>
            </a:r>
          </a:p>
          <a:p>
            <a:r>
              <a:rPr lang="ru-RU" sz="2000" b="1" dirty="0">
                <a:solidFill>
                  <a:schemeClr val="tx1"/>
                </a:solidFill>
                <a:latin typeface="Times New Roman" panose="02020603050405020304" pitchFamily="18" charset="0"/>
                <a:cs typeface="Times New Roman" panose="02020603050405020304" pitchFamily="18" charset="0"/>
              </a:rPr>
              <a:t>2011</a:t>
            </a:r>
          </a:p>
          <a:p>
            <a:r>
              <a:rPr lang="ru-RU" sz="2000" b="1" dirty="0">
                <a:solidFill>
                  <a:schemeClr val="tx1"/>
                </a:solidFill>
                <a:latin typeface="Times New Roman" panose="02020603050405020304" pitchFamily="18" charset="0"/>
                <a:cs typeface="Times New Roman" panose="02020603050405020304" pitchFamily="18" charset="0"/>
              </a:rPr>
              <a:t>ЕГЭ-2016: Математика: самое полное издание типовых вариантов заданий/ авт.-сост. </a:t>
            </a:r>
            <a:r>
              <a:rPr lang="ru-RU" sz="2000" b="1" dirty="0" err="1">
                <a:solidFill>
                  <a:schemeClr val="tx1"/>
                </a:solidFill>
                <a:latin typeface="Times New Roman" panose="02020603050405020304" pitchFamily="18" charset="0"/>
                <a:cs typeface="Times New Roman" panose="02020603050405020304" pitchFamily="18" charset="0"/>
              </a:rPr>
              <a:t>И.В.Ященко</a:t>
            </a:r>
            <a:r>
              <a:rPr lang="ru-RU" sz="2000" b="1" dirty="0">
                <a:solidFill>
                  <a:schemeClr val="tx1"/>
                </a:solidFill>
                <a:latin typeface="Times New Roman" panose="02020603050405020304" pitchFamily="18" charset="0"/>
                <a:cs typeface="Times New Roman" panose="02020603050405020304" pitchFamily="18" charset="0"/>
              </a:rPr>
              <a:t>, И.Р. Высоцкий; под ред. </a:t>
            </a:r>
            <a:r>
              <a:rPr lang="ru-RU" sz="2000" b="1" dirty="0" err="1">
                <a:solidFill>
                  <a:schemeClr val="tx1"/>
                </a:solidFill>
                <a:latin typeface="Times New Roman" panose="02020603050405020304" pitchFamily="18" charset="0"/>
                <a:cs typeface="Times New Roman" panose="02020603050405020304" pitchFamily="18" charset="0"/>
              </a:rPr>
              <a:t>А.Л.Семёнова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И.В.Ященко</a:t>
            </a:r>
            <a:r>
              <a:rPr lang="ru-RU" sz="2000" b="1" dirty="0">
                <a:solidFill>
                  <a:schemeClr val="tx1"/>
                </a:solidFill>
                <a:latin typeface="Times New Roman" panose="02020603050405020304" pitchFamily="18" charset="0"/>
                <a:cs typeface="Times New Roman" panose="02020603050405020304" pitchFamily="18" charset="0"/>
              </a:rPr>
              <a:t>.- Москва: АСТ: </a:t>
            </a:r>
            <a:r>
              <a:rPr lang="ru-RU" sz="2000" b="1" dirty="0" err="1">
                <a:solidFill>
                  <a:schemeClr val="tx1"/>
                </a:solidFill>
                <a:latin typeface="Times New Roman" panose="02020603050405020304" pitchFamily="18" charset="0"/>
                <a:cs typeface="Times New Roman" panose="02020603050405020304" pitchFamily="18" charset="0"/>
              </a:rPr>
              <a:t>Астрель</a:t>
            </a:r>
            <a:r>
              <a:rPr lang="ru-RU" sz="2000" b="1" dirty="0">
                <a:solidFill>
                  <a:schemeClr val="tx1"/>
                </a:solidFill>
                <a:latin typeface="Times New Roman" panose="02020603050405020304" pitchFamily="18" charset="0"/>
                <a:cs typeface="Times New Roman" panose="02020603050405020304" pitchFamily="18" charset="0"/>
              </a:rPr>
              <a:t>, 2014.</a:t>
            </a:r>
          </a:p>
          <a:p>
            <a:r>
              <a:rPr lang="en-US" sz="2000" b="1" u="sng" dirty="0">
                <a:solidFill>
                  <a:schemeClr val="tx1"/>
                </a:solidFill>
                <a:latin typeface="Times New Roman" panose="02020603050405020304" pitchFamily="18" charset="0"/>
                <a:cs typeface="Times New Roman" panose="02020603050405020304" pitchFamily="18" charset="0"/>
                <a:hlinkClick r:id="rId2"/>
              </a:rPr>
              <a:t>http</a:t>
            </a:r>
            <a:r>
              <a:rPr lang="ru-RU" sz="2000" b="1" u="sng" dirty="0">
                <a:solidFill>
                  <a:schemeClr val="tx1"/>
                </a:solidFill>
                <a:latin typeface="Times New Roman" panose="02020603050405020304" pitchFamily="18" charset="0"/>
                <a:cs typeface="Times New Roman" panose="02020603050405020304" pitchFamily="18" charset="0"/>
                <a:hlinkClick r:id="rId2"/>
              </a:rPr>
              <a:t>://</a:t>
            </a:r>
            <a:r>
              <a:rPr lang="en-US" sz="2000" b="1" u="sng" dirty="0" err="1">
                <a:solidFill>
                  <a:schemeClr val="tx1"/>
                </a:solidFill>
                <a:latin typeface="Times New Roman" panose="02020603050405020304" pitchFamily="18" charset="0"/>
                <a:cs typeface="Times New Roman" panose="02020603050405020304" pitchFamily="18" charset="0"/>
                <a:hlinkClick r:id="rId2"/>
              </a:rPr>
              <a:t>alexlarin</a:t>
            </a:r>
            <a:r>
              <a:rPr lang="ru-RU" sz="2000" b="1" u="sng" dirty="0">
                <a:solidFill>
                  <a:schemeClr val="tx1"/>
                </a:solidFill>
                <a:latin typeface="Times New Roman" panose="02020603050405020304" pitchFamily="18" charset="0"/>
                <a:cs typeface="Times New Roman" panose="02020603050405020304" pitchFamily="18" charset="0"/>
                <a:hlinkClick r:id="rId2"/>
              </a:rPr>
              <a:t>.</a:t>
            </a:r>
            <a:r>
              <a:rPr lang="en-US" sz="2000" b="1" u="sng" dirty="0">
                <a:solidFill>
                  <a:schemeClr val="tx1"/>
                </a:solidFill>
                <a:latin typeface="Times New Roman" panose="02020603050405020304" pitchFamily="18" charset="0"/>
                <a:cs typeface="Times New Roman" panose="02020603050405020304" pitchFamily="18" charset="0"/>
                <a:hlinkClick r:id="rId2"/>
              </a:rPr>
              <a:t>net</a:t>
            </a:r>
            <a:r>
              <a:rPr lang="ru-RU" sz="2000" b="1" u="sng" dirty="0">
                <a:solidFill>
                  <a:schemeClr val="tx1"/>
                </a:solidFill>
                <a:latin typeface="Times New Roman" panose="02020603050405020304" pitchFamily="18" charset="0"/>
                <a:cs typeface="Times New Roman" panose="02020603050405020304" pitchFamily="18" charset="0"/>
                <a:hlinkClick r:id="rId2"/>
              </a:rPr>
              <a:t>/</a:t>
            </a:r>
            <a:r>
              <a:rPr lang="en-US" sz="2000" b="1" u="sng" dirty="0" err="1">
                <a:solidFill>
                  <a:schemeClr val="tx1"/>
                </a:solidFill>
                <a:latin typeface="Times New Roman" panose="02020603050405020304" pitchFamily="18" charset="0"/>
                <a:cs typeface="Times New Roman" panose="02020603050405020304" pitchFamily="18" charset="0"/>
                <a:hlinkClick r:id="rId2"/>
              </a:rPr>
              <a:t>ege</a:t>
            </a:r>
            <a:r>
              <a:rPr lang="ru-RU" sz="2000" b="1" u="sng" dirty="0">
                <a:solidFill>
                  <a:schemeClr val="tx1"/>
                </a:solidFill>
                <a:latin typeface="Times New Roman" panose="02020603050405020304" pitchFamily="18" charset="0"/>
                <a:cs typeface="Times New Roman" panose="02020603050405020304" pitchFamily="18" charset="0"/>
                <a:hlinkClick r:id="rId2"/>
              </a:rPr>
              <a:t>/2014/</a:t>
            </a:r>
            <a:r>
              <a:rPr lang="en-US" sz="2000" b="1" u="sng" dirty="0">
                <a:solidFill>
                  <a:schemeClr val="tx1"/>
                </a:solidFill>
                <a:latin typeface="Times New Roman" panose="02020603050405020304" pitchFamily="18" charset="0"/>
                <a:cs typeface="Times New Roman" panose="02020603050405020304" pitchFamily="18" charset="0"/>
                <a:hlinkClick r:id="rId2"/>
              </a:rPr>
              <a:t>b</a:t>
            </a:r>
            <a:r>
              <a:rPr lang="ru-RU" sz="2000" b="1" u="sng" dirty="0">
                <a:solidFill>
                  <a:schemeClr val="tx1"/>
                </a:solidFill>
                <a:latin typeface="Times New Roman" panose="02020603050405020304" pitchFamily="18" charset="0"/>
                <a:cs typeface="Times New Roman" panose="02020603050405020304" pitchFamily="18" charset="0"/>
                <a:hlinkClick r:id="rId2"/>
              </a:rPr>
              <a:t>102014.</a:t>
            </a:r>
            <a:r>
              <a:rPr lang="en-US" sz="2000" b="1" u="sng" dirty="0">
                <a:solidFill>
                  <a:schemeClr val="tx1"/>
                </a:solidFill>
                <a:latin typeface="Times New Roman" panose="02020603050405020304" pitchFamily="18" charset="0"/>
                <a:cs typeface="Times New Roman" panose="02020603050405020304" pitchFamily="18" charset="0"/>
                <a:hlinkClick r:id="rId2"/>
              </a:rPr>
              <a:t>html</a:t>
            </a:r>
            <a:endParaRPr lang="ru-RU" sz="2000" b="1" dirty="0">
              <a:solidFill>
                <a:schemeClr val="tx1"/>
              </a:solidFill>
              <a:latin typeface="Times New Roman" panose="02020603050405020304" pitchFamily="18" charset="0"/>
              <a:cs typeface="Times New Roman" panose="02020603050405020304" pitchFamily="18" charset="0"/>
            </a:endParaRPr>
          </a:p>
          <a:p>
            <a:r>
              <a:rPr lang="en-US" sz="2000" b="1" u="sng" dirty="0">
                <a:solidFill>
                  <a:schemeClr val="tx1"/>
                </a:solidFill>
                <a:latin typeface="Times New Roman" panose="02020603050405020304" pitchFamily="18" charset="0"/>
                <a:cs typeface="Times New Roman" panose="02020603050405020304" pitchFamily="18" charset="0"/>
                <a:hlinkClick r:id="rId3"/>
              </a:rPr>
              <a:t>http</a:t>
            </a:r>
            <a:r>
              <a:rPr lang="ru-RU" sz="2000" b="1" u="sng" dirty="0">
                <a:solidFill>
                  <a:schemeClr val="tx1"/>
                </a:solidFill>
                <a:latin typeface="Times New Roman" panose="02020603050405020304" pitchFamily="18" charset="0"/>
                <a:cs typeface="Times New Roman" panose="02020603050405020304" pitchFamily="18" charset="0"/>
                <a:hlinkClick r:id="rId3"/>
              </a:rPr>
              <a:t>://</a:t>
            </a:r>
            <a:r>
              <a:rPr lang="en-US" sz="2000" b="1" u="sng" dirty="0">
                <a:solidFill>
                  <a:schemeClr val="tx1"/>
                </a:solidFill>
                <a:latin typeface="Times New Roman" panose="02020603050405020304" pitchFamily="18" charset="0"/>
                <a:cs typeface="Times New Roman" panose="02020603050405020304" pitchFamily="18" charset="0"/>
                <a:hlinkClick r:id="rId3"/>
              </a:rPr>
              <a:t>math</a:t>
            </a:r>
            <a:r>
              <a:rPr lang="ru-RU" sz="2000" b="1" u="sng" dirty="0">
                <a:solidFill>
                  <a:schemeClr val="tx1"/>
                </a:solidFill>
                <a:latin typeface="Times New Roman" panose="02020603050405020304" pitchFamily="18" charset="0"/>
                <a:cs typeface="Times New Roman" panose="02020603050405020304" pitchFamily="18" charset="0"/>
                <a:hlinkClick r:id="rId3"/>
              </a:rPr>
              <a:t>.</a:t>
            </a:r>
            <a:r>
              <a:rPr lang="en-US" sz="2000" b="1" u="sng" dirty="0" err="1">
                <a:solidFill>
                  <a:schemeClr val="tx1"/>
                </a:solidFill>
                <a:latin typeface="Times New Roman" panose="02020603050405020304" pitchFamily="18" charset="0"/>
                <a:cs typeface="Times New Roman" panose="02020603050405020304" pitchFamily="18" charset="0"/>
                <a:hlinkClick r:id="rId3"/>
              </a:rPr>
              <a:t>reshuege</a:t>
            </a:r>
            <a:r>
              <a:rPr lang="ru-RU" sz="2000" b="1" u="sng" dirty="0">
                <a:solidFill>
                  <a:schemeClr val="tx1"/>
                </a:solidFill>
                <a:latin typeface="Times New Roman" panose="02020603050405020304" pitchFamily="18" charset="0"/>
                <a:cs typeface="Times New Roman" panose="02020603050405020304" pitchFamily="18" charset="0"/>
                <a:hlinkClick r:id="rId3"/>
              </a:rPr>
              <a:t>.</a:t>
            </a:r>
            <a:r>
              <a:rPr lang="en-US" sz="2000" b="1" u="sng" dirty="0" err="1">
                <a:solidFill>
                  <a:schemeClr val="tx1"/>
                </a:solidFill>
                <a:latin typeface="Times New Roman" panose="02020603050405020304" pitchFamily="18" charset="0"/>
                <a:cs typeface="Times New Roman" panose="02020603050405020304" pitchFamily="18" charset="0"/>
                <a:hlinkClick r:id="rId3"/>
              </a:rPr>
              <a:t>ru</a:t>
            </a:r>
            <a:r>
              <a:rPr lang="ru-RU" sz="2000" b="1" u="sng" dirty="0">
                <a:solidFill>
                  <a:schemeClr val="tx1"/>
                </a:solidFill>
                <a:latin typeface="Times New Roman" panose="02020603050405020304" pitchFamily="18" charset="0"/>
                <a:cs typeface="Times New Roman" panose="02020603050405020304" pitchFamily="18" charset="0"/>
                <a:hlinkClick r:id="rId3"/>
              </a:rPr>
              <a:t>/</a:t>
            </a:r>
            <a:r>
              <a:rPr lang="en-US" sz="2000" b="1" u="sng" dirty="0">
                <a:solidFill>
                  <a:schemeClr val="tx1"/>
                </a:solidFill>
                <a:latin typeface="Times New Roman" panose="02020603050405020304" pitchFamily="18" charset="0"/>
                <a:cs typeface="Times New Roman" panose="02020603050405020304" pitchFamily="18" charset="0"/>
                <a:hlinkClick r:id="rId3"/>
              </a:rPr>
              <a:t>test</a:t>
            </a:r>
            <a:r>
              <a:rPr lang="ru-RU" sz="2000" b="1" u="sng" dirty="0">
                <a:solidFill>
                  <a:schemeClr val="tx1"/>
                </a:solidFill>
                <a:latin typeface="Times New Roman" panose="02020603050405020304" pitchFamily="18" charset="0"/>
                <a:cs typeface="Times New Roman" panose="02020603050405020304" pitchFamily="18" charset="0"/>
                <a:hlinkClick r:id="rId3"/>
              </a:rPr>
              <a:t>?</a:t>
            </a:r>
            <a:r>
              <a:rPr lang="en-US" sz="2000" b="1" u="sng" dirty="0">
                <a:solidFill>
                  <a:schemeClr val="tx1"/>
                </a:solidFill>
                <a:latin typeface="Times New Roman" panose="02020603050405020304" pitchFamily="18" charset="0"/>
                <a:cs typeface="Times New Roman" panose="02020603050405020304" pitchFamily="18" charset="0"/>
                <a:hlinkClick r:id="rId3"/>
              </a:rPr>
              <a:t>a</a:t>
            </a:r>
            <a:r>
              <a:rPr lang="ru-RU" sz="2000" b="1" u="sng" dirty="0">
                <a:solidFill>
                  <a:schemeClr val="tx1"/>
                </a:solidFill>
                <a:latin typeface="Times New Roman" panose="02020603050405020304" pitchFamily="18" charset="0"/>
                <a:cs typeface="Times New Roman" panose="02020603050405020304" pitchFamily="18" charset="0"/>
                <a:hlinkClick r:id="rId3"/>
              </a:rPr>
              <a:t>=</a:t>
            </a:r>
            <a:r>
              <a:rPr lang="en-US" sz="2000" b="1" u="sng" dirty="0" err="1">
                <a:solidFill>
                  <a:schemeClr val="tx1"/>
                </a:solidFill>
                <a:latin typeface="Times New Roman" panose="02020603050405020304" pitchFamily="18" charset="0"/>
                <a:cs typeface="Times New Roman" panose="02020603050405020304" pitchFamily="18" charset="0"/>
                <a:hlinkClick r:id="rId3"/>
              </a:rPr>
              <a:t>catlistwstat</a:t>
            </a:r>
            <a:r>
              <a:rPr lang="en-US" sz="2000" b="1" dirty="0">
                <a:solidFill>
                  <a:schemeClr val="tx1"/>
                </a:solidFill>
                <a:latin typeface="Times New Roman" panose="02020603050405020304" pitchFamily="18" charset="0"/>
                <a:cs typeface="Times New Roman" panose="02020603050405020304" pitchFamily="18" charset="0"/>
              </a:rPr>
              <a:t> </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944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mc:AlternateContent xmlns:mc="http://schemas.openxmlformats.org/markup-compatibility/2006" xmlns:a14="http://schemas.microsoft.com/office/drawing/2010/main">
        <mc:Choice Requires="a14">
          <p:sp>
            <p:nvSpPr>
              <p:cNvPr id="5" name="Скругленный прямоугольник 4"/>
              <p:cNvSpPr/>
              <p:nvPr/>
            </p:nvSpPr>
            <p:spPr>
              <a:xfrm>
                <a:off x="576690" y="473045"/>
                <a:ext cx="8075240" cy="20198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b="1" dirty="0" smtClean="0">
                    <a:latin typeface="Times New Roman" panose="02020603050405020304" pitchFamily="18" charset="0"/>
                    <a:cs typeface="Times New Roman" panose="02020603050405020304" pitchFamily="18" charset="0"/>
                  </a:rPr>
                  <a:t>Всего 40 спортсменок, у всех равные шансы выступать первой. Поэтому имеются 40 равновероятных исходов. </a:t>
                </a:r>
              </a:p>
              <a:p>
                <a:pPr algn="just"/>
                <a:r>
                  <a:rPr lang="ru-RU" sz="2000" b="1" dirty="0" smtClean="0">
                    <a:latin typeface="Times New Roman" panose="02020603050405020304" pitchFamily="18" charset="0"/>
                    <a:cs typeface="Times New Roman" panose="02020603050405020304" pitchFamily="18" charset="0"/>
                  </a:rPr>
                  <a:t>Из Парагвая 40 – 12 - 9 = 19 спортсменок, поэтому имеется 19 благоприятных для этого события исходов. Искомая вероятность равна  </a:t>
                </a:r>
                <a14:m>
                  <m:oMath xmlns:m="http://schemas.openxmlformats.org/officeDocument/2006/math">
                    <m:f>
                      <m:fPr>
                        <m:ctrlPr>
                          <a:rPr lang="ru-RU" sz="2000" b="1" i="1" smtClean="0">
                            <a:latin typeface="Cambria Math" panose="02040503050406030204" pitchFamily="18" charset="0"/>
                          </a:rPr>
                        </m:ctrlPr>
                      </m:fPr>
                      <m:num>
                        <m:r>
                          <a:rPr lang="ru-RU" sz="2000" b="1" i="1" smtClean="0">
                            <a:latin typeface="Cambria Math" panose="02040503050406030204" pitchFamily="18" charset="0"/>
                          </a:rPr>
                          <m:t>𝟏𝟗</m:t>
                        </m:r>
                      </m:num>
                      <m:den>
                        <m:r>
                          <a:rPr lang="ru-RU" sz="2000" b="1" i="1" smtClean="0">
                            <a:latin typeface="Cambria Math" panose="02040503050406030204" pitchFamily="18" charset="0"/>
                          </a:rPr>
                          <m:t>𝟒𝟎</m:t>
                        </m:r>
                      </m:den>
                    </m:f>
                  </m:oMath>
                </a14:m>
                <a:r>
                  <a:rPr lang="ru-RU" sz="2000" b="1" dirty="0" smtClean="0">
                    <a:latin typeface="Times New Roman" panose="02020603050405020304" pitchFamily="18" charset="0"/>
                    <a:cs typeface="Times New Roman" panose="02020603050405020304" pitchFamily="18" charset="0"/>
                  </a:rPr>
                  <a:t> = 0,4</a:t>
                </a:r>
              </a:p>
              <a:p>
                <a:pPr algn="just"/>
                <a:r>
                  <a:rPr lang="ru-RU" sz="2000" b="1" dirty="0" smtClean="0">
                    <a:latin typeface="Times New Roman" panose="02020603050405020304" pitchFamily="18" charset="0"/>
                    <a:cs typeface="Times New Roman" panose="02020603050405020304" pitchFamily="18" charset="0"/>
                  </a:rPr>
                  <a:t>Ответ: 0,475</a:t>
                </a:r>
                <a:endParaRPr lang="ru-RU" sz="2000" b="1" dirty="0">
                  <a:latin typeface="Times New Roman" panose="02020603050405020304" pitchFamily="18" charset="0"/>
                  <a:cs typeface="Times New Roman" panose="02020603050405020304" pitchFamily="18" charset="0"/>
                </a:endParaRPr>
              </a:p>
            </p:txBody>
          </p:sp>
        </mc:Choice>
        <mc:Fallback xmlns="">
          <p:sp>
            <p:nvSpPr>
              <p:cNvPr id="5" name="Скругленный прямоугольник 4"/>
              <p:cNvSpPr>
                <a:spLocks noRot="1" noChangeAspect="1" noMove="1" noResize="1" noEditPoints="1" noAdjustHandles="1" noChangeArrowheads="1" noChangeShapeType="1" noTextEdit="1"/>
              </p:cNvSpPr>
              <p:nvPr/>
            </p:nvSpPr>
            <p:spPr>
              <a:xfrm>
                <a:off x="576690" y="473045"/>
                <a:ext cx="8075240" cy="2019851"/>
              </a:xfrm>
              <a:prstGeom prst="roundRect">
                <a:avLst/>
              </a:prstGeom>
              <a:blipFill rotWithShape="0">
                <a:blip r:embed="rId2"/>
                <a:stretch>
                  <a:fillRect t="-2090" b="-567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Скругленный прямоугольник 5"/>
              <p:cNvSpPr/>
              <p:nvPr/>
            </p:nvSpPr>
            <p:spPr>
              <a:xfrm>
                <a:off x="689874" y="2780928"/>
                <a:ext cx="7848872" cy="12961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b="1" dirty="0" smtClean="0"/>
                  <a:t>Общее число исходов равно 4(число ребят, бросавших жребий). Благоприятный исход один – выиграл Вова. </a:t>
                </a:r>
              </a:p>
              <a:p>
                <a:pPr algn="just"/>
                <a:r>
                  <a:rPr lang="ru-RU" sz="2000" b="1" dirty="0" smtClean="0"/>
                  <a:t>По определению:  Р(А)  =  </a:t>
                </a:r>
                <a14:m>
                  <m:oMath xmlns:m="http://schemas.openxmlformats.org/officeDocument/2006/math">
                    <m:f>
                      <m:fPr>
                        <m:ctrlPr>
                          <a:rPr lang="ru-RU" sz="2400" b="1" i="1" smtClean="0">
                            <a:latin typeface="Cambria Math" panose="02040503050406030204" pitchFamily="18" charset="0"/>
                          </a:rPr>
                        </m:ctrlPr>
                      </m:fPr>
                      <m:num>
                        <m:r>
                          <a:rPr lang="ru-RU" sz="2400" b="1" i="1" smtClean="0">
                            <a:latin typeface="Cambria Math" panose="02040503050406030204" pitchFamily="18" charset="0"/>
                          </a:rPr>
                          <m:t>𝟏</m:t>
                        </m:r>
                      </m:num>
                      <m:den>
                        <m:r>
                          <a:rPr lang="ru-RU" sz="2400" b="1" i="1" smtClean="0">
                            <a:latin typeface="Cambria Math" panose="02040503050406030204" pitchFamily="18" charset="0"/>
                          </a:rPr>
                          <m:t>𝟒</m:t>
                        </m:r>
                        <m:r>
                          <a:rPr lang="ru-RU" sz="2400" b="1" i="1" smtClean="0">
                            <a:latin typeface="Cambria Math" panose="02040503050406030204" pitchFamily="18" charset="0"/>
                          </a:rPr>
                          <m:t> </m:t>
                        </m:r>
                      </m:den>
                    </m:f>
                    <m:r>
                      <a:rPr lang="ru-RU" sz="2400" b="1" i="1" smtClean="0">
                        <a:latin typeface="Cambria Math" panose="02040503050406030204" pitchFamily="18" charset="0"/>
                      </a:rPr>
                      <m:t> </m:t>
                    </m:r>
                  </m:oMath>
                </a14:m>
                <a:r>
                  <a:rPr lang="ru-RU" sz="2000" b="1" dirty="0" smtClean="0"/>
                  <a:t>=  0,25</a:t>
                </a:r>
              </a:p>
              <a:p>
                <a:pPr algn="just"/>
                <a:r>
                  <a:rPr lang="ru-RU" sz="2000" b="1" dirty="0" smtClean="0"/>
                  <a:t>Ответ: 0,25</a:t>
                </a:r>
                <a:endParaRPr lang="ru-RU" sz="2000" b="1" dirty="0"/>
              </a:p>
            </p:txBody>
          </p:sp>
        </mc:Choice>
        <mc:Fallback xmlns="">
          <p:sp>
            <p:nvSpPr>
              <p:cNvPr id="6" name="Скругленный прямоугольник 5"/>
              <p:cNvSpPr>
                <a:spLocks noRot="1" noChangeAspect="1" noMove="1" noResize="1" noEditPoints="1" noAdjustHandles="1" noChangeArrowheads="1" noChangeShapeType="1" noTextEdit="1"/>
              </p:cNvSpPr>
              <p:nvPr/>
            </p:nvSpPr>
            <p:spPr>
              <a:xfrm>
                <a:off x="689874" y="2780928"/>
                <a:ext cx="7848872" cy="1296144"/>
              </a:xfrm>
              <a:prstGeom prst="roundRect">
                <a:avLst/>
              </a:prstGeom>
              <a:blipFill rotWithShape="0">
                <a:blip r:embed="rId3"/>
                <a:stretch>
                  <a:fillRect t="-10599" b="-1612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Скругленный прямоугольник 6"/>
              <p:cNvSpPr/>
              <p:nvPr/>
            </p:nvSpPr>
            <p:spPr>
              <a:xfrm>
                <a:off x="724744" y="4149080"/>
                <a:ext cx="7962056" cy="19442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b="1" dirty="0" smtClean="0">
                    <a:solidFill>
                      <a:schemeClr val="tx1"/>
                    </a:solidFill>
                  </a:rPr>
                  <a:t>На отрезке от 4 до 23 имеется 23-4+1=20 натуральных чисел, значит, всего возможны 20 исходов. На этом отрезке кратны трем следующие числа: 6,9,12,15,18,21. Всего таких чисел 6, поэтому рассматриваемому событию благоприятствует 6 исходов. Искомая вероятность равна: Р(А)= </a:t>
                </a:r>
                <a14:m>
                  <m:oMath xmlns:m="http://schemas.openxmlformats.org/officeDocument/2006/math">
                    <m:f>
                      <m:fPr>
                        <m:ctrlPr>
                          <a:rPr lang="ru-RU" sz="2000" b="1" i="1" smtClean="0">
                            <a:solidFill>
                              <a:schemeClr val="tx1"/>
                            </a:solidFill>
                            <a:latin typeface="Cambria Math" panose="02040503050406030204" pitchFamily="18" charset="0"/>
                          </a:rPr>
                        </m:ctrlPr>
                      </m:fPr>
                      <m:num>
                        <m:r>
                          <a:rPr lang="ru-RU" sz="2000" b="1" i="1" smtClean="0">
                            <a:solidFill>
                              <a:schemeClr val="tx1"/>
                            </a:solidFill>
                            <a:latin typeface="Cambria Math" panose="02040503050406030204" pitchFamily="18" charset="0"/>
                          </a:rPr>
                          <m:t>𝟔</m:t>
                        </m:r>
                      </m:num>
                      <m:den>
                        <m:r>
                          <a:rPr lang="ru-RU" sz="2000" b="1" i="1" smtClean="0">
                            <a:solidFill>
                              <a:schemeClr val="tx1"/>
                            </a:solidFill>
                            <a:latin typeface="Cambria Math" panose="02040503050406030204" pitchFamily="18" charset="0"/>
                          </a:rPr>
                          <m:t>𝟐𝟎</m:t>
                        </m:r>
                      </m:den>
                    </m:f>
                  </m:oMath>
                </a14:m>
                <a:r>
                  <a:rPr lang="ru-RU" sz="2000" b="1" dirty="0" smtClean="0">
                    <a:solidFill>
                      <a:schemeClr val="tx1"/>
                    </a:solidFill>
                  </a:rPr>
                  <a:t> = 0,3</a:t>
                </a:r>
              </a:p>
              <a:p>
                <a:pPr algn="just"/>
                <a:r>
                  <a:rPr lang="ru-RU" sz="2000" b="1" dirty="0" smtClean="0">
                    <a:solidFill>
                      <a:schemeClr val="tx1"/>
                    </a:solidFill>
                  </a:rPr>
                  <a:t>Ответ: 0,3</a:t>
                </a:r>
                <a:endParaRPr lang="ru-RU" sz="2000" b="1" dirty="0">
                  <a:solidFill>
                    <a:schemeClr val="tx1"/>
                  </a:solidFill>
                </a:endParaRPr>
              </a:p>
            </p:txBody>
          </p:sp>
        </mc:Choice>
        <mc:Fallback xmlns="">
          <p:sp>
            <p:nvSpPr>
              <p:cNvPr id="7" name="Скругленный прямоугольник 6"/>
              <p:cNvSpPr>
                <a:spLocks noRot="1" noChangeAspect="1" noMove="1" noResize="1" noEditPoints="1" noAdjustHandles="1" noChangeArrowheads="1" noChangeShapeType="1" noTextEdit="1"/>
              </p:cNvSpPr>
              <p:nvPr/>
            </p:nvSpPr>
            <p:spPr>
              <a:xfrm>
                <a:off x="724744" y="4149080"/>
                <a:ext cx="7962056" cy="1944216"/>
              </a:xfrm>
              <a:prstGeom prst="roundRect">
                <a:avLst/>
              </a:prstGeom>
              <a:blipFill rotWithShape="0">
                <a:blip r:embed="rId4"/>
                <a:stretch>
                  <a:fillRect t="-4025" b="-7430"/>
                </a:stretch>
              </a:blipFill>
            </p:spPr>
            <p:txBody>
              <a:bodyPr/>
              <a:lstStyle/>
              <a:p>
                <a:r>
                  <a:rPr lang="ru-RU">
                    <a:noFill/>
                  </a:rPr>
                  <a:t> </a:t>
                </a:r>
              </a:p>
            </p:txBody>
          </p:sp>
        </mc:Fallback>
      </mc:AlternateContent>
      <p:sp>
        <p:nvSpPr>
          <p:cNvPr id="12" name="Овал 11"/>
          <p:cNvSpPr/>
          <p:nvPr/>
        </p:nvSpPr>
        <p:spPr>
          <a:xfrm>
            <a:off x="5489229" y="5589240"/>
            <a:ext cx="3049517"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solidFill>
                  <a:srgbClr val="C00000"/>
                </a:solidFill>
              </a:rPr>
              <a:t> </a:t>
            </a:r>
            <a:r>
              <a:rPr lang="ru-RU" sz="2400" b="1" dirty="0" smtClean="0">
                <a:solidFill>
                  <a:srgbClr val="C00000"/>
                </a:solidFill>
                <a:hlinkClick r:id="rId5" action="ppaction://hlinksldjump"/>
              </a:rPr>
              <a:t>Назад</a:t>
            </a:r>
            <a:endParaRPr lang="ru-RU" sz="2400" b="1" dirty="0">
              <a:solidFill>
                <a:srgbClr val="C00000"/>
              </a:solidFill>
            </a:endParaRPr>
          </a:p>
        </p:txBody>
      </p:sp>
    </p:spTree>
    <p:extLst>
      <p:ext uri="{BB962C8B-B14F-4D97-AF65-F5344CB8AC3E}">
        <p14:creationId xmlns:p14="http://schemas.microsoft.com/office/powerpoint/2010/main" val="691470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Задачи о подбрасывании монеты</a:t>
            </a:r>
            <a:endParaRPr lang="ru-RU" dirty="0"/>
          </a:p>
        </p:txBody>
      </p:sp>
      <p:sp>
        <p:nvSpPr>
          <p:cNvPr id="3" name="Текст 2"/>
          <p:cNvSpPr>
            <a:spLocks noGrp="1"/>
          </p:cNvSpPr>
          <p:nvPr>
            <p:ph type="body" idx="1"/>
          </p:nvPr>
        </p:nvSpPr>
        <p:spPr/>
        <p:txBody>
          <a:bodyPr/>
          <a:lstStyle/>
          <a:p>
            <a:endParaRPr lang="ru-RU" dirty="0"/>
          </a:p>
        </p:txBody>
      </p:sp>
      <mc:AlternateContent xmlns:mc="http://schemas.openxmlformats.org/markup-compatibility/2006" xmlns:a14="http://schemas.microsoft.com/office/drawing/2010/main">
        <mc:Choice Requires="a14">
          <p:sp>
            <p:nvSpPr>
              <p:cNvPr id="4" name="Объект 3"/>
              <p:cNvSpPr>
                <a:spLocks noGrp="1"/>
              </p:cNvSpPr>
              <p:nvPr>
                <p:ph sz="half" idx="2"/>
              </p:nvPr>
            </p:nvSpPr>
            <p:spPr>
              <a:xfrm>
                <a:off x="457200" y="1535113"/>
                <a:ext cx="4040188" cy="4591050"/>
              </a:xfrm>
            </p:spPr>
            <p:txBody>
              <a:bodyPr>
                <a:normAutofit/>
              </a:bodyPr>
              <a:lstStyle/>
              <a:p>
                <a:pPr marL="0" indent="0" algn="just">
                  <a:buNone/>
                </a:pP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Событие А – «решка выпадет ровно один раз». Пусть каждый раз выпадение решки означает выигрыш жребия «Изумрудом», тогда возможны </a:t>
                </a:r>
                <a:r>
                  <a:rPr lang="ru-RU" sz="2000" b="1" dirty="0" smtClean="0">
                    <a:latin typeface="Times New Roman" panose="02020603050405020304" pitchFamily="18" charset="0"/>
                    <a:cs typeface="Times New Roman" panose="02020603050405020304" pitchFamily="18" charset="0"/>
                  </a:rPr>
                  <a:t>8=</a:t>
                </a:r>
                <a14:m>
                  <m:oMath xmlns:m="http://schemas.openxmlformats.org/officeDocument/2006/math">
                    <m:sSup>
                      <m:sSupPr>
                        <m:ctrlPr>
                          <a:rPr lang="ru-RU" sz="2000" b="1" i="1">
                            <a:latin typeface="Cambria Math" panose="02040503050406030204" pitchFamily="18" charset="0"/>
                          </a:rPr>
                        </m:ctrlPr>
                      </m:sSupPr>
                      <m:e>
                        <m:r>
                          <a:rPr lang="ru-RU" sz="2000" b="1" i="1">
                            <a:latin typeface="Cambria Math" panose="02040503050406030204" pitchFamily="18" charset="0"/>
                          </a:rPr>
                          <m:t>𝟐</m:t>
                        </m:r>
                      </m:e>
                      <m:sup>
                        <m:r>
                          <a:rPr lang="ru-RU" sz="2000" b="1" i="1">
                            <a:latin typeface="Cambria Math" panose="02040503050406030204" pitchFamily="18" charset="0"/>
                          </a:rPr>
                          <m:t>𝟑</m:t>
                        </m:r>
                      </m:sup>
                    </m:sSup>
                  </m:oMath>
                </a14:m>
                <a:r>
                  <a:rPr lang="ru-RU" sz="2000" b="1" dirty="0" smtClean="0">
                    <a:latin typeface="Times New Roman" panose="02020603050405020304" pitchFamily="18" charset="0"/>
                    <a:cs typeface="Times New Roman" panose="02020603050405020304" pitchFamily="18" charset="0"/>
                  </a:rPr>
                  <a:t>исходов</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смотрим таблицу</a:t>
                </a:r>
                <a:r>
                  <a:rPr lang="ru-RU" sz="2000" b="1" dirty="0">
                    <a:latin typeface="Times New Roman" panose="02020603050405020304" pitchFamily="18" charset="0"/>
                    <a:cs typeface="Times New Roman" panose="02020603050405020304" pitchFamily="18" charset="0"/>
                  </a:rPr>
                  <a:t>. Благоприятствуют событию А три исхода. Искомая вероятность равна: Р(А) = </a:t>
                </a:r>
                <a14:m>
                  <m:oMath xmlns:m="http://schemas.openxmlformats.org/officeDocument/2006/math">
                    <m:f>
                      <m:fPr>
                        <m:ctrlPr>
                          <a:rPr lang="ru-RU" sz="2000" b="1" i="1">
                            <a:latin typeface="Cambria Math" panose="02040503050406030204" pitchFamily="18" charset="0"/>
                          </a:rPr>
                        </m:ctrlPr>
                      </m:fPr>
                      <m:num>
                        <m:r>
                          <a:rPr lang="ru-RU" sz="2000" b="1" i="1">
                            <a:latin typeface="Cambria Math" panose="02040503050406030204" pitchFamily="18" charset="0"/>
                          </a:rPr>
                          <m:t>𝟑</m:t>
                        </m:r>
                      </m:num>
                      <m:den>
                        <m:r>
                          <a:rPr lang="ru-RU" sz="2000" b="1" i="1">
                            <a:latin typeface="Cambria Math" panose="02040503050406030204" pitchFamily="18" charset="0"/>
                          </a:rPr>
                          <m:t>𝟖</m:t>
                        </m:r>
                      </m:den>
                    </m:f>
                  </m:oMath>
                </a14:m>
                <a:r>
                  <a:rPr lang="ru-RU" sz="2000" b="1" dirty="0">
                    <a:latin typeface="Times New Roman" panose="02020603050405020304" pitchFamily="18" charset="0"/>
                    <a:cs typeface="Times New Roman" panose="02020603050405020304" pitchFamily="18" charset="0"/>
                  </a:rPr>
                  <a:t> = </a:t>
                </a:r>
                <a:r>
                  <a:rPr lang="ru-RU" sz="2000" b="1" dirty="0" smtClean="0">
                    <a:latin typeface="Times New Roman" panose="02020603050405020304" pitchFamily="18" charset="0"/>
                    <a:cs typeface="Times New Roman" panose="02020603050405020304" pitchFamily="18" charset="0"/>
                  </a:rPr>
                  <a:t>0,375</a:t>
                </a:r>
              </a:p>
              <a:p>
                <a:pPr algn="just"/>
                <a:endParaRPr lang="ru-RU" sz="2000" b="1" dirty="0">
                  <a:latin typeface="Times New Roman" panose="02020603050405020304" pitchFamily="18" charset="0"/>
                  <a:cs typeface="Times New Roman" panose="02020603050405020304" pitchFamily="18" charset="0"/>
                </a:endParaRPr>
              </a:p>
              <a:p>
                <a:pPr marL="0" indent="0" algn="just">
                  <a:buNone/>
                </a:pPr>
                <a:r>
                  <a:rPr lang="ru-RU" sz="2000" b="1" dirty="0">
                    <a:latin typeface="Times New Roman" panose="02020603050405020304" pitchFamily="18" charset="0"/>
                    <a:cs typeface="Times New Roman" panose="02020603050405020304" pitchFamily="18" charset="0"/>
                  </a:rPr>
                  <a:t>Ответ: 0,375</a:t>
                </a:r>
                <a:endParaRPr lang="ru-RU" sz="2000" dirty="0">
                  <a:latin typeface="Times New Roman" panose="02020603050405020304" pitchFamily="18" charset="0"/>
                  <a:cs typeface="Times New Roman" panose="02020603050405020304" pitchFamily="18" charset="0"/>
                </a:endParaRPr>
              </a:p>
            </p:txBody>
          </p:sp>
        </mc:Choice>
        <mc:Fallback xmlns="">
          <p:sp>
            <p:nvSpPr>
              <p:cNvPr id="4" name="Объект 3"/>
              <p:cNvSpPr>
                <a:spLocks noGrp="1" noRot="1" noChangeAspect="1" noMove="1" noResize="1" noEditPoints="1" noAdjustHandles="1" noChangeArrowheads="1" noChangeShapeType="1" noTextEdit="1"/>
              </p:cNvSpPr>
              <p:nvPr>
                <p:ph sz="half" idx="2"/>
              </p:nvPr>
            </p:nvSpPr>
            <p:spPr>
              <a:xfrm>
                <a:off x="457200" y="1535113"/>
                <a:ext cx="4040188" cy="4591050"/>
              </a:xfrm>
              <a:blipFill rotWithShape="0">
                <a:blip r:embed="rId3"/>
                <a:stretch>
                  <a:fillRect l="-1508" t="-797" r="-1508"/>
                </a:stretch>
              </a:blipFill>
            </p:spPr>
            <p:txBody>
              <a:bodyPr/>
              <a:lstStyle/>
              <a:p>
                <a:r>
                  <a:rPr lang="ru-RU">
                    <a:noFill/>
                  </a:rPr>
                  <a:t> </a:t>
                </a:r>
              </a:p>
            </p:txBody>
          </p:sp>
        </mc:Fallback>
      </mc:AlternateContent>
      <p:sp>
        <p:nvSpPr>
          <p:cNvPr id="5" name="Текст 4"/>
          <p:cNvSpPr>
            <a:spLocks noGrp="1"/>
          </p:cNvSpPr>
          <p:nvPr>
            <p:ph type="body" sz="quarter" idx="3"/>
          </p:nvPr>
        </p:nvSpPr>
        <p:spPr/>
        <p:txBody>
          <a:bodyPr/>
          <a:lstStyle/>
          <a:p>
            <a:endParaRPr lang="ru-RU"/>
          </a:p>
        </p:txBody>
      </p:sp>
      <p:graphicFrame>
        <p:nvGraphicFramePr>
          <p:cNvPr id="7" name="Объект 6"/>
          <p:cNvGraphicFramePr>
            <a:graphicFrameLocks noGrp="1"/>
          </p:cNvGraphicFramePr>
          <p:nvPr>
            <p:ph sz="quarter" idx="4"/>
            <p:extLst>
              <p:ext uri="{D42A27DB-BD31-4B8C-83A1-F6EECF244321}">
                <p14:modId xmlns:p14="http://schemas.microsoft.com/office/powerpoint/2010/main" val="1564745615"/>
              </p:ext>
            </p:extLst>
          </p:nvPr>
        </p:nvGraphicFramePr>
        <p:xfrm>
          <a:off x="4645025" y="1535117"/>
          <a:ext cx="4031431" cy="4754556"/>
        </p:xfrm>
        <a:graphic>
          <a:graphicData uri="http://schemas.openxmlformats.org/drawingml/2006/table">
            <a:tbl>
              <a:tblPr firstRow="1" bandRow="1">
                <a:tableStyleId>{5C22544A-7EE6-4342-B048-85BDC9FD1C3A}</a:tableStyleId>
              </a:tblPr>
              <a:tblGrid>
                <a:gridCol w="1347258"/>
                <a:gridCol w="1347258"/>
                <a:gridCol w="1336915"/>
              </a:tblGrid>
              <a:tr h="528284">
                <a:tc>
                  <a:txBody>
                    <a:bodyPr/>
                    <a:lstStyle/>
                    <a:p>
                      <a:pPr algn="ctr"/>
                      <a:r>
                        <a:rPr lang="ru-RU" sz="2400" b="1" dirty="0" smtClean="0">
                          <a:latin typeface="Times New Roman" panose="02020603050405020304" pitchFamily="18" charset="0"/>
                          <a:cs typeface="Times New Roman" panose="02020603050405020304" pitchFamily="18" charset="0"/>
                        </a:rPr>
                        <a:t>1-й раз</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2-й</a:t>
                      </a:r>
                      <a:r>
                        <a:rPr lang="ru-RU" sz="2400" b="1" baseline="0" dirty="0" smtClean="0">
                          <a:latin typeface="Times New Roman" panose="02020603050405020304" pitchFamily="18" charset="0"/>
                          <a:cs typeface="Times New Roman" panose="02020603050405020304" pitchFamily="18" charset="0"/>
                        </a:rPr>
                        <a:t> раз</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3-й раз</a:t>
                      </a:r>
                      <a:endParaRPr lang="ru-RU" sz="2400" b="1" dirty="0">
                        <a:latin typeface="Times New Roman" panose="02020603050405020304" pitchFamily="18" charset="0"/>
                        <a:cs typeface="Times New Roman" panose="02020603050405020304" pitchFamily="18" charset="0"/>
                      </a:endParaRPr>
                    </a:p>
                  </a:txBody>
                  <a:tcPr/>
                </a:tc>
              </a:tr>
              <a:tr h="528284">
                <a:tc>
                  <a:txBody>
                    <a:bodyPr/>
                    <a:lstStyle/>
                    <a:p>
                      <a:pPr algn="ctr"/>
                      <a:r>
                        <a:rPr lang="ru-RU" sz="2400" b="1" dirty="0" smtClean="0">
                          <a:latin typeface="Times New Roman" panose="02020603050405020304" pitchFamily="18" charset="0"/>
                          <a:cs typeface="Times New Roman" panose="02020603050405020304" pitchFamily="18" charset="0"/>
                        </a:rPr>
                        <a:t>Р</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Р</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Р</a:t>
                      </a:r>
                      <a:endParaRPr lang="ru-RU" sz="2400" b="1" dirty="0">
                        <a:latin typeface="Times New Roman" panose="02020603050405020304" pitchFamily="18" charset="0"/>
                        <a:cs typeface="Times New Roman" panose="02020603050405020304" pitchFamily="18" charset="0"/>
                      </a:endParaRPr>
                    </a:p>
                  </a:txBody>
                  <a:tcPr/>
                </a:tc>
              </a:tr>
              <a:tr h="528284">
                <a:tc>
                  <a:txBody>
                    <a:bodyPr/>
                    <a:lstStyle/>
                    <a:p>
                      <a:pPr algn="ctr"/>
                      <a:r>
                        <a:rPr lang="ru-RU" sz="2400" b="1" dirty="0" smtClean="0">
                          <a:latin typeface="Times New Roman" panose="02020603050405020304" pitchFamily="18" charset="0"/>
                          <a:cs typeface="Times New Roman" panose="02020603050405020304" pitchFamily="18" charset="0"/>
                        </a:rPr>
                        <a:t>Р</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Р</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О</a:t>
                      </a:r>
                      <a:endParaRPr lang="ru-RU" sz="2400" b="1" dirty="0">
                        <a:latin typeface="Times New Roman" panose="02020603050405020304" pitchFamily="18" charset="0"/>
                        <a:cs typeface="Times New Roman" panose="02020603050405020304" pitchFamily="18" charset="0"/>
                      </a:endParaRPr>
                    </a:p>
                  </a:txBody>
                  <a:tcPr/>
                </a:tc>
              </a:tr>
              <a:tr h="528284">
                <a:tc>
                  <a:txBody>
                    <a:bodyPr/>
                    <a:lstStyle/>
                    <a:p>
                      <a:pPr algn="ctr"/>
                      <a:r>
                        <a:rPr lang="ru-RU" sz="2400" b="1" dirty="0" smtClean="0">
                          <a:latin typeface="Times New Roman" panose="02020603050405020304" pitchFamily="18" charset="0"/>
                          <a:cs typeface="Times New Roman" panose="02020603050405020304" pitchFamily="18" charset="0"/>
                        </a:rPr>
                        <a:t>Р</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О</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Р</a:t>
                      </a:r>
                      <a:endParaRPr lang="ru-RU" sz="2400" b="1" dirty="0">
                        <a:latin typeface="Times New Roman" panose="02020603050405020304" pitchFamily="18" charset="0"/>
                        <a:cs typeface="Times New Roman" panose="02020603050405020304" pitchFamily="18" charset="0"/>
                      </a:endParaRPr>
                    </a:p>
                  </a:txBody>
                  <a:tcPr/>
                </a:tc>
              </a:tr>
              <a:tr h="528284">
                <a:tc>
                  <a:txBody>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Р</a:t>
                      </a:r>
                      <a:endParaRPr lang="ru-RU" sz="2400" b="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О</a:t>
                      </a:r>
                      <a:endParaRPr lang="ru-RU" sz="2400" b="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О</a:t>
                      </a:r>
                      <a:endParaRPr lang="ru-RU" sz="2400" b="1" dirty="0">
                        <a:solidFill>
                          <a:srgbClr val="C00000"/>
                        </a:solidFill>
                        <a:latin typeface="Times New Roman" panose="02020603050405020304" pitchFamily="18" charset="0"/>
                        <a:cs typeface="Times New Roman" panose="02020603050405020304" pitchFamily="18" charset="0"/>
                      </a:endParaRPr>
                    </a:p>
                  </a:txBody>
                  <a:tcPr/>
                </a:tc>
              </a:tr>
              <a:tr h="528284">
                <a:tc>
                  <a:txBody>
                    <a:bodyPr/>
                    <a:lstStyle/>
                    <a:p>
                      <a:pPr algn="ctr"/>
                      <a:r>
                        <a:rPr lang="ru-RU" sz="2400" b="1" dirty="0" smtClean="0">
                          <a:latin typeface="Times New Roman" panose="02020603050405020304" pitchFamily="18" charset="0"/>
                          <a:cs typeface="Times New Roman" panose="02020603050405020304" pitchFamily="18" charset="0"/>
                        </a:rPr>
                        <a:t>О</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Р</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Р</a:t>
                      </a:r>
                      <a:endParaRPr lang="ru-RU" sz="2400" b="1" dirty="0">
                        <a:latin typeface="Times New Roman" panose="02020603050405020304" pitchFamily="18" charset="0"/>
                        <a:cs typeface="Times New Roman" panose="02020603050405020304" pitchFamily="18" charset="0"/>
                      </a:endParaRPr>
                    </a:p>
                  </a:txBody>
                  <a:tcPr/>
                </a:tc>
              </a:tr>
              <a:tr h="528284">
                <a:tc>
                  <a:txBody>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О</a:t>
                      </a:r>
                      <a:endParaRPr lang="ru-RU" sz="2400" b="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Р</a:t>
                      </a:r>
                      <a:endParaRPr lang="ru-RU" sz="2400" b="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О</a:t>
                      </a:r>
                      <a:endParaRPr lang="ru-RU" sz="2400" b="1" dirty="0">
                        <a:solidFill>
                          <a:srgbClr val="C00000"/>
                        </a:solidFill>
                        <a:latin typeface="Times New Roman" panose="02020603050405020304" pitchFamily="18" charset="0"/>
                        <a:cs typeface="Times New Roman" panose="02020603050405020304" pitchFamily="18" charset="0"/>
                      </a:endParaRPr>
                    </a:p>
                  </a:txBody>
                  <a:tcPr/>
                </a:tc>
              </a:tr>
              <a:tr h="528284">
                <a:tc>
                  <a:txBody>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О</a:t>
                      </a:r>
                      <a:endParaRPr lang="ru-RU" sz="2400" b="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О</a:t>
                      </a:r>
                      <a:endParaRPr lang="ru-RU" sz="2400" b="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Р</a:t>
                      </a:r>
                      <a:endParaRPr lang="ru-RU" sz="2400" b="1" dirty="0">
                        <a:solidFill>
                          <a:srgbClr val="C00000"/>
                        </a:solidFill>
                        <a:latin typeface="Times New Roman" panose="02020603050405020304" pitchFamily="18" charset="0"/>
                        <a:cs typeface="Times New Roman" panose="02020603050405020304" pitchFamily="18" charset="0"/>
                      </a:endParaRPr>
                    </a:p>
                  </a:txBody>
                  <a:tcPr/>
                </a:tc>
              </a:tr>
              <a:tr h="528284">
                <a:tc>
                  <a:txBody>
                    <a:bodyPr/>
                    <a:lstStyle/>
                    <a:p>
                      <a:pPr algn="ctr"/>
                      <a:r>
                        <a:rPr lang="ru-RU" sz="2400" b="1" dirty="0" smtClean="0">
                          <a:latin typeface="Times New Roman" panose="02020603050405020304" pitchFamily="18" charset="0"/>
                          <a:cs typeface="Times New Roman" panose="02020603050405020304" pitchFamily="18" charset="0"/>
                        </a:rPr>
                        <a:t>О</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О</a:t>
                      </a:r>
                      <a:endParaRPr lang="ru-RU" sz="2400" b="1" dirty="0">
                        <a:latin typeface="Times New Roman" panose="02020603050405020304" pitchFamily="18" charset="0"/>
                        <a:cs typeface="Times New Roman" panose="02020603050405020304" pitchFamily="18" charset="0"/>
                      </a:endParaRPr>
                    </a:p>
                  </a:txBody>
                  <a:tcPr/>
                </a:tc>
                <a:tc>
                  <a:txBody>
                    <a:bodyPr/>
                    <a:lstStyle/>
                    <a:p>
                      <a:pPr algn="ctr"/>
                      <a:r>
                        <a:rPr lang="ru-RU" sz="2400" b="1" dirty="0" smtClean="0">
                          <a:latin typeface="Times New Roman" panose="02020603050405020304" pitchFamily="18" charset="0"/>
                          <a:cs typeface="Times New Roman" panose="02020603050405020304" pitchFamily="18" charset="0"/>
                        </a:rPr>
                        <a:t>О</a:t>
                      </a:r>
                      <a:endParaRPr lang="ru-RU" sz="2400" b="1" dirty="0">
                        <a:latin typeface="Times New Roman" panose="02020603050405020304" pitchFamily="18" charset="0"/>
                        <a:cs typeface="Times New Roman" panose="02020603050405020304" pitchFamily="18" charset="0"/>
                      </a:endParaRPr>
                    </a:p>
                  </a:txBody>
                  <a:tcPr/>
                </a:tc>
              </a:tr>
            </a:tbl>
          </a:graphicData>
        </a:graphic>
      </p:graphicFrame>
      <p:sp>
        <p:nvSpPr>
          <p:cNvPr id="8" name="Овал 7"/>
          <p:cNvSpPr/>
          <p:nvPr/>
        </p:nvSpPr>
        <p:spPr>
          <a:xfrm>
            <a:off x="1043608" y="5170129"/>
            <a:ext cx="2808312" cy="1003180"/>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hlinkClick r:id="rId4" action="ppaction://hlinksldjump"/>
              </a:rPr>
              <a:t>Назад</a:t>
            </a:r>
            <a:endParaRPr lang="ru-RU" sz="2000"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897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Модуль 1. Простые задачи</a:t>
            </a:r>
          </a:p>
        </p:txBody>
      </p:sp>
      <p:sp>
        <p:nvSpPr>
          <p:cNvPr id="4" name="Прямоугольник 3"/>
          <p:cNvSpPr/>
          <p:nvPr/>
        </p:nvSpPr>
        <p:spPr>
          <a:xfrm>
            <a:off x="469850" y="1417638"/>
            <a:ext cx="7970519" cy="17281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Задача 1.</a:t>
            </a:r>
            <a:r>
              <a:rPr lang="ru-RU" sz="2400" dirty="0" smtClean="0">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В урне 14 красных, 9 желтых и 7 зеленых шаров. Из урны наугад достают один шар. Какова вероятность, что этот шар окажется желтым?</a:t>
            </a:r>
            <a:endParaRPr lang="ru-RU" sz="24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Скругленный прямоугольник 4"/>
              <p:cNvSpPr/>
              <p:nvPr/>
            </p:nvSpPr>
            <p:spPr>
              <a:xfrm>
                <a:off x="611560" y="3501008"/>
                <a:ext cx="7828810" cy="28083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Решение: пусть событие А – из урны извлекли желтый шар, тогда общее число исходов равно числу шаров: </a:t>
                </a:r>
                <a:r>
                  <a:rPr lang="en-US" sz="2400" b="1" dirty="0" smtClean="0">
                    <a:solidFill>
                      <a:schemeClr val="tx1"/>
                    </a:solidFill>
                    <a:latin typeface="Times New Roman" panose="02020603050405020304" pitchFamily="18" charset="0"/>
                    <a:cs typeface="Times New Roman" panose="02020603050405020304" pitchFamily="18" charset="0"/>
                  </a:rPr>
                  <a:t>n=</a:t>
                </a:r>
                <a:r>
                  <a:rPr lang="ru-RU" sz="2400" b="1" dirty="0" smtClean="0">
                    <a:solidFill>
                      <a:schemeClr val="tx1"/>
                    </a:solidFill>
                    <a:latin typeface="Times New Roman" panose="02020603050405020304" pitchFamily="18" charset="0"/>
                    <a:cs typeface="Times New Roman" panose="02020603050405020304" pitchFamily="18" charset="0"/>
                  </a:rPr>
                  <a:t>14+9+7=30. Число исходов, благоприятствующих данному событию</a:t>
                </a:r>
                <a:r>
                  <a:rPr lang="en-US" sz="2400" b="1" dirty="0" smtClean="0">
                    <a:solidFill>
                      <a:schemeClr val="tx1"/>
                    </a:solidFill>
                    <a:latin typeface="Times New Roman" panose="02020603050405020304" pitchFamily="18" charset="0"/>
                    <a:cs typeface="Times New Roman" panose="02020603050405020304" pitchFamily="18" charset="0"/>
                  </a:rPr>
                  <a:t> m = </a:t>
                </a:r>
                <a:r>
                  <a:rPr lang="ru-RU" sz="2400" b="1" dirty="0" smtClean="0">
                    <a:solidFill>
                      <a:schemeClr val="tx1"/>
                    </a:solidFill>
                    <a:latin typeface="Times New Roman" panose="02020603050405020304" pitchFamily="18" charset="0"/>
                    <a:cs typeface="Times New Roman" panose="02020603050405020304" pitchFamily="18" charset="0"/>
                  </a:rPr>
                  <a:t>9. Искомая вероятность равна  Р(А)=</a:t>
                </a:r>
                <a:r>
                  <a:rPr lang="en-US" sz="2400" b="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smtClean="0">
                            <a:solidFill>
                              <a:schemeClr val="tx1"/>
                            </a:solidFill>
                            <a:latin typeface="Cambria Math" panose="02040503050406030204" pitchFamily="18" charset="0"/>
                          </a:rPr>
                        </m:ctrlPr>
                      </m:fPr>
                      <m:num>
                        <m:r>
                          <a:rPr lang="en-US" sz="2800" b="1" i="1" smtClean="0">
                            <a:solidFill>
                              <a:schemeClr val="tx1"/>
                            </a:solidFill>
                            <a:latin typeface="Cambria Math" panose="02040503050406030204" pitchFamily="18" charset="0"/>
                          </a:rPr>
                          <m:t>𝒎</m:t>
                        </m:r>
                      </m:num>
                      <m:den>
                        <m:r>
                          <a:rPr lang="en-US" sz="2800" b="1" i="1" smtClean="0">
                            <a:solidFill>
                              <a:schemeClr val="tx1"/>
                            </a:solidFill>
                            <a:latin typeface="Cambria Math" panose="02040503050406030204" pitchFamily="18" charset="0"/>
                          </a:rPr>
                          <m:t>𝒏</m:t>
                        </m:r>
                      </m:den>
                    </m:f>
                  </m:oMath>
                </a14:m>
                <a:r>
                  <a:rPr lang="en-US" sz="2800" b="1" dirty="0" smtClean="0">
                    <a:solidFill>
                      <a:schemeClr val="tx1"/>
                    </a:solidFill>
                    <a:latin typeface="Times New Roman" panose="02020603050405020304" pitchFamily="18" charset="0"/>
                    <a:cs typeface="Times New Roman" panose="02020603050405020304" pitchFamily="18" charset="0"/>
                  </a:rPr>
                  <a:t>=</a:t>
                </a:r>
                <a:r>
                  <a:rPr lang="ru-RU" sz="2800" b="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ru-RU" sz="2800" b="1" i="1" smtClean="0">
                            <a:solidFill>
                              <a:schemeClr val="tx1"/>
                            </a:solidFill>
                            <a:latin typeface="Cambria Math" panose="02040503050406030204" pitchFamily="18" charset="0"/>
                          </a:rPr>
                        </m:ctrlPr>
                      </m:fPr>
                      <m:num>
                        <m:r>
                          <a:rPr lang="ru-RU" sz="2800" b="1" i="1" smtClean="0">
                            <a:solidFill>
                              <a:schemeClr val="tx1"/>
                            </a:solidFill>
                            <a:latin typeface="Cambria Math" panose="02040503050406030204" pitchFamily="18" charset="0"/>
                          </a:rPr>
                          <m:t>𝟗</m:t>
                        </m:r>
                      </m:num>
                      <m:den>
                        <m:r>
                          <a:rPr lang="ru-RU" sz="2800" b="1" i="1" smtClean="0">
                            <a:solidFill>
                              <a:schemeClr val="tx1"/>
                            </a:solidFill>
                            <a:latin typeface="Cambria Math" panose="02040503050406030204" pitchFamily="18" charset="0"/>
                          </a:rPr>
                          <m:t>𝟏𝟎</m:t>
                        </m:r>
                      </m:den>
                    </m:f>
                  </m:oMath>
                </a14:m>
                <a:r>
                  <a:rPr lang="ru-RU" sz="2800" b="1" dirty="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ru-RU" sz="2800" b="1" i="1" dirty="0" smtClean="0">
                            <a:solidFill>
                              <a:schemeClr val="tx1"/>
                            </a:solidFill>
                            <a:latin typeface="Cambria Math" panose="02040503050406030204" pitchFamily="18" charset="0"/>
                          </a:rPr>
                        </m:ctrlPr>
                      </m:fPr>
                      <m:num>
                        <m:r>
                          <a:rPr lang="ru-RU" sz="2800" b="1" i="1" dirty="0" smtClean="0">
                            <a:solidFill>
                              <a:schemeClr val="tx1"/>
                            </a:solidFill>
                            <a:latin typeface="Cambria Math" panose="02040503050406030204" pitchFamily="18" charset="0"/>
                          </a:rPr>
                          <m:t>𝟑</m:t>
                        </m:r>
                      </m:num>
                      <m:den>
                        <m:r>
                          <a:rPr lang="ru-RU" sz="2800" b="1" i="1" dirty="0" smtClean="0">
                            <a:solidFill>
                              <a:schemeClr val="tx1"/>
                            </a:solidFill>
                            <a:latin typeface="Cambria Math" panose="02040503050406030204" pitchFamily="18" charset="0"/>
                          </a:rPr>
                          <m:t>𝟏𝟎</m:t>
                        </m:r>
                      </m:den>
                    </m:f>
                  </m:oMath>
                </a14:m>
                <a:r>
                  <a:rPr lang="ru-RU" sz="2800" b="1" dirty="0" smtClean="0">
                    <a:solidFill>
                      <a:schemeClr val="tx1"/>
                    </a:solidFill>
                    <a:latin typeface="Times New Roman" panose="02020603050405020304" pitchFamily="18" charset="0"/>
                    <a:cs typeface="Times New Roman" panose="02020603050405020304" pitchFamily="18" charset="0"/>
                  </a:rPr>
                  <a:t> = </a:t>
                </a:r>
                <a:r>
                  <a:rPr lang="ru-RU" sz="2400" b="1" dirty="0" smtClean="0">
                    <a:solidFill>
                      <a:schemeClr val="tx1"/>
                    </a:solidFill>
                    <a:latin typeface="Times New Roman" panose="02020603050405020304" pitchFamily="18" charset="0"/>
                    <a:cs typeface="Times New Roman" panose="02020603050405020304" pitchFamily="18" charset="0"/>
                  </a:rPr>
                  <a:t>0,3</a:t>
                </a:r>
                <a:endParaRPr lang="en-US" sz="2400" b="1" dirty="0" smtClean="0">
                  <a:solidFill>
                    <a:schemeClr val="tx1"/>
                  </a:solidFill>
                  <a:latin typeface="Times New Roman" panose="02020603050405020304" pitchFamily="18" charset="0"/>
                  <a:cs typeface="Times New Roman" panose="02020603050405020304" pitchFamily="18" charset="0"/>
                </a:endParaRPr>
              </a:p>
              <a:p>
                <a:pPr algn="just"/>
                <a:r>
                  <a:rPr lang="ru-RU" sz="2400" b="1" dirty="0" smtClean="0">
                    <a:solidFill>
                      <a:schemeClr val="tx1"/>
                    </a:solidFill>
                    <a:latin typeface="Times New Roman" panose="02020603050405020304" pitchFamily="18" charset="0"/>
                    <a:cs typeface="Times New Roman" panose="02020603050405020304" pitchFamily="18" charset="0"/>
                  </a:rPr>
                  <a:t>Ответ: 0,3</a:t>
                </a:r>
                <a:endParaRPr lang="ru-RU"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Скругленный прямоугольник 4"/>
              <p:cNvSpPr>
                <a:spLocks noRot="1" noChangeAspect="1" noMove="1" noResize="1" noEditPoints="1" noAdjustHandles="1" noChangeArrowheads="1" noChangeShapeType="1" noTextEdit="1"/>
              </p:cNvSpPr>
              <p:nvPr/>
            </p:nvSpPr>
            <p:spPr>
              <a:xfrm>
                <a:off x="611560" y="3501008"/>
                <a:ext cx="7828810" cy="2808312"/>
              </a:xfrm>
              <a:prstGeom prst="roundRect">
                <a:avLst/>
              </a:prstGeom>
              <a:blipFill rotWithShape="0">
                <a:blip r:embed="rId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22681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о подбрасывании кубика</a:t>
            </a:r>
            <a:endParaRPr lang="ru-RU" dirty="0"/>
          </a:p>
        </p:txBody>
      </p:sp>
      <p:sp>
        <p:nvSpPr>
          <p:cNvPr id="7" name="Текст 6"/>
          <p:cNvSpPr>
            <a:spLocks noGrp="1"/>
          </p:cNvSpPr>
          <p:nvPr>
            <p:ph type="body" idx="1"/>
          </p:nvPr>
        </p:nvSpPr>
        <p:spPr>
          <a:xfrm>
            <a:off x="457909" y="1535108"/>
            <a:ext cx="4040188" cy="45719"/>
          </a:xfrm>
        </p:spPr>
        <p:txBody>
          <a:bodyPr>
            <a:normAutofit fontScale="25000" lnSpcReduction="20000"/>
          </a:bodyPr>
          <a:lstStyle/>
          <a:p>
            <a:r>
              <a:rPr lang="ru-RU" dirty="0" smtClean="0">
                <a:latin typeface="Times New Roman" panose="02020603050405020304" pitchFamily="18" charset="0"/>
                <a:cs typeface="Times New Roman" panose="02020603050405020304" pitchFamily="18" charset="0"/>
              </a:rPr>
              <a:t> </a:t>
            </a:r>
            <a:endParaRPr lang="ru-RU" dirty="0"/>
          </a:p>
        </p:txBody>
      </p:sp>
      <mc:AlternateContent xmlns:mc="http://schemas.openxmlformats.org/markup-compatibility/2006" xmlns:a14="http://schemas.microsoft.com/office/drawing/2010/main">
        <mc:Choice Requires="a14">
          <p:sp>
            <p:nvSpPr>
              <p:cNvPr id="8" name="Объект 7"/>
              <p:cNvSpPr>
                <a:spLocks noGrp="1"/>
              </p:cNvSpPr>
              <p:nvPr>
                <p:ph sz="half" idx="2"/>
              </p:nvPr>
            </p:nvSpPr>
            <p:spPr>
              <a:xfrm>
                <a:off x="457200" y="1535108"/>
                <a:ext cx="4040188" cy="4591055"/>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П</a:t>
                </a:r>
                <a:r>
                  <a:rPr lang="ru-RU" b="1" dirty="0" smtClean="0">
                    <a:latin typeface="Times New Roman" panose="02020603050405020304" pitchFamily="18" charset="0"/>
                    <a:cs typeface="Times New Roman" panose="02020603050405020304" pitchFamily="18" charset="0"/>
                  </a:rPr>
                  <a:t>усть событие А – «сумма очков равна 15». </a:t>
                </a:r>
                <a:r>
                  <a:rPr lang="ru-RU" b="1" dirty="0">
                    <a:latin typeface="Times New Roman" panose="02020603050405020304" pitchFamily="18" charset="0"/>
                    <a:cs typeface="Times New Roman" panose="02020603050405020304" pitchFamily="18" charset="0"/>
                  </a:rPr>
                  <a:t>Исходом будем считать пару чисел: очки при первом и втором броске. Всего имеется </a:t>
                </a:r>
                <a:r>
                  <a:rPr lang="ru-RU" b="1" dirty="0" smtClean="0">
                    <a:latin typeface="Times New Roman" panose="02020603050405020304" pitchFamily="18" charset="0"/>
                    <a:cs typeface="Times New Roman" panose="02020603050405020304" pitchFamily="18" charset="0"/>
                  </a:rPr>
                  <a:t>216 </a:t>
                </a:r>
                <a:r>
                  <a:rPr lang="ru-RU"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ru-RU" b="1" i="1">
                            <a:latin typeface="Cambria Math" panose="02040503050406030204" pitchFamily="18" charset="0"/>
                          </a:rPr>
                        </m:ctrlPr>
                      </m:sSupPr>
                      <m:e>
                        <m:r>
                          <a:rPr lang="ru-RU" b="1" i="1">
                            <a:latin typeface="Cambria Math" panose="02040503050406030204" pitchFamily="18" charset="0"/>
                          </a:rPr>
                          <m:t>𝟔</m:t>
                        </m:r>
                      </m:e>
                      <m:sup>
                        <m:r>
                          <a:rPr lang="ru-RU" b="1" i="1" smtClean="0">
                            <a:latin typeface="Cambria Math" panose="02040503050406030204" pitchFamily="18" charset="0"/>
                          </a:rPr>
                          <m:t>𝟑</m:t>
                        </m:r>
                      </m:sup>
                    </m:sSup>
                  </m:oMath>
                </a14:m>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исходов, тогда  </a:t>
                </a:r>
                <a:r>
                  <a:rPr lang="ru-RU" b="1" dirty="0">
                    <a:latin typeface="Times New Roman" panose="02020603050405020304" pitchFamily="18" charset="0"/>
                    <a:cs typeface="Times New Roman" panose="02020603050405020304" pitchFamily="18" charset="0"/>
                  </a:rPr>
                  <a:t>событию А благоприятствуют </a:t>
                </a:r>
                <a:r>
                  <a:rPr lang="ru-RU" b="1" dirty="0" smtClean="0">
                    <a:latin typeface="Times New Roman" panose="02020603050405020304" pitchFamily="18" charset="0"/>
                    <a:cs typeface="Times New Roman" panose="02020603050405020304" pitchFamily="18" charset="0"/>
                  </a:rPr>
                  <a:t>10 исходов, Искомая вероятность равна </a:t>
                </a:r>
              </a:p>
              <a:p>
                <a:pPr marL="0" indent="0">
                  <a:buNone/>
                </a:pPr>
                <a:r>
                  <a:rPr lang="ru-RU" b="1" dirty="0" smtClean="0">
                    <a:latin typeface="Times New Roman" panose="02020603050405020304" pitchFamily="18" charset="0"/>
                    <a:cs typeface="Times New Roman" panose="02020603050405020304" pitchFamily="18" charset="0"/>
                  </a:rPr>
                  <a:t>Р(А)= </a:t>
                </a:r>
                <a14:m>
                  <m:oMath xmlns:m="http://schemas.openxmlformats.org/officeDocument/2006/math">
                    <m:f>
                      <m:fPr>
                        <m:ctrlPr>
                          <a:rPr lang="ru-RU" b="1" i="1" smtClean="0">
                            <a:latin typeface="Cambria Math" panose="02040503050406030204" pitchFamily="18" charset="0"/>
                            <a:cs typeface="Times New Roman" panose="02020603050405020304" pitchFamily="18" charset="0"/>
                          </a:rPr>
                        </m:ctrlPr>
                      </m:fPr>
                      <m:num>
                        <m:r>
                          <a:rPr lang="ru-RU" b="1" i="1" smtClean="0">
                            <a:latin typeface="Cambria Math" panose="02040503050406030204" pitchFamily="18" charset="0"/>
                            <a:cs typeface="Times New Roman" panose="02020603050405020304" pitchFamily="18" charset="0"/>
                          </a:rPr>
                          <m:t>𝟏𝟎</m:t>
                        </m:r>
                      </m:num>
                      <m:den>
                        <m:r>
                          <a:rPr lang="ru-RU" b="1" i="1" smtClean="0">
                            <a:latin typeface="Cambria Math" panose="02040503050406030204" pitchFamily="18" charset="0"/>
                            <a:cs typeface="Times New Roman" panose="02020603050405020304" pitchFamily="18" charset="0"/>
                          </a:rPr>
                          <m:t>𝟐𝟏𝟔</m:t>
                        </m:r>
                      </m:den>
                    </m:f>
                    <m:r>
                      <a:rPr lang="ru-RU" b="1" i="1" smtClean="0">
                        <a:latin typeface="Cambria Math" panose="02040503050406030204" pitchFamily="18" charset="0"/>
                        <a:ea typeface="Cambria Math" panose="02040503050406030204" pitchFamily="18" charset="0"/>
                        <a:cs typeface="Times New Roman" panose="02020603050405020304" pitchFamily="18" charset="0"/>
                      </a:rPr>
                      <m:t>≈</m:t>
                    </m:r>
                    <m:r>
                      <a:rPr lang="ru-RU" b="1" i="1" smtClean="0">
                        <a:latin typeface="Cambria Math" panose="02040503050406030204" pitchFamily="18" charset="0"/>
                        <a:ea typeface="Cambria Math" panose="02040503050406030204" pitchFamily="18" charset="0"/>
                        <a:cs typeface="Times New Roman" panose="02020603050405020304" pitchFamily="18" charset="0"/>
                      </a:rPr>
                      <m:t>𝟎</m:t>
                    </m:r>
                    <m:r>
                      <a:rPr lang="ru-RU" b="1" i="1" smtClean="0">
                        <a:latin typeface="Cambria Math" panose="02040503050406030204" pitchFamily="18" charset="0"/>
                        <a:ea typeface="Cambria Math" panose="02040503050406030204" pitchFamily="18" charset="0"/>
                        <a:cs typeface="Times New Roman" panose="02020603050405020304" pitchFamily="18" charset="0"/>
                      </a:rPr>
                      <m:t>,</m:t>
                    </m:r>
                    <m:r>
                      <a:rPr lang="ru-RU" b="1" i="1" smtClean="0">
                        <a:latin typeface="Cambria Math" panose="02040503050406030204" pitchFamily="18" charset="0"/>
                        <a:ea typeface="Cambria Math" panose="02040503050406030204" pitchFamily="18" charset="0"/>
                        <a:cs typeface="Times New Roman" panose="02020603050405020304" pitchFamily="18" charset="0"/>
                      </a:rPr>
                      <m:t>𝟎𝟒𝟔𝟐</m:t>
                    </m:r>
                    <m:r>
                      <a:rPr lang="ru-RU" b="1" i="1" smtClean="0">
                        <a:latin typeface="Cambria Math" panose="02040503050406030204" pitchFamily="18" charset="0"/>
                        <a:ea typeface="Cambria Math" panose="02040503050406030204" pitchFamily="18" charset="0"/>
                        <a:cs typeface="Times New Roman" panose="02020603050405020304" pitchFamily="18" charset="0"/>
                      </a:rPr>
                      <m:t>≈</m:t>
                    </m:r>
                    <m:r>
                      <a:rPr lang="ru-RU" b="1" i="1" smtClean="0">
                        <a:latin typeface="Cambria Math" panose="02040503050406030204" pitchFamily="18" charset="0"/>
                        <a:ea typeface="Cambria Math" panose="02040503050406030204" pitchFamily="18" charset="0"/>
                        <a:cs typeface="Times New Roman" panose="02020603050405020304" pitchFamily="18" charset="0"/>
                      </a:rPr>
                      <m:t>𝟎</m:t>
                    </m:r>
                    <m:r>
                      <a:rPr lang="ru-RU" b="1" i="1" smtClean="0">
                        <a:latin typeface="Cambria Math" panose="02040503050406030204" pitchFamily="18" charset="0"/>
                        <a:ea typeface="Cambria Math" panose="02040503050406030204" pitchFamily="18" charset="0"/>
                        <a:cs typeface="Times New Roman" panose="02020603050405020304" pitchFamily="18" charset="0"/>
                      </a:rPr>
                      <m:t>,</m:t>
                    </m:r>
                    <m:r>
                      <a:rPr lang="ru-RU" b="1" i="1" smtClean="0">
                        <a:latin typeface="Cambria Math" panose="02040503050406030204" pitchFamily="18" charset="0"/>
                        <a:ea typeface="Cambria Math" panose="02040503050406030204" pitchFamily="18" charset="0"/>
                        <a:cs typeface="Times New Roman" panose="02020603050405020304" pitchFamily="18" charset="0"/>
                      </a:rPr>
                      <m:t>𝟎𝟓</m:t>
                    </m:r>
                  </m:oMath>
                </a14:m>
                <a:endParaRPr lang="ru-RU" b="1" dirty="0" smtClean="0">
                  <a:latin typeface="Times New Roman" panose="02020603050405020304" pitchFamily="18" charset="0"/>
                  <a:ea typeface="Cambria Math" panose="02040503050406030204" pitchFamily="18" charset="0"/>
                  <a:cs typeface="Times New Roman" panose="02020603050405020304" pitchFamily="18" charset="0"/>
                </a:endParaRPr>
              </a:p>
              <a:p>
                <a:pPr marL="0" indent="0">
                  <a:buNone/>
                </a:pPr>
                <a:r>
                  <a:rPr lang="ru-RU" b="1" dirty="0" smtClean="0">
                    <a:latin typeface="Times New Roman" panose="02020603050405020304" pitchFamily="18" charset="0"/>
                    <a:cs typeface="Times New Roman" panose="02020603050405020304" pitchFamily="18" charset="0"/>
                  </a:rPr>
                  <a:t>Ответ: 0,05</a:t>
                </a:r>
                <a:endParaRPr lang="ru-RU" b="1" dirty="0">
                  <a:latin typeface="Times New Roman" panose="02020603050405020304" pitchFamily="18" charset="0"/>
                  <a:cs typeface="Times New Roman" panose="02020603050405020304" pitchFamily="18" charset="0"/>
                </a:endParaRPr>
              </a:p>
              <a:p>
                <a:endParaRPr lang="ru-RU" dirty="0"/>
              </a:p>
            </p:txBody>
          </p:sp>
        </mc:Choice>
        <mc:Fallback xmlns="">
          <p:sp>
            <p:nvSpPr>
              <p:cNvPr id="8" name="Объект 7"/>
              <p:cNvSpPr>
                <a:spLocks noGrp="1" noRot="1" noChangeAspect="1" noMove="1" noResize="1" noEditPoints="1" noAdjustHandles="1" noChangeArrowheads="1" noChangeShapeType="1" noTextEdit="1"/>
              </p:cNvSpPr>
              <p:nvPr>
                <p:ph sz="half" idx="2"/>
              </p:nvPr>
            </p:nvSpPr>
            <p:spPr>
              <a:xfrm>
                <a:off x="457200" y="1535108"/>
                <a:ext cx="4040188" cy="4591055"/>
              </a:xfrm>
              <a:blipFill rotWithShape="0">
                <a:blip r:embed="rId2"/>
                <a:stretch>
                  <a:fillRect l="-2262" t="-1062" r="-2413" b="-398"/>
                </a:stretch>
              </a:blipFill>
            </p:spPr>
            <p:txBody>
              <a:bodyPr/>
              <a:lstStyle/>
              <a:p>
                <a:r>
                  <a:rPr lang="ru-RU">
                    <a:noFill/>
                  </a:rPr>
                  <a:t> </a:t>
                </a:r>
              </a:p>
            </p:txBody>
          </p:sp>
        </mc:Fallback>
      </mc:AlternateContent>
      <p:sp>
        <p:nvSpPr>
          <p:cNvPr id="9" name="Текст 8"/>
          <p:cNvSpPr>
            <a:spLocks noGrp="1"/>
          </p:cNvSpPr>
          <p:nvPr>
            <p:ph type="body" sz="quarter" idx="3"/>
          </p:nvPr>
        </p:nvSpPr>
        <p:spPr/>
        <p:txBody>
          <a:bodyPr/>
          <a:lstStyle/>
          <a:p>
            <a:endParaRPr lang="ru-RU"/>
          </a:p>
        </p:txBody>
      </p:sp>
      <p:graphicFrame>
        <p:nvGraphicFramePr>
          <p:cNvPr id="12" name="Объект 11"/>
          <p:cNvGraphicFramePr>
            <a:graphicFrameLocks noGrp="1"/>
          </p:cNvGraphicFramePr>
          <p:nvPr>
            <p:ph sz="quarter" idx="4"/>
            <p:extLst>
              <p:ext uri="{D42A27DB-BD31-4B8C-83A1-F6EECF244321}">
                <p14:modId xmlns:p14="http://schemas.microsoft.com/office/powerpoint/2010/main" val="1155747985"/>
              </p:ext>
            </p:extLst>
          </p:nvPr>
        </p:nvGraphicFramePr>
        <p:xfrm>
          <a:off x="4645025" y="1535108"/>
          <a:ext cx="4041776" cy="4990235"/>
        </p:xfrm>
        <a:graphic>
          <a:graphicData uri="http://schemas.openxmlformats.org/drawingml/2006/table">
            <a:tbl>
              <a:tblPr firstRow="1" bandRow="1">
                <a:tableStyleId>{5C22544A-7EE6-4342-B048-85BDC9FD1C3A}</a:tableStyleId>
              </a:tblPr>
              <a:tblGrid>
                <a:gridCol w="1010444"/>
                <a:gridCol w="1010444"/>
                <a:gridCol w="1010444"/>
                <a:gridCol w="1010444"/>
              </a:tblGrid>
              <a:tr h="750165">
                <a:tc>
                  <a:txBody>
                    <a:bodyPr/>
                    <a:lstStyle/>
                    <a:p>
                      <a:r>
                        <a:rPr lang="ru-RU" sz="2000" b="1" dirty="0" smtClean="0">
                          <a:latin typeface="Times New Roman" panose="02020603050405020304" pitchFamily="18" charset="0"/>
                          <a:cs typeface="Times New Roman" panose="02020603050405020304" pitchFamily="18" charset="0"/>
                        </a:rPr>
                        <a:t>1-й</a:t>
                      </a:r>
                      <a:r>
                        <a:rPr lang="ru-RU" sz="2000" b="1" baseline="0" dirty="0" smtClean="0">
                          <a:latin typeface="Times New Roman" panose="02020603050405020304" pitchFamily="18" charset="0"/>
                          <a:cs typeface="Times New Roman" panose="02020603050405020304" pitchFamily="18" charset="0"/>
                        </a:rPr>
                        <a:t> кубик</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2-й кубик</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3-й кубик</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Общая сумма</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3</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3</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3</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5</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5</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5</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5</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4</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4</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5</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5</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4</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5</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4</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4</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5</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r h="424007">
                <a:tc>
                  <a:txBody>
                    <a:bodyPr/>
                    <a:lstStyle/>
                    <a:p>
                      <a:r>
                        <a:rPr lang="ru-RU" sz="2000" b="1" dirty="0" smtClean="0">
                          <a:latin typeface="Times New Roman" panose="02020603050405020304" pitchFamily="18" charset="0"/>
                          <a:cs typeface="Times New Roman" panose="02020603050405020304" pitchFamily="18" charset="0"/>
                        </a:rPr>
                        <a:t>4</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5</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6</a:t>
                      </a:r>
                      <a:endParaRPr lang="ru-RU" sz="2000" b="1" dirty="0">
                        <a:latin typeface="Times New Roman" panose="02020603050405020304" pitchFamily="18" charset="0"/>
                        <a:cs typeface="Times New Roman" panose="02020603050405020304" pitchFamily="18" charset="0"/>
                      </a:endParaRPr>
                    </a:p>
                  </a:txBody>
                  <a:tcPr/>
                </a:tc>
                <a:tc>
                  <a:txBody>
                    <a:bodyPr/>
                    <a:lstStyle/>
                    <a:p>
                      <a:r>
                        <a:rPr lang="ru-RU" sz="2000" b="1" dirty="0" smtClean="0">
                          <a:latin typeface="Times New Roman" panose="02020603050405020304" pitchFamily="18" charset="0"/>
                          <a:cs typeface="Times New Roman" panose="02020603050405020304" pitchFamily="18" charset="0"/>
                        </a:rPr>
                        <a:t>15</a:t>
                      </a:r>
                      <a:endParaRPr lang="ru-RU" sz="2000" b="1" dirty="0">
                        <a:latin typeface="Times New Roman" panose="02020603050405020304" pitchFamily="18" charset="0"/>
                        <a:cs typeface="Times New Roman" panose="02020603050405020304" pitchFamily="18" charset="0"/>
                      </a:endParaRPr>
                    </a:p>
                  </a:txBody>
                  <a:tcPr/>
                </a:tc>
              </a:tr>
            </a:tbl>
          </a:graphicData>
        </a:graphic>
      </p:graphicFrame>
      <p:sp>
        <p:nvSpPr>
          <p:cNvPr id="13" name="Овал 12"/>
          <p:cNvSpPr/>
          <p:nvPr/>
        </p:nvSpPr>
        <p:spPr>
          <a:xfrm>
            <a:off x="2123728" y="5589241"/>
            <a:ext cx="2373660" cy="936102"/>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a:latin typeface="Times New Roman" panose="02020603050405020304" pitchFamily="18" charset="0"/>
                <a:cs typeface="Times New Roman" panose="02020603050405020304" pitchFamily="18" charset="0"/>
                <a:hlinkClick r:id="rId3" action="ppaction://hlinksldjump"/>
              </a:rPr>
              <a:t>Н</a:t>
            </a:r>
            <a:r>
              <a:rPr lang="ru-RU" sz="2000" b="1" dirty="0" smtClean="0">
                <a:latin typeface="Times New Roman" panose="02020603050405020304" pitchFamily="18" charset="0"/>
                <a:cs typeface="Times New Roman" panose="02020603050405020304" pitchFamily="18" charset="0"/>
                <a:hlinkClick r:id="rId3" action="ppaction://hlinksldjump"/>
              </a:rPr>
              <a:t>азад</a:t>
            </a:r>
            <a:endParaRPr lang="ru-RU"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4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latin typeface="Times New Roman" panose="02020603050405020304" pitchFamily="18" charset="0"/>
                <a:cs typeface="Times New Roman" panose="02020603050405020304" pitchFamily="18" charset="0"/>
              </a:rPr>
              <a:t>Задачи об объединении несовместных событи</a:t>
            </a:r>
            <a:r>
              <a:rPr lang="ru-RU" b="1" dirty="0">
                <a:latin typeface="Times New Roman" panose="02020603050405020304" pitchFamily="18" charset="0"/>
                <a:cs typeface="Times New Roman" panose="02020603050405020304" pitchFamily="18" charset="0"/>
              </a:rPr>
              <a:t>й</a:t>
            </a:r>
            <a:endParaRPr lang="ru-RU" dirty="0"/>
          </a:p>
        </p:txBody>
      </p:sp>
      <mc:AlternateContent xmlns:mc="http://schemas.openxmlformats.org/markup-compatibility/2006" xmlns:a14="http://schemas.microsoft.com/office/drawing/2010/main">
        <mc:Choice Requires="a14">
          <p:sp>
            <p:nvSpPr>
              <p:cNvPr id="3" name="Прямоугольник 2"/>
              <p:cNvSpPr/>
              <p:nvPr/>
            </p:nvSpPr>
            <p:spPr>
              <a:xfrm>
                <a:off x="539552" y="1417638"/>
                <a:ext cx="8003232" cy="179533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dirty="0" smtClean="0"/>
                  <a:t> </a:t>
                </a:r>
                <a:r>
                  <a:rPr lang="ru-RU" sz="2000" b="1" dirty="0" smtClean="0">
                    <a:solidFill>
                      <a:schemeClr val="tx1"/>
                    </a:solidFill>
                    <a:latin typeface="Times New Roman" panose="02020603050405020304" pitchFamily="18" charset="0"/>
                    <a:cs typeface="Times New Roman" panose="02020603050405020304" pitchFamily="18" charset="0"/>
                  </a:rPr>
                  <a:t>Пусть событие А – «в автобусе менее 18 пассажиров»,  событие В – «в автобусе от 18 до 24 пассажиров», тогда событие А </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 В – «в автобусе менее 25 пассажиров». По условию Р(А</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В)=0,91, Р(А)=0,39. События А и В несовместны, то Р(А</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В) = Р(А)+Р(В), откуда 0,91=0,39+Р(В), Р(В)=0,52</a:t>
                </a:r>
              </a:p>
              <a:p>
                <a:pPr algn="just"/>
                <a:r>
                  <a:rPr lang="ru-RU" sz="2000" b="1" dirty="0" smtClean="0">
                    <a:solidFill>
                      <a:schemeClr val="tx1"/>
                    </a:solidFill>
                    <a:latin typeface="Times New Roman" panose="02020603050405020304" pitchFamily="18" charset="0"/>
                    <a:cs typeface="Times New Roman" panose="02020603050405020304" pitchFamily="18" charset="0"/>
                  </a:rPr>
                  <a:t>Ответ: 0,52</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39552" y="1417638"/>
                <a:ext cx="8003232" cy="1795338"/>
              </a:xfrm>
              <a:prstGeom prst="rect">
                <a:avLst/>
              </a:prstGeom>
              <a:blipFill rotWithShape="0">
                <a:blip r:embed="rId2"/>
                <a:stretch>
                  <a:fillRect l="-684" t="-4698" b="-872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683568" y="3717032"/>
                <a:ext cx="8003232" cy="237626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Событие А – «кофемолка прослужит больше года, но меньше двух лет», событие В – «кофемолка прослужит больше двух лет». Событие А </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 В – «кофемолка прослужит больше года». События А и В несовместны, по условию Р(А</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В)=0,93, Р(В)= 0,81, откуда Р(А)= Р(А</a:t>
                </a:r>
                <a14:m>
                  <m:oMath xmlns:m="http://schemas.openxmlformats.org/officeDocument/2006/math">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В)-Р(В)=0,93-081=0,12</a:t>
                </a:r>
              </a:p>
              <a:p>
                <a:pPr algn="just"/>
                <a:r>
                  <a:rPr lang="ru-RU" sz="2000" b="1" dirty="0" smtClean="0">
                    <a:solidFill>
                      <a:schemeClr val="tx1"/>
                    </a:solidFill>
                    <a:latin typeface="Times New Roman" panose="02020603050405020304" pitchFamily="18" charset="0"/>
                    <a:cs typeface="Times New Roman" panose="02020603050405020304" pitchFamily="18" charset="0"/>
                  </a:rPr>
                  <a:t>Ответ: 0,12</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683568" y="3717032"/>
                <a:ext cx="8003232" cy="2376264"/>
              </a:xfrm>
              <a:prstGeom prst="rect">
                <a:avLst/>
              </a:prstGeom>
              <a:blipFill rotWithShape="0">
                <a:blip r:embed="rId3"/>
                <a:stretch>
                  <a:fillRect l="-607" r="-987"/>
                </a:stretch>
              </a:blipFill>
            </p:spPr>
            <p:txBody>
              <a:bodyPr/>
              <a:lstStyle/>
              <a:p>
                <a:r>
                  <a:rPr lang="ru-RU">
                    <a:noFill/>
                  </a:rPr>
                  <a:t> </a:t>
                </a:r>
              </a:p>
            </p:txBody>
          </p:sp>
        </mc:Fallback>
      </mc:AlternateContent>
      <p:sp>
        <p:nvSpPr>
          <p:cNvPr id="5" name="Овал 4"/>
          <p:cNvSpPr/>
          <p:nvPr/>
        </p:nvSpPr>
        <p:spPr>
          <a:xfrm>
            <a:off x="5724128" y="5733256"/>
            <a:ext cx="2520280" cy="792088"/>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latin typeface="Times New Roman" panose="02020603050405020304" pitchFamily="18" charset="0"/>
                <a:cs typeface="Times New Roman" panose="02020603050405020304" pitchFamily="18" charset="0"/>
                <a:hlinkClick r:id="rId4" action="ppaction://hlinksldjump"/>
              </a:rPr>
              <a:t>Назад</a:t>
            </a:r>
            <a:endParaRPr lang="ru-RU"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362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Проверь себя</a:t>
            </a:r>
          </a:p>
        </p:txBody>
      </p:sp>
      <p:sp>
        <p:nvSpPr>
          <p:cNvPr id="4" name="Прямоугольник 3"/>
          <p:cNvSpPr/>
          <p:nvPr/>
        </p:nvSpPr>
        <p:spPr>
          <a:xfrm>
            <a:off x="886285" y="1556792"/>
            <a:ext cx="7776864" cy="44644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971675" indent="-1889125" algn="ctr"/>
            <a:r>
              <a:rPr lang="ru-RU" sz="4400" b="1" dirty="0" smtClean="0">
                <a:latin typeface="Times New Roman" panose="02020603050405020304" pitchFamily="18" charset="0"/>
                <a:cs typeface="Times New Roman" panose="02020603050405020304" pitchFamily="18" charset="0"/>
              </a:rPr>
              <a:t>Задача 4.  </a:t>
            </a:r>
            <a:r>
              <a:rPr lang="ru-RU" sz="4400" b="1" dirty="0" smtClean="0">
                <a:solidFill>
                  <a:srgbClr val="C00000"/>
                </a:solidFill>
                <a:latin typeface="Times New Roman" panose="02020603050405020304" pitchFamily="18" charset="0"/>
                <a:cs typeface="Times New Roman" panose="02020603050405020304" pitchFamily="18" charset="0"/>
              </a:rPr>
              <a:t>0,3</a:t>
            </a:r>
          </a:p>
          <a:p>
            <a:pPr marL="1971675" indent="-1889125" algn="ctr"/>
            <a:r>
              <a:rPr lang="ru-RU" sz="4400" b="1" dirty="0" smtClean="0">
                <a:latin typeface="Times New Roman" panose="02020603050405020304" pitchFamily="18" charset="0"/>
                <a:cs typeface="Times New Roman" panose="02020603050405020304" pitchFamily="18" charset="0"/>
              </a:rPr>
              <a:t>Задача 5.</a:t>
            </a:r>
            <a:r>
              <a:rPr lang="ru-RU" sz="4400" dirty="0" smtClean="0">
                <a:latin typeface="Times New Roman" panose="02020603050405020304" pitchFamily="18" charset="0"/>
                <a:cs typeface="Times New Roman" panose="02020603050405020304" pitchFamily="18" charset="0"/>
              </a:rPr>
              <a:t> </a:t>
            </a:r>
            <a:r>
              <a:rPr lang="ru-RU" sz="4400" b="1" dirty="0" smtClean="0">
                <a:solidFill>
                  <a:srgbClr val="C00000"/>
                </a:solidFill>
                <a:latin typeface="Times New Roman" panose="02020603050405020304" pitchFamily="18" charset="0"/>
                <a:cs typeface="Times New Roman" panose="02020603050405020304" pitchFamily="18" charset="0"/>
              </a:rPr>
              <a:t>0,24</a:t>
            </a:r>
          </a:p>
          <a:p>
            <a:pPr marL="1971675" indent="-1889125" algn="ctr"/>
            <a:r>
              <a:rPr lang="ru-RU" sz="4400" b="1" dirty="0" smtClean="0">
                <a:latin typeface="Times New Roman" panose="02020603050405020304" pitchFamily="18" charset="0"/>
                <a:cs typeface="Times New Roman" panose="02020603050405020304" pitchFamily="18" charset="0"/>
              </a:rPr>
              <a:t>Задача 6.</a:t>
            </a:r>
            <a:r>
              <a:rPr lang="ru-RU" sz="4400" dirty="0" smtClean="0">
                <a:latin typeface="Times New Roman" panose="02020603050405020304" pitchFamily="18" charset="0"/>
                <a:cs typeface="Times New Roman" panose="02020603050405020304" pitchFamily="18" charset="0"/>
              </a:rPr>
              <a:t>  </a:t>
            </a:r>
            <a:r>
              <a:rPr lang="ru-RU" sz="4400" b="1" dirty="0" smtClean="0">
                <a:solidFill>
                  <a:srgbClr val="C00000"/>
                </a:solidFill>
                <a:latin typeface="Times New Roman" panose="02020603050405020304" pitchFamily="18" charset="0"/>
                <a:cs typeface="Times New Roman" panose="02020603050405020304" pitchFamily="18" charset="0"/>
              </a:rPr>
              <a:t>0,4</a:t>
            </a:r>
          </a:p>
          <a:p>
            <a:pPr marL="1971675" indent="-1889125" algn="ctr"/>
            <a:r>
              <a:rPr lang="ru-RU" sz="4400" b="1" dirty="0" smtClean="0">
                <a:latin typeface="Times New Roman" panose="02020603050405020304" pitchFamily="18" charset="0"/>
                <a:cs typeface="Times New Roman" panose="02020603050405020304" pitchFamily="18" charset="0"/>
              </a:rPr>
              <a:t>   Задача 7.</a:t>
            </a:r>
            <a:r>
              <a:rPr lang="ru-RU" sz="4400" dirty="0" smtClean="0">
                <a:latin typeface="Times New Roman" panose="02020603050405020304" pitchFamily="18" charset="0"/>
                <a:cs typeface="Times New Roman" panose="02020603050405020304" pitchFamily="18" charset="0"/>
              </a:rPr>
              <a:t> </a:t>
            </a:r>
            <a:r>
              <a:rPr lang="ru-RU" sz="4400" b="1" dirty="0" smtClean="0">
                <a:solidFill>
                  <a:srgbClr val="C00000"/>
                </a:solidFill>
                <a:latin typeface="Times New Roman" panose="02020603050405020304" pitchFamily="18" charset="0"/>
                <a:cs typeface="Times New Roman" panose="02020603050405020304" pitchFamily="18" charset="0"/>
              </a:rPr>
              <a:t>0,992</a:t>
            </a:r>
          </a:p>
          <a:p>
            <a:pPr marL="1971675" indent="-1889125" algn="ctr"/>
            <a:r>
              <a:rPr lang="ru-RU" sz="4400" b="1" dirty="0" smtClean="0">
                <a:solidFill>
                  <a:schemeClr val="tx1"/>
                </a:solidFill>
                <a:latin typeface="Times New Roman" panose="02020603050405020304" pitchFamily="18" charset="0"/>
                <a:cs typeface="Times New Roman" panose="02020603050405020304" pitchFamily="18" charset="0"/>
              </a:rPr>
              <a:t>  Задача 8.</a:t>
            </a:r>
            <a:r>
              <a:rPr lang="ru-RU" sz="4400" dirty="0" smtClean="0">
                <a:latin typeface="Times New Roman" panose="02020603050405020304" pitchFamily="18" charset="0"/>
                <a:cs typeface="Times New Roman" panose="02020603050405020304" pitchFamily="18" charset="0"/>
              </a:rPr>
              <a:t> </a:t>
            </a:r>
            <a:r>
              <a:rPr lang="ru-RU" sz="4400" b="1" dirty="0" smtClean="0">
                <a:solidFill>
                  <a:srgbClr val="C00000"/>
                </a:solidFill>
                <a:latin typeface="Times New Roman" panose="02020603050405020304" pitchFamily="18" charset="0"/>
                <a:cs typeface="Times New Roman" panose="02020603050405020304" pitchFamily="18" charset="0"/>
              </a:rPr>
              <a:t>0 99</a:t>
            </a:r>
          </a:p>
          <a:p>
            <a:pPr algn="ctr"/>
            <a:endParaRPr lang="ru-RU" sz="4400" dirty="0" smtClean="0">
              <a:latin typeface="Times New Roman" panose="02020603050405020304" pitchFamily="18" charset="0"/>
              <a:cs typeface="Times New Roman" panose="02020603050405020304" pitchFamily="18" charset="0"/>
            </a:endParaRPr>
          </a:p>
        </p:txBody>
      </p:sp>
      <p:sp>
        <p:nvSpPr>
          <p:cNvPr id="5" name="Овал 4"/>
          <p:cNvSpPr/>
          <p:nvPr/>
        </p:nvSpPr>
        <p:spPr>
          <a:xfrm>
            <a:off x="6204533" y="5085184"/>
            <a:ext cx="2458616"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latin typeface="Times New Roman" panose="02020603050405020304" pitchFamily="18" charset="0"/>
                <a:cs typeface="Times New Roman" panose="02020603050405020304" pitchFamily="18" charset="0"/>
                <a:hlinkClick r:id="rId2" action="ppaction://hlinksldjump"/>
              </a:rPr>
              <a:t>Назад</a:t>
            </a:r>
            <a:endParaRPr lang="ru-RU"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03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Проверь себя</a:t>
            </a:r>
          </a:p>
        </p:txBody>
      </p:sp>
      <p:sp>
        <p:nvSpPr>
          <p:cNvPr id="3" name="Прямоугольник 2"/>
          <p:cNvSpPr/>
          <p:nvPr/>
        </p:nvSpPr>
        <p:spPr>
          <a:xfrm>
            <a:off x="647564" y="1268760"/>
            <a:ext cx="7848872" cy="47476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985838" indent="1081088"/>
            <a:r>
              <a:rPr lang="ru-RU" sz="3600" b="1" dirty="0" smtClean="0">
                <a:latin typeface="Times New Roman" panose="02020603050405020304" pitchFamily="18" charset="0"/>
                <a:cs typeface="Times New Roman" panose="02020603050405020304" pitchFamily="18" charset="0"/>
              </a:rPr>
              <a:t>Задача 13.  </a:t>
            </a:r>
            <a:r>
              <a:rPr lang="ru-RU" sz="3600" b="1" dirty="0" smtClean="0">
                <a:solidFill>
                  <a:srgbClr val="C00000"/>
                </a:solidFill>
                <a:latin typeface="Times New Roman" panose="02020603050405020304" pitchFamily="18" charset="0"/>
                <a:cs typeface="Times New Roman" panose="02020603050405020304" pitchFamily="18" charset="0"/>
              </a:rPr>
              <a:t>0,03</a:t>
            </a:r>
            <a:endParaRPr lang="ru-RU" sz="3600" b="1" dirty="0">
              <a:solidFill>
                <a:srgbClr val="C00000"/>
              </a:solidFill>
              <a:latin typeface="Times New Roman" panose="02020603050405020304" pitchFamily="18" charset="0"/>
              <a:cs typeface="Times New Roman" panose="02020603050405020304" pitchFamily="18" charset="0"/>
            </a:endParaRPr>
          </a:p>
          <a:p>
            <a:pPr marL="985838" indent="1081088"/>
            <a:r>
              <a:rPr lang="ru-RU" sz="3600" b="1" dirty="0">
                <a:latin typeface="Times New Roman" panose="02020603050405020304" pitchFamily="18" charset="0"/>
                <a:cs typeface="Times New Roman" panose="02020603050405020304" pitchFamily="18" charset="0"/>
              </a:rPr>
              <a:t>Задача </a:t>
            </a:r>
            <a:r>
              <a:rPr lang="ru-RU" sz="3600" b="1" dirty="0" smtClean="0">
                <a:latin typeface="Times New Roman" panose="02020603050405020304" pitchFamily="18" charset="0"/>
                <a:cs typeface="Times New Roman" panose="02020603050405020304" pitchFamily="18" charset="0"/>
              </a:rPr>
              <a:t>14.</a:t>
            </a:r>
            <a:r>
              <a:rPr lang="ru-RU" sz="3600" dirty="0" smtClean="0">
                <a:latin typeface="Times New Roman" panose="02020603050405020304" pitchFamily="18" charset="0"/>
                <a:cs typeface="Times New Roman" panose="02020603050405020304" pitchFamily="18" charset="0"/>
              </a:rPr>
              <a:t> </a:t>
            </a:r>
            <a:r>
              <a:rPr lang="ru-RU" sz="3600" b="1" dirty="0" smtClean="0">
                <a:solidFill>
                  <a:srgbClr val="C00000"/>
                </a:solidFill>
                <a:latin typeface="Times New Roman" panose="02020603050405020304" pitchFamily="18" charset="0"/>
                <a:cs typeface="Times New Roman" panose="02020603050405020304" pitchFamily="18" charset="0"/>
              </a:rPr>
              <a:t>0,83</a:t>
            </a:r>
            <a:endParaRPr lang="ru-RU" sz="3600" b="1" dirty="0">
              <a:solidFill>
                <a:srgbClr val="C00000"/>
              </a:solidFill>
              <a:latin typeface="Times New Roman" panose="02020603050405020304" pitchFamily="18" charset="0"/>
              <a:cs typeface="Times New Roman" panose="02020603050405020304" pitchFamily="18" charset="0"/>
            </a:endParaRPr>
          </a:p>
          <a:p>
            <a:pPr marL="985838" indent="1081088"/>
            <a:r>
              <a:rPr lang="ru-RU" sz="3600" b="1" dirty="0">
                <a:latin typeface="Times New Roman" panose="02020603050405020304" pitchFamily="18" charset="0"/>
                <a:cs typeface="Times New Roman" panose="02020603050405020304" pitchFamily="18" charset="0"/>
              </a:rPr>
              <a:t>Задача </a:t>
            </a:r>
            <a:r>
              <a:rPr lang="ru-RU" sz="3600" b="1" dirty="0" smtClean="0">
                <a:latin typeface="Times New Roman" panose="02020603050405020304" pitchFamily="18" charset="0"/>
                <a:cs typeface="Times New Roman" panose="02020603050405020304" pitchFamily="18" charset="0"/>
              </a:rPr>
              <a:t>15.</a:t>
            </a:r>
            <a:r>
              <a:rPr lang="ru-RU" sz="3600" dirty="0" smtClean="0">
                <a:latin typeface="Times New Roman" panose="02020603050405020304" pitchFamily="18" charset="0"/>
                <a:cs typeface="Times New Roman" panose="02020603050405020304" pitchFamily="18" charset="0"/>
              </a:rPr>
              <a:t>  </a:t>
            </a:r>
            <a:r>
              <a:rPr lang="ru-RU" sz="3600" b="1" dirty="0" smtClean="0">
                <a:solidFill>
                  <a:srgbClr val="C00000"/>
                </a:solidFill>
                <a:latin typeface="Times New Roman" panose="02020603050405020304" pitchFamily="18" charset="0"/>
                <a:cs typeface="Times New Roman" panose="02020603050405020304" pitchFamily="18" charset="0"/>
              </a:rPr>
              <a:t>0,07</a:t>
            </a:r>
            <a:r>
              <a:rPr lang="ru-RU" sz="3600" b="1" dirty="0" smtClean="0">
                <a:latin typeface="Times New Roman" panose="02020603050405020304" pitchFamily="18" charset="0"/>
                <a:cs typeface="Times New Roman" panose="02020603050405020304" pitchFamily="18" charset="0"/>
              </a:rPr>
              <a:t>   </a:t>
            </a:r>
          </a:p>
          <a:p>
            <a:pPr marL="985838" indent="1081088"/>
            <a:r>
              <a:rPr lang="ru-RU" sz="3600" b="1" dirty="0" smtClean="0">
                <a:latin typeface="Times New Roman" panose="02020603050405020304" pitchFamily="18" charset="0"/>
                <a:cs typeface="Times New Roman" panose="02020603050405020304" pitchFamily="18" charset="0"/>
              </a:rPr>
              <a:t>Задача 16.</a:t>
            </a:r>
            <a:r>
              <a:rPr lang="ru-RU" sz="3600" dirty="0" smtClean="0">
                <a:latin typeface="Times New Roman" panose="02020603050405020304" pitchFamily="18" charset="0"/>
                <a:cs typeface="Times New Roman" panose="02020603050405020304" pitchFamily="18" charset="0"/>
              </a:rPr>
              <a:t> </a:t>
            </a:r>
            <a:r>
              <a:rPr lang="ru-RU" sz="3600" b="1" dirty="0" smtClean="0">
                <a:solidFill>
                  <a:srgbClr val="C00000"/>
                </a:solidFill>
                <a:latin typeface="Times New Roman" panose="02020603050405020304" pitchFamily="18" charset="0"/>
                <a:cs typeface="Times New Roman" panose="02020603050405020304" pitchFamily="18" charset="0"/>
              </a:rPr>
              <a:t>0,5</a:t>
            </a:r>
          </a:p>
          <a:p>
            <a:pPr marL="985838" indent="1081088"/>
            <a:r>
              <a:rPr lang="ru-RU" sz="3600" b="1" dirty="0" smtClean="0">
                <a:solidFill>
                  <a:schemeClr val="tx1"/>
                </a:solidFill>
                <a:latin typeface="Times New Roman" panose="02020603050405020304" pitchFamily="18" charset="0"/>
                <a:cs typeface="Times New Roman" panose="02020603050405020304" pitchFamily="18" charset="0"/>
              </a:rPr>
              <a:t>Задача 17</a:t>
            </a:r>
            <a:r>
              <a:rPr lang="ru-RU" sz="3600" b="1" dirty="0">
                <a:solidFill>
                  <a:schemeClr val="tx1"/>
                </a:solidFill>
                <a:latin typeface="Times New Roman" panose="02020603050405020304" pitchFamily="18" charset="0"/>
                <a:cs typeface="Times New Roman" panose="02020603050405020304" pitchFamily="18" charset="0"/>
              </a:rPr>
              <a:t>.</a:t>
            </a:r>
            <a:r>
              <a:rPr lang="ru-RU" sz="3600" dirty="0">
                <a:latin typeface="Times New Roman" panose="02020603050405020304" pitchFamily="18" charset="0"/>
                <a:cs typeface="Times New Roman" panose="02020603050405020304" pitchFamily="18" charset="0"/>
              </a:rPr>
              <a:t> </a:t>
            </a:r>
            <a:r>
              <a:rPr lang="ru-RU" sz="3600" b="1" dirty="0" smtClean="0">
                <a:solidFill>
                  <a:srgbClr val="C00000"/>
                </a:solidFill>
                <a:latin typeface="Times New Roman" panose="02020603050405020304" pitchFamily="18" charset="0"/>
                <a:cs typeface="Times New Roman" panose="02020603050405020304" pitchFamily="18" charset="0"/>
              </a:rPr>
              <a:t>0,125</a:t>
            </a:r>
          </a:p>
          <a:p>
            <a:pPr marL="985838" indent="1081088"/>
            <a:r>
              <a:rPr lang="ru-RU" sz="3600" b="1" dirty="0" smtClean="0">
                <a:solidFill>
                  <a:schemeClr val="tx1"/>
                </a:solidFill>
                <a:latin typeface="Times New Roman" panose="02020603050405020304" pitchFamily="18" charset="0"/>
                <a:cs typeface="Times New Roman" panose="02020603050405020304" pitchFamily="18" charset="0"/>
              </a:rPr>
              <a:t>Задача 18. </a:t>
            </a:r>
            <a:r>
              <a:rPr lang="ru-RU" sz="3600" b="1" dirty="0" smtClean="0">
                <a:solidFill>
                  <a:srgbClr val="C00000"/>
                </a:solidFill>
                <a:latin typeface="Times New Roman" panose="02020603050405020304" pitchFamily="18" charset="0"/>
                <a:cs typeface="Times New Roman" panose="02020603050405020304" pitchFamily="18" charset="0"/>
              </a:rPr>
              <a:t>0,0625</a:t>
            </a: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4" name="Овал 3"/>
          <p:cNvSpPr/>
          <p:nvPr/>
        </p:nvSpPr>
        <p:spPr>
          <a:xfrm>
            <a:off x="5897389" y="5157192"/>
            <a:ext cx="2491035" cy="100811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hlinkClick r:id="rId2" action="ppaction://hlinksldjump"/>
              </a:rPr>
              <a:t>Назад</a:t>
            </a:r>
            <a:endParaRPr lang="ru-RU"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333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fontScale="90000"/>
          </a:bodyPr>
          <a:lstStyle/>
          <a:p>
            <a:r>
              <a:rPr lang="ru-RU" sz="4000" b="1" dirty="0" smtClean="0"/>
              <a:t>Задачи о выборе объектов из набора </a:t>
            </a:r>
            <a:endParaRPr lang="ru-RU" sz="4000" b="1" dirty="0"/>
          </a:p>
        </p:txBody>
      </p:sp>
      <p:sp>
        <p:nvSpPr>
          <p:cNvPr id="3" name="Прямоугольник 2"/>
          <p:cNvSpPr/>
          <p:nvPr/>
        </p:nvSpPr>
        <p:spPr>
          <a:xfrm>
            <a:off x="534380" y="1124744"/>
            <a:ext cx="8075240" cy="21602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Задача 2. </a:t>
            </a:r>
            <a:r>
              <a:rPr lang="ru-RU"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чемпионате по гимнастике участвуют 40 спортсменок: 12 из Аргентины, 9 из Бразилии, остальные — из Парагвая. Порядок, в котором выступают гимнастки, определяется жребием. Найдите вероятность того, что спортсменка, выступающая первой, окажется из Парагвая.</a:t>
            </a:r>
            <a:endParaRPr lang="ru-RU" sz="2400" b="1"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86379" y="3491560"/>
            <a:ext cx="8031428" cy="108956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Задача 3. </a:t>
            </a:r>
            <a:r>
              <a:rPr lang="ru-RU" sz="2400" b="1" dirty="0" smtClean="0">
                <a:solidFill>
                  <a:srgbClr val="C00000"/>
                </a:solidFill>
                <a:latin typeface="Times New Roman" panose="02020603050405020304" pitchFamily="18" charset="0"/>
                <a:cs typeface="Times New Roman" panose="02020603050405020304" pitchFamily="18" charset="0"/>
              </a:rPr>
              <a:t>Антон, Боря , Вова и Гриша бросили жребий – кому начинать игру. Найдите вероятность того, что начинать игру будет Вова.</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86379" y="4725144"/>
            <a:ext cx="8031428" cy="12241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Задача 4. </a:t>
            </a:r>
            <a:r>
              <a:rPr lang="ru-RU" sz="2400" b="1" dirty="0" smtClean="0">
                <a:solidFill>
                  <a:srgbClr val="C00000"/>
                </a:solidFill>
                <a:latin typeface="Times New Roman" panose="02020603050405020304" pitchFamily="18" charset="0"/>
                <a:cs typeface="Times New Roman" panose="02020603050405020304" pitchFamily="18" charset="0"/>
              </a:rPr>
              <a:t>Какова вероятность того, что случайно выбранное натуральное число от 4 до 23 делится на 3?</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6" name="Овал 5">
            <a:hlinkClick r:id="rId2" action="ppaction://hlinksldjump"/>
          </p:cNvPr>
          <p:cNvSpPr/>
          <p:nvPr/>
        </p:nvSpPr>
        <p:spPr>
          <a:xfrm>
            <a:off x="586379" y="5733256"/>
            <a:ext cx="3049517"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solidFill>
                  <a:srgbClr val="C00000"/>
                </a:solidFill>
                <a:latin typeface="Times New Roman" panose="02020603050405020304" pitchFamily="18" charset="0"/>
                <a:cs typeface="Times New Roman" panose="02020603050405020304" pitchFamily="18" charset="0"/>
              </a:rPr>
              <a:t>Решение</a:t>
            </a:r>
            <a:endParaRPr lang="ru-RU"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419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Овал 15"/>
          <p:cNvSpPr/>
          <p:nvPr/>
        </p:nvSpPr>
        <p:spPr>
          <a:xfrm>
            <a:off x="6956836" y="2281581"/>
            <a:ext cx="144016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6"/>
          <p:cNvSpPr>
            <a:spLocks noGrp="1"/>
          </p:cNvSpPr>
          <p:nvPr>
            <p:ph type="title"/>
          </p:nvPr>
        </p:nvSpPr>
        <p:spPr>
          <a:xfrm>
            <a:off x="457200" y="274638"/>
            <a:ext cx="8229600" cy="850106"/>
          </a:xfrm>
        </p:spPr>
        <p:txBody>
          <a:bodyPr/>
          <a:lstStyle/>
          <a:p>
            <a:r>
              <a:rPr lang="ru-RU" dirty="0" smtClean="0"/>
              <a:t>Проверь себя</a:t>
            </a:r>
            <a:endParaRPr lang="ru-RU" dirty="0"/>
          </a:p>
        </p:txBody>
      </p:sp>
      <p:sp>
        <p:nvSpPr>
          <p:cNvPr id="8" name="Прямоугольник 7"/>
          <p:cNvSpPr/>
          <p:nvPr/>
        </p:nvSpPr>
        <p:spPr>
          <a:xfrm>
            <a:off x="539552" y="980728"/>
            <a:ext cx="8147248" cy="5544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Задача 4</a:t>
            </a: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Научная </a:t>
            </a:r>
            <a:r>
              <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конференция проводится в 3 дня. Всего запланировано 70 докладов — в первый день 28 докладов, остальные распределены поровну между вторым и третьим днями. Порядок докладов определяется жеребьёвкой. Какова вероятность, что доклад профессора М. окажется запланированным на последний день конференции</a:t>
            </a:r>
            <a:r>
              <a:rPr lang="ru-RU"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Задача 5.</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solidFill>
                  <a:srgbClr val="C0101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сборнике билетов по химии всего 25 билетов, в 6 из них встречается вопрос по углеводородам. Найдите вероятность того, что в случайно выбранном на экзамене билете школьнику достанется вопрос по </a:t>
            </a:r>
            <a:r>
              <a:rPr lang="ru-RU"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углеводородам</a:t>
            </a:r>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Задача 6</a:t>
            </a:r>
            <a:r>
              <a:rPr lang="ru-RU"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Перед началом первого тура чемпионата по шашкам участников разбивают на игровые пары случайным образом с помощью жребия. Всего в чемпионате участвует 36 шашистов, среди которых 15 участников из России, в том числе Евгений </a:t>
            </a:r>
            <a:r>
              <a:rPr lang="ru-RU" sz="16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Коротов</a:t>
            </a:r>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Найдите вероятность того, что в первом туре Евгений </a:t>
            </a:r>
            <a:r>
              <a:rPr lang="ru-RU" sz="16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Коротов</a:t>
            </a:r>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будет играть с каким-либо </a:t>
            </a:r>
            <a:r>
              <a:rPr lang="ru-RU" sz="16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шашистом из России?</a:t>
            </a:r>
          </a:p>
          <a:p>
            <a:pPr algn="ct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Задача 7.</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среднем из 500 садовых насосов, поступивших в продажу, 4 подтекают. Найдите вероятность того, что один случайно выбранный для контроля насос не </a:t>
            </a:r>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подтекает.</a:t>
            </a:r>
          </a:p>
          <a:p>
            <a:pPr algn="ct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Задача 8</a:t>
            </a:r>
            <a:r>
              <a:rPr lang="ru-RU"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Фабрика выпускает сумки. В среднем на 80 качественных сумок приходится одна сумка со скрытыми дефектами. Найдите вероятность того, что купленная сумка окажется качественной. Результат округлите до сотых</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2" name="Овал 1"/>
          <p:cNvSpPr/>
          <p:nvPr/>
        </p:nvSpPr>
        <p:spPr>
          <a:xfrm>
            <a:off x="7020272" y="5949280"/>
            <a:ext cx="1863636" cy="4320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hlinkClick r:id="rId2" action="ppaction://hlinksldjump"/>
              </a:rPr>
              <a:t>Ответы</a:t>
            </a:r>
            <a:endParaRPr lang="ru-RU" sz="2000" b="1" dirty="0" smtClean="0"/>
          </a:p>
        </p:txBody>
      </p:sp>
    </p:spTree>
    <p:extLst>
      <p:ext uri="{BB962C8B-B14F-4D97-AF65-F5344CB8AC3E}">
        <p14:creationId xmlns:p14="http://schemas.microsoft.com/office/powerpoint/2010/main" val="384551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Задачи о подбрасывании монеты</a:t>
            </a:r>
            <a:endParaRPr lang="ru-RU" dirty="0">
              <a:latin typeface="Times New Roman" panose="02020603050405020304" pitchFamily="18" charset="0"/>
              <a:cs typeface="Times New Roman" panose="02020603050405020304" pitchFamily="18" charset="0"/>
            </a:endParaRPr>
          </a:p>
        </p:txBody>
      </p:sp>
      <p:sp>
        <p:nvSpPr>
          <p:cNvPr id="23" name="Текст 22"/>
          <p:cNvSpPr>
            <a:spLocks noGrp="1"/>
          </p:cNvSpPr>
          <p:nvPr>
            <p:ph type="body" idx="1"/>
          </p:nvPr>
        </p:nvSpPr>
        <p:spPr>
          <a:xfrm>
            <a:off x="457200" y="1535112"/>
            <a:ext cx="4040188" cy="1749871"/>
          </a:xfrm>
        </p:spPr>
        <p:txBody>
          <a:bodyPr/>
          <a:lstStyle/>
          <a:p>
            <a:endParaRPr lang="ru-RU" dirty="0"/>
          </a:p>
        </p:txBody>
      </p:sp>
      <mc:AlternateContent xmlns:mc="http://schemas.openxmlformats.org/markup-compatibility/2006" xmlns:a14="http://schemas.microsoft.com/office/drawing/2010/main">
        <mc:Choice Requires="a14">
          <p:sp>
            <p:nvSpPr>
              <p:cNvPr id="24" name="Объект 23"/>
              <p:cNvSpPr>
                <a:spLocks noGrp="1"/>
              </p:cNvSpPr>
              <p:nvPr>
                <p:ph sz="half" idx="2"/>
              </p:nvPr>
            </p:nvSpPr>
            <p:spPr>
              <a:xfrm>
                <a:off x="457200" y="2780927"/>
                <a:ext cx="4040188" cy="3345236"/>
              </a:xfrm>
            </p:spPr>
            <p:txBody>
              <a:bodyPr>
                <a:normAutofit fontScale="92500" lnSpcReduction="10000"/>
              </a:bodyPr>
              <a:lstStyle/>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В таких задачах удобно выписывать все возможные исходы в таблицу. Пусть событие А – «орел выпадет ровно один раз» </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Возможных исходов 4 = </a:t>
                </a:r>
                <a14:m>
                  <m:oMath xmlns:m="http://schemas.openxmlformats.org/officeDocument/2006/math">
                    <m:sSup>
                      <m:sSupPr>
                        <m:ctrlPr>
                          <a:rPr lang="ru-RU" sz="2000" b="1" i="1" smtClean="0">
                            <a:solidFill>
                              <a:schemeClr val="tx1"/>
                            </a:solidFill>
                            <a:latin typeface="Cambria Math" panose="02040503050406030204" pitchFamily="18" charset="0"/>
                          </a:rPr>
                        </m:ctrlPr>
                      </m:sSupPr>
                      <m:e>
                        <m:r>
                          <a:rPr lang="ru-RU" sz="2000" b="1" i="1" smtClean="0">
                            <a:solidFill>
                              <a:schemeClr val="tx1"/>
                            </a:solidFill>
                            <a:latin typeface="Cambria Math" panose="02040503050406030204" pitchFamily="18" charset="0"/>
                          </a:rPr>
                          <m:t>𝟐</m:t>
                        </m:r>
                      </m:e>
                      <m:sup>
                        <m:r>
                          <a:rPr lang="ru-RU" sz="2000" b="1" i="1" smtClean="0">
                            <a:solidFill>
                              <a:schemeClr val="tx1"/>
                            </a:solidFill>
                            <a:latin typeface="Cambria Math" panose="02040503050406030204" pitchFamily="18" charset="0"/>
                          </a:rPr>
                          <m:t>𝟐</m:t>
                        </m:r>
                      </m:sup>
                    </m:sSup>
                  </m:oMath>
                </a14:m>
                <a:r>
                  <a:rPr lang="ru-RU" sz="2000" b="1" dirty="0" smtClean="0">
                    <a:solidFill>
                      <a:schemeClr val="tx1"/>
                    </a:solidFill>
                    <a:latin typeface="Times New Roman" panose="02020603050405020304" pitchFamily="18" charset="0"/>
                    <a:cs typeface="Times New Roman" panose="02020603050405020304" pitchFamily="18" charset="0"/>
                  </a:rPr>
                  <a:t>, благоприятствуют событию А  два исхода РО и ОР. Искомая вероятность равна: </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Р(А) = </a:t>
                </a:r>
                <a14:m>
                  <m:oMath xmlns:m="http://schemas.openxmlformats.org/officeDocument/2006/math">
                    <m:f>
                      <m:fPr>
                        <m:ctrlPr>
                          <a:rPr lang="ru-RU" sz="2000" b="1" i="1" smtClean="0">
                            <a:solidFill>
                              <a:schemeClr val="tx1"/>
                            </a:solidFill>
                            <a:latin typeface="Cambria Math" panose="02040503050406030204" pitchFamily="18" charset="0"/>
                          </a:rPr>
                        </m:ctrlPr>
                      </m:fPr>
                      <m:num>
                        <m:r>
                          <a:rPr lang="ru-RU" sz="2000" b="1" i="1" smtClean="0">
                            <a:solidFill>
                              <a:schemeClr val="tx1"/>
                            </a:solidFill>
                            <a:latin typeface="Cambria Math" panose="02040503050406030204" pitchFamily="18" charset="0"/>
                          </a:rPr>
                          <m:t>𝟐</m:t>
                        </m:r>
                      </m:num>
                      <m:den>
                        <m:r>
                          <a:rPr lang="ru-RU" sz="2000" b="1" i="1" smtClean="0">
                            <a:solidFill>
                              <a:schemeClr val="tx1"/>
                            </a:solidFill>
                            <a:latin typeface="Cambria Math" panose="02040503050406030204" pitchFamily="18" charset="0"/>
                          </a:rPr>
                          <m:t>𝟒</m:t>
                        </m:r>
                      </m:den>
                    </m:f>
                    <m:r>
                      <a:rPr lang="ru-RU" sz="2000" b="1" i="1" smtClean="0">
                        <a:solidFill>
                          <a:schemeClr val="tx1"/>
                        </a:solidFill>
                        <a:latin typeface="Cambria Math" panose="02040503050406030204" pitchFamily="18" charset="0"/>
                      </a:rPr>
                      <m:t> =</m:t>
                    </m:r>
                    <m:r>
                      <a:rPr lang="ru-RU" sz="2000" b="1" i="1" smtClean="0">
                        <a:solidFill>
                          <a:schemeClr val="tx1"/>
                        </a:solidFill>
                        <a:latin typeface="Cambria Math" panose="02040503050406030204" pitchFamily="18" charset="0"/>
                      </a:rPr>
                      <m:t>𝟎</m:t>
                    </m:r>
                    <m:r>
                      <a:rPr lang="ru-RU" sz="2000" b="1" i="1" smtClean="0">
                        <a:solidFill>
                          <a:schemeClr val="tx1"/>
                        </a:solidFill>
                        <a:latin typeface="Cambria Math" panose="02040503050406030204" pitchFamily="18" charset="0"/>
                      </a:rPr>
                      <m:t>,</m:t>
                    </m:r>
                    <m:r>
                      <a:rPr lang="ru-RU" sz="2000" b="1" i="1" smtClean="0">
                        <a:solidFill>
                          <a:schemeClr val="tx1"/>
                        </a:solidFill>
                        <a:latin typeface="Cambria Math" panose="02040503050406030204" pitchFamily="18" charset="0"/>
                      </a:rPr>
                      <m:t>𝟓</m:t>
                    </m:r>
                  </m:oMath>
                </a14:m>
                <a:endParaRPr lang="ru-RU" sz="20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sz="2000" b="1" dirty="0">
                  <a:latin typeface="Times New Roman" panose="02020603050405020304" pitchFamily="18" charset="0"/>
                  <a:cs typeface="Times New Roman" panose="02020603050405020304" pitchFamily="18" charset="0"/>
                </a:endParaRPr>
              </a:p>
              <a:p>
                <a:pPr marL="0" indent="0" algn="just">
                  <a:buNone/>
                </a:pPr>
                <a:r>
                  <a:rPr lang="ru-RU" sz="2000" b="1" dirty="0" smtClean="0">
                    <a:solidFill>
                      <a:schemeClr val="tx1"/>
                    </a:solidFill>
                    <a:latin typeface="Times New Roman" panose="02020603050405020304" pitchFamily="18" charset="0"/>
                    <a:cs typeface="Times New Roman" panose="02020603050405020304" pitchFamily="18" charset="0"/>
                  </a:rPr>
                  <a:t>Ответ: 0,5</a:t>
                </a:r>
                <a:endParaRPr lang="ru-RU" sz="2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4" name="Объект 23"/>
              <p:cNvSpPr>
                <a:spLocks noGrp="1" noRot="1" noChangeAspect="1" noMove="1" noResize="1" noEditPoints="1" noAdjustHandles="1" noChangeArrowheads="1" noChangeShapeType="1" noTextEdit="1"/>
              </p:cNvSpPr>
              <p:nvPr>
                <p:ph sz="half" idx="2"/>
              </p:nvPr>
            </p:nvSpPr>
            <p:spPr>
              <a:xfrm>
                <a:off x="457200" y="2780927"/>
                <a:ext cx="4040188" cy="3345236"/>
              </a:xfrm>
              <a:blipFill rotWithShape="0">
                <a:blip r:embed="rId2"/>
                <a:stretch>
                  <a:fillRect l="-1357" t="-1821" r="-2413" b="-2914"/>
                </a:stretch>
              </a:blipFill>
            </p:spPr>
            <p:txBody>
              <a:bodyPr/>
              <a:lstStyle/>
              <a:p>
                <a:r>
                  <a:rPr lang="ru-RU">
                    <a:noFill/>
                  </a:rPr>
                  <a:t> </a:t>
                </a:r>
              </a:p>
            </p:txBody>
          </p:sp>
        </mc:Fallback>
      </mc:AlternateContent>
      <p:sp>
        <p:nvSpPr>
          <p:cNvPr id="25" name="Текст 24"/>
          <p:cNvSpPr>
            <a:spLocks noGrp="1"/>
          </p:cNvSpPr>
          <p:nvPr>
            <p:ph type="body" sz="quarter" idx="3"/>
          </p:nvPr>
        </p:nvSpPr>
        <p:spPr/>
        <p:txBody>
          <a:bodyPr/>
          <a:lstStyle/>
          <a:p>
            <a:endParaRPr lang="ru-RU"/>
          </a:p>
        </p:txBody>
      </p:sp>
      <p:graphicFrame>
        <p:nvGraphicFramePr>
          <p:cNvPr id="27" name="Объект 26"/>
          <p:cNvGraphicFramePr>
            <a:graphicFrameLocks noGrp="1"/>
          </p:cNvGraphicFramePr>
          <p:nvPr>
            <p:ph sz="quarter" idx="4"/>
            <p:extLst>
              <p:ext uri="{D42A27DB-BD31-4B8C-83A1-F6EECF244321}">
                <p14:modId xmlns:p14="http://schemas.microsoft.com/office/powerpoint/2010/main" val="1479865248"/>
              </p:ext>
            </p:extLst>
          </p:nvPr>
        </p:nvGraphicFramePr>
        <p:xfrm>
          <a:off x="4645025" y="2806700"/>
          <a:ext cx="4041776" cy="3574630"/>
        </p:xfrm>
        <a:graphic>
          <a:graphicData uri="http://schemas.openxmlformats.org/drawingml/2006/table">
            <a:tbl>
              <a:tblPr firstRow="1" bandRow="1">
                <a:tableStyleId>{5C22544A-7EE6-4342-B048-85BDC9FD1C3A}</a:tableStyleId>
              </a:tblPr>
              <a:tblGrid>
                <a:gridCol w="2015207"/>
                <a:gridCol w="2026569"/>
              </a:tblGrid>
              <a:tr h="714926">
                <a:tc>
                  <a:txBody>
                    <a:bodyPr/>
                    <a:lstStyle/>
                    <a:p>
                      <a:pPr algn="ctr"/>
                      <a:r>
                        <a:rPr lang="ru-RU" sz="2400" b="0" smtClean="0"/>
                        <a:t>1-й раз</a:t>
                      </a:r>
                      <a:endParaRPr lang="ru-RU" sz="2400" b="0" dirty="0"/>
                    </a:p>
                  </a:txBody>
                  <a:tcPr/>
                </a:tc>
                <a:tc>
                  <a:txBody>
                    <a:bodyPr/>
                    <a:lstStyle/>
                    <a:p>
                      <a:pPr algn="ctr"/>
                      <a:r>
                        <a:rPr lang="ru-RU" sz="2400" b="0" dirty="0" smtClean="0"/>
                        <a:t>2-й раз</a:t>
                      </a:r>
                      <a:endParaRPr lang="ru-RU" sz="2400" b="0" dirty="0"/>
                    </a:p>
                  </a:txBody>
                  <a:tcPr/>
                </a:tc>
              </a:tr>
              <a:tr h="714926">
                <a:tc>
                  <a:txBody>
                    <a:bodyPr/>
                    <a:lstStyle/>
                    <a:p>
                      <a:pPr algn="ctr"/>
                      <a:r>
                        <a:rPr lang="ru-RU" sz="2400" b="1" dirty="0" smtClean="0"/>
                        <a:t>Р</a:t>
                      </a:r>
                      <a:endParaRPr lang="ru-RU" sz="2400" b="1" dirty="0"/>
                    </a:p>
                  </a:txBody>
                  <a:tcPr/>
                </a:tc>
                <a:tc>
                  <a:txBody>
                    <a:bodyPr/>
                    <a:lstStyle/>
                    <a:p>
                      <a:pPr algn="ctr"/>
                      <a:r>
                        <a:rPr lang="ru-RU" sz="2400" b="1" dirty="0" smtClean="0"/>
                        <a:t>Р</a:t>
                      </a:r>
                      <a:endParaRPr lang="ru-RU" sz="2400" b="1" dirty="0"/>
                    </a:p>
                  </a:txBody>
                  <a:tcPr/>
                </a:tc>
              </a:tr>
              <a:tr h="714926">
                <a:tc>
                  <a:txBody>
                    <a:bodyPr/>
                    <a:lstStyle/>
                    <a:p>
                      <a:pPr algn="ctr"/>
                      <a:r>
                        <a:rPr lang="ru-RU" sz="2400" b="1" dirty="0" smtClean="0">
                          <a:solidFill>
                            <a:srgbClr val="C00000"/>
                          </a:solidFill>
                        </a:rPr>
                        <a:t>Р</a:t>
                      </a:r>
                      <a:endParaRPr lang="ru-RU" sz="2400" b="1" dirty="0">
                        <a:solidFill>
                          <a:srgbClr val="C00000"/>
                        </a:solidFill>
                      </a:endParaRPr>
                    </a:p>
                  </a:txBody>
                  <a:tcPr/>
                </a:tc>
                <a:tc>
                  <a:txBody>
                    <a:bodyPr/>
                    <a:lstStyle/>
                    <a:p>
                      <a:pPr algn="ctr"/>
                      <a:r>
                        <a:rPr lang="ru-RU" sz="2400" b="1" dirty="0" smtClean="0">
                          <a:solidFill>
                            <a:srgbClr val="C00000"/>
                          </a:solidFill>
                        </a:rPr>
                        <a:t>О</a:t>
                      </a:r>
                      <a:endParaRPr lang="ru-RU" sz="2400" b="1" dirty="0">
                        <a:solidFill>
                          <a:srgbClr val="C00000"/>
                        </a:solidFill>
                      </a:endParaRPr>
                    </a:p>
                  </a:txBody>
                  <a:tcPr/>
                </a:tc>
              </a:tr>
              <a:tr h="714926">
                <a:tc>
                  <a:txBody>
                    <a:bodyPr/>
                    <a:lstStyle/>
                    <a:p>
                      <a:pPr algn="ctr"/>
                      <a:r>
                        <a:rPr lang="ru-RU" sz="2400" b="1" dirty="0" smtClean="0">
                          <a:solidFill>
                            <a:srgbClr val="C00000"/>
                          </a:solidFill>
                        </a:rPr>
                        <a:t>О</a:t>
                      </a:r>
                      <a:endParaRPr lang="ru-RU" sz="2400" b="1" dirty="0">
                        <a:solidFill>
                          <a:srgbClr val="C00000"/>
                        </a:solidFill>
                      </a:endParaRPr>
                    </a:p>
                  </a:txBody>
                  <a:tcPr/>
                </a:tc>
                <a:tc>
                  <a:txBody>
                    <a:bodyPr/>
                    <a:lstStyle/>
                    <a:p>
                      <a:pPr algn="ctr"/>
                      <a:r>
                        <a:rPr lang="ru-RU" sz="2400" b="1" dirty="0" smtClean="0">
                          <a:solidFill>
                            <a:srgbClr val="C00000"/>
                          </a:solidFill>
                        </a:rPr>
                        <a:t>Р</a:t>
                      </a:r>
                      <a:endParaRPr lang="ru-RU" sz="2400" b="1" dirty="0">
                        <a:solidFill>
                          <a:srgbClr val="C00000"/>
                        </a:solidFill>
                      </a:endParaRPr>
                    </a:p>
                  </a:txBody>
                  <a:tcPr/>
                </a:tc>
              </a:tr>
              <a:tr h="714926">
                <a:tc>
                  <a:txBody>
                    <a:bodyPr/>
                    <a:lstStyle/>
                    <a:p>
                      <a:pPr algn="ctr"/>
                      <a:r>
                        <a:rPr lang="ru-RU" sz="2400" b="1" dirty="0" smtClean="0"/>
                        <a:t>О</a:t>
                      </a:r>
                      <a:endParaRPr lang="ru-RU" sz="2400" b="1" dirty="0"/>
                    </a:p>
                  </a:txBody>
                  <a:tcPr/>
                </a:tc>
                <a:tc>
                  <a:txBody>
                    <a:bodyPr/>
                    <a:lstStyle/>
                    <a:p>
                      <a:pPr algn="ctr"/>
                      <a:r>
                        <a:rPr lang="ru-RU" sz="2400" b="1" dirty="0" smtClean="0"/>
                        <a:t>О</a:t>
                      </a:r>
                      <a:endParaRPr lang="ru-RU" sz="2400" b="1" dirty="0"/>
                    </a:p>
                  </a:txBody>
                  <a:tcPr/>
                </a:tc>
              </a:tr>
            </a:tbl>
          </a:graphicData>
        </a:graphic>
      </p:graphicFrame>
      <p:sp>
        <p:nvSpPr>
          <p:cNvPr id="5" name="Прямоугольник 4"/>
          <p:cNvSpPr/>
          <p:nvPr/>
        </p:nvSpPr>
        <p:spPr>
          <a:xfrm>
            <a:off x="457200" y="1258629"/>
            <a:ext cx="8180635" cy="151216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400" b="1" dirty="0" smtClean="0">
                <a:latin typeface="Times New Roman" panose="02020603050405020304" pitchFamily="18" charset="0"/>
                <a:cs typeface="Times New Roman" panose="02020603050405020304" pitchFamily="18" charset="0"/>
              </a:rPr>
              <a:t>Задача 9. </a:t>
            </a:r>
            <a:r>
              <a:rPr lang="ru-RU" sz="2400" b="1" dirty="0" smtClean="0">
                <a:solidFill>
                  <a:srgbClr val="C00000"/>
                </a:solidFill>
                <a:latin typeface="Times New Roman" panose="02020603050405020304" pitchFamily="18" charset="0"/>
                <a:cs typeface="Times New Roman" panose="02020603050405020304" pitchFamily="18" charset="0"/>
              </a:rPr>
              <a:t>В </a:t>
            </a:r>
            <a:r>
              <a:rPr lang="ru-RU" sz="2400" b="1" dirty="0">
                <a:solidFill>
                  <a:srgbClr val="C00000"/>
                </a:solidFill>
                <a:latin typeface="Times New Roman" panose="02020603050405020304" pitchFamily="18" charset="0"/>
                <a:cs typeface="Times New Roman" panose="02020603050405020304" pitchFamily="18" charset="0"/>
              </a:rPr>
              <a:t>случайном эксперименте симметричную монету бросают дважды. Найдите вероятность того, что орел выпадет ровно один раз. </a:t>
            </a:r>
            <a:endParaRPr lang="ru-RU" sz="2400"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52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Задачи о подбрасывании монеты</a:t>
            </a:r>
            <a:endParaRPr lang="ru-RU" dirty="0"/>
          </a:p>
        </p:txBody>
      </p:sp>
      <p:sp>
        <p:nvSpPr>
          <p:cNvPr id="14" name="Объект 13"/>
          <p:cNvSpPr>
            <a:spLocks noGrp="1"/>
          </p:cNvSpPr>
          <p:nvPr>
            <p:ph sz="half" idx="4294967295"/>
          </p:nvPr>
        </p:nvSpPr>
        <p:spPr>
          <a:xfrm>
            <a:off x="0" y="2682875"/>
            <a:ext cx="4040188" cy="3478213"/>
          </a:xfrm>
        </p:spPr>
        <p:txBody>
          <a:bodyPr>
            <a:noAutofit/>
          </a:bodyPr>
          <a:lstStyle/>
          <a:p>
            <a:r>
              <a:rPr lang="ru-RU" sz="2000" b="1" dirty="0" smtClean="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98376" y="1196752"/>
            <a:ext cx="8147248" cy="2088231"/>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chemeClr val="tx1"/>
                </a:solidFill>
              </a:rPr>
              <a:t>Задача 10</a:t>
            </a:r>
            <a:r>
              <a:rPr lang="ru-RU" b="1" dirty="0">
                <a:solidFill>
                  <a:schemeClr val="tx1"/>
                </a:solidFill>
              </a:rPr>
              <a:t>.</a:t>
            </a:r>
            <a:r>
              <a:rPr lang="ru-RU" b="1" dirty="0" smtClean="0">
                <a:solidFill>
                  <a:schemeClr val="tx1"/>
                </a:solidFill>
              </a:rPr>
              <a:t> </a:t>
            </a:r>
            <a:r>
              <a:rPr lang="ru-RU" sz="2000" b="1" dirty="0" smtClean="0">
                <a:solidFill>
                  <a:srgbClr val="C00000"/>
                </a:solidFill>
              </a:rPr>
              <a:t>Перед началом футбольного матча судья бросает монетку, чтобы определить, какая из команд начнет игру с мячом. Команда «Изумруд» играет три матча с разными командами. Найдите вероятность того, что в этих играх «Изумруд» выиграет жребий ровно один раз.</a:t>
            </a:r>
          </a:p>
        </p:txBody>
      </p:sp>
      <p:sp>
        <p:nvSpPr>
          <p:cNvPr id="18" name="Овал 17"/>
          <p:cNvSpPr/>
          <p:nvPr/>
        </p:nvSpPr>
        <p:spPr>
          <a:xfrm>
            <a:off x="1475656" y="5168000"/>
            <a:ext cx="2808312" cy="1003180"/>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i="1" u="sng" dirty="0" smtClean="0">
                <a:solidFill>
                  <a:srgbClr val="C00000"/>
                </a:solidFill>
                <a:latin typeface="Times New Roman" panose="02020603050405020304" pitchFamily="18" charset="0"/>
                <a:cs typeface="Times New Roman" panose="02020603050405020304" pitchFamily="18" charset="0"/>
                <a:hlinkClick r:id="rId2" action="ppaction://hlinksldjump"/>
              </a:rPr>
              <a:t>Решение</a:t>
            </a:r>
            <a:endParaRPr lang="ru-RU" sz="2000" i="1" u="sng"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485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о подбрасывании кубика</a:t>
            </a:r>
            <a:endParaRPr lang="ru-RU" dirty="0"/>
          </a:p>
        </p:txBody>
      </p:sp>
      <p:sp>
        <p:nvSpPr>
          <p:cNvPr id="4" name="Прямоугольник 3"/>
          <p:cNvSpPr/>
          <p:nvPr/>
        </p:nvSpPr>
        <p:spPr>
          <a:xfrm>
            <a:off x="611560" y="1124744"/>
            <a:ext cx="7992888" cy="108012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rPr>
              <a:t>Задача 11. </a:t>
            </a:r>
            <a:r>
              <a:rPr lang="ru-RU" sz="2000" b="1" dirty="0" smtClean="0">
                <a:solidFill>
                  <a:srgbClr val="C00000"/>
                </a:solidFill>
                <a:latin typeface="Times New Roman" panose="02020603050405020304" pitchFamily="18" charset="0"/>
                <a:cs typeface="Times New Roman" panose="02020603050405020304" pitchFamily="18" charset="0"/>
              </a:rPr>
              <a:t>Игральный кубик бросают дважды. Найти вероятность того, что в сумме выпадет 8 очков, результат округлите до сотых.</a:t>
            </a:r>
          </a:p>
        </p:txBody>
      </p:sp>
      <mc:AlternateContent xmlns:mc="http://schemas.openxmlformats.org/markup-compatibility/2006" xmlns:a14="http://schemas.microsoft.com/office/drawing/2010/main">
        <mc:Choice Requires="a14">
          <p:sp>
            <p:nvSpPr>
              <p:cNvPr id="5" name="Скругленный прямоугольник 4"/>
              <p:cNvSpPr/>
              <p:nvPr/>
            </p:nvSpPr>
            <p:spPr>
              <a:xfrm>
                <a:off x="457200" y="2348880"/>
                <a:ext cx="8148769" cy="4185592"/>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Решение: пусть событие А – «сумма очков равна 8». Исходом будем считать пару чисел: очки при первом и втором броске. Всего имеется 36 = </a:t>
                </a:r>
                <a14:m>
                  <m:oMath xmlns:m="http://schemas.openxmlformats.org/officeDocument/2006/math">
                    <m:sSup>
                      <m:sSupPr>
                        <m:ctrlPr>
                          <a:rPr lang="ru-RU" sz="2000" b="1" i="1" smtClean="0">
                            <a:solidFill>
                              <a:schemeClr val="tx1"/>
                            </a:solidFill>
                            <a:latin typeface="Cambria Math" panose="02040503050406030204" pitchFamily="18" charset="0"/>
                          </a:rPr>
                        </m:ctrlPr>
                      </m:sSupPr>
                      <m:e>
                        <m:r>
                          <a:rPr lang="ru-RU" sz="2000" b="1" i="1" smtClean="0">
                            <a:solidFill>
                              <a:schemeClr val="tx1"/>
                            </a:solidFill>
                            <a:latin typeface="Cambria Math" panose="02040503050406030204" pitchFamily="18" charset="0"/>
                          </a:rPr>
                          <m:t>𝟔</m:t>
                        </m:r>
                      </m:e>
                      <m:sup>
                        <m:r>
                          <a:rPr lang="ru-RU" sz="2000" b="1" i="1" smtClean="0">
                            <a:solidFill>
                              <a:schemeClr val="tx1"/>
                            </a:solidFill>
                            <a:latin typeface="Cambria Math" panose="02040503050406030204" pitchFamily="18" charset="0"/>
                          </a:rPr>
                          <m:t>𝟐</m:t>
                        </m:r>
                      </m:sup>
                    </m:sSup>
                  </m:oMath>
                </a14:m>
                <a:r>
                  <a:rPr lang="ru-RU" sz="2000" b="1" dirty="0" smtClean="0">
                    <a:solidFill>
                      <a:schemeClr val="tx1"/>
                    </a:solidFill>
                    <a:latin typeface="Times New Roman" panose="02020603050405020304" pitchFamily="18" charset="0"/>
                    <a:cs typeface="Times New Roman" panose="02020603050405020304" pitchFamily="18" charset="0"/>
                  </a:rPr>
                  <a:t> исходов. Тогда  событию А благоприятствуют следующие исходы</a:t>
                </a:r>
              </a:p>
              <a:p>
                <a:pPr algn="ctr"/>
                <a:r>
                  <a:rPr lang="ru-RU" sz="2000" b="1" dirty="0" smtClean="0">
                    <a:solidFill>
                      <a:schemeClr val="tx1"/>
                    </a:solidFill>
                    <a:latin typeface="Times New Roman" panose="02020603050405020304" pitchFamily="18" charset="0"/>
                    <a:cs typeface="Times New Roman" panose="02020603050405020304" pitchFamily="18" charset="0"/>
                  </a:rPr>
                  <a:t>2 – 6</a:t>
                </a:r>
              </a:p>
              <a:p>
                <a:pPr algn="ctr"/>
                <a:r>
                  <a:rPr lang="ru-RU" sz="2000" b="1" dirty="0" smtClean="0">
                    <a:solidFill>
                      <a:schemeClr val="tx1"/>
                    </a:solidFill>
                    <a:latin typeface="Times New Roman" panose="02020603050405020304" pitchFamily="18" charset="0"/>
                    <a:cs typeface="Times New Roman" panose="02020603050405020304" pitchFamily="18" charset="0"/>
                  </a:rPr>
                  <a:t>6 – 2</a:t>
                </a:r>
              </a:p>
              <a:p>
                <a:pPr algn="ctr"/>
                <a:r>
                  <a:rPr lang="ru-RU" sz="2000" b="1" dirty="0" smtClean="0">
                    <a:solidFill>
                      <a:schemeClr val="tx1"/>
                    </a:solidFill>
                    <a:latin typeface="Times New Roman" panose="02020603050405020304" pitchFamily="18" charset="0"/>
                    <a:cs typeface="Times New Roman" panose="02020603050405020304" pitchFamily="18" charset="0"/>
                  </a:rPr>
                  <a:t>3 – 5</a:t>
                </a:r>
              </a:p>
              <a:p>
                <a:pPr algn="ctr"/>
                <a:r>
                  <a:rPr lang="ru-RU" sz="2000" b="1" dirty="0" smtClean="0">
                    <a:solidFill>
                      <a:schemeClr val="tx1"/>
                    </a:solidFill>
                    <a:latin typeface="Times New Roman" panose="02020603050405020304" pitchFamily="18" charset="0"/>
                    <a:cs typeface="Times New Roman" panose="02020603050405020304" pitchFamily="18" charset="0"/>
                  </a:rPr>
                  <a:t>5 – 3</a:t>
                </a:r>
              </a:p>
              <a:p>
                <a:pPr algn="ctr"/>
                <a:r>
                  <a:rPr lang="ru-RU" sz="2000" b="1" dirty="0" smtClean="0">
                    <a:solidFill>
                      <a:schemeClr val="tx1"/>
                    </a:solidFill>
                    <a:latin typeface="Times New Roman" panose="02020603050405020304" pitchFamily="18" charset="0"/>
                    <a:cs typeface="Times New Roman" panose="02020603050405020304" pitchFamily="18" charset="0"/>
                  </a:rPr>
                  <a:t>4 -  4</a:t>
                </a:r>
              </a:p>
              <a:p>
                <a:pPr algn="ctr"/>
                <a:r>
                  <a:rPr lang="ru-RU" sz="2000" b="1" dirty="0" smtClean="0">
                    <a:solidFill>
                      <a:schemeClr val="tx1"/>
                    </a:solidFill>
                    <a:latin typeface="Times New Roman" panose="02020603050405020304" pitchFamily="18" charset="0"/>
                    <a:cs typeface="Times New Roman" panose="02020603050405020304" pitchFamily="18" charset="0"/>
                  </a:rPr>
                  <a:t>Их количество равно 5, искомая вероятность равна: </a:t>
                </a:r>
              </a:p>
              <a:p>
                <a:pPr algn="ctr"/>
                <a:r>
                  <a:rPr lang="ru-RU" sz="2000" b="1" dirty="0" smtClean="0">
                    <a:solidFill>
                      <a:schemeClr val="tx1"/>
                    </a:solidFill>
                    <a:latin typeface="Times New Roman" panose="02020603050405020304" pitchFamily="18" charset="0"/>
                    <a:cs typeface="Times New Roman" panose="02020603050405020304" pitchFamily="18" charset="0"/>
                  </a:rPr>
                  <a:t>Р(А) = </a:t>
                </a:r>
                <a14:m>
                  <m:oMath xmlns:m="http://schemas.openxmlformats.org/officeDocument/2006/math">
                    <m:f>
                      <m:fPr>
                        <m:ctrlPr>
                          <a:rPr lang="ru-RU" sz="2000" b="1" i="1" smtClean="0">
                            <a:solidFill>
                              <a:schemeClr val="tx1"/>
                            </a:solidFill>
                            <a:latin typeface="Cambria Math" panose="02040503050406030204" pitchFamily="18" charset="0"/>
                          </a:rPr>
                        </m:ctrlPr>
                      </m:fPr>
                      <m:num>
                        <m:r>
                          <a:rPr lang="ru-RU" sz="2000" b="1" i="1" smtClean="0">
                            <a:solidFill>
                              <a:schemeClr val="tx1"/>
                            </a:solidFill>
                            <a:latin typeface="Cambria Math" panose="02040503050406030204" pitchFamily="18" charset="0"/>
                          </a:rPr>
                          <m:t>𝟓</m:t>
                        </m:r>
                      </m:num>
                      <m:den>
                        <m:r>
                          <a:rPr lang="ru-RU" sz="2000" b="1" i="1" smtClean="0">
                            <a:solidFill>
                              <a:schemeClr val="tx1"/>
                            </a:solidFill>
                            <a:latin typeface="Cambria Math" panose="02040503050406030204" pitchFamily="18" charset="0"/>
                          </a:rPr>
                          <m:t>𝟑𝟔</m:t>
                        </m:r>
                      </m:den>
                    </m:f>
                    <m:r>
                      <a:rPr lang="ru-RU" sz="2000" b="1" i="1" smtClean="0">
                        <a:solidFill>
                          <a:schemeClr val="tx1"/>
                        </a:solidFill>
                        <a:latin typeface="Cambria Math" panose="02040503050406030204" pitchFamily="18" charset="0"/>
                        <a:ea typeface="Cambria Math" panose="02040503050406030204" pitchFamily="18" charset="0"/>
                      </a:rPr>
                      <m:t>≈</m:t>
                    </m:r>
                    <m:r>
                      <a:rPr lang="ru-RU" sz="2000" b="1" i="1" smtClean="0">
                        <a:solidFill>
                          <a:schemeClr val="tx1"/>
                        </a:solidFill>
                        <a:latin typeface="Cambria Math" panose="02040503050406030204" pitchFamily="18" charset="0"/>
                        <a:ea typeface="Cambria Math" panose="02040503050406030204" pitchFamily="18" charset="0"/>
                      </a:rPr>
                      <m:t>𝟎</m:t>
                    </m:r>
                    <m:r>
                      <a:rPr lang="ru-RU" sz="2000" b="1" i="1" smtClean="0">
                        <a:solidFill>
                          <a:schemeClr val="tx1"/>
                        </a:solidFill>
                        <a:latin typeface="Cambria Math" panose="02040503050406030204" pitchFamily="18" charset="0"/>
                        <a:ea typeface="Cambria Math" panose="02040503050406030204" pitchFamily="18" charset="0"/>
                      </a:rPr>
                      <m:t>,</m:t>
                    </m:r>
                    <m:r>
                      <a:rPr lang="ru-RU" sz="2000" b="1" i="1" smtClean="0">
                        <a:solidFill>
                          <a:schemeClr val="tx1"/>
                        </a:solidFill>
                        <a:latin typeface="Cambria Math" panose="02040503050406030204" pitchFamily="18" charset="0"/>
                        <a:ea typeface="Cambria Math" panose="02040503050406030204" pitchFamily="18" charset="0"/>
                      </a:rPr>
                      <m:t>𝟏𝟑𝟖𝟖𝟖</m:t>
                    </m:r>
                    <m:r>
                      <a:rPr lang="ru-RU" sz="2000" b="1" i="1" smtClean="0">
                        <a:solidFill>
                          <a:schemeClr val="tx1"/>
                        </a:solidFill>
                        <a:latin typeface="Cambria Math" panose="02040503050406030204" pitchFamily="18" charset="0"/>
                        <a:ea typeface="Cambria Math" panose="02040503050406030204" pitchFamily="18" charset="0"/>
                      </a:rPr>
                      <m:t>≈</m:t>
                    </m:r>
                  </m:oMath>
                </a14:m>
                <a:r>
                  <a:rPr lang="ru-RU" sz="2000" b="1" dirty="0" smtClean="0">
                    <a:solidFill>
                      <a:schemeClr val="tx1"/>
                    </a:solidFill>
                    <a:latin typeface="Times New Roman" panose="02020603050405020304" pitchFamily="18" charset="0"/>
                    <a:cs typeface="Times New Roman" panose="02020603050405020304" pitchFamily="18" charset="0"/>
                  </a:rPr>
                  <a:t>0,14</a:t>
                </a:r>
              </a:p>
              <a:p>
                <a:pPr algn="just"/>
                <a:r>
                  <a:rPr lang="ru-RU" sz="2000" b="1" dirty="0" smtClean="0">
                    <a:solidFill>
                      <a:schemeClr val="tx1"/>
                    </a:solidFill>
                    <a:latin typeface="Times New Roman" panose="02020603050405020304" pitchFamily="18" charset="0"/>
                    <a:cs typeface="Times New Roman" panose="02020603050405020304" pitchFamily="18" charset="0"/>
                  </a:rPr>
                  <a:t>Ответ: 0,14</a:t>
                </a:r>
              </a:p>
              <a:p>
                <a:pPr algn="just"/>
                <a:endParaRPr lang="ru-RU" sz="2000" b="1"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Скругленный прямоугольник 4"/>
              <p:cNvSpPr>
                <a:spLocks noRot="1" noChangeAspect="1" noMove="1" noResize="1" noEditPoints="1" noAdjustHandles="1" noChangeArrowheads="1" noChangeShapeType="1" noTextEdit="1"/>
              </p:cNvSpPr>
              <p:nvPr/>
            </p:nvSpPr>
            <p:spPr>
              <a:xfrm>
                <a:off x="457200" y="2348880"/>
                <a:ext cx="8148769" cy="4185592"/>
              </a:xfrm>
              <a:prstGeom prst="roundRect">
                <a:avLst/>
              </a:prstGeom>
              <a:blipFill rotWithShape="0">
                <a:blip r:embed="rId2"/>
                <a:stretch>
                  <a:fillRect t="-579"/>
                </a:stretch>
              </a:blipFill>
            </p:spPr>
            <p:txBody>
              <a:bodyPr/>
              <a:lstStyle/>
              <a:p>
                <a:r>
                  <a:rPr lang="ru-RU">
                    <a:noFill/>
                  </a:rPr>
                  <a:t> </a:t>
                </a:r>
              </a:p>
            </p:txBody>
          </p:sp>
        </mc:Fallback>
      </mc:AlternateContent>
    </p:spTree>
    <p:extLst>
      <p:ext uri="{BB962C8B-B14F-4D97-AF65-F5344CB8AC3E}">
        <p14:creationId xmlns:p14="http://schemas.microsoft.com/office/powerpoint/2010/main" val="161689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340768"/>
          </a:xfrm>
        </p:spPr>
        <p:txBody>
          <a:bodyPr/>
          <a:lstStyle/>
          <a:p>
            <a:r>
              <a:rPr lang="ru-RU" dirty="0"/>
              <a:t>Задачи о подбрасывании </a:t>
            </a:r>
            <a:r>
              <a:rPr lang="ru-RU" dirty="0" smtClean="0"/>
              <a:t>кубика</a:t>
            </a:r>
            <a:endParaRPr lang="ru-RU" dirty="0"/>
          </a:p>
        </p:txBody>
      </p:sp>
      <p:sp>
        <p:nvSpPr>
          <p:cNvPr id="3" name="Прямоугольник 2"/>
          <p:cNvSpPr/>
          <p:nvPr/>
        </p:nvSpPr>
        <p:spPr>
          <a:xfrm>
            <a:off x="467544" y="1556792"/>
            <a:ext cx="8208912" cy="129614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Задача 12. </a:t>
            </a:r>
            <a:r>
              <a:rPr lang="ru-RU" sz="2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ru-RU"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случайном эксперименте бросают три игральные кости. Найдите вероятность того, что в сумме выпадет 15 очков. Результат округлите до сотых.</a:t>
            </a:r>
            <a:endParaRPr lang="ru-RU" sz="2000" b="1" dirty="0" smtClean="0">
              <a:solidFill>
                <a:srgbClr val="C00000"/>
              </a:solidFill>
              <a:latin typeface="Times New Roman" panose="02020603050405020304" pitchFamily="18" charset="0"/>
              <a:cs typeface="Times New Roman" panose="02020603050405020304" pitchFamily="18" charset="0"/>
            </a:endParaRPr>
          </a:p>
        </p:txBody>
      </p:sp>
      <p:sp>
        <p:nvSpPr>
          <p:cNvPr id="4" name="Овал 3">
            <a:hlinkClick r:id="rId2" action="ppaction://hlinksldjump"/>
          </p:cNvPr>
          <p:cNvSpPr/>
          <p:nvPr/>
        </p:nvSpPr>
        <p:spPr>
          <a:xfrm rot="10800000" flipV="1">
            <a:off x="899591" y="5229200"/>
            <a:ext cx="3049517" cy="86409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smtClean="0">
                <a:solidFill>
                  <a:srgbClr val="C00000"/>
                </a:solidFill>
                <a:latin typeface="Times New Roman" panose="02020603050405020304" pitchFamily="18" charset="0"/>
                <a:cs typeface="Times New Roman" panose="02020603050405020304" pitchFamily="18" charset="0"/>
                <a:hlinkClick r:id="rId3" action="ppaction://hlinksldjump"/>
              </a:rPr>
              <a:t>Решение</a:t>
            </a:r>
            <a:endParaRPr lang="ru-RU"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199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defPPr>
      </a:lstStyle>
      <a:style>
        <a:lnRef idx="1">
          <a:schemeClr val="accent6"/>
        </a:lnRef>
        <a:fillRef idx="2">
          <a:schemeClr val="accent6"/>
        </a:fillRef>
        <a:effectRef idx="1">
          <a:schemeClr val="accent6"/>
        </a:effectRef>
        <a:fontRef idx="minor">
          <a:schemeClr val="dk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2811</Words>
  <Application>Microsoft Office PowerPoint</Application>
  <PresentationFormat>Экран (4:3)</PresentationFormat>
  <Paragraphs>316</Paragraphs>
  <Slides>33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Cambria Math</vt:lpstr>
      <vt:lpstr>Constantia</vt:lpstr>
      <vt:lpstr>Times New Roman</vt:lpstr>
      <vt:lpstr>Тема Office</vt:lpstr>
      <vt:lpstr>Теория вероятностей подготовка к ЕГЭ - 2017</vt:lpstr>
      <vt:lpstr>Модуль 1. Простые задачи</vt:lpstr>
      <vt:lpstr>Модуль 1. Простые задачи</vt:lpstr>
      <vt:lpstr>Задачи о выборе объектов из набора </vt:lpstr>
      <vt:lpstr>Проверь себя</vt:lpstr>
      <vt:lpstr>Задачи о подбрасывании монеты</vt:lpstr>
      <vt:lpstr>Задачи о подбрасывании монеты</vt:lpstr>
      <vt:lpstr>Задачи о подбрасывании кубика</vt:lpstr>
      <vt:lpstr>Задачи о подбрасывании кубика</vt:lpstr>
      <vt:lpstr>Проверь себя</vt:lpstr>
      <vt:lpstr>Модуль2.Задачи средней трудности</vt:lpstr>
      <vt:lpstr>Модуль2.Задачи средней трудности</vt:lpstr>
      <vt:lpstr>Задачи об объединении несовместных событий</vt:lpstr>
      <vt:lpstr>Задачи об объединении несовместных событий</vt:lpstr>
      <vt:lpstr>Задачи о пересечении независимых событий</vt:lpstr>
      <vt:lpstr>Задачи о пересечении независимых событий</vt:lpstr>
      <vt:lpstr>Презентация PowerPoint</vt:lpstr>
      <vt:lpstr>Проверь себя</vt:lpstr>
      <vt:lpstr>Презентация PowerPoint</vt:lpstr>
      <vt:lpstr>Модуль 3. Трудные задачи</vt:lpstr>
      <vt:lpstr>Задачи о зависимых событиях</vt:lpstr>
      <vt:lpstr>Задачи о зависимых событиях</vt:lpstr>
      <vt:lpstr>Задачи о зависимых событиях</vt:lpstr>
      <vt:lpstr>Презентация PowerPoint</vt:lpstr>
      <vt:lpstr>Проверь себя</vt:lpstr>
      <vt:lpstr>Проверь себя</vt:lpstr>
      <vt:lpstr>Использованная литература</vt:lpstr>
      <vt:lpstr>Презентация PowerPoint</vt:lpstr>
      <vt:lpstr>Задачи о подбрасывании монеты</vt:lpstr>
      <vt:lpstr>Задачи о подбрасывании кубика</vt:lpstr>
      <vt:lpstr>Задачи об объединении несовместных событий</vt:lpstr>
      <vt:lpstr>Проверь себя</vt:lpstr>
      <vt:lpstr>Проверь себя</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Галина</cp:lastModifiedBy>
  <cp:revision>111</cp:revision>
  <dcterms:created xsi:type="dcterms:W3CDTF">2012-11-25T06:05:07Z</dcterms:created>
  <dcterms:modified xsi:type="dcterms:W3CDTF">2017-04-10T00:43:59Z</dcterms:modified>
</cp:coreProperties>
</file>