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94"/>
  </p:notesMasterIdLst>
  <p:sldIdLst>
    <p:sldId id="299" r:id="rId2"/>
    <p:sldId id="274" r:id="rId3"/>
    <p:sldId id="377" r:id="rId4"/>
    <p:sldId id="379" r:id="rId5"/>
    <p:sldId id="380" r:id="rId6"/>
    <p:sldId id="381" r:id="rId7"/>
    <p:sldId id="382" r:id="rId8"/>
    <p:sldId id="383" r:id="rId9"/>
    <p:sldId id="384" r:id="rId10"/>
    <p:sldId id="385" r:id="rId11"/>
    <p:sldId id="386" r:id="rId12"/>
    <p:sldId id="387" r:id="rId13"/>
    <p:sldId id="388" r:id="rId14"/>
    <p:sldId id="389" r:id="rId15"/>
    <p:sldId id="390" r:id="rId16"/>
    <p:sldId id="391" r:id="rId17"/>
    <p:sldId id="392" r:id="rId18"/>
    <p:sldId id="393" r:id="rId19"/>
    <p:sldId id="394" r:id="rId20"/>
    <p:sldId id="396" r:id="rId21"/>
    <p:sldId id="397" r:id="rId22"/>
    <p:sldId id="398" r:id="rId23"/>
    <p:sldId id="400" r:id="rId24"/>
    <p:sldId id="401" r:id="rId25"/>
    <p:sldId id="399" r:id="rId26"/>
    <p:sldId id="402" r:id="rId27"/>
    <p:sldId id="403" r:id="rId28"/>
    <p:sldId id="404" r:id="rId29"/>
    <p:sldId id="405" r:id="rId30"/>
    <p:sldId id="406" r:id="rId31"/>
    <p:sldId id="407" r:id="rId32"/>
    <p:sldId id="409" r:id="rId33"/>
    <p:sldId id="408" r:id="rId34"/>
    <p:sldId id="410" r:id="rId35"/>
    <p:sldId id="411" r:id="rId36"/>
    <p:sldId id="412" r:id="rId37"/>
    <p:sldId id="359" r:id="rId38"/>
    <p:sldId id="276" r:id="rId39"/>
    <p:sldId id="256" r:id="rId40"/>
    <p:sldId id="282" r:id="rId41"/>
    <p:sldId id="258" r:id="rId42"/>
    <p:sldId id="277" r:id="rId43"/>
    <p:sldId id="289" r:id="rId44"/>
    <p:sldId id="279" r:id="rId45"/>
    <p:sldId id="284" r:id="rId46"/>
    <p:sldId id="281" r:id="rId47"/>
    <p:sldId id="314" r:id="rId48"/>
    <p:sldId id="360" r:id="rId49"/>
    <p:sldId id="317" r:id="rId50"/>
    <p:sldId id="271" r:id="rId51"/>
    <p:sldId id="315" r:id="rId52"/>
    <p:sldId id="316" r:id="rId53"/>
    <p:sldId id="286" r:id="rId54"/>
    <p:sldId id="287" r:id="rId55"/>
    <p:sldId id="302" r:id="rId56"/>
    <p:sldId id="261" r:id="rId57"/>
    <p:sldId id="293" r:id="rId58"/>
    <p:sldId id="260" r:id="rId59"/>
    <p:sldId id="362" r:id="rId60"/>
    <p:sldId id="294" r:id="rId61"/>
    <p:sldId id="264" r:id="rId62"/>
    <p:sldId id="296" r:id="rId63"/>
    <p:sldId id="297" r:id="rId64"/>
    <p:sldId id="298" r:id="rId65"/>
    <p:sldId id="333" r:id="rId66"/>
    <p:sldId id="334" r:id="rId67"/>
    <p:sldId id="295" r:id="rId68"/>
    <p:sldId id="332" r:id="rId69"/>
    <p:sldId id="331" r:id="rId70"/>
    <p:sldId id="358" r:id="rId71"/>
    <p:sldId id="374" r:id="rId72"/>
    <p:sldId id="345" r:id="rId73"/>
    <p:sldId id="342" r:id="rId74"/>
    <p:sldId id="340" r:id="rId75"/>
    <p:sldId id="341" r:id="rId76"/>
    <p:sldId id="339" r:id="rId77"/>
    <p:sldId id="344" r:id="rId78"/>
    <p:sldId id="343" r:id="rId79"/>
    <p:sldId id="270" r:id="rId80"/>
    <p:sldId id="273" r:id="rId81"/>
    <p:sldId id="363" r:id="rId82"/>
    <p:sldId id="375" r:id="rId83"/>
    <p:sldId id="365" r:id="rId84"/>
    <p:sldId id="366" r:id="rId85"/>
    <p:sldId id="368" r:id="rId86"/>
    <p:sldId id="367" r:id="rId87"/>
    <p:sldId id="370" r:id="rId88"/>
    <p:sldId id="369" r:id="rId89"/>
    <p:sldId id="371" r:id="rId90"/>
    <p:sldId id="373" r:id="rId91"/>
    <p:sldId id="372" r:id="rId92"/>
    <p:sldId id="376" r:id="rId93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CCFF33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064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34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B0A976B-0477-42F7-8AF2-6C715D3905B4}" type="datetimeFigureOut">
              <a:rPr lang="ru-RU"/>
              <a:pPr>
                <a:defRPr/>
              </a:pPr>
              <a:t>01.05.2017</a:t>
            </a:fld>
            <a:endParaRPr 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441FAE0-55CB-4D65-A8E4-BFF5A8D530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4FC0556-48E3-433D-B1A1-D7C586D36FC2}" type="slidenum">
              <a:rPr lang="ru-RU" sz="1200"/>
              <a:pPr algn="r"/>
              <a:t>4</a:t>
            </a:fld>
            <a:endParaRPr 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8DF4C9A-CC97-472D-BFD0-70D351B1CDD2}" type="slidenum">
              <a:rPr lang="ru-RU" sz="1200"/>
              <a:pPr algn="r"/>
              <a:t>15</a:t>
            </a:fld>
            <a:endParaRPr lang="ru-RU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4A040D-5251-47D3-946A-08B05E0CD973}" type="slidenum">
              <a:rPr lang="ru-RU" sz="1200"/>
              <a:pPr algn="r"/>
              <a:t>26</a:t>
            </a:fld>
            <a:endParaRPr lang="ru-RU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041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57F0D71-8045-4E75-949E-3E571B808A8F}" type="slidenum">
              <a:rPr lang="ru-RU" sz="1200"/>
              <a:pPr algn="r"/>
              <a:t>37</a:t>
            </a:fld>
            <a:endParaRPr lang="ru-RU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270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B10095B-54F0-4C0D-AA8F-3C8C957BB50E}" type="slidenum">
              <a:rPr lang="ru-RU" sz="1200"/>
              <a:pPr algn="r"/>
              <a:t>48</a:t>
            </a:fld>
            <a:endParaRPr lang="ru-RU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499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712CE92-6DA5-4211-9EF5-BCE64CFEDF6C}" type="slidenum">
              <a:rPr lang="ru-RU" sz="1200"/>
              <a:pPr algn="r"/>
              <a:t>59</a:t>
            </a:fld>
            <a:endParaRPr lang="ru-RU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728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41027D5-7B39-4C5F-80FE-33ABC0FEC0D8}" type="slidenum">
              <a:rPr lang="ru-RU" sz="1200"/>
              <a:pPr algn="r"/>
              <a:t>70</a:t>
            </a:fld>
            <a:endParaRPr lang="ru-RU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957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DE00EB1-6801-4DBF-B432-5181A1F49608}" type="slidenum">
              <a:rPr lang="ru-RU" sz="1200"/>
              <a:pPr algn="r"/>
              <a:t>81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ChangeArrowheads="1"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0 w 372"/>
              <a:gd name="T1" fmla="*/ 0 h 166"/>
              <a:gd name="T2" fmla="*/ 372 w 372"/>
              <a:gd name="T3" fmla="*/ 166 h 166"/>
            </a:gdLst>
            <a:ahLst/>
            <a:cxnLst/>
            <a:rect l="T0" t="T1" r="T2" b="T3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B4952-173B-4496-B744-F784D8AA306C}" type="datetimeFigureOut">
              <a:rPr lang="ru-RU"/>
              <a:pPr>
                <a:defRPr/>
              </a:pPr>
              <a:t>01.05.2017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A32B3-D220-45B3-B058-CADA40F068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2C25C-F77F-4EF5-93A3-4C6EA7BADECD}" type="datetimeFigureOut">
              <a:rPr lang="ru-RU"/>
              <a:pPr>
                <a:defRPr/>
              </a:pPr>
              <a:t>01.05.2017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106E6-DB0A-4232-88FE-29387F2FA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3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F5FC9-A4D5-4F22-8110-D16726719644}" type="datetimeFigureOut">
              <a:rPr lang="ru-RU"/>
              <a:pPr>
                <a:defRPr/>
              </a:pPr>
              <a:t>01.05.2017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CF936-2546-44E0-BFB5-04E8A62175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BD888-D3B4-4E95-BA36-A4E252894558}" type="datetimeFigureOut">
              <a:rPr lang="ru-RU"/>
              <a:pPr>
                <a:defRPr/>
              </a:pPr>
              <a:t>01.05.2017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9F166-DAC3-4DE4-A119-D59B65857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6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</a:p>
        </p:txBody>
      </p:sp>
      <p:sp>
        <p:nvSpPr>
          <p:cNvPr id="7" name="TextBox 17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DA041-12E7-49A3-84F1-82D3104E30A7}" type="datetimeFigureOut">
              <a:rPr lang="ru-RU"/>
              <a:pPr>
                <a:defRPr/>
              </a:pPr>
              <a:t>01.05.2017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282C7-FD0F-4FC0-8F57-1DB871003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81A59-A937-4BC0-90A4-9D557304519D}" type="datetimeFigureOut">
              <a:rPr lang="ru-RU"/>
              <a:pPr>
                <a:defRPr/>
              </a:pPr>
              <a:t>01.05.2017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7C77F-65C6-4FAD-BF58-CCB90557F0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A211D-D5D0-4AC6-845B-51FEC1B91577}" type="datetimeFigureOut">
              <a:rPr lang="ru-RU"/>
              <a:pPr>
                <a:defRPr/>
              </a:pPr>
              <a:t>01.05.2017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6BDF-ED99-48F8-94A0-DBB26FF061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43FEA-ECE5-43D3-B421-C0BB710CB6F6}" type="datetimeFigureOut">
              <a:rPr lang="ru-RU"/>
              <a:pPr>
                <a:defRPr/>
              </a:pPr>
              <a:t>01.05.2017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16853-8BD4-4198-9F69-D86DE8044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B4370-38BD-478E-A9C5-68598C56CCC7}" type="datetimeFigureOut">
              <a:rPr lang="ru-RU"/>
              <a:pPr>
                <a:defRPr/>
              </a:pPr>
              <a:t>01.05.2017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F9435-0767-425B-8913-0E32BB680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5C02E-3525-467B-8D07-7DE96DE557AE}" type="datetimeFigureOut">
              <a:rPr lang="ru-RU"/>
              <a:pPr>
                <a:defRPr/>
              </a:pPr>
              <a:t>01.05.2017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71246-EE18-4E08-AC3C-0D7E2A88A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91B77-3E3B-4DF0-B18E-43ABECABD6AE}" type="datetimeFigureOut">
              <a:rPr lang="ru-RU"/>
              <a:pPr>
                <a:defRPr/>
              </a:pPr>
              <a:t>01.05.2017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1A7CD-4433-45FE-913E-F2BF47CAF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F4EEE-FC2E-4970-BFDB-769E43F32217}" type="datetimeFigureOut">
              <a:rPr lang="ru-RU"/>
              <a:pPr>
                <a:defRPr/>
              </a:pPr>
              <a:t>01.05.2017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E9779-D652-432E-A33B-A1B9347BB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9A3B0-747B-4B84-A683-A4F1883B7AB8}" type="datetimeFigureOut">
              <a:rPr lang="ru-RU"/>
              <a:pPr>
                <a:defRPr/>
              </a:pPr>
              <a:t>01.05.2017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85400-0301-4F39-B82D-5EDEB87CE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8ED53-685A-486B-B68C-358A769D964A}" type="datetimeFigureOut">
              <a:rPr lang="ru-RU"/>
              <a:pPr>
                <a:defRPr/>
              </a:pPr>
              <a:t>01.05.2017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8CA25-3633-457C-AD2B-639734C676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8267A-F2EE-4AC8-AB6A-076F95CD2888}" type="datetimeFigureOut">
              <a:rPr lang="ru-RU"/>
              <a:pPr>
                <a:defRPr/>
              </a:pPr>
              <a:t>01.05.2017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24F39-F5A0-40A4-B792-7F89B4B0B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70A43-2253-424C-A5B7-BAB2FCF23641}" type="datetimeFigureOut">
              <a:rPr lang="ru-RU"/>
              <a:pPr>
                <a:defRPr/>
              </a:pPr>
              <a:t>01.05.2017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0C73A-D89B-485E-8649-BC9407781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 noChangeArrowheads="1"/>
            </p:cNvSpPr>
            <p:nvPr/>
          </p:nvSpPr>
          <p:spPr bwMode="auto">
            <a:xfrm>
              <a:off x="2487613" y="2284222"/>
              <a:ext cx="85200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/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12"/>
            <p:cNvSpPr>
              <a:spLocks noChangeArrowheads="1"/>
            </p:cNvSpPr>
            <p:nvPr/>
          </p:nvSpPr>
          <p:spPr bwMode="auto">
            <a:xfrm>
              <a:off x="2597156" y="2779108"/>
              <a:ext cx="550418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/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Freeform 13"/>
            <p:cNvSpPr>
              <a:spLocks noChangeArrowheads="1"/>
            </p:cNvSpPr>
            <p:nvPr/>
          </p:nvSpPr>
          <p:spPr bwMode="auto">
            <a:xfrm>
              <a:off x="3174622" y="4730255"/>
              <a:ext cx="519314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/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Freeform 14"/>
            <p:cNvSpPr>
              <a:spLocks noChangeArrowheads="1"/>
            </p:cNvSpPr>
            <p:nvPr/>
          </p:nvSpPr>
          <p:spPr bwMode="auto">
            <a:xfrm>
              <a:off x="3305804" y="5630785"/>
              <a:ext cx="14605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/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Freeform 15"/>
            <p:cNvSpPr>
              <a:spLocks noChangeArrowheads="1"/>
            </p:cNvSpPr>
            <p:nvPr/>
          </p:nvSpPr>
          <p:spPr bwMode="auto">
            <a:xfrm>
              <a:off x="2572813" y="2818321"/>
              <a:ext cx="700533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/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1" name="Freeform 16"/>
            <p:cNvSpPr>
              <a:spLocks noChangeArrowheads="1"/>
            </p:cNvSpPr>
            <p:nvPr/>
          </p:nvSpPr>
          <p:spPr bwMode="auto">
            <a:xfrm>
              <a:off x="2506546" y="285750"/>
              <a:ext cx="90610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/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2" name="Freeform 17"/>
            <p:cNvSpPr>
              <a:spLocks noChangeArrowheads="1"/>
            </p:cNvSpPr>
            <p:nvPr/>
          </p:nvSpPr>
          <p:spPr bwMode="auto">
            <a:xfrm>
              <a:off x="2553880" y="2599273"/>
              <a:ext cx="67619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/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3" name="Freeform 18"/>
            <p:cNvSpPr>
              <a:spLocks noChangeArrowheads="1"/>
            </p:cNvSpPr>
            <p:nvPr/>
          </p:nvSpPr>
          <p:spPr bwMode="auto">
            <a:xfrm>
              <a:off x="3143518" y="4757298"/>
              <a:ext cx="162286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/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" name="Freeform 19"/>
            <p:cNvSpPr>
              <a:spLocks noChangeArrowheads="1"/>
            </p:cNvSpPr>
            <p:nvPr/>
          </p:nvSpPr>
          <p:spPr bwMode="auto">
            <a:xfrm>
              <a:off x="3147575" y="1282282"/>
              <a:ext cx="1768913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/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" name="Freeform 20"/>
            <p:cNvSpPr>
              <a:spLocks noChangeArrowheads="1"/>
            </p:cNvSpPr>
            <p:nvPr/>
          </p:nvSpPr>
          <p:spPr bwMode="auto">
            <a:xfrm>
              <a:off x="3273346" y="5652419"/>
              <a:ext cx="137943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/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" name="Freeform 21"/>
            <p:cNvSpPr>
              <a:spLocks noChangeArrowheads="1"/>
            </p:cNvSpPr>
            <p:nvPr/>
          </p:nvSpPr>
          <p:spPr bwMode="auto">
            <a:xfrm>
              <a:off x="3143518" y="4655887"/>
              <a:ext cx="31104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/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7" name="Freeform 22"/>
            <p:cNvSpPr>
              <a:spLocks noChangeArrowheads="1"/>
            </p:cNvSpPr>
            <p:nvPr/>
          </p:nvSpPr>
          <p:spPr bwMode="auto">
            <a:xfrm>
              <a:off x="3211137" y="5410385"/>
              <a:ext cx="204209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/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034" name="Freeform 27"/>
            <p:cNvSpPr>
              <a:spLocks noChangeArrowheads="1"/>
            </p:cNvSpPr>
            <p:nvPr/>
          </p:nvSpPr>
          <p:spPr bwMode="auto">
            <a:xfrm>
              <a:off x="6627813" y="194833"/>
              <a:ext cx="408933" cy="3646504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/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28"/>
            <p:cNvSpPr>
              <a:spLocks noChangeArrowheads="1"/>
            </p:cNvSpPr>
            <p:nvPr/>
          </p:nvSpPr>
          <p:spPr bwMode="auto">
            <a:xfrm>
              <a:off x="7061730" y="3771618"/>
              <a:ext cx="349763" cy="1310216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/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Freeform 29"/>
            <p:cNvSpPr>
              <a:spLocks noChangeArrowheads="1"/>
            </p:cNvSpPr>
            <p:nvPr/>
          </p:nvSpPr>
          <p:spPr bwMode="auto">
            <a:xfrm>
              <a:off x="7439105" y="5052893"/>
              <a:ext cx="357653" cy="820858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/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Freeform 30"/>
            <p:cNvSpPr>
              <a:spLocks noChangeArrowheads="1"/>
            </p:cNvSpPr>
            <p:nvPr/>
          </p:nvSpPr>
          <p:spPr bwMode="auto">
            <a:xfrm>
              <a:off x="7036746" y="3811082"/>
              <a:ext cx="457585" cy="1853508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/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Freeform 31"/>
            <p:cNvSpPr>
              <a:spLocks noChangeArrowheads="1"/>
            </p:cNvSpPr>
            <p:nvPr/>
          </p:nvSpPr>
          <p:spPr bwMode="auto">
            <a:xfrm>
              <a:off x="6993355" y="1263001"/>
              <a:ext cx="144639" cy="2508617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/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Freeform 32"/>
            <p:cNvSpPr>
              <a:spLocks noChangeArrowheads="1"/>
            </p:cNvSpPr>
            <p:nvPr/>
          </p:nvSpPr>
          <p:spPr bwMode="auto">
            <a:xfrm>
              <a:off x="7525889" y="5640911"/>
              <a:ext cx="111767" cy="232840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/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Freeform 33"/>
            <p:cNvSpPr>
              <a:spLocks noChangeArrowheads="1"/>
            </p:cNvSpPr>
            <p:nvPr/>
          </p:nvSpPr>
          <p:spPr bwMode="auto">
            <a:xfrm>
              <a:off x="7020967" y="3599290"/>
              <a:ext cx="68375" cy="42358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/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1" name="Freeform 34"/>
            <p:cNvSpPr>
              <a:spLocks noChangeArrowheads="1"/>
            </p:cNvSpPr>
            <p:nvPr/>
          </p:nvSpPr>
          <p:spPr bwMode="auto">
            <a:xfrm>
              <a:off x="7411493" y="2802110"/>
              <a:ext cx="1168945" cy="2250783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/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35"/>
            <p:cNvSpPr>
              <a:spLocks noChangeArrowheads="1"/>
            </p:cNvSpPr>
            <p:nvPr/>
          </p:nvSpPr>
          <p:spPr bwMode="auto">
            <a:xfrm>
              <a:off x="7494331" y="5664590"/>
              <a:ext cx="99932" cy="209161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/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Freeform 36"/>
            <p:cNvSpPr>
              <a:spLocks noChangeArrowheads="1"/>
            </p:cNvSpPr>
            <p:nvPr/>
          </p:nvSpPr>
          <p:spPr bwMode="auto">
            <a:xfrm>
              <a:off x="7411493" y="5081833"/>
              <a:ext cx="114396" cy="559078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/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37"/>
            <p:cNvSpPr>
              <a:spLocks noChangeArrowheads="1"/>
            </p:cNvSpPr>
            <p:nvPr/>
          </p:nvSpPr>
          <p:spPr bwMode="auto">
            <a:xfrm>
              <a:off x="7411493" y="4977910"/>
              <a:ext cx="32872" cy="189429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/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Freeform 38"/>
            <p:cNvSpPr>
              <a:spLocks noChangeArrowheads="1"/>
            </p:cNvSpPr>
            <p:nvPr/>
          </p:nvSpPr>
          <p:spPr bwMode="auto">
            <a:xfrm>
              <a:off x="7439105" y="5434381"/>
              <a:ext cx="174882" cy="439370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/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5F7713-0740-444E-A21C-A8C3D996AB98}" type="datetimeFigureOut">
              <a:rPr lang="ru-RU"/>
              <a:pPr>
                <a:defRPr/>
              </a:pPr>
              <a:t>01.05.2017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+mn-lt"/>
              </a:defRPr>
            </a:lvl1pPr>
          </a:lstStyle>
          <a:p>
            <a:pPr>
              <a:defRPr/>
            </a:pPr>
            <a:fld id="{13B52FCE-3BAD-4245-9E5A-CE905AAB91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2.xml"/><Relationship Id="rId3" Type="http://schemas.openxmlformats.org/officeDocument/2006/relationships/slide" Target="slide16.xml"/><Relationship Id="rId7" Type="http://schemas.openxmlformats.org/officeDocument/2006/relationships/slide" Target="slide24.xml"/><Relationship Id="rId12" Type="http://schemas.openxmlformats.org/officeDocument/2006/relationships/slide" Target="slide2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11" Type="http://schemas.openxmlformats.org/officeDocument/2006/relationships/slide" Target="slide23.xml"/><Relationship Id="rId5" Type="http://schemas.openxmlformats.org/officeDocument/2006/relationships/slide" Target="slide20.xml"/><Relationship Id="rId10" Type="http://schemas.openxmlformats.org/officeDocument/2006/relationships/slide" Target="slide21.xml"/><Relationship Id="rId4" Type="http://schemas.openxmlformats.org/officeDocument/2006/relationships/slide" Target="slide18.xml"/><Relationship Id="rId9" Type="http://schemas.openxmlformats.org/officeDocument/2006/relationships/slide" Target="slide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0.xml"/><Relationship Id="rId13" Type="http://schemas.openxmlformats.org/officeDocument/2006/relationships/slide" Target="slide92.xml"/><Relationship Id="rId3" Type="http://schemas.openxmlformats.org/officeDocument/2006/relationships/slide" Target="slide15.xml"/><Relationship Id="rId7" Type="http://schemas.openxmlformats.org/officeDocument/2006/relationships/slide" Target="slide59.xml"/><Relationship Id="rId12" Type="http://schemas.openxmlformats.org/officeDocument/2006/relationships/image" Target="../media/image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8.xml"/><Relationship Id="rId11" Type="http://schemas.openxmlformats.org/officeDocument/2006/relationships/slide" Target="slide3.xml"/><Relationship Id="rId5" Type="http://schemas.openxmlformats.org/officeDocument/2006/relationships/slide" Target="slide37.xml"/><Relationship Id="rId10" Type="http://schemas.openxmlformats.org/officeDocument/2006/relationships/image" Target="../media/image3.jpeg"/><Relationship Id="rId4" Type="http://schemas.openxmlformats.org/officeDocument/2006/relationships/slide" Target="slide26.xml"/><Relationship Id="rId9" Type="http://schemas.openxmlformats.org/officeDocument/2006/relationships/slide" Target="slide8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2.xml"/><Relationship Id="rId3" Type="http://schemas.openxmlformats.org/officeDocument/2006/relationships/slide" Target="slide27.xml"/><Relationship Id="rId7" Type="http://schemas.openxmlformats.org/officeDocument/2006/relationships/slide" Target="slide35.xml"/><Relationship Id="rId12" Type="http://schemas.openxmlformats.org/officeDocument/2006/relationships/slide" Target="slide3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11" Type="http://schemas.openxmlformats.org/officeDocument/2006/relationships/slide" Target="slide34.xml"/><Relationship Id="rId5" Type="http://schemas.openxmlformats.org/officeDocument/2006/relationships/slide" Target="slide31.xml"/><Relationship Id="rId10" Type="http://schemas.openxmlformats.org/officeDocument/2006/relationships/slide" Target="slide32.xml"/><Relationship Id="rId4" Type="http://schemas.openxmlformats.org/officeDocument/2006/relationships/slide" Target="slide29.xml"/><Relationship Id="rId9" Type="http://schemas.openxmlformats.org/officeDocument/2006/relationships/slide" Target="slide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2.xml"/><Relationship Id="rId3" Type="http://schemas.openxmlformats.org/officeDocument/2006/relationships/slide" Target="slide38.xml"/><Relationship Id="rId7" Type="http://schemas.openxmlformats.org/officeDocument/2006/relationships/slide" Target="slide46.xml"/><Relationship Id="rId12" Type="http://schemas.openxmlformats.org/officeDocument/2006/relationships/slide" Target="slide4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4.xml"/><Relationship Id="rId11" Type="http://schemas.openxmlformats.org/officeDocument/2006/relationships/slide" Target="slide45.xml"/><Relationship Id="rId5" Type="http://schemas.openxmlformats.org/officeDocument/2006/relationships/slide" Target="slide42.xml"/><Relationship Id="rId10" Type="http://schemas.openxmlformats.org/officeDocument/2006/relationships/slide" Target="slide43.xml"/><Relationship Id="rId4" Type="http://schemas.openxmlformats.org/officeDocument/2006/relationships/slide" Target="slide40.xml"/><Relationship Id="rId9" Type="http://schemas.openxmlformats.org/officeDocument/2006/relationships/slide" Target="slide4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2.xml"/><Relationship Id="rId3" Type="http://schemas.openxmlformats.org/officeDocument/2006/relationships/slide" Target="slide5.xml"/><Relationship Id="rId7" Type="http://schemas.openxmlformats.org/officeDocument/2006/relationships/slide" Target="slide13.xml"/><Relationship Id="rId12" Type="http://schemas.openxmlformats.org/officeDocument/2006/relationships/slide" Target="slide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12.xml"/><Relationship Id="rId5" Type="http://schemas.openxmlformats.org/officeDocument/2006/relationships/slide" Target="slide9.xml"/><Relationship Id="rId10" Type="http://schemas.openxmlformats.org/officeDocument/2006/relationships/slide" Target="slide10.xml"/><Relationship Id="rId4" Type="http://schemas.openxmlformats.org/officeDocument/2006/relationships/slide" Target="slide7.xml"/><Relationship Id="rId9" Type="http://schemas.openxmlformats.org/officeDocument/2006/relationships/slide" Target="slide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slide" Target="slide2.xml"/><Relationship Id="rId3" Type="http://schemas.openxmlformats.org/officeDocument/2006/relationships/slide" Target="slide49.xml"/><Relationship Id="rId7" Type="http://schemas.openxmlformats.org/officeDocument/2006/relationships/slide" Target="slide57.xml"/><Relationship Id="rId12" Type="http://schemas.openxmlformats.org/officeDocument/2006/relationships/slide" Target="slide5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5.xml"/><Relationship Id="rId11" Type="http://schemas.openxmlformats.org/officeDocument/2006/relationships/slide" Target="slide56.xml"/><Relationship Id="rId5" Type="http://schemas.openxmlformats.org/officeDocument/2006/relationships/slide" Target="slide53.xml"/><Relationship Id="rId10" Type="http://schemas.openxmlformats.org/officeDocument/2006/relationships/slide" Target="slide54.xml"/><Relationship Id="rId4" Type="http://schemas.openxmlformats.org/officeDocument/2006/relationships/slide" Target="slide51.xml"/><Relationship Id="rId9" Type="http://schemas.openxmlformats.org/officeDocument/2006/relationships/slide" Target="slide5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13" Type="http://schemas.openxmlformats.org/officeDocument/2006/relationships/slide" Target="slide2.xml"/><Relationship Id="rId3" Type="http://schemas.openxmlformats.org/officeDocument/2006/relationships/slide" Target="slide60.xml"/><Relationship Id="rId7" Type="http://schemas.openxmlformats.org/officeDocument/2006/relationships/slide" Target="slide68.xml"/><Relationship Id="rId12" Type="http://schemas.openxmlformats.org/officeDocument/2006/relationships/slide" Target="slide6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6.xml"/><Relationship Id="rId11" Type="http://schemas.openxmlformats.org/officeDocument/2006/relationships/slide" Target="slide67.xml"/><Relationship Id="rId5" Type="http://schemas.openxmlformats.org/officeDocument/2006/relationships/slide" Target="slide64.xml"/><Relationship Id="rId10" Type="http://schemas.openxmlformats.org/officeDocument/2006/relationships/slide" Target="slide65.xml"/><Relationship Id="rId4" Type="http://schemas.openxmlformats.org/officeDocument/2006/relationships/slide" Target="slide62.xml"/><Relationship Id="rId9" Type="http://schemas.openxmlformats.org/officeDocument/2006/relationships/slide" Target="slide6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slide" Target="slide72.xml"/><Relationship Id="rId13" Type="http://schemas.openxmlformats.org/officeDocument/2006/relationships/slide" Target="slide2.xml"/><Relationship Id="rId3" Type="http://schemas.openxmlformats.org/officeDocument/2006/relationships/slide" Target="slide71.xml"/><Relationship Id="rId7" Type="http://schemas.openxmlformats.org/officeDocument/2006/relationships/slide" Target="slide79.xml"/><Relationship Id="rId12" Type="http://schemas.openxmlformats.org/officeDocument/2006/relationships/slide" Target="slide8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7.xml"/><Relationship Id="rId11" Type="http://schemas.openxmlformats.org/officeDocument/2006/relationships/slide" Target="slide78.xml"/><Relationship Id="rId5" Type="http://schemas.openxmlformats.org/officeDocument/2006/relationships/slide" Target="slide75.xml"/><Relationship Id="rId10" Type="http://schemas.openxmlformats.org/officeDocument/2006/relationships/slide" Target="slide76.xml"/><Relationship Id="rId4" Type="http://schemas.openxmlformats.org/officeDocument/2006/relationships/slide" Target="slide73.xml"/><Relationship Id="rId9" Type="http://schemas.openxmlformats.org/officeDocument/2006/relationships/slide" Target="slide7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7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7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slide" Target="slide83.xml"/><Relationship Id="rId13" Type="http://schemas.openxmlformats.org/officeDocument/2006/relationships/slide" Target="slide2.xml"/><Relationship Id="rId3" Type="http://schemas.openxmlformats.org/officeDocument/2006/relationships/slide" Target="slide82.xml"/><Relationship Id="rId7" Type="http://schemas.openxmlformats.org/officeDocument/2006/relationships/slide" Target="slide90.xml"/><Relationship Id="rId12" Type="http://schemas.openxmlformats.org/officeDocument/2006/relationships/slide" Target="slide9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8.xml"/><Relationship Id="rId11" Type="http://schemas.openxmlformats.org/officeDocument/2006/relationships/slide" Target="slide89.xml"/><Relationship Id="rId5" Type="http://schemas.openxmlformats.org/officeDocument/2006/relationships/slide" Target="slide86.xml"/><Relationship Id="rId10" Type="http://schemas.openxmlformats.org/officeDocument/2006/relationships/slide" Target="slide87.xml"/><Relationship Id="rId4" Type="http://schemas.openxmlformats.org/officeDocument/2006/relationships/slide" Target="slide84.xml"/><Relationship Id="rId9" Type="http://schemas.openxmlformats.org/officeDocument/2006/relationships/slide" Target="slide8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slide" Target="slide8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8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>
          <a:xfrm>
            <a:off x="3276600" y="2319338"/>
            <a:ext cx="8915400" cy="2262187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Текстовые задачи</a:t>
            </a:r>
            <a:b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9458" name="Picture 4" descr="Картинки по запросу картинки-задач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2250" y="315913"/>
            <a:ext cx="20193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3929063" y="6000750"/>
            <a:ext cx="38465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solidFill>
                  <a:srgbClr val="C0C0C0"/>
                </a:solidFill>
                <a:latin typeface="Times New Roman" pitchFamily="18" charset="0"/>
              </a:rPr>
              <a:t>Автор: Рыбкина  Евгения Валерьевна</a:t>
            </a:r>
          </a:p>
          <a:p>
            <a:r>
              <a:rPr lang="ru-RU" i="1">
                <a:solidFill>
                  <a:srgbClr val="C0C0C0"/>
                </a:solidFill>
                <a:latin typeface="Times New Roman" pitchFamily="18" charset="0"/>
              </a:rPr>
              <a:t>                   г. Москва</a:t>
            </a:r>
          </a:p>
        </p:txBody>
      </p:sp>
      <p:pic>
        <p:nvPicPr>
          <p:cNvPr id="19460" name="Picture 7" descr="27967_html_mae67d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5800" y="3676650"/>
            <a:ext cx="2281238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ъект 2"/>
          <p:cNvSpPr>
            <a:spLocks noGrp="1"/>
          </p:cNvSpPr>
          <p:nvPr>
            <p:ph idx="4294967295"/>
          </p:nvPr>
        </p:nvSpPr>
        <p:spPr>
          <a:xfrm>
            <a:off x="1676400" y="874713"/>
            <a:ext cx="10515600" cy="4351337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Из двух сел навстречу друг другу, расстояние между которыми 21 км, вышли одновременно навстречу друг другу Дима и Саша. При встрече оказалось, что Саша прошел в 1 1/3 раза большее расстояние, чем Дима. Через сколько часов после своего выхода они встретились, если скорость Саши 6 км/ч. С какой скоростью шел Дима?</a:t>
            </a:r>
          </a:p>
        </p:txBody>
      </p:sp>
      <p:pic>
        <p:nvPicPr>
          <p:cNvPr id="29698" name="Picture 3" descr="78136642_autumn11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1900" y="4370388"/>
            <a:ext cx="2392363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pic>
        <p:nvPicPr>
          <p:cNvPr id="29702" name="Picture 6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7363" y="1195388"/>
            <a:ext cx="3967162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7823200" y="3446463"/>
            <a:ext cx="21240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4,5км/ч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ъект 2"/>
          <p:cNvSpPr>
            <a:spLocks noGrp="1"/>
          </p:cNvSpPr>
          <p:nvPr>
            <p:ph idx="4294967295"/>
          </p:nvPr>
        </p:nvSpPr>
        <p:spPr>
          <a:xfrm>
            <a:off x="1676400" y="1341438"/>
            <a:ext cx="10515600" cy="4351337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Том Сойер и Гекельберри Фин отправились от причала на  плоту, который двигался со скоростью 4 км/ч. Через час вслед за ними вышла лодка, собственная скорость которой была равна 9 км/ч. На каком расстоянии  от причала лодка догонит  плот? </a:t>
            </a:r>
          </a:p>
        </p:txBody>
      </p:sp>
      <p:sp>
        <p:nvSpPr>
          <p:cNvPr id="30722" name="AutoShape 5" descr="avatars-000015842881-3ocv3d-t500x500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3" name="AutoShape 7" descr="avatars-000015842881-3ocv3d-t500x500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0724" name="Picture 9" descr="ra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3325" y="4492625"/>
            <a:ext cx="2351088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AutoShape 14" descr="avatars-000015842881-3ocv3d-t500x500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6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pic>
        <p:nvPicPr>
          <p:cNvPr id="30729" name="Picture 9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7363" y="1195388"/>
            <a:ext cx="3967162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7318375" y="3627438"/>
            <a:ext cx="29114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5  7/9 км/ч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ъект 2"/>
          <p:cNvSpPr>
            <a:spLocks noGrp="1"/>
          </p:cNvSpPr>
          <p:nvPr>
            <p:ph idx="4294967295"/>
          </p:nvPr>
        </p:nvSpPr>
        <p:spPr>
          <a:xfrm>
            <a:off x="1925638" y="792163"/>
            <a:ext cx="10515600" cy="4351337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Маша и Медведь одновременно отправились навстречу друг  другу из двух пунктов, расстояние между которыми 6  1/5 км. При встрече оказалось, то путь пройденный Мишей составляет 11/20 пути, проделанного Машей. Сколько часов была в пути Маша до встречи с Мишей, если ее скорость была на 4  ½ км/ч  больше  скорости Миши ?</a:t>
            </a:r>
          </a:p>
        </p:txBody>
      </p:sp>
      <p:sp>
        <p:nvSpPr>
          <p:cNvPr id="31746" name="AutoShape 5" descr="55fed994c0e55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47" name="AutoShape 7" descr="55fed994c0e55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1748" name="Picture 9" descr="181db7e4fe13ebbfdcd334c36d28e0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9813" y="4484688"/>
            <a:ext cx="283845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pic>
        <p:nvPicPr>
          <p:cNvPr id="31752" name="Picture 8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7363" y="1195388"/>
            <a:ext cx="3967162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8108950" y="3455988"/>
            <a:ext cx="14351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2/5 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ъект 2"/>
          <p:cNvSpPr>
            <a:spLocks noGrp="1"/>
          </p:cNvSpPr>
          <p:nvPr>
            <p:ph idx="4294967295"/>
          </p:nvPr>
        </p:nvSpPr>
        <p:spPr>
          <a:xfrm>
            <a:off x="1676400" y="841375"/>
            <a:ext cx="10515600" cy="4351338"/>
          </a:xfrm>
        </p:spPr>
        <p:txBody>
          <a:bodyPr/>
          <a:lstStyle/>
          <a:p>
            <a:pPr marL="0" indent="0" algn="just" eaLnBrk="1" hangingPunct="1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Из города А в город В выехал велосипедист, а через 1 ч после этого из В в А выехал мотоциклист, встретившийся с велосипедистом в момент, когда тот проехал треть всего пути. Известно, что ещё через полчаса после встречи мотоциклист прибыл в город А. За сколько часов велосипедист проехал расстояние между городами?</a:t>
            </a:r>
          </a:p>
        </p:txBody>
      </p:sp>
      <p:pic>
        <p:nvPicPr>
          <p:cNvPr id="32770" name="Picture 2" descr="Картинки по запросу картинки мотоциклисты и велосипедисты мульт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2938" y="4622800"/>
            <a:ext cx="283210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071100" y="5487988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pic>
        <p:nvPicPr>
          <p:cNvPr id="32774" name="Picture 6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7363" y="1195388"/>
            <a:ext cx="3967162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8251825" y="3532188"/>
            <a:ext cx="8016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6ч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ъект 2"/>
          <p:cNvSpPr>
            <a:spLocks noGrp="1"/>
          </p:cNvSpPr>
          <p:nvPr>
            <p:ph idx="4294967295"/>
          </p:nvPr>
        </p:nvSpPr>
        <p:spPr>
          <a:xfrm>
            <a:off x="1676400" y="1268413"/>
            <a:ext cx="10515600" cy="4351337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По реке плывет плот. Через 1,4 часа после того, как он проплыл мимо пристани, от этой пристани вниз по реке отправилась лодка. Через 0,5 часа после своего выхода лодка догнала плот. С какой скоростью плыла лодка, если известно, что скорость лодки больше скорости плота на 7 км/ч?</a:t>
            </a:r>
          </a:p>
        </p:txBody>
      </p:sp>
      <p:pic>
        <p:nvPicPr>
          <p:cNvPr id="33794" name="Picture 2" descr="Картинки по запросу картинки плот и лодка мульт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1588" y="4694238"/>
            <a:ext cx="227012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pic>
        <p:nvPicPr>
          <p:cNvPr id="33798" name="Picture 6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7363" y="1195388"/>
            <a:ext cx="3967162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7861300" y="3608388"/>
            <a:ext cx="22780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9,5 км/ч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750" y="357188"/>
            <a:ext cx="35242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34818" name="Rectangle 3"/>
          <p:cNvSpPr>
            <a:spLocks/>
          </p:cNvSpPr>
          <p:nvPr/>
        </p:nvSpPr>
        <p:spPr bwMode="auto">
          <a:xfrm>
            <a:off x="3279775" y="542925"/>
            <a:ext cx="8912225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eaLnBrk="0" hangingPunct="0"/>
            <a:r>
              <a:rPr lang="ru-RU" altLang="ru-RU" sz="36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на совместную работу</a:t>
            </a:r>
            <a:endParaRPr lang="ru-RU" sz="3600" b="1" u="sng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36925" y="1574800"/>
            <a:ext cx="1655763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34820" name="AutoShap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76613" y="2735263"/>
            <a:ext cx="1655762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/>
          </a:p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34821" name="AutoShap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384550" y="3756025"/>
            <a:ext cx="1655763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34822" name="AutoShap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359150" y="4789488"/>
            <a:ext cx="1655763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34823" name="AutoShape 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367088" y="5791200"/>
            <a:ext cx="1655762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34824" name="AutoShape 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21538" y="1622425"/>
            <a:ext cx="1655762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34825" name="AutoShape 10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245350" y="2736850"/>
            <a:ext cx="1655763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34826" name="AutoShape 1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218363" y="3786188"/>
            <a:ext cx="1655762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34827" name="AutoShape 12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7240588" y="4789488"/>
            <a:ext cx="1655762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34828" name="AutoShape 13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7248525" y="5856288"/>
            <a:ext cx="1655763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34829" name="Управляющая кнопка: далее 15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sp>
        <p:nvSpPr>
          <p:cNvPr id="34830" name="Text Box 15"/>
          <p:cNvSpPr txBox="1">
            <a:spLocks noChangeArrowheads="1"/>
          </p:cNvSpPr>
          <p:nvPr/>
        </p:nvSpPr>
        <p:spPr bwMode="auto">
          <a:xfrm>
            <a:off x="4037013" y="166370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1</a:t>
            </a:r>
          </a:p>
        </p:txBody>
      </p:sp>
      <p:sp>
        <p:nvSpPr>
          <p:cNvPr id="34831" name="Text Box 16"/>
          <p:cNvSpPr txBox="1">
            <a:spLocks noChangeArrowheads="1"/>
          </p:cNvSpPr>
          <p:nvPr/>
        </p:nvSpPr>
        <p:spPr bwMode="auto">
          <a:xfrm>
            <a:off x="7843838" y="1690688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2</a:t>
            </a:r>
          </a:p>
        </p:txBody>
      </p:sp>
      <p:sp>
        <p:nvSpPr>
          <p:cNvPr id="34832" name="Text Box 17"/>
          <p:cNvSpPr txBox="1">
            <a:spLocks noChangeArrowheads="1"/>
          </p:cNvSpPr>
          <p:nvPr/>
        </p:nvSpPr>
        <p:spPr bwMode="auto">
          <a:xfrm>
            <a:off x="3997325" y="2808288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3</a:t>
            </a:r>
          </a:p>
        </p:txBody>
      </p:sp>
      <p:sp>
        <p:nvSpPr>
          <p:cNvPr id="34833" name="Text Box 18"/>
          <p:cNvSpPr txBox="1">
            <a:spLocks noChangeArrowheads="1"/>
          </p:cNvSpPr>
          <p:nvPr/>
        </p:nvSpPr>
        <p:spPr bwMode="auto">
          <a:xfrm>
            <a:off x="7870825" y="2820988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4</a:t>
            </a:r>
          </a:p>
        </p:txBody>
      </p:sp>
      <p:sp>
        <p:nvSpPr>
          <p:cNvPr id="34834" name="Text Box 19"/>
          <p:cNvSpPr txBox="1">
            <a:spLocks noChangeArrowheads="1"/>
          </p:cNvSpPr>
          <p:nvPr/>
        </p:nvSpPr>
        <p:spPr bwMode="auto">
          <a:xfrm>
            <a:off x="4025900" y="385921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5</a:t>
            </a:r>
          </a:p>
        </p:txBody>
      </p:sp>
      <p:sp>
        <p:nvSpPr>
          <p:cNvPr id="34835" name="Text Box 20"/>
          <p:cNvSpPr txBox="1">
            <a:spLocks noChangeArrowheads="1"/>
          </p:cNvSpPr>
          <p:nvPr/>
        </p:nvSpPr>
        <p:spPr bwMode="auto">
          <a:xfrm>
            <a:off x="7820025" y="388620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6</a:t>
            </a:r>
          </a:p>
        </p:txBody>
      </p:sp>
      <p:sp>
        <p:nvSpPr>
          <p:cNvPr id="34836" name="Text Box 21"/>
          <p:cNvSpPr txBox="1">
            <a:spLocks noChangeArrowheads="1"/>
          </p:cNvSpPr>
          <p:nvPr/>
        </p:nvSpPr>
        <p:spPr bwMode="auto">
          <a:xfrm>
            <a:off x="3973513" y="4867275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7</a:t>
            </a:r>
          </a:p>
        </p:txBody>
      </p:sp>
      <p:sp>
        <p:nvSpPr>
          <p:cNvPr id="34837" name="Text Box 22"/>
          <p:cNvSpPr txBox="1">
            <a:spLocks noChangeArrowheads="1"/>
          </p:cNvSpPr>
          <p:nvPr/>
        </p:nvSpPr>
        <p:spPr bwMode="auto">
          <a:xfrm>
            <a:off x="7834313" y="486886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8</a:t>
            </a:r>
          </a:p>
        </p:txBody>
      </p:sp>
      <p:sp>
        <p:nvSpPr>
          <p:cNvPr id="34838" name="Text Box 23"/>
          <p:cNvSpPr txBox="1">
            <a:spLocks noChangeArrowheads="1"/>
          </p:cNvSpPr>
          <p:nvPr/>
        </p:nvSpPr>
        <p:spPr bwMode="auto">
          <a:xfrm>
            <a:off x="4016375" y="587851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9</a:t>
            </a:r>
          </a:p>
        </p:txBody>
      </p:sp>
      <p:sp>
        <p:nvSpPr>
          <p:cNvPr id="34839" name="Text Box 24"/>
          <p:cNvSpPr txBox="1">
            <a:spLocks noChangeArrowheads="1"/>
          </p:cNvSpPr>
          <p:nvPr/>
        </p:nvSpPr>
        <p:spPr bwMode="auto">
          <a:xfrm>
            <a:off x="7715250" y="5907088"/>
            <a:ext cx="635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10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ъект 2"/>
          <p:cNvSpPr>
            <a:spLocks noGrp="1"/>
          </p:cNvSpPr>
          <p:nvPr>
            <p:ph idx="4294967295"/>
          </p:nvPr>
        </p:nvSpPr>
        <p:spPr>
          <a:xfrm>
            <a:off x="1676400" y="1504950"/>
            <a:ext cx="10515600" cy="4351338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На птицеферму привезли корм, которого хватило бы уткам на 30 дней, а гусям на 45 дней. Рассчитайте, на сколько дней хватит привезенного корма и уткам, и гусям вместе?</a:t>
            </a:r>
          </a:p>
        </p:txBody>
      </p:sp>
      <p:sp>
        <p:nvSpPr>
          <p:cNvPr id="36866" name="Управляющая кнопка: далее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36867" name="Picture 2" descr="Картинки по запросу картинки нарисованные птицефер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8275" y="3665538"/>
            <a:ext cx="2252663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pic>
        <p:nvPicPr>
          <p:cNvPr id="36870" name="Picture 6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7363" y="1195388"/>
            <a:ext cx="3967162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8107363" y="3532188"/>
            <a:ext cx="12636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18 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368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ъект 2"/>
          <p:cNvSpPr>
            <a:spLocks noGrp="1"/>
          </p:cNvSpPr>
          <p:nvPr>
            <p:ph idx="4294967295"/>
          </p:nvPr>
        </p:nvSpPr>
        <p:spPr>
          <a:xfrm>
            <a:off x="1676400" y="1555750"/>
            <a:ext cx="10515600" cy="4351338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Малыш может съесть банку варенья за 45 минут. А  Карлсон в 5 раза быстрее. За сколько времени они съедят такую банку варенья, если начнут ее есть вместе во своей обычной скоростью?</a:t>
            </a:r>
          </a:p>
        </p:txBody>
      </p:sp>
      <p:pic>
        <p:nvPicPr>
          <p:cNvPr id="3789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6513" y="4167188"/>
            <a:ext cx="2100262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sp>
        <p:nvSpPr>
          <p:cNvPr id="37892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37894" name="Picture 6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7363" y="1195388"/>
            <a:ext cx="3967162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8097838" y="3368675"/>
            <a:ext cx="14176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7,5 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3789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ъект 2"/>
          <p:cNvSpPr>
            <a:spLocks noGrp="1"/>
          </p:cNvSpPr>
          <p:nvPr>
            <p:ph idx="4294967295"/>
          </p:nvPr>
        </p:nvSpPr>
        <p:spPr>
          <a:xfrm>
            <a:off x="1676400" y="1317625"/>
            <a:ext cx="10515600" cy="4351338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Два пешехода одновременно вышли навстречу друг другу из двух сёл и встретились через 48 мин. Первый пешеход мог бы пройти весь путь за 72 мин. За сколько минут второй пешеход мог бы пройти весь путь?</a:t>
            </a:r>
          </a:p>
        </p:txBody>
      </p:sp>
      <p:pic>
        <p:nvPicPr>
          <p:cNvPr id="38914" name="Picture 2" descr="Картинки по запросу картинки пешеходы мульт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1638" y="3973513"/>
            <a:ext cx="2257425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sp>
        <p:nvSpPr>
          <p:cNvPr id="38916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38918" name="Picture 6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7363" y="1195388"/>
            <a:ext cx="3967162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7788275" y="3324225"/>
            <a:ext cx="24653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144 мин.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389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ъект 2"/>
          <p:cNvSpPr>
            <a:spLocks noGrp="1"/>
          </p:cNvSpPr>
          <p:nvPr>
            <p:ph idx="4294967295"/>
          </p:nvPr>
        </p:nvSpPr>
        <p:spPr>
          <a:xfrm>
            <a:off x="1676400" y="1339850"/>
            <a:ext cx="10515600" cy="4351338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Бассейн заполняется через 2 трубы за 3  1/3 часа. Если открыть одну первую трубу, то бассейн наполнится за 6 часов. За сколько времени наполнится бассейн через одну вторую трубу?</a:t>
            </a:r>
          </a:p>
        </p:txBody>
      </p:sp>
      <p:pic>
        <p:nvPicPr>
          <p:cNvPr id="39938" name="Picture 2" descr="Картинки по запросу картинки бассейн для д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0850" y="4024313"/>
            <a:ext cx="20828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sp>
        <p:nvSpPr>
          <p:cNvPr id="39940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39942" name="Picture 6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7363" y="1195388"/>
            <a:ext cx="3967162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8185150" y="3514725"/>
            <a:ext cx="14160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7,5 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399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7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Управляющая кнопка: далее 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65600" y="1355725"/>
            <a:ext cx="915988" cy="361950"/>
          </a:xfrm>
          <a:prstGeom prst="actionButtonForwardNext">
            <a:avLst/>
          </a:prstGeom>
          <a:solidFill>
            <a:schemeClr val="accent1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79170" y="6207125"/>
            <a:ext cx="1828680" cy="495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>
              <a:defRPr/>
            </a:pPr>
            <a:r>
              <a:rPr lang="ru-RU" altLang="ru-RU" sz="2400" b="1" dirty="0">
                <a:latin typeface="Times New Roman" pitchFamily="18" charset="0"/>
              </a:rPr>
              <a:t>Выход</a:t>
            </a:r>
          </a:p>
        </p:txBody>
      </p:sp>
      <p:sp>
        <p:nvSpPr>
          <p:cNvPr id="20484" name="TextBox 2"/>
          <p:cNvSpPr txBox="1">
            <a:spLocks noChangeArrowheads="1"/>
          </p:cNvSpPr>
          <p:nvPr/>
        </p:nvSpPr>
        <p:spPr bwMode="auto">
          <a:xfrm>
            <a:off x="5480050" y="1196975"/>
            <a:ext cx="3852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задачи на движение</a:t>
            </a:r>
          </a:p>
        </p:txBody>
      </p:sp>
      <p:sp>
        <p:nvSpPr>
          <p:cNvPr id="20485" name="TextBox 20"/>
          <p:cNvSpPr txBox="1">
            <a:spLocks noChangeArrowheads="1"/>
          </p:cNvSpPr>
          <p:nvPr/>
        </p:nvSpPr>
        <p:spPr bwMode="auto">
          <a:xfrm>
            <a:off x="5421313" y="1676400"/>
            <a:ext cx="56975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задачи на  совместную работу</a:t>
            </a:r>
          </a:p>
        </p:txBody>
      </p:sp>
      <p:sp>
        <p:nvSpPr>
          <p:cNvPr id="20486" name="TextBox 21"/>
          <p:cNvSpPr txBox="1">
            <a:spLocks noChangeArrowheads="1"/>
          </p:cNvSpPr>
          <p:nvPr/>
        </p:nvSpPr>
        <p:spPr bwMode="auto">
          <a:xfrm>
            <a:off x="5475288" y="2598738"/>
            <a:ext cx="31130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задачи на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</a:p>
        </p:txBody>
      </p:sp>
      <p:sp>
        <p:nvSpPr>
          <p:cNvPr id="20487" name="TextBox 22"/>
          <p:cNvSpPr txBox="1">
            <a:spLocks noChangeArrowheads="1"/>
          </p:cNvSpPr>
          <p:nvPr/>
        </p:nvSpPr>
        <p:spPr bwMode="auto">
          <a:xfrm>
            <a:off x="5467350" y="3028950"/>
            <a:ext cx="3138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задачи на дроби</a:t>
            </a:r>
          </a:p>
        </p:txBody>
      </p:sp>
      <p:sp>
        <p:nvSpPr>
          <p:cNvPr id="20488" name="TextBox 23"/>
          <p:cNvSpPr txBox="1">
            <a:spLocks noChangeArrowheads="1"/>
          </p:cNvSpPr>
          <p:nvPr/>
        </p:nvSpPr>
        <p:spPr bwMode="auto">
          <a:xfrm>
            <a:off x="5480050" y="3494088"/>
            <a:ext cx="63865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задачи на составление уравнений</a:t>
            </a:r>
          </a:p>
        </p:txBody>
      </p:sp>
      <p:sp>
        <p:nvSpPr>
          <p:cNvPr id="20489" name="TextBox 24"/>
          <p:cNvSpPr txBox="1">
            <a:spLocks noChangeArrowheads="1"/>
          </p:cNvSpPr>
          <p:nvPr/>
        </p:nvSpPr>
        <p:spPr bwMode="auto">
          <a:xfrm>
            <a:off x="5476875" y="3971925"/>
            <a:ext cx="44529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геометрические задачи</a:t>
            </a:r>
          </a:p>
        </p:txBody>
      </p:sp>
      <p:sp>
        <p:nvSpPr>
          <p:cNvPr id="20490" name="TextBox 25"/>
          <p:cNvSpPr txBox="1">
            <a:spLocks noChangeArrowheads="1"/>
          </p:cNvSpPr>
          <p:nvPr/>
        </p:nvSpPr>
        <p:spPr bwMode="auto">
          <a:xfrm>
            <a:off x="5462588" y="4451350"/>
            <a:ext cx="58610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задачи на прямую и обратную </a:t>
            </a:r>
          </a:p>
          <a:p>
            <a:r>
              <a:rPr lang="ru-RU" sz="32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пропорциональность</a:t>
            </a:r>
          </a:p>
        </p:txBody>
      </p:sp>
      <p:sp>
        <p:nvSpPr>
          <p:cNvPr id="20491" name="TextBox 26"/>
          <p:cNvSpPr txBox="1">
            <a:spLocks noChangeArrowheads="1"/>
          </p:cNvSpPr>
          <p:nvPr/>
        </p:nvSpPr>
        <p:spPr bwMode="auto">
          <a:xfrm>
            <a:off x="5446713" y="2149475"/>
            <a:ext cx="38973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задачи на проценты</a:t>
            </a:r>
          </a:p>
        </p:txBody>
      </p:sp>
      <p:sp>
        <p:nvSpPr>
          <p:cNvPr id="28" name="Управляющая кнопка: далее 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9725" y="1844675"/>
            <a:ext cx="915988" cy="361950"/>
          </a:xfrm>
          <a:prstGeom prst="actionButtonForwardNext">
            <a:avLst/>
          </a:prstGeom>
          <a:solidFill>
            <a:schemeClr val="accent1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9" name="Управляющая кнопка: далее 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67188" y="2312988"/>
            <a:ext cx="915987" cy="361950"/>
          </a:xfrm>
          <a:prstGeom prst="actionButtonForwardNext">
            <a:avLst/>
          </a:prstGeom>
          <a:solidFill>
            <a:schemeClr val="accent1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30" name="Управляющая кнопка: далее 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81475" y="2749550"/>
            <a:ext cx="915988" cy="361950"/>
          </a:xfrm>
          <a:prstGeom prst="actionButtonForwardNext">
            <a:avLst/>
          </a:prstGeom>
          <a:solidFill>
            <a:schemeClr val="accent1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31" name="Управляющая кнопка: далее 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81475" y="3194050"/>
            <a:ext cx="915988" cy="361950"/>
          </a:xfrm>
          <a:prstGeom prst="actionButtonForwardNext">
            <a:avLst/>
          </a:prstGeom>
          <a:solidFill>
            <a:schemeClr val="accent1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32" name="Управляющая кнопка: далее 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67188" y="3656013"/>
            <a:ext cx="915987" cy="361950"/>
          </a:xfrm>
          <a:prstGeom prst="actionButtonForwardNext">
            <a:avLst/>
          </a:prstGeom>
          <a:solidFill>
            <a:schemeClr val="accent1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33" name="Управляющая кнопка: далее 1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83063" y="4124325"/>
            <a:ext cx="915987" cy="361950"/>
          </a:xfrm>
          <a:prstGeom prst="actionButtonForwardNext">
            <a:avLst/>
          </a:prstGeom>
          <a:solidFill>
            <a:schemeClr val="accent1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34" name="Управляющая кнопка: далее 1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81475" y="4603750"/>
            <a:ext cx="915988" cy="361950"/>
          </a:xfrm>
          <a:prstGeom prst="actionButtonForwardNext">
            <a:avLst/>
          </a:prstGeom>
          <a:solidFill>
            <a:schemeClr val="accent1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20499" name="Picture 28" descr="i?id=34b7119ae270482c6ae75727623c4691&amp;n=33&amp;h=215&amp;w=20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24013" y="1919288"/>
            <a:ext cx="19240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0" name="AutoShape 21" descr="394350_mutlu-y%C3%BCz-sar%C4%B1-d%C3%BC%C4%9Fme-Internet-teknoloji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1" name="AutoShape 23" descr="394350_mutlu-y%C3%BCz-sar%C4%B1-d%C3%BC%C4%9Fme-Internet-teknoloji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Управляющая кнопка: далее 1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959475" y="6122988"/>
            <a:ext cx="915988" cy="361950"/>
          </a:xfrm>
          <a:prstGeom prst="actionButtonForwardNext">
            <a:avLst/>
          </a:prstGeom>
          <a:solidFill>
            <a:schemeClr val="accent1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20503" name="Picture 30" descr="smile_pravo_vibora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16413" y="5526088"/>
            <a:ext cx="1541462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Управляющая кнопка: далее 1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248843" y="6331788"/>
            <a:ext cx="722373" cy="282815"/>
          </a:xfrm>
          <a:prstGeom prst="actionButtonForwardNext">
            <a:avLst/>
          </a:prstGeom>
          <a:solidFill>
            <a:schemeClr val="accent1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ru-RU" altLang="ru-RU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ъект 2"/>
          <p:cNvSpPr>
            <a:spLocks noGrp="1"/>
          </p:cNvSpPr>
          <p:nvPr>
            <p:ph idx="4294967295"/>
          </p:nvPr>
        </p:nvSpPr>
        <p:spPr>
          <a:xfrm>
            <a:off x="1676400" y="1298575"/>
            <a:ext cx="10515600" cy="4351338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Лодка проплыла некоторое расстояние по озеру за 4 часа. Такое же расстояние плот проплывает  по реке за 12 ч. Сколько времени затратит  лодка на тот же путь  по течению реки?</a:t>
            </a:r>
          </a:p>
        </p:txBody>
      </p:sp>
      <p:pic>
        <p:nvPicPr>
          <p:cNvPr id="40962" name="Picture 2" descr="Картинки по запросу  картинки нарисованные лодка на ре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3413" y="3557588"/>
            <a:ext cx="1751012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sp>
        <p:nvSpPr>
          <p:cNvPr id="40964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40966" name="Picture 6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7363" y="1195388"/>
            <a:ext cx="3967162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8270875" y="3255963"/>
            <a:ext cx="9556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3 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4096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Картинки по запросу спортсмены веселые картинки  мультики"/>
          <p:cNvPicPr>
            <a:picLocks noChangeAspect="1" noChangeArrowheads="1"/>
          </p:cNvPicPr>
          <p:nvPr/>
        </p:nvPicPr>
        <p:blipFill>
          <a:blip r:embed="rId2" cstate="print"/>
          <a:srcRect l="9419" r="11421"/>
          <a:stretch>
            <a:fillRect/>
          </a:stretch>
        </p:blipFill>
        <p:spPr bwMode="auto">
          <a:xfrm>
            <a:off x="4238625" y="4565650"/>
            <a:ext cx="37020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071100" y="5519738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sp>
        <p:nvSpPr>
          <p:cNvPr id="41987" name="Объект 2"/>
          <p:cNvSpPr>
            <a:spLocks/>
          </p:cNvSpPr>
          <p:nvPr/>
        </p:nvSpPr>
        <p:spPr bwMode="auto">
          <a:xfrm>
            <a:off x="1676400" y="941388"/>
            <a:ext cx="10515600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ru-RU" sz="32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Школа заказала в швейной мастерской спортивную форму для участников соревнований. Одна швея может выполнить заказ за 20 дней. Второй для выполнения заказа требуется 3/5 этого времени, а третьей- в 2 ½ раза больше времени, чем второй. За сколько дней могут выполнить весь заказ три швеи, работая совместно ?</a:t>
            </a:r>
          </a:p>
        </p:txBody>
      </p:sp>
      <p:sp>
        <p:nvSpPr>
          <p:cNvPr id="41988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41990" name="Picture 6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7363" y="1195388"/>
            <a:ext cx="3967162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8270875" y="3255963"/>
            <a:ext cx="9556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6 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4199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ъект 2"/>
          <p:cNvSpPr>
            <a:spLocks noGrp="1"/>
          </p:cNvSpPr>
          <p:nvPr>
            <p:ph idx="4294967295"/>
          </p:nvPr>
        </p:nvSpPr>
        <p:spPr>
          <a:xfrm>
            <a:off x="1676400" y="1420813"/>
            <a:ext cx="10515600" cy="4351337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Первая и вторая бригады могли бы выполнить задание за 9 дней; вторая и третья бригады- за 18 дней; первая и третья за 12 дней. За сколько дней это задание могут выполнить три бригады, работая вместе?</a:t>
            </a:r>
          </a:p>
        </p:txBody>
      </p:sp>
      <p:pic>
        <p:nvPicPr>
          <p:cNvPr id="43010" name="Picture 2" descr="Картинки по запросу картинки нарисованные рабочие мультфильм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3688" y="3868738"/>
            <a:ext cx="2052637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sp>
        <p:nvSpPr>
          <p:cNvPr id="43012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43014" name="Picture 6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7363" y="1195388"/>
            <a:ext cx="3967162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7994650" y="3333750"/>
            <a:ext cx="18923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8 дней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430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ъект 2"/>
          <p:cNvSpPr>
            <a:spLocks noGrp="1"/>
          </p:cNvSpPr>
          <p:nvPr>
            <p:ph idx="4294967295"/>
          </p:nvPr>
        </p:nvSpPr>
        <p:spPr>
          <a:xfrm>
            <a:off x="1676400" y="1290638"/>
            <a:ext cx="10515600" cy="4351337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Одна бригада гномов может выполнить задание за 9 дней, а вторая- за 12 дней. Первая бригада работала над выполнением этого задания 3 дня, потом вторая бригада закончила работу. За сколько дней было выполнено задание Белоснежки ?</a:t>
            </a:r>
          </a:p>
        </p:txBody>
      </p:sp>
      <p:pic>
        <p:nvPicPr>
          <p:cNvPr id="44034" name="Picture 2" descr="Картинки по запросу картинки нарисованные рабочие мультфильм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7338" y="4249738"/>
            <a:ext cx="2017712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sp>
        <p:nvSpPr>
          <p:cNvPr id="44036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44038" name="Picture 6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7363" y="1195388"/>
            <a:ext cx="3967162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7934325" y="3298825"/>
            <a:ext cx="21764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11 дней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440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ъект 2"/>
          <p:cNvSpPr>
            <a:spLocks noGrp="1"/>
          </p:cNvSpPr>
          <p:nvPr>
            <p:ph idx="4294967295"/>
          </p:nvPr>
        </p:nvSpPr>
        <p:spPr>
          <a:xfrm>
            <a:off x="1676400" y="282575"/>
            <a:ext cx="10515600" cy="4351338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Чтобы выкачать из цистерны нефть, поставили два насоса различной мощности. Если бы действовали оба насоса, то цистерна оказалась бы пуста через 12 минут. Оба действовали в течение 4 минут, после чего работал только второй насос, который через 24 минуты выкачал всю оставшуюся нефть. За сколько минут каждый насос, действуя один, мог бы выкачать всю нефть?</a:t>
            </a:r>
          </a:p>
        </p:txBody>
      </p:sp>
      <p:pic>
        <p:nvPicPr>
          <p:cNvPr id="45058" name="Picture 2" descr="Картинки по запросу картинки цистерна с нефтью мульт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375" y="4429125"/>
            <a:ext cx="26035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sp>
        <p:nvSpPr>
          <p:cNvPr id="45060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45062" name="Picture 6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7363" y="1195388"/>
            <a:ext cx="3967162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7158038" y="3290888"/>
            <a:ext cx="34115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18 и 36 мин.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4506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ъект 2"/>
          <p:cNvSpPr>
            <a:spLocks noGrp="1"/>
          </p:cNvSpPr>
          <p:nvPr>
            <p:ph idx="4294967295"/>
          </p:nvPr>
        </p:nvSpPr>
        <p:spPr>
          <a:xfrm>
            <a:off x="1676400" y="1058863"/>
            <a:ext cx="10515600" cy="4351337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Трем работникам поручено некоторое дело. Первый и второй кончили бы вместе данную работу  в 12 дней, второй и третий- в 20 дней, а вместе три работника выполнили бы работу за 5 дней. За сколько дней выполнят эту работу первый и третий рабочие  вместе?</a:t>
            </a:r>
          </a:p>
        </p:txBody>
      </p:sp>
      <p:pic>
        <p:nvPicPr>
          <p:cNvPr id="46082" name="Picture 2" descr="Картинки по запросу картинки нарисованные бригада рабочи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5575" y="4254500"/>
            <a:ext cx="2146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sp>
        <p:nvSpPr>
          <p:cNvPr id="46084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46086" name="Picture 6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7363" y="1195388"/>
            <a:ext cx="3967162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7805738" y="3298825"/>
            <a:ext cx="20335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3,5 дня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4608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750" y="357188"/>
            <a:ext cx="35242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47106" name="Rectangle 3"/>
          <p:cNvSpPr>
            <a:spLocks/>
          </p:cNvSpPr>
          <p:nvPr/>
        </p:nvSpPr>
        <p:spPr bwMode="auto">
          <a:xfrm>
            <a:off x="4244975" y="527050"/>
            <a:ext cx="8912225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eaLnBrk="0" hangingPunct="0"/>
            <a:r>
              <a:rPr lang="ru-RU" altLang="ru-RU" sz="36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на проценты</a:t>
            </a:r>
            <a:endParaRPr lang="ru-RU" sz="3600" b="1" u="sng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7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36925" y="1574800"/>
            <a:ext cx="1655763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7108" name="AutoShap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59150" y="2687638"/>
            <a:ext cx="1655763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/>
          </a:p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7109" name="AutoShap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384550" y="3756025"/>
            <a:ext cx="1655763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7110" name="AutoShap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359150" y="4789488"/>
            <a:ext cx="1655763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7111" name="AutoShape 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367088" y="5791200"/>
            <a:ext cx="1655762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7112" name="AutoShape 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154863" y="1655763"/>
            <a:ext cx="1655762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7113" name="AutoShape 10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196138" y="2736850"/>
            <a:ext cx="1655762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7114" name="AutoShape 1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218363" y="3786188"/>
            <a:ext cx="1655762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7115" name="AutoShape 12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7240588" y="4789488"/>
            <a:ext cx="1655762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7116" name="AutoShape 13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7248525" y="5856288"/>
            <a:ext cx="1655763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7117" name="Управляющая кнопка: далее 15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sp>
        <p:nvSpPr>
          <p:cNvPr id="47118" name="Text Box 15"/>
          <p:cNvSpPr txBox="1">
            <a:spLocks noChangeArrowheads="1"/>
          </p:cNvSpPr>
          <p:nvPr/>
        </p:nvSpPr>
        <p:spPr bwMode="auto">
          <a:xfrm>
            <a:off x="4037013" y="166370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1</a:t>
            </a:r>
          </a:p>
        </p:txBody>
      </p:sp>
      <p:sp>
        <p:nvSpPr>
          <p:cNvPr id="47119" name="Text Box 16"/>
          <p:cNvSpPr txBox="1">
            <a:spLocks noChangeArrowheads="1"/>
          </p:cNvSpPr>
          <p:nvPr/>
        </p:nvSpPr>
        <p:spPr bwMode="auto">
          <a:xfrm>
            <a:off x="7772400" y="1768475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2</a:t>
            </a:r>
          </a:p>
        </p:txBody>
      </p:sp>
      <p:sp>
        <p:nvSpPr>
          <p:cNvPr id="47120" name="Text Box 17"/>
          <p:cNvSpPr txBox="1">
            <a:spLocks noChangeArrowheads="1"/>
          </p:cNvSpPr>
          <p:nvPr/>
        </p:nvSpPr>
        <p:spPr bwMode="auto">
          <a:xfrm>
            <a:off x="3997325" y="2789238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3</a:t>
            </a:r>
          </a:p>
        </p:txBody>
      </p:sp>
      <p:sp>
        <p:nvSpPr>
          <p:cNvPr id="47121" name="Text Box 18"/>
          <p:cNvSpPr txBox="1">
            <a:spLocks noChangeArrowheads="1"/>
          </p:cNvSpPr>
          <p:nvPr/>
        </p:nvSpPr>
        <p:spPr bwMode="auto">
          <a:xfrm>
            <a:off x="7816850" y="283686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4</a:t>
            </a:r>
          </a:p>
        </p:txBody>
      </p:sp>
      <p:sp>
        <p:nvSpPr>
          <p:cNvPr id="47122" name="Text Box 19"/>
          <p:cNvSpPr txBox="1">
            <a:spLocks noChangeArrowheads="1"/>
          </p:cNvSpPr>
          <p:nvPr/>
        </p:nvSpPr>
        <p:spPr bwMode="auto">
          <a:xfrm>
            <a:off x="3986213" y="382905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5</a:t>
            </a:r>
          </a:p>
        </p:txBody>
      </p:sp>
      <p:sp>
        <p:nvSpPr>
          <p:cNvPr id="47123" name="Text Box 20"/>
          <p:cNvSpPr txBox="1">
            <a:spLocks noChangeArrowheads="1"/>
          </p:cNvSpPr>
          <p:nvPr/>
        </p:nvSpPr>
        <p:spPr bwMode="auto">
          <a:xfrm>
            <a:off x="7832725" y="387985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6</a:t>
            </a:r>
          </a:p>
        </p:txBody>
      </p:sp>
      <p:sp>
        <p:nvSpPr>
          <p:cNvPr id="47124" name="Text Box 21"/>
          <p:cNvSpPr txBox="1">
            <a:spLocks noChangeArrowheads="1"/>
          </p:cNvSpPr>
          <p:nvPr/>
        </p:nvSpPr>
        <p:spPr bwMode="auto">
          <a:xfrm>
            <a:off x="3960813" y="485775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7</a:t>
            </a:r>
          </a:p>
        </p:txBody>
      </p:sp>
      <p:sp>
        <p:nvSpPr>
          <p:cNvPr id="47125" name="Text Box 22"/>
          <p:cNvSpPr txBox="1">
            <a:spLocks noChangeArrowheads="1"/>
          </p:cNvSpPr>
          <p:nvPr/>
        </p:nvSpPr>
        <p:spPr bwMode="auto">
          <a:xfrm>
            <a:off x="7807325" y="4865688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8</a:t>
            </a:r>
          </a:p>
        </p:txBody>
      </p:sp>
      <p:sp>
        <p:nvSpPr>
          <p:cNvPr id="47126" name="Text Box 23"/>
          <p:cNvSpPr txBox="1">
            <a:spLocks noChangeArrowheads="1"/>
          </p:cNvSpPr>
          <p:nvPr/>
        </p:nvSpPr>
        <p:spPr bwMode="auto">
          <a:xfrm>
            <a:off x="3976688" y="587216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9</a:t>
            </a:r>
          </a:p>
        </p:txBody>
      </p:sp>
      <p:sp>
        <p:nvSpPr>
          <p:cNvPr id="47127" name="Text Box 24"/>
          <p:cNvSpPr txBox="1">
            <a:spLocks noChangeArrowheads="1"/>
          </p:cNvSpPr>
          <p:nvPr/>
        </p:nvSpPr>
        <p:spPr bwMode="auto">
          <a:xfrm>
            <a:off x="7712075" y="5934075"/>
            <a:ext cx="63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10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ъект 2"/>
          <p:cNvSpPr>
            <a:spLocks noGrp="1"/>
          </p:cNvSpPr>
          <p:nvPr>
            <p:ph idx="4294967295"/>
          </p:nvPr>
        </p:nvSpPr>
        <p:spPr>
          <a:xfrm>
            <a:off x="2055813" y="1866900"/>
            <a:ext cx="10515600" cy="4351338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</a:rPr>
              <a:t>Завод выпустил 864 трактора вместо 800 по плану. На сколько процентов завод перевыполнил план?</a:t>
            </a:r>
            <a:r>
              <a:rPr lang="ru-RU" smtClean="0"/>
              <a:t> </a:t>
            </a:r>
          </a:p>
        </p:txBody>
      </p:sp>
      <p:sp>
        <p:nvSpPr>
          <p:cNvPr id="49154" name="AutoShape 3" descr="766037788065395009b8f19d831fa1cef1df245ea59_b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55" name="AutoShape 5" descr="766037788065395009b8f19d831fa1cef1df245ea59_b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56" name="AutoShape 7" descr="766037788065395009b8f19d831fa1cef1df245ea59_b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9157" name="Picture 9" descr="pre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2513" y="3611563"/>
            <a:ext cx="31781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pic>
        <p:nvPicPr>
          <p:cNvPr id="49161" name="Picture 9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7363" y="1195388"/>
            <a:ext cx="3967162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8167688" y="3394075"/>
            <a:ext cx="1158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 8%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4916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3"/>
          <p:cNvSpPr>
            <a:spLocks noGrp="1"/>
          </p:cNvSpPr>
          <p:nvPr>
            <p:ph type="body" idx="4294967295"/>
          </p:nvPr>
        </p:nvSpPr>
        <p:spPr>
          <a:xfrm>
            <a:off x="2574925" y="1671638"/>
            <a:ext cx="8915400" cy="388620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</a:rPr>
              <a:t>   Цена на люстру была повышена на 15% и составила 2300 рублей. Сколько стоила люстра до повышения?</a:t>
            </a:r>
          </a:p>
        </p:txBody>
      </p:sp>
      <p:pic>
        <p:nvPicPr>
          <p:cNvPr id="50178" name="Picture 7" descr="3815dc64a04adb66ea5952e26e351e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6500" y="3690938"/>
            <a:ext cx="2452688" cy="25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sp>
        <p:nvSpPr>
          <p:cNvPr id="50180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50182" name="Picture 6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7363" y="1195388"/>
            <a:ext cx="3967162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7597775" y="3394075"/>
            <a:ext cx="2635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2000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5018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676400" y="2178050"/>
            <a:ext cx="10515600" cy="435133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75г воды растворили 25г сахара. Сколько процентов сахара содержится в растворе?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1202" name="Picture 2" descr="Картинки по запросу стакан с водой веселый картинки нарисованны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2963" y="3838575"/>
            <a:ext cx="2427287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sp>
        <p:nvSpPr>
          <p:cNvPr id="51204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51206" name="Picture 6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7363" y="1195388"/>
            <a:ext cx="3967162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8080375" y="3446463"/>
            <a:ext cx="13144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25%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5120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>
          <a:xfrm>
            <a:off x="2335213" y="985838"/>
            <a:ext cx="8912225" cy="1281112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       </a:t>
            </a:r>
            <a:r>
              <a:rPr lang="ru-RU" b="1" smtClean="0">
                <a:solidFill>
                  <a:schemeClr val="tx1"/>
                </a:solidFill>
                <a:latin typeface="Times New Roman" pitchFamily="18" charset="0"/>
              </a:rPr>
              <a:t>Придумай  задачу и реши ее.</a:t>
            </a:r>
          </a:p>
        </p:txBody>
      </p:sp>
      <p:pic>
        <p:nvPicPr>
          <p:cNvPr id="21506" name="Picture 5" descr="final-examination-set-a-click-here-b-1596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331562">
            <a:off x="5165725" y="2405063"/>
            <a:ext cx="2925763" cy="371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idx="4294967295"/>
          </p:nvPr>
        </p:nvSpPr>
        <p:spPr>
          <a:xfrm>
            <a:off x="1819275" y="1404938"/>
            <a:ext cx="9863138" cy="2060575"/>
          </a:xfrm>
        </p:spPr>
        <p:txBody>
          <a:bodyPr anchor="ctr">
            <a:spAutoFit/>
          </a:bodyPr>
          <a:lstStyle/>
          <a:p>
            <a:pPr marL="0" indent="0" defTabSz="914400">
              <a:spcBef>
                <a:spcPct val="0"/>
              </a:spcBef>
              <a:buClrTx/>
              <a:buFontTx/>
              <a:buNone/>
            </a:pPr>
            <a:r>
              <a:rPr lang="ru-RU" alt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Фермер собрал 2 тонны картошки. В первый день было собрано 45% всей картошки, во второй – 600 кг, а в третий – оставшийся урожай картошки. Сколько процентов от всего картофеля собрано  в третий день? </a:t>
            </a:r>
          </a:p>
        </p:txBody>
      </p:sp>
      <p:pic>
        <p:nvPicPr>
          <p:cNvPr id="52226" name="Picture 3" descr="Картинки по запросу стакан с водой веселый картинки нарисованны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4625" y="4084638"/>
            <a:ext cx="1455738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sp>
        <p:nvSpPr>
          <p:cNvPr id="52228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52230" name="Picture 6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0663" y="1127125"/>
            <a:ext cx="3967162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8115300" y="3316288"/>
            <a:ext cx="13128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25%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522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ъект 2"/>
          <p:cNvSpPr>
            <a:spLocks noGrp="1"/>
          </p:cNvSpPr>
          <p:nvPr>
            <p:ph idx="4294967295"/>
          </p:nvPr>
        </p:nvSpPr>
        <p:spPr>
          <a:xfrm>
            <a:off x="1676400" y="1155700"/>
            <a:ext cx="10515600" cy="4351338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В коробке 20 карандашей. 3/5 из них красные. Зеленых в 2 раза меньше, чем красных, остальные желтые. Сколько в коробке красных, желтых и зеленых карандашей? Найдите процентное отношение  желтых карандашей от их  общего количества?.</a:t>
            </a:r>
          </a:p>
          <a:p>
            <a:pPr marL="0" indent="0" eaLnBrk="1" hangingPunct="1"/>
            <a:endParaRPr lang="ru-RU" sz="1800" smtClean="0"/>
          </a:p>
        </p:txBody>
      </p:sp>
      <p:pic>
        <p:nvPicPr>
          <p:cNvPr id="53250" name="Picture 2" descr="Картинки по запросу карандаши коробка веселый картинки нарисованны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5500" y="3967163"/>
            <a:ext cx="2995613" cy="21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sp>
        <p:nvSpPr>
          <p:cNvPr id="53252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53254" name="Picture 6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7363" y="1195388"/>
            <a:ext cx="3967162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7813675" y="3298825"/>
            <a:ext cx="23796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12; 2 и 6</a:t>
            </a:r>
          </a:p>
          <a:p>
            <a:r>
              <a:rPr lang="ru-RU" sz="4800">
                <a:latin typeface="Times New Roman" pitchFamily="18" charset="0"/>
              </a:rPr>
              <a:t>  10%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5325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/>
          </p:cNvSpPr>
          <p:nvPr>
            <p:ph type="body" idx="4294967295"/>
          </p:nvPr>
        </p:nvSpPr>
        <p:spPr>
          <a:xfrm>
            <a:off x="2386013" y="1666875"/>
            <a:ext cx="8915400" cy="388620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</a:rPr>
              <a:t>    Альбом для рисования стоит 40 рублей. Какое наибольшее число таких альбомов можно будет купить на  200 рублей после повышения их цены на 10%?</a:t>
            </a:r>
          </a:p>
        </p:txBody>
      </p:sp>
      <p:pic>
        <p:nvPicPr>
          <p:cNvPr id="54274" name="Picture 4" descr="albom_dlya_risovaniya_mizar+_30l_palitra_hudozhnika_s_karandashami_ts260036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6038" y="4265613"/>
            <a:ext cx="2217737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sp>
        <p:nvSpPr>
          <p:cNvPr id="54276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55302" name="Picture 6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5300" y="1238250"/>
            <a:ext cx="3967163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8270875" y="3255963"/>
            <a:ext cx="14970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4 шт.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5530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ъект 2"/>
          <p:cNvSpPr>
            <a:spLocks/>
          </p:cNvSpPr>
          <p:nvPr/>
        </p:nvSpPr>
        <p:spPr bwMode="auto">
          <a:xfrm>
            <a:off x="1676400" y="801688"/>
            <a:ext cx="10515600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ru-RU" sz="32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Строительство  моста через реку Волгу было поручено двум строительным бригадам. Первая бригада построила 5/8 всей длины моста, остальную часть строила вторая бригада. Во сколь раз часть моста, построенная первой бригадой, больше, чем часть дороги, построенная второй бригадой? Какой процент работы выполнила вторая бригада?</a:t>
            </a:r>
            <a:endParaRPr lang="ru-RU">
              <a:solidFill>
                <a:srgbClr val="404040"/>
              </a:solidFill>
              <a:latin typeface="Century Gothic" pitchFamily="34" charset="0"/>
            </a:endParaRPr>
          </a:p>
        </p:txBody>
      </p:sp>
      <p:sp>
        <p:nvSpPr>
          <p:cNvPr id="55298" name="AutoShape 4" descr="17561468186845fa4a3a7a159952162934c3cfb84ae_b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5299" name="AutoShape 6" descr="17561468186845fa4a3a7a159952162934c3cfb84ae_b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5300" name="AutoShape 8" descr="17561468186845fa4a3a7a159952162934c3cfb84ae_b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5301" name="Picture 6" descr="11025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5363" y="4540250"/>
            <a:ext cx="2719387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023475" y="555307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sp>
        <p:nvSpPr>
          <p:cNvPr id="55303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54281" name="Picture 9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7363" y="1195388"/>
            <a:ext cx="3967162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7253288" y="3238500"/>
            <a:ext cx="28368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914400" indent="-914400"/>
            <a:r>
              <a:rPr lang="ru-RU" sz="4800">
                <a:latin typeface="Times New Roman" pitchFamily="18" charset="0"/>
              </a:rPr>
              <a:t>2  1/3 раза</a:t>
            </a:r>
          </a:p>
          <a:p>
            <a:pPr marL="914400" indent="-914400"/>
            <a:r>
              <a:rPr lang="ru-RU" sz="4800">
                <a:latin typeface="Times New Roman" pitchFamily="18" charset="0"/>
              </a:rPr>
              <a:t>   37,5 %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5428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/>
          </p:cNvSpPr>
          <p:nvPr>
            <p:ph type="body" idx="4294967295"/>
          </p:nvPr>
        </p:nvSpPr>
        <p:spPr>
          <a:xfrm>
            <a:off x="2465388" y="898525"/>
            <a:ext cx="8915400" cy="388620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</a:rPr>
              <a:t>   В июне1 кг помидоров стоил 80 рублей. В июле цена помидоров снизилась на 30%, а в августе еще на 50%. Сколько рублей стал стоить 1 кг помидоров после снижения цены в августе? На сколько процентов  снизилась цена на помидоры по сравнению с июнем?</a:t>
            </a:r>
          </a:p>
        </p:txBody>
      </p:sp>
      <p:pic>
        <p:nvPicPr>
          <p:cNvPr id="56322" name="Picture 5" descr="vigorous-tomato-stock-photo-image-14446620-1689220"/>
          <p:cNvPicPr>
            <a:picLocks noChangeAspect="1" noChangeArrowheads="1"/>
          </p:cNvPicPr>
          <p:nvPr/>
        </p:nvPicPr>
        <p:blipFill>
          <a:blip r:embed="rId2" cstate="print"/>
          <a:srcRect l="13614" t="2547" r="4794" b="13400"/>
          <a:stretch>
            <a:fillRect/>
          </a:stretch>
        </p:blipFill>
        <p:spPr bwMode="auto">
          <a:xfrm>
            <a:off x="5391150" y="4017963"/>
            <a:ext cx="1912938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sp>
        <p:nvSpPr>
          <p:cNvPr id="56324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56326" name="Picture 6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9900" y="1206500"/>
            <a:ext cx="3967163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7831138" y="3402013"/>
            <a:ext cx="20193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28 руб.</a:t>
            </a:r>
          </a:p>
          <a:p>
            <a:r>
              <a:rPr lang="ru-RU" sz="4800">
                <a:latin typeface="Times New Roman" pitchFamily="18" charset="0"/>
              </a:rPr>
              <a:t>  65%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5632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/>
          </p:cNvSpPr>
          <p:nvPr>
            <p:ph type="body" idx="4294967295"/>
          </p:nvPr>
        </p:nvSpPr>
        <p:spPr>
          <a:xfrm>
            <a:off x="2590800" y="904875"/>
            <a:ext cx="8915400" cy="388620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</a:rPr>
              <a:t>   На ремонт столовой было израсходовано 45 кг краски, что  составляет 20% всей краски, выделенной  со склада на ремонт всей школы.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</a:rPr>
              <a:t>   Сколько килограммов краски было на складе, если школе отпущено 12,5% имевшейся там краски?</a:t>
            </a:r>
          </a:p>
        </p:txBody>
      </p:sp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sp>
        <p:nvSpPr>
          <p:cNvPr id="57347" name="AutoShape 7" descr="379744_%D1%86%D0%B2%D0%B5%D1%82%D0%B0%D0%BC%D0%B8-%D0%B2%D0%B5%D0%BA%D1%82%D0%BE%D1%80%D0%B0-%D0%BB%D0%B8%D1%86%D0%B5-%D1%81%D1%87%D0%B0%D1%81%D1%82%D0%BB%D0%B8%D0%B2%D1%8B%D0%BC-%D0%B3%D0%BB%D0%B0%D0%B7%D0%B0%D1%85-%D0%BA%D1%80%D0%B0%D1%81%D0%BA%D0%BE%D0%B9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48" name="AutoShape 9" descr="379744_%D1%86%D0%B2%D0%B5%D1%82%D0%B0%D0%BC%D0%B8-%D0%B2%D0%B5%D0%BA%D1%82%D0%BE%D1%80%D0%B0-%D0%BB%D0%B8%D1%86%D0%B5-%D1%81%D1%87%D0%B0%D1%81%D1%82%D0%BB%D0%B8%D0%B2%D1%8B%D0%BC-%D0%B3%D0%BB%D0%B0%D0%B7%D0%B0%D1%85-%D0%BA%D1%80%D0%B0%D1%81%D0%BA%D0%BE%D0%B9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7349" name="Picture 11" descr="db90202cb0833dadb60ddfa6fac51fd2_i-4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3388" y="4325938"/>
            <a:ext cx="2212975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0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57352" name="Picture 8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4825" y="1281113"/>
            <a:ext cx="3967163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7813675" y="3471863"/>
            <a:ext cx="21224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1800 кг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5735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/>
          </p:cNvSpPr>
          <p:nvPr>
            <p:ph type="body" idx="4294967295"/>
          </p:nvPr>
        </p:nvSpPr>
        <p:spPr>
          <a:xfrm>
            <a:off x="2441575" y="1423988"/>
            <a:ext cx="8915400" cy="388620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</a:rPr>
              <a:t>   Весной  спрос  на покупку  скейтбордов  повысился на 25% по сравнению с зимой, а летом повысился еще на  15%. На сколько процентов  возрос спрос относительно зимнего периода?</a:t>
            </a:r>
          </a:p>
        </p:txBody>
      </p:sp>
      <p:sp>
        <p:nvSpPr>
          <p:cNvPr id="58370" name="Управляющая кнопка: далее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58371" name="Picture 6" descr="livepreview"/>
          <p:cNvPicPr>
            <a:picLocks noChangeAspect="1" noChangeArrowheads="1"/>
          </p:cNvPicPr>
          <p:nvPr/>
        </p:nvPicPr>
        <p:blipFill>
          <a:blip r:embed="rId3" cstate="print"/>
          <a:srcRect b="10184"/>
          <a:stretch>
            <a:fillRect/>
          </a:stretch>
        </p:blipFill>
        <p:spPr bwMode="auto">
          <a:xfrm>
            <a:off x="5411788" y="4005263"/>
            <a:ext cx="1679575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pic>
        <p:nvPicPr>
          <p:cNvPr id="58374" name="Picture 6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4975" y="1316038"/>
            <a:ext cx="3967163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7667625" y="3394075"/>
            <a:ext cx="20637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43,75%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5837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750" y="357188"/>
            <a:ext cx="35242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59394" name="Rectangle 3"/>
          <p:cNvSpPr>
            <a:spLocks/>
          </p:cNvSpPr>
          <p:nvPr/>
        </p:nvSpPr>
        <p:spPr bwMode="auto">
          <a:xfrm>
            <a:off x="4244975" y="527050"/>
            <a:ext cx="8912225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eaLnBrk="0" hangingPunct="0"/>
            <a:r>
              <a:rPr lang="ru-RU" altLang="ru-RU" sz="36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на части</a:t>
            </a:r>
            <a:endParaRPr lang="ru-RU" sz="3600" b="1" u="sng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5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36925" y="1574800"/>
            <a:ext cx="1655763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9396" name="AutoShap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94075" y="2686050"/>
            <a:ext cx="1655763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/>
          </a:p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9397" name="AutoShap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384550" y="3756025"/>
            <a:ext cx="1655763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9398" name="AutoShap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359150" y="4789488"/>
            <a:ext cx="1655763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9399" name="AutoShape 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367088" y="5791200"/>
            <a:ext cx="1655762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9400" name="AutoShape 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154863" y="1655763"/>
            <a:ext cx="1655762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9401" name="AutoShape 10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196138" y="2752725"/>
            <a:ext cx="1655762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9402" name="AutoShape 1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218363" y="3786188"/>
            <a:ext cx="1655762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9403" name="AutoShape 12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7240588" y="4789488"/>
            <a:ext cx="1655762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9404" name="AutoShape 13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7248525" y="5856288"/>
            <a:ext cx="1655763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9405" name="Управляющая кнопка: далее 15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sp>
        <p:nvSpPr>
          <p:cNvPr id="59406" name="Text Box 15"/>
          <p:cNvSpPr txBox="1">
            <a:spLocks noChangeArrowheads="1"/>
          </p:cNvSpPr>
          <p:nvPr/>
        </p:nvSpPr>
        <p:spPr bwMode="auto">
          <a:xfrm>
            <a:off x="4037013" y="166370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1</a:t>
            </a:r>
          </a:p>
        </p:txBody>
      </p:sp>
      <p:sp>
        <p:nvSpPr>
          <p:cNvPr id="59407" name="Text Box 16"/>
          <p:cNvSpPr txBox="1">
            <a:spLocks noChangeArrowheads="1"/>
          </p:cNvSpPr>
          <p:nvPr/>
        </p:nvSpPr>
        <p:spPr bwMode="auto">
          <a:xfrm>
            <a:off x="7799388" y="1741488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2</a:t>
            </a:r>
          </a:p>
        </p:txBody>
      </p:sp>
      <p:sp>
        <p:nvSpPr>
          <p:cNvPr id="59408" name="Text Box 17"/>
          <p:cNvSpPr txBox="1">
            <a:spLocks noChangeArrowheads="1"/>
          </p:cNvSpPr>
          <p:nvPr/>
        </p:nvSpPr>
        <p:spPr bwMode="auto">
          <a:xfrm>
            <a:off x="7807325" y="283051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4</a:t>
            </a:r>
          </a:p>
        </p:txBody>
      </p:sp>
      <p:sp>
        <p:nvSpPr>
          <p:cNvPr id="59409" name="Text Box 18"/>
          <p:cNvSpPr txBox="1">
            <a:spLocks noChangeArrowheads="1"/>
          </p:cNvSpPr>
          <p:nvPr/>
        </p:nvSpPr>
        <p:spPr bwMode="auto">
          <a:xfrm>
            <a:off x="4021138" y="276860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3</a:t>
            </a:r>
          </a:p>
        </p:txBody>
      </p:sp>
      <p:sp>
        <p:nvSpPr>
          <p:cNvPr id="59410" name="Text Box 19"/>
          <p:cNvSpPr txBox="1">
            <a:spLocks noChangeArrowheads="1"/>
          </p:cNvSpPr>
          <p:nvPr/>
        </p:nvSpPr>
        <p:spPr bwMode="auto">
          <a:xfrm>
            <a:off x="3998913" y="3843338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5</a:t>
            </a:r>
          </a:p>
        </p:txBody>
      </p:sp>
      <p:sp>
        <p:nvSpPr>
          <p:cNvPr id="59411" name="Text Box 20"/>
          <p:cNvSpPr txBox="1">
            <a:spLocks noChangeArrowheads="1"/>
          </p:cNvSpPr>
          <p:nvPr/>
        </p:nvSpPr>
        <p:spPr bwMode="auto">
          <a:xfrm>
            <a:off x="7872413" y="387985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6</a:t>
            </a:r>
          </a:p>
        </p:txBody>
      </p:sp>
      <p:sp>
        <p:nvSpPr>
          <p:cNvPr id="59412" name="Text Box 21"/>
          <p:cNvSpPr txBox="1">
            <a:spLocks noChangeArrowheads="1"/>
          </p:cNvSpPr>
          <p:nvPr/>
        </p:nvSpPr>
        <p:spPr bwMode="auto">
          <a:xfrm>
            <a:off x="4002088" y="4872038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7</a:t>
            </a:r>
          </a:p>
        </p:txBody>
      </p:sp>
      <p:sp>
        <p:nvSpPr>
          <p:cNvPr id="59413" name="Text Box 22"/>
          <p:cNvSpPr txBox="1">
            <a:spLocks noChangeArrowheads="1"/>
          </p:cNvSpPr>
          <p:nvPr/>
        </p:nvSpPr>
        <p:spPr bwMode="auto">
          <a:xfrm>
            <a:off x="7875588" y="489426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8</a:t>
            </a:r>
          </a:p>
        </p:txBody>
      </p:sp>
      <p:sp>
        <p:nvSpPr>
          <p:cNvPr id="59414" name="Text Box 23"/>
          <p:cNvSpPr txBox="1">
            <a:spLocks noChangeArrowheads="1"/>
          </p:cNvSpPr>
          <p:nvPr/>
        </p:nvSpPr>
        <p:spPr bwMode="auto">
          <a:xfrm>
            <a:off x="3962400" y="5857875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9</a:t>
            </a:r>
          </a:p>
        </p:txBody>
      </p:sp>
      <p:sp>
        <p:nvSpPr>
          <p:cNvPr id="59415" name="Text Box 24"/>
          <p:cNvSpPr txBox="1">
            <a:spLocks noChangeArrowheads="1"/>
          </p:cNvSpPr>
          <p:nvPr/>
        </p:nvSpPr>
        <p:spPr bwMode="auto">
          <a:xfrm>
            <a:off x="7821613" y="5961063"/>
            <a:ext cx="635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10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Прямоугольник 3"/>
          <p:cNvSpPr>
            <a:spLocks noChangeArrowheads="1"/>
          </p:cNvSpPr>
          <p:nvPr/>
        </p:nvSpPr>
        <p:spPr bwMode="auto">
          <a:xfrm>
            <a:off x="2173288" y="1460500"/>
            <a:ext cx="956945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7675" indent="-234950">
              <a:lnSpc>
                <a:spcPct val="106000"/>
              </a:lnSpc>
              <a:spcAft>
                <a:spcPts val="800"/>
              </a:spcAft>
            </a:pPr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Купили 1800 г сухофруктов. Яблоки составляют 4 части, груши- 3 части и сливы-2 части массы сухофруктов. Сколько граммов яблок, груш и слив в отдельности купили?</a:t>
            </a:r>
          </a:p>
        </p:txBody>
      </p:sp>
      <p:pic>
        <p:nvPicPr>
          <p:cNvPr id="61442" name="Picture 2" descr="Картинки по запросу фрукты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7175" y="4232275"/>
            <a:ext cx="219075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pic>
        <p:nvPicPr>
          <p:cNvPr id="61446" name="Picture 6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7363" y="1195388"/>
            <a:ext cx="3967162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7418388" y="3186113"/>
            <a:ext cx="297656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800, 600 и </a:t>
            </a:r>
          </a:p>
          <a:p>
            <a:r>
              <a:rPr lang="ru-RU" sz="4800">
                <a:latin typeface="Times New Roman" pitchFamily="18" charset="0"/>
              </a:rPr>
              <a:t>     400 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6144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Прямоугольник 3"/>
          <p:cNvSpPr>
            <a:spLocks noChangeArrowheads="1"/>
          </p:cNvSpPr>
          <p:nvPr/>
        </p:nvSpPr>
        <p:spPr bwMode="auto">
          <a:xfrm>
            <a:off x="1938338" y="1393825"/>
            <a:ext cx="95694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7675" indent="-234950">
              <a:lnSpc>
                <a:spcPct val="106000"/>
              </a:lnSpc>
              <a:spcAft>
                <a:spcPts val="800"/>
              </a:spcAft>
            </a:pPr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приготовления варенья надо взять ягод и сахара в отношении 5 частей   и 9 частей по массе. </a:t>
            </a:r>
          </a:p>
          <a:p>
            <a:pPr marL="447675" indent="-234950">
              <a:lnSpc>
                <a:spcPct val="106000"/>
              </a:lnSpc>
              <a:spcAft>
                <a:spcPts val="825"/>
              </a:spcAft>
            </a:pPr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Сколько килограмм ягод надо взять, если сахара взяли на 200 кг  больше? </a:t>
            </a:r>
          </a:p>
        </p:txBody>
      </p:sp>
      <p:pic>
        <p:nvPicPr>
          <p:cNvPr id="62466" name="Picture 2" descr="Картинки по запросу картинки варенье мультфильм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4638" y="4454525"/>
            <a:ext cx="1905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sp>
        <p:nvSpPr>
          <p:cNvPr id="62468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62470" name="Picture 6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7363" y="1195388"/>
            <a:ext cx="3967162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8270875" y="3255963"/>
            <a:ext cx="18145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250 кг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624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750" y="357188"/>
            <a:ext cx="35242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22530" name="Rectangle 3"/>
          <p:cNvSpPr>
            <a:spLocks/>
          </p:cNvSpPr>
          <p:nvPr/>
        </p:nvSpPr>
        <p:spPr bwMode="auto">
          <a:xfrm>
            <a:off x="4244975" y="527050"/>
            <a:ext cx="8912225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eaLnBrk="0" hangingPunct="0"/>
            <a:r>
              <a:rPr lang="ru-RU" altLang="ru-RU" sz="36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на движение</a:t>
            </a:r>
            <a:endParaRPr lang="ru-RU" sz="3600" b="1" u="sng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36925" y="1574800"/>
            <a:ext cx="1655763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22532" name="AutoShap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76613" y="2703513"/>
            <a:ext cx="1655762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/>
          </a:p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22533" name="AutoShap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384550" y="3756025"/>
            <a:ext cx="1655763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22534" name="AutoShap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359150" y="4789488"/>
            <a:ext cx="1655763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22535" name="AutoShape 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367088" y="5791200"/>
            <a:ext cx="1655762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22536" name="AutoShape 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154863" y="1655763"/>
            <a:ext cx="1655762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22537" name="AutoShape 10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196138" y="2736850"/>
            <a:ext cx="1655762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22538" name="AutoShape 1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218363" y="3786188"/>
            <a:ext cx="1655762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22539" name="AutoShape 12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7240588" y="4789488"/>
            <a:ext cx="1655762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22540" name="AutoShape 13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7248525" y="5856288"/>
            <a:ext cx="1655763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22541" name="Управляющая кнопка: далее 15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sp>
        <p:nvSpPr>
          <p:cNvPr id="22542" name="Text Box 15"/>
          <p:cNvSpPr txBox="1">
            <a:spLocks noChangeArrowheads="1"/>
          </p:cNvSpPr>
          <p:nvPr/>
        </p:nvSpPr>
        <p:spPr bwMode="auto">
          <a:xfrm>
            <a:off x="4037013" y="166370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1</a:t>
            </a:r>
          </a:p>
        </p:txBody>
      </p:sp>
      <p:sp>
        <p:nvSpPr>
          <p:cNvPr id="22543" name="Text Box 16"/>
          <p:cNvSpPr txBox="1">
            <a:spLocks noChangeArrowheads="1"/>
          </p:cNvSpPr>
          <p:nvPr/>
        </p:nvSpPr>
        <p:spPr bwMode="auto">
          <a:xfrm>
            <a:off x="7786688" y="1754188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2</a:t>
            </a:r>
          </a:p>
        </p:txBody>
      </p:sp>
      <p:sp>
        <p:nvSpPr>
          <p:cNvPr id="22544" name="Text Box 17"/>
          <p:cNvSpPr txBox="1">
            <a:spLocks noChangeArrowheads="1"/>
          </p:cNvSpPr>
          <p:nvPr/>
        </p:nvSpPr>
        <p:spPr bwMode="auto">
          <a:xfrm>
            <a:off x="4025900" y="277336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3</a:t>
            </a:r>
          </a:p>
        </p:txBody>
      </p:sp>
      <p:sp>
        <p:nvSpPr>
          <p:cNvPr id="22545" name="Text Box 18"/>
          <p:cNvSpPr txBox="1">
            <a:spLocks noChangeArrowheads="1"/>
          </p:cNvSpPr>
          <p:nvPr/>
        </p:nvSpPr>
        <p:spPr bwMode="auto">
          <a:xfrm>
            <a:off x="7815263" y="2809875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4</a:t>
            </a:r>
          </a:p>
        </p:txBody>
      </p:sp>
      <p:sp>
        <p:nvSpPr>
          <p:cNvPr id="22546" name="Text Box 19"/>
          <p:cNvSpPr txBox="1">
            <a:spLocks noChangeArrowheads="1"/>
          </p:cNvSpPr>
          <p:nvPr/>
        </p:nvSpPr>
        <p:spPr bwMode="auto">
          <a:xfrm>
            <a:off x="4014788" y="3857625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5</a:t>
            </a:r>
          </a:p>
        </p:txBody>
      </p:sp>
      <p:sp>
        <p:nvSpPr>
          <p:cNvPr id="22547" name="Text Box 20"/>
          <p:cNvSpPr txBox="1">
            <a:spLocks noChangeArrowheads="1"/>
          </p:cNvSpPr>
          <p:nvPr/>
        </p:nvSpPr>
        <p:spPr bwMode="auto">
          <a:xfrm>
            <a:off x="7874000" y="387826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6</a:t>
            </a:r>
          </a:p>
        </p:txBody>
      </p:sp>
      <p:sp>
        <p:nvSpPr>
          <p:cNvPr id="22548" name="Text Box 21"/>
          <p:cNvSpPr txBox="1">
            <a:spLocks noChangeArrowheads="1"/>
          </p:cNvSpPr>
          <p:nvPr/>
        </p:nvSpPr>
        <p:spPr bwMode="auto">
          <a:xfrm>
            <a:off x="4057650" y="4884738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7</a:t>
            </a:r>
          </a:p>
        </p:txBody>
      </p:sp>
      <p:sp>
        <p:nvSpPr>
          <p:cNvPr id="22549" name="Text Box 22"/>
          <p:cNvSpPr txBox="1">
            <a:spLocks noChangeArrowheads="1"/>
          </p:cNvSpPr>
          <p:nvPr/>
        </p:nvSpPr>
        <p:spPr bwMode="auto">
          <a:xfrm>
            <a:off x="7821613" y="4892675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8</a:t>
            </a:r>
          </a:p>
        </p:txBody>
      </p:sp>
      <p:sp>
        <p:nvSpPr>
          <p:cNvPr id="22550" name="Text Box 23"/>
          <p:cNvSpPr txBox="1">
            <a:spLocks noChangeArrowheads="1"/>
          </p:cNvSpPr>
          <p:nvPr/>
        </p:nvSpPr>
        <p:spPr bwMode="auto">
          <a:xfrm>
            <a:off x="4017963" y="5857875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9</a:t>
            </a:r>
          </a:p>
        </p:txBody>
      </p:sp>
      <p:sp>
        <p:nvSpPr>
          <p:cNvPr id="22551" name="Text Box 24"/>
          <p:cNvSpPr txBox="1">
            <a:spLocks noChangeArrowheads="1"/>
          </p:cNvSpPr>
          <p:nvPr/>
        </p:nvSpPr>
        <p:spPr bwMode="auto">
          <a:xfrm>
            <a:off x="7766050" y="5962650"/>
            <a:ext cx="63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10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idx="1"/>
          </p:nvPr>
        </p:nvSpPr>
        <p:spPr>
          <a:xfrm>
            <a:off x="1014413" y="1752600"/>
            <a:ext cx="11177587" cy="1554163"/>
          </a:xfrm>
        </p:spPr>
        <p:txBody>
          <a:bodyPr wrap="none" anchor="ctr">
            <a:spAutoFit/>
          </a:bodyPr>
          <a:lstStyle/>
          <a:p>
            <a:pPr marL="0" indent="0" defTabSz="914400">
              <a:spcBef>
                <a:spcPct val="0"/>
              </a:spcBef>
              <a:buClrTx/>
              <a:buFontTx/>
              <a:buNone/>
            </a:pPr>
            <a:r>
              <a:rPr lang="ru-RU" alt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приготовления компота взяли 2 части яблок, 3 части слив, </a:t>
            </a:r>
          </a:p>
          <a:p>
            <a:pPr marL="0" indent="0" defTabSz="914400">
              <a:spcBef>
                <a:spcPct val="0"/>
              </a:spcBef>
              <a:buClrTx/>
              <a:buFontTx/>
              <a:buNone/>
            </a:pPr>
            <a:r>
              <a:rPr lang="ru-RU" alt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 частей абрикосов. Яблок взяли 300 г. Сколько килограммов</a:t>
            </a:r>
          </a:p>
          <a:p>
            <a:pPr marL="0" indent="0" defTabSz="914400">
              <a:spcBef>
                <a:spcPct val="0"/>
              </a:spcBef>
              <a:buClrTx/>
              <a:buFontTx/>
              <a:buNone/>
            </a:pPr>
            <a:r>
              <a:rPr lang="ru-RU" alt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всех фруктов потребовалось для приготовления компота? </a:t>
            </a:r>
            <a:endParaRPr lang="ru-RU" altLang="ru-RU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0" name="Picture 4" descr="Картинки по запросу фрукты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375" y="4003675"/>
            <a:ext cx="2487613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sp>
        <p:nvSpPr>
          <p:cNvPr id="63492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63494" name="Picture 6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7363" y="1195388"/>
            <a:ext cx="3967162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8270875" y="3255963"/>
            <a:ext cx="18224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1500 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6349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Прямоугольник 4"/>
          <p:cNvSpPr>
            <a:spLocks noChangeArrowheads="1"/>
          </p:cNvSpPr>
          <p:nvPr/>
        </p:nvSpPr>
        <p:spPr bwMode="auto">
          <a:xfrm>
            <a:off x="1393825" y="1608138"/>
            <a:ext cx="107981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7675" indent="-234950">
              <a:spcAft>
                <a:spcPts val="63"/>
              </a:spcAft>
            </a:pPr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Для приготовления раствора взяли 6 частей песка, 5 частей цемента и 3 части воды. Оказалось, что цемента и воды вместе взяли 2 кг 400 г. Определите массу песка.</a:t>
            </a:r>
          </a:p>
        </p:txBody>
      </p:sp>
      <p:pic>
        <p:nvPicPr>
          <p:cNvPr id="64514" name="Picture 2" descr="Картинки по запросу картинки строитель мультфильмы"/>
          <p:cNvPicPr>
            <a:picLocks noChangeAspect="1" noChangeArrowheads="1"/>
          </p:cNvPicPr>
          <p:nvPr/>
        </p:nvPicPr>
        <p:blipFill>
          <a:blip r:embed="rId2" cstate="print"/>
          <a:srcRect t="6273"/>
          <a:stretch>
            <a:fillRect/>
          </a:stretch>
        </p:blipFill>
        <p:spPr bwMode="auto">
          <a:xfrm>
            <a:off x="5105400" y="4246563"/>
            <a:ext cx="2606675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18725" y="5576888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sp>
        <p:nvSpPr>
          <p:cNvPr id="64516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64518" name="Picture 6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1313" y="1376363"/>
            <a:ext cx="3967162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8270875" y="3255963"/>
            <a:ext cx="14160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2400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6451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Прямоугольник 3"/>
          <p:cNvSpPr>
            <a:spLocks noChangeArrowheads="1"/>
          </p:cNvSpPr>
          <p:nvPr/>
        </p:nvSpPr>
        <p:spPr bwMode="auto">
          <a:xfrm>
            <a:off x="1108075" y="628650"/>
            <a:ext cx="9569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7675" indent="-234950">
              <a:lnSpc>
                <a:spcPct val="106000"/>
              </a:lnSpc>
              <a:spcAft>
                <a:spcPts val="800"/>
              </a:spcAft>
            </a:pPr>
            <a:endParaRPr lang="ru-RU" sz="3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38" name="Прямоугольник 1"/>
          <p:cNvSpPr>
            <a:spLocks noChangeArrowheads="1"/>
          </p:cNvSpPr>
          <p:nvPr/>
        </p:nvSpPr>
        <p:spPr bwMode="auto">
          <a:xfrm>
            <a:off x="1789113" y="1436688"/>
            <a:ext cx="976312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838"/>
              </a:spcAft>
            </a:pPr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дачном поселке число детей дошкольного возраста относится к числу детей школьного возраста как 4:5. Сколько в поселке отдыхает дошкольников, если всего там проводят лето 315 детей? </a:t>
            </a:r>
          </a:p>
        </p:txBody>
      </p:sp>
      <p:pic>
        <p:nvPicPr>
          <p:cNvPr id="65539" name="Picture 2" descr="Картинки по запросу дети картинки нарисованны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0025" y="4373563"/>
            <a:ext cx="2068513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sp>
        <p:nvSpPr>
          <p:cNvPr id="65541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66567" name="Picture 7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7363" y="1195388"/>
            <a:ext cx="3967162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7908925" y="3308350"/>
            <a:ext cx="21891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175 шк.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6656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9963" y="1652588"/>
            <a:ext cx="10515600" cy="435133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171 представьте в виде суммы трёх слагаемых, отношение которых равно 5:6:7.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6562" name="Picture 2" descr="Картинки по запросу веселые числа картинки нарисованны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1488" y="3617913"/>
            <a:ext cx="1501775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sp>
        <p:nvSpPr>
          <p:cNvPr id="66564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67590" name="Picture 6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7838" y="1247775"/>
            <a:ext cx="3967162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7321550" y="3397250"/>
            <a:ext cx="29940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47,5;  57 и </a:t>
            </a:r>
          </a:p>
          <a:p>
            <a:r>
              <a:rPr lang="ru-RU" sz="4800">
                <a:latin typeface="Times New Roman" pitchFamily="18" charset="0"/>
              </a:rPr>
              <a:t>    66,5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6759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Grp="1" noChangeArrowheads="1"/>
          </p:cNvSpPr>
          <p:nvPr>
            <p:ph idx="1"/>
          </p:nvPr>
        </p:nvSpPr>
        <p:spPr>
          <a:xfrm>
            <a:off x="1470025" y="1162050"/>
            <a:ext cx="10572750" cy="2062163"/>
          </a:xfrm>
        </p:spPr>
        <p:txBody>
          <a:bodyPr wrap="none" anchor="ctr">
            <a:spAutoFit/>
          </a:bodyPr>
          <a:lstStyle/>
          <a:p>
            <a:pPr marL="0" indent="0" defTabSz="914400">
              <a:spcBef>
                <a:spcPct val="0"/>
              </a:spcBef>
              <a:buClrTx/>
              <a:buFontTx/>
              <a:buNone/>
            </a:pPr>
            <a:r>
              <a:rPr lang="ru-RU" alt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Для изготовления фарфора берут 25 частей глины, 1 часть</a:t>
            </a:r>
          </a:p>
          <a:p>
            <a:pPr marL="0" indent="0" defTabSz="914400">
              <a:spcBef>
                <a:spcPct val="0"/>
              </a:spcBef>
              <a:buClrTx/>
              <a:buFontTx/>
              <a:buNone/>
            </a:pPr>
            <a:r>
              <a:rPr lang="ru-RU" alt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гипса, 2 части песка. Какова масса фарфоровой чашки, </a:t>
            </a:r>
          </a:p>
          <a:p>
            <a:pPr marL="0" indent="0" defTabSz="914400">
              <a:spcBef>
                <a:spcPct val="0"/>
              </a:spcBef>
              <a:buClrTx/>
              <a:buFontTx/>
              <a:buNone/>
            </a:pPr>
            <a:r>
              <a:rPr lang="ru-RU" alt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если она содержит глины на 198 г больше, чем песка и</a:t>
            </a:r>
          </a:p>
          <a:p>
            <a:pPr marL="0" indent="0" defTabSz="914400">
              <a:spcBef>
                <a:spcPct val="0"/>
              </a:spcBef>
              <a:buClrTx/>
              <a:buFontTx/>
              <a:buNone/>
            </a:pPr>
            <a:r>
              <a:rPr lang="ru-RU" alt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гипса вместе? </a:t>
            </a:r>
            <a:endParaRPr lang="ru-RU" altLang="ru-RU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586" name="Picture 3" descr="Картинки по запросу фарфор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38" y="4138613"/>
            <a:ext cx="2314575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sp>
        <p:nvSpPr>
          <p:cNvPr id="67588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65542" name="Picture 6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2763" y="1289050"/>
            <a:ext cx="3967162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8086725" y="3529013"/>
            <a:ext cx="15144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252 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6554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Объект 2"/>
          <p:cNvSpPr>
            <a:spLocks noGrp="1"/>
          </p:cNvSpPr>
          <p:nvPr>
            <p:ph idx="1"/>
          </p:nvPr>
        </p:nvSpPr>
        <p:spPr>
          <a:xfrm>
            <a:off x="1676400" y="1184275"/>
            <a:ext cx="10515600" cy="4351338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Число однокомнатных, двухкомнатных и трехкомнатных квартир в доме пропорционально числам 3;8; 5. Сколько однокомнатных квартир в доме, если в нем трехкомнатных квартир на 24 меньше, чем двухкомнатных? </a:t>
            </a:r>
          </a:p>
          <a:p>
            <a:pPr marL="0" indent="0" eaLnBrk="1" hangingPunct="1"/>
            <a:endParaRPr lang="ru-RU" sz="1800" smtClean="0"/>
          </a:p>
        </p:txBody>
      </p:sp>
      <p:pic>
        <p:nvPicPr>
          <p:cNvPr id="68610" name="Picture 2" descr="Картинки по запросу дома картинки нарисованны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4162425"/>
            <a:ext cx="184467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sp>
        <p:nvSpPr>
          <p:cNvPr id="68612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68614" name="Picture 6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7363" y="1195388"/>
            <a:ext cx="3967162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8004175" y="3575050"/>
            <a:ext cx="18510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24 кв.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6861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Заголовок 1"/>
          <p:cNvSpPr>
            <a:spLocks noGrp="1"/>
          </p:cNvSpPr>
          <p:nvPr>
            <p:ph type="title"/>
          </p:nvPr>
        </p:nvSpPr>
        <p:spPr>
          <a:xfrm>
            <a:off x="2592388" y="1271588"/>
            <a:ext cx="8912225" cy="1281112"/>
          </a:xfrm>
        </p:spPr>
        <p:txBody>
          <a:bodyPr/>
          <a:lstStyle/>
          <a:p>
            <a:r>
              <a:rPr lang="ru-RU" alt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Ребята собрали в саду 100 кг яблок. Из 4 частей собранных яблок сварили варенье, 5 частей высушили на компот, а 1 часть отдали соседям. </a:t>
            </a:r>
            <a:br>
              <a:rPr lang="ru-RU" alt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Сколько получилось килограмм сушеных яблок, если из 1 кг свежих яблок получается 0,3 </a:t>
            </a:r>
            <a:r>
              <a:rPr lang="ru-RU" alt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 сухих? </a:t>
            </a:r>
            <a:r>
              <a:rPr lang="ru-RU" altLang="ru-RU" sz="5400" dirty="0" smtClean="0">
                <a:latin typeface="Arial" charset="0"/>
              </a:rPr>
              <a:t/>
            </a:r>
            <a:br>
              <a:rPr lang="ru-RU" altLang="ru-RU" sz="5400" dirty="0" smtClean="0">
                <a:latin typeface="Arial" charset="0"/>
              </a:rPr>
            </a:br>
            <a:endParaRPr lang="ru-RU" sz="3200" dirty="0" smtClean="0"/>
          </a:p>
        </p:txBody>
      </p:sp>
      <p:pic>
        <p:nvPicPr>
          <p:cNvPr id="69634" name="Picture 3" descr="Картинки по запросу яблоневый сад картинки нарисованны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0050" y="4533900"/>
            <a:ext cx="220503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sp>
        <p:nvSpPr>
          <p:cNvPr id="69636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70662" name="Picture 6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1440" y="1082854"/>
            <a:ext cx="3967163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8115300" y="3549650"/>
            <a:ext cx="1508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15 кг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7066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Объект 2"/>
          <p:cNvSpPr>
            <a:spLocks noGrp="1"/>
          </p:cNvSpPr>
          <p:nvPr>
            <p:ph idx="4294967295"/>
          </p:nvPr>
        </p:nvSpPr>
        <p:spPr>
          <a:xfrm>
            <a:off x="1676400" y="280988"/>
            <a:ext cx="10515600" cy="4351337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Для покраски  детской площадки  необходимо было использовать четыре цвета  краски.  На складе в наличие было только  4 части зеленой,   5 частей желтой  и  3 части красной. Чтобы получить голубую краску строители смешали  2 части зеленой и 1 часть желтой краски. Сколько кг краски   каждого цвета было использовано при покраске, если голубой краски было  использовано  на 10 кг меньше, чем  желтой ?</a:t>
            </a:r>
          </a:p>
          <a:p>
            <a:pPr marL="0" indent="0" eaLnBrk="1" hangingPunct="1"/>
            <a:endParaRPr lang="ru-RU" sz="1800" smtClean="0"/>
          </a:p>
        </p:txBody>
      </p:sp>
      <p:pic>
        <p:nvPicPr>
          <p:cNvPr id="70658" name="Picture 5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6075" y="4694238"/>
            <a:ext cx="2522538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sp>
        <p:nvSpPr>
          <p:cNvPr id="70660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69638" name="Picture 6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2613" y="1401763"/>
            <a:ext cx="3967162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7402513" y="3409950"/>
            <a:ext cx="27908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latin typeface="Times New Roman" pitchFamily="18" charset="0"/>
              </a:rPr>
              <a:t>г-30; з -20;</a:t>
            </a:r>
          </a:p>
          <a:p>
            <a:r>
              <a:rPr lang="ru-RU" sz="4400">
                <a:latin typeface="Times New Roman" pitchFamily="18" charset="0"/>
              </a:rPr>
              <a:t>ж- 40; к-30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6963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750" y="357188"/>
            <a:ext cx="35242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71682" name="Rectangle 3"/>
          <p:cNvSpPr>
            <a:spLocks/>
          </p:cNvSpPr>
          <p:nvPr/>
        </p:nvSpPr>
        <p:spPr bwMode="auto">
          <a:xfrm>
            <a:off x="4244975" y="527050"/>
            <a:ext cx="8912225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eaLnBrk="0" hangingPunct="0"/>
            <a:r>
              <a:rPr lang="ru-RU" altLang="ru-RU" sz="36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на дроби</a:t>
            </a:r>
            <a:endParaRPr lang="ru-RU" sz="3600" b="1" u="sng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3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36925" y="1574800"/>
            <a:ext cx="1655763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71684" name="AutoShap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27400" y="2654300"/>
            <a:ext cx="1655763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/>
          </a:p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71685" name="AutoShap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384550" y="3756025"/>
            <a:ext cx="1655763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71686" name="AutoShap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359150" y="4789488"/>
            <a:ext cx="1655763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71687" name="AutoShape 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367088" y="5791200"/>
            <a:ext cx="1655762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71688" name="AutoShape 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154863" y="1655763"/>
            <a:ext cx="1655762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71689" name="AutoShape 10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196138" y="2736850"/>
            <a:ext cx="1655762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71690" name="AutoShape 1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218363" y="3786188"/>
            <a:ext cx="1655762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71691" name="AutoShape 12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7240588" y="4789488"/>
            <a:ext cx="1655762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71692" name="AutoShape 13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7248525" y="5856288"/>
            <a:ext cx="1655763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71693" name="Управляющая кнопка: далее 15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sp>
        <p:nvSpPr>
          <p:cNvPr id="71694" name="Text Box 15"/>
          <p:cNvSpPr txBox="1">
            <a:spLocks noChangeArrowheads="1"/>
          </p:cNvSpPr>
          <p:nvPr/>
        </p:nvSpPr>
        <p:spPr bwMode="auto">
          <a:xfrm>
            <a:off x="4037013" y="166370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1</a:t>
            </a:r>
          </a:p>
        </p:txBody>
      </p:sp>
      <p:sp>
        <p:nvSpPr>
          <p:cNvPr id="71695" name="Text Box 16"/>
          <p:cNvSpPr txBox="1">
            <a:spLocks noChangeArrowheads="1"/>
          </p:cNvSpPr>
          <p:nvPr/>
        </p:nvSpPr>
        <p:spPr bwMode="auto">
          <a:xfrm>
            <a:off x="7785100" y="1755775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2</a:t>
            </a:r>
          </a:p>
        </p:txBody>
      </p:sp>
      <p:sp>
        <p:nvSpPr>
          <p:cNvPr id="71696" name="Text Box 17"/>
          <p:cNvSpPr txBox="1">
            <a:spLocks noChangeArrowheads="1"/>
          </p:cNvSpPr>
          <p:nvPr/>
        </p:nvSpPr>
        <p:spPr bwMode="auto">
          <a:xfrm>
            <a:off x="7821613" y="283051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4</a:t>
            </a:r>
          </a:p>
        </p:txBody>
      </p:sp>
      <p:sp>
        <p:nvSpPr>
          <p:cNvPr id="71697" name="Text Box 18"/>
          <p:cNvSpPr txBox="1">
            <a:spLocks noChangeArrowheads="1"/>
          </p:cNvSpPr>
          <p:nvPr/>
        </p:nvSpPr>
        <p:spPr bwMode="auto">
          <a:xfrm>
            <a:off x="4019550" y="274161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3</a:t>
            </a:r>
          </a:p>
        </p:txBody>
      </p:sp>
      <p:sp>
        <p:nvSpPr>
          <p:cNvPr id="71698" name="Text Box 19"/>
          <p:cNvSpPr txBox="1">
            <a:spLocks noChangeArrowheads="1"/>
          </p:cNvSpPr>
          <p:nvPr/>
        </p:nvSpPr>
        <p:spPr bwMode="auto">
          <a:xfrm>
            <a:off x="7824788" y="389890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6</a:t>
            </a:r>
          </a:p>
        </p:txBody>
      </p:sp>
      <p:sp>
        <p:nvSpPr>
          <p:cNvPr id="71699" name="Text Box 20"/>
          <p:cNvSpPr txBox="1">
            <a:spLocks noChangeArrowheads="1"/>
          </p:cNvSpPr>
          <p:nvPr/>
        </p:nvSpPr>
        <p:spPr bwMode="auto">
          <a:xfrm>
            <a:off x="3967163" y="3851275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5</a:t>
            </a:r>
          </a:p>
        </p:txBody>
      </p:sp>
      <p:sp>
        <p:nvSpPr>
          <p:cNvPr id="71700" name="Text Box 21"/>
          <p:cNvSpPr txBox="1">
            <a:spLocks noChangeArrowheads="1"/>
          </p:cNvSpPr>
          <p:nvPr/>
        </p:nvSpPr>
        <p:spPr bwMode="auto">
          <a:xfrm>
            <a:off x="7867650" y="4872038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8</a:t>
            </a:r>
          </a:p>
        </p:txBody>
      </p:sp>
      <p:sp>
        <p:nvSpPr>
          <p:cNvPr id="71701" name="Text Box 22"/>
          <p:cNvSpPr txBox="1">
            <a:spLocks noChangeArrowheads="1"/>
          </p:cNvSpPr>
          <p:nvPr/>
        </p:nvSpPr>
        <p:spPr bwMode="auto">
          <a:xfrm>
            <a:off x="3995738" y="486410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7</a:t>
            </a:r>
          </a:p>
        </p:txBody>
      </p:sp>
      <p:sp>
        <p:nvSpPr>
          <p:cNvPr id="71702" name="Text Box 23"/>
          <p:cNvSpPr txBox="1">
            <a:spLocks noChangeArrowheads="1"/>
          </p:cNvSpPr>
          <p:nvPr/>
        </p:nvSpPr>
        <p:spPr bwMode="auto">
          <a:xfrm>
            <a:off x="3978275" y="5857875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9</a:t>
            </a:r>
          </a:p>
        </p:txBody>
      </p:sp>
      <p:sp>
        <p:nvSpPr>
          <p:cNvPr id="71703" name="Text Box 24"/>
          <p:cNvSpPr txBox="1">
            <a:spLocks noChangeArrowheads="1"/>
          </p:cNvSpPr>
          <p:nvPr/>
        </p:nvSpPr>
        <p:spPr bwMode="auto">
          <a:xfrm>
            <a:off x="7767638" y="5934075"/>
            <a:ext cx="63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10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Grp="1" noChangeArrowheads="1"/>
          </p:cNvSpPr>
          <p:nvPr>
            <p:ph idx="4294967295"/>
          </p:nvPr>
        </p:nvSpPr>
        <p:spPr>
          <a:xfrm>
            <a:off x="2078038" y="1574800"/>
            <a:ext cx="9490075" cy="1554163"/>
          </a:xfrm>
        </p:spPr>
        <p:txBody>
          <a:bodyPr anchor="ctr">
            <a:spAutoFit/>
          </a:bodyPr>
          <a:lstStyle/>
          <a:p>
            <a:pPr marL="0" indent="0" defTabSz="914400">
              <a:spcBef>
                <a:spcPct val="0"/>
              </a:spcBef>
              <a:buClrTx/>
              <a:buFontTx/>
              <a:buNone/>
            </a:pPr>
            <a:r>
              <a:rPr lang="ru-RU" alt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кинотеатре было  занято 550 мест. Дети занимали 4/5  всех  мест, на остальных местах сидели взрослые. Сколь взрослых было в зале? </a:t>
            </a:r>
          </a:p>
        </p:txBody>
      </p:sp>
      <p:pic>
        <p:nvPicPr>
          <p:cNvPr id="73730" name="Picture 6" descr="stock-vector-online-cinema-watch-movie-theater-empty-screen-template-mockup-concept-flat-web-infographic-vector-248941924"/>
          <p:cNvPicPr>
            <a:picLocks noChangeAspect="1" noChangeArrowheads="1"/>
          </p:cNvPicPr>
          <p:nvPr/>
        </p:nvPicPr>
        <p:blipFill>
          <a:blip r:embed="rId2" cstate="print"/>
          <a:srcRect b="8788"/>
          <a:stretch>
            <a:fillRect/>
          </a:stretch>
        </p:blipFill>
        <p:spPr bwMode="auto">
          <a:xfrm>
            <a:off x="5440363" y="4160838"/>
            <a:ext cx="21875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pic>
        <p:nvPicPr>
          <p:cNvPr id="73734" name="Picture 6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7363" y="1195388"/>
            <a:ext cx="3967162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7710488" y="3446463"/>
            <a:ext cx="22336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110 взр.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737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ъект 2"/>
          <p:cNvSpPr>
            <a:spLocks noGrp="1"/>
          </p:cNvSpPr>
          <p:nvPr>
            <p:ph idx="4294967295"/>
          </p:nvPr>
        </p:nvSpPr>
        <p:spPr>
          <a:xfrm>
            <a:off x="2065338" y="1897063"/>
            <a:ext cx="10515600" cy="4351337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За 2 ¾  поезд прошел расстояние 330 км. Какой путь пройдет поезд за 7,5 ч, если будет идти с той же скоростью?</a:t>
            </a:r>
          </a:p>
        </p:txBody>
      </p:sp>
      <p:pic>
        <p:nvPicPr>
          <p:cNvPr id="24578" name="Picture 5" descr="4574138-Steam-locomotive-with-engine-driver-and-wagons-vector-illustration--Stock-Ve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2613" y="3773488"/>
            <a:ext cx="4062412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 dirty="0">
                <a:latin typeface="Times New Roman" pitchFamily="18" charset="0"/>
              </a:rPr>
              <a:t>Ответ</a:t>
            </a:r>
          </a:p>
        </p:txBody>
      </p:sp>
      <p:pic>
        <p:nvPicPr>
          <p:cNvPr id="24591" name="Picture 15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7363" y="1195388"/>
            <a:ext cx="3967162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7899400" y="3475038"/>
            <a:ext cx="17970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900км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Объект 2"/>
          <p:cNvSpPr>
            <a:spLocks noGrp="1"/>
          </p:cNvSpPr>
          <p:nvPr>
            <p:ph idx="1"/>
          </p:nvPr>
        </p:nvSpPr>
        <p:spPr>
          <a:xfrm>
            <a:off x="1676400" y="1558925"/>
            <a:ext cx="10515600" cy="4351338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Фермер привез на рынок 8 ц картошки и продал ее за 3 дня. В первый день он продал 320 кг, а во второй день- 3/5 этого количества. Сколько килограммов картошки продал фермер в третий день? </a:t>
            </a:r>
          </a:p>
        </p:txBody>
      </p:sp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pic>
        <p:nvPicPr>
          <p:cNvPr id="74755" name="Picture 14" descr="hqdefault"/>
          <p:cNvPicPr>
            <a:picLocks noChangeAspect="1" noChangeArrowheads="1"/>
          </p:cNvPicPr>
          <p:nvPr/>
        </p:nvPicPr>
        <p:blipFill>
          <a:blip r:embed="rId2" cstate="print"/>
          <a:srcRect l="5000" t="3334" b="6667"/>
          <a:stretch>
            <a:fillRect/>
          </a:stretch>
        </p:blipFill>
        <p:spPr bwMode="auto">
          <a:xfrm>
            <a:off x="5008563" y="4135438"/>
            <a:ext cx="2065337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6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76806" name="Picture 6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7363" y="1195388"/>
            <a:ext cx="3967162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7848600" y="3394075"/>
            <a:ext cx="18145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288 кг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7680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Grp="1" noChangeArrowheads="1"/>
          </p:cNvSpPr>
          <p:nvPr>
            <p:ph idx="4294967295"/>
          </p:nvPr>
        </p:nvSpPr>
        <p:spPr>
          <a:xfrm>
            <a:off x="2203450" y="1368425"/>
            <a:ext cx="9490075" cy="2041525"/>
          </a:xfrm>
        </p:spPr>
        <p:txBody>
          <a:bodyPr anchor="ctr">
            <a:spAutoFit/>
          </a:bodyPr>
          <a:lstStyle/>
          <a:p>
            <a:pPr marL="0" indent="0" defTabSz="914400">
              <a:spcBef>
                <a:spcPct val="0"/>
              </a:spcBef>
              <a:buClrTx/>
              <a:buFontTx/>
              <a:buNone/>
            </a:pPr>
            <a:r>
              <a:rPr lang="ru-RU" alt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Кусты роз составляют 0,3  всех цветов в теплице, ¼ часть  всех цветов составляют гладиолусы, остальные 180 кустов - хризантемы. Сколько кустов роз  посажено в теплице ?</a:t>
            </a:r>
          </a:p>
        </p:txBody>
      </p:sp>
      <p:pic>
        <p:nvPicPr>
          <p:cNvPr id="75778" name="Picture 5" descr="542eb2b56fad871a775de5be1ee7e7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1938" y="4141788"/>
            <a:ext cx="221615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sp>
        <p:nvSpPr>
          <p:cNvPr id="75780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74758" name="Picture 6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7363" y="1195388"/>
            <a:ext cx="3967162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7640638" y="3471863"/>
            <a:ext cx="25098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120 куст.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7475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Grp="1" noChangeArrowheads="1"/>
          </p:cNvSpPr>
          <p:nvPr>
            <p:ph idx="4294967295"/>
          </p:nvPr>
        </p:nvSpPr>
        <p:spPr>
          <a:xfrm>
            <a:off x="2332038" y="1644650"/>
            <a:ext cx="9490075" cy="1554163"/>
          </a:xfrm>
        </p:spPr>
        <p:txBody>
          <a:bodyPr anchor="ctr">
            <a:spAutoFit/>
          </a:bodyPr>
          <a:lstStyle/>
          <a:p>
            <a:pPr marL="0" indent="0" defTabSz="914400">
              <a:spcBef>
                <a:spcPct val="0"/>
              </a:spcBef>
              <a:buClrTx/>
              <a:buFontTx/>
              <a:buNone/>
            </a:pPr>
            <a:r>
              <a:rPr lang="ru-RU" alt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Когда Настя прошла 0,3 всего пути от дома до школы, ей осталось пройти до середины пути 250 м. Какой длины путь от школы  до дома Насти?</a:t>
            </a:r>
          </a:p>
        </p:txBody>
      </p:sp>
      <p:pic>
        <p:nvPicPr>
          <p:cNvPr id="76802" name="Picture 5" descr="0eea71d7ebf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4800" y="4251325"/>
            <a:ext cx="22621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sp>
        <p:nvSpPr>
          <p:cNvPr id="76804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75782" name="Picture 6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7363" y="1195388"/>
            <a:ext cx="3967162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7986713" y="3446463"/>
            <a:ext cx="18049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2500м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7578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1927225"/>
            <a:ext cx="10515600" cy="43529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Лиза  израсходовала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первом магазине 2/7 всех денег, а во втором 3/5 остатка. Сколько денег было у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нее,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после всех покупок у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осталось 70 рублей?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7826" name="Picture 2" descr="Картинки по запросу магазин картинки нарисованные"/>
          <p:cNvPicPr>
            <a:picLocks noChangeAspect="1" noChangeArrowheads="1"/>
          </p:cNvPicPr>
          <p:nvPr/>
        </p:nvPicPr>
        <p:blipFill>
          <a:blip r:embed="rId2" cstate="print"/>
          <a:srcRect l="44995"/>
          <a:stretch>
            <a:fillRect/>
          </a:stretch>
        </p:blipFill>
        <p:spPr bwMode="auto">
          <a:xfrm>
            <a:off x="5637213" y="4156075"/>
            <a:ext cx="153193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sp>
        <p:nvSpPr>
          <p:cNvPr id="77828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77830" name="Picture 6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7363" y="1195388"/>
            <a:ext cx="3967162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7700963" y="3411538"/>
            <a:ext cx="23288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245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7783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Объект 2"/>
          <p:cNvSpPr>
            <a:spLocks noGrp="1"/>
          </p:cNvSpPr>
          <p:nvPr>
            <p:ph idx="1"/>
          </p:nvPr>
        </p:nvSpPr>
        <p:spPr>
          <a:xfrm>
            <a:off x="1676400" y="1406525"/>
            <a:ext cx="10515600" cy="4351338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Эллина начала читать новую книгу. В первый день она успела прочитать 1/3 всей книги, во второй день – 70 процентов от оставшейся части, а в третий она дочитала последние 15 страниц. Сколько страниц в книге? </a:t>
            </a:r>
          </a:p>
        </p:txBody>
      </p:sp>
      <p:pic>
        <p:nvPicPr>
          <p:cNvPr id="78850" name="Picture 2" descr="Картинки по запросу чтение книги картинки нарисованные"/>
          <p:cNvPicPr>
            <a:picLocks noChangeAspect="1" noChangeArrowheads="1"/>
          </p:cNvPicPr>
          <p:nvPr/>
        </p:nvPicPr>
        <p:blipFill>
          <a:blip r:embed="rId2" cstate="print"/>
          <a:srcRect b="18826"/>
          <a:stretch>
            <a:fillRect/>
          </a:stretch>
        </p:blipFill>
        <p:spPr bwMode="auto">
          <a:xfrm>
            <a:off x="5346700" y="4227513"/>
            <a:ext cx="158115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sp>
        <p:nvSpPr>
          <p:cNvPr id="78852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79878" name="Picture 6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7363" y="1195388"/>
            <a:ext cx="3967162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7831138" y="3462338"/>
            <a:ext cx="19653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75 стр.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7987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Grp="1" noChangeArrowheads="1"/>
          </p:cNvSpPr>
          <p:nvPr>
            <p:ph idx="4294967295"/>
          </p:nvPr>
        </p:nvSpPr>
        <p:spPr>
          <a:xfrm>
            <a:off x="2236788" y="1449388"/>
            <a:ext cx="9490075" cy="1554162"/>
          </a:xfrm>
        </p:spPr>
        <p:txBody>
          <a:bodyPr anchor="ctr">
            <a:spAutoFit/>
          </a:bodyPr>
          <a:lstStyle/>
          <a:p>
            <a:pPr marL="0" indent="0" defTabSz="914400">
              <a:spcBef>
                <a:spcPct val="0"/>
              </a:spcBef>
              <a:buClrTx/>
              <a:buFontTx/>
              <a:buNone/>
            </a:pPr>
            <a:r>
              <a:rPr lang="ru-RU" alt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первый день тракторная бригада вспахала ¼ поля, во второй – 40% поля, а в третий – оставшиеся 210 га. Какова площадь поля? </a:t>
            </a:r>
          </a:p>
        </p:txBody>
      </p:sp>
      <p:pic>
        <p:nvPicPr>
          <p:cNvPr id="79874" name="Picture 3" descr="Картинки по запросу трактор на поле картинки  из  мультфиль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1488" y="3535363"/>
            <a:ext cx="2414587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088563" y="5503863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sp>
        <p:nvSpPr>
          <p:cNvPr id="79876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80902" name="Picture 6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4175" y="1212850"/>
            <a:ext cx="3967163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7899400" y="3419475"/>
            <a:ext cx="17875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600 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8090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Объект 2"/>
          <p:cNvSpPr>
            <a:spLocks noGrp="1"/>
          </p:cNvSpPr>
          <p:nvPr>
            <p:ph idx="1"/>
          </p:nvPr>
        </p:nvSpPr>
        <p:spPr>
          <a:xfrm>
            <a:off x="1676400" y="1538288"/>
            <a:ext cx="10515600" cy="4351337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Школьник прочитал книгу за 3 дня. В первый день он прочитал 1/5 всей книги, во второй-5/8 остатка, а в третий день-1/3 нового остатка и последние 16 страниц. Сколько страниц в книге?</a:t>
            </a:r>
          </a:p>
        </p:txBody>
      </p:sp>
      <p:pic>
        <p:nvPicPr>
          <p:cNvPr id="80898" name="Picture 2" descr="Картинки по запросу картинки чтение книг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3525" y="4165600"/>
            <a:ext cx="2084388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sp>
        <p:nvSpPr>
          <p:cNvPr id="80900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78854" name="Picture 6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7363" y="1195388"/>
            <a:ext cx="3967162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7943850" y="3514725"/>
            <a:ext cx="19637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80 стр.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7885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Объект 2"/>
          <p:cNvSpPr>
            <a:spLocks noGrp="1"/>
          </p:cNvSpPr>
          <p:nvPr>
            <p:ph idx="1"/>
          </p:nvPr>
        </p:nvSpPr>
        <p:spPr>
          <a:xfrm>
            <a:off x="1676400" y="1201738"/>
            <a:ext cx="10515600" cy="4351337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Токарь обточил в первый день 40% всего числа данных ему деталей, во второй день 0,9 того, что выполнил в первый день, а в третий - остальные детали, причем в третий день он обточил на 24 деталей меньше, чем во второй. Сколько деталей обточил токарь в каждый из трех дней? </a:t>
            </a:r>
          </a:p>
        </p:txBody>
      </p:sp>
      <p:pic>
        <p:nvPicPr>
          <p:cNvPr id="81922" name="Picture 4" descr="Картинки по запросу веселые болтики картинки нарисованны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7538" y="4424363"/>
            <a:ext cx="1500187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sp>
        <p:nvSpPr>
          <p:cNvPr id="81924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81926" name="Picture 6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4325" y="1263650"/>
            <a:ext cx="3967163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7435850" y="3387725"/>
            <a:ext cx="23796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80; 72 и </a:t>
            </a:r>
          </a:p>
          <a:p>
            <a:r>
              <a:rPr lang="ru-RU" sz="4800">
                <a:latin typeface="Times New Roman" pitchFamily="18" charset="0"/>
              </a:rPr>
              <a:t>  48 дет.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8192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Объект 2"/>
          <p:cNvSpPr>
            <a:spLocks noGrp="1"/>
          </p:cNvSpPr>
          <p:nvPr>
            <p:ph idx="1"/>
          </p:nvPr>
        </p:nvSpPr>
        <p:spPr>
          <a:xfrm>
            <a:off x="966788" y="481013"/>
            <a:ext cx="11225212" cy="4351337"/>
          </a:xfrm>
        </p:spPr>
        <p:txBody>
          <a:bodyPr/>
          <a:lstStyle/>
          <a:p>
            <a:pPr marL="0" indent="0" algn="just" eaLnBrk="1" hangingPunct="1">
              <a:buFont typeface="Wingdings 3" pitchFamily="18" charset="2"/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Мать оставила для трех сыновей тарелку слив, а сама ушла на работу. Первым пришел из школы младший сын. Увидев сливы на тарелке, он съел третью часть и ушел гулять. Вторым пришел средний сын. Думая, что его братья не ели слив, он съел третью часть того, что было на тарелке, и тоже ушел гулять.  Позднее всех пришел старший сын и съел 4 сливы- третью часть того, что он увидел на тарелке. Сколько слив было на тарелке первоначально?</a:t>
            </a:r>
          </a:p>
        </p:txBody>
      </p:sp>
      <p:pic>
        <p:nvPicPr>
          <p:cNvPr id="82946" name="Picture 2" descr="Картинки по запросу картинки  мультики три мальчика"/>
          <p:cNvPicPr>
            <a:picLocks noChangeAspect="1" noChangeArrowheads="1"/>
          </p:cNvPicPr>
          <p:nvPr/>
        </p:nvPicPr>
        <p:blipFill>
          <a:blip r:embed="rId2" cstate="print"/>
          <a:srcRect t="22704"/>
          <a:stretch>
            <a:fillRect/>
          </a:stretch>
        </p:blipFill>
        <p:spPr bwMode="auto">
          <a:xfrm>
            <a:off x="5275263" y="4741863"/>
            <a:ext cx="1800225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088563" y="5503863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sp>
        <p:nvSpPr>
          <p:cNvPr id="82948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82950" name="Picture 6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7363" y="1195388"/>
            <a:ext cx="3967162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7745413" y="3402013"/>
            <a:ext cx="21542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27 слив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8295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750" y="357188"/>
            <a:ext cx="35242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83970" name="Rectangle 3"/>
          <p:cNvSpPr>
            <a:spLocks/>
          </p:cNvSpPr>
          <p:nvPr/>
        </p:nvSpPr>
        <p:spPr bwMode="auto">
          <a:xfrm>
            <a:off x="3279775" y="447675"/>
            <a:ext cx="8912225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eaLnBrk="0" hangingPunct="0"/>
            <a:r>
              <a:rPr lang="ru-RU" altLang="ru-RU" sz="36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на составление уравнения</a:t>
            </a:r>
            <a:endParaRPr lang="ru-RU" sz="3600" b="1" u="sng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971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36925" y="1574800"/>
            <a:ext cx="1655763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3972" name="AutoShap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43275" y="2703513"/>
            <a:ext cx="1655763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/>
          </a:p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3973" name="AutoShap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384550" y="3756025"/>
            <a:ext cx="1655763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3974" name="AutoShap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359150" y="4789488"/>
            <a:ext cx="1655763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3975" name="AutoShape 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367088" y="5791200"/>
            <a:ext cx="1655762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3976" name="AutoShape 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186613" y="1655763"/>
            <a:ext cx="1655762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3977" name="AutoShape 10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227888" y="2705100"/>
            <a:ext cx="1655762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3978" name="AutoShape 1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218363" y="3786188"/>
            <a:ext cx="1655762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3979" name="AutoShape 12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7240588" y="4789488"/>
            <a:ext cx="1655762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3980" name="AutoShape 13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7248525" y="5856288"/>
            <a:ext cx="1655763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3981" name="Управляющая кнопка: далее 15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sp>
        <p:nvSpPr>
          <p:cNvPr id="83982" name="Text Box 15"/>
          <p:cNvSpPr txBox="1">
            <a:spLocks noChangeArrowheads="1"/>
          </p:cNvSpPr>
          <p:nvPr/>
        </p:nvSpPr>
        <p:spPr bwMode="auto">
          <a:xfrm>
            <a:off x="4037013" y="166370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1</a:t>
            </a:r>
          </a:p>
        </p:txBody>
      </p:sp>
      <p:sp>
        <p:nvSpPr>
          <p:cNvPr id="83983" name="Text Box 16"/>
          <p:cNvSpPr txBox="1">
            <a:spLocks noChangeArrowheads="1"/>
          </p:cNvSpPr>
          <p:nvPr/>
        </p:nvSpPr>
        <p:spPr bwMode="auto">
          <a:xfrm>
            <a:off x="3983038" y="279400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3</a:t>
            </a:r>
          </a:p>
        </p:txBody>
      </p:sp>
      <p:sp>
        <p:nvSpPr>
          <p:cNvPr id="83984" name="Text Box 17"/>
          <p:cNvSpPr txBox="1">
            <a:spLocks noChangeArrowheads="1"/>
          </p:cNvSpPr>
          <p:nvPr/>
        </p:nvSpPr>
        <p:spPr bwMode="auto">
          <a:xfrm>
            <a:off x="7885113" y="279400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4</a:t>
            </a:r>
          </a:p>
        </p:txBody>
      </p:sp>
      <p:sp>
        <p:nvSpPr>
          <p:cNvPr id="83985" name="Text Box 18"/>
          <p:cNvSpPr txBox="1">
            <a:spLocks noChangeArrowheads="1"/>
          </p:cNvSpPr>
          <p:nvPr/>
        </p:nvSpPr>
        <p:spPr bwMode="auto">
          <a:xfrm>
            <a:off x="4025900" y="3830638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5</a:t>
            </a:r>
          </a:p>
        </p:txBody>
      </p:sp>
      <p:sp>
        <p:nvSpPr>
          <p:cNvPr id="83986" name="Text Box 19"/>
          <p:cNvSpPr txBox="1">
            <a:spLocks noChangeArrowheads="1"/>
          </p:cNvSpPr>
          <p:nvPr/>
        </p:nvSpPr>
        <p:spPr bwMode="auto">
          <a:xfrm>
            <a:off x="7805738" y="388620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6</a:t>
            </a:r>
          </a:p>
        </p:txBody>
      </p:sp>
      <p:sp>
        <p:nvSpPr>
          <p:cNvPr id="83987" name="Text Box 20"/>
          <p:cNvSpPr txBox="1">
            <a:spLocks noChangeArrowheads="1"/>
          </p:cNvSpPr>
          <p:nvPr/>
        </p:nvSpPr>
        <p:spPr bwMode="auto">
          <a:xfrm>
            <a:off x="4000500" y="4867275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7</a:t>
            </a:r>
          </a:p>
        </p:txBody>
      </p:sp>
      <p:sp>
        <p:nvSpPr>
          <p:cNvPr id="83988" name="Text Box 21"/>
          <p:cNvSpPr txBox="1">
            <a:spLocks noChangeArrowheads="1"/>
          </p:cNvSpPr>
          <p:nvPr/>
        </p:nvSpPr>
        <p:spPr bwMode="auto">
          <a:xfrm>
            <a:off x="7847013" y="489585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8</a:t>
            </a:r>
          </a:p>
        </p:txBody>
      </p:sp>
      <p:sp>
        <p:nvSpPr>
          <p:cNvPr id="83989" name="Text Box 22"/>
          <p:cNvSpPr txBox="1">
            <a:spLocks noChangeArrowheads="1"/>
          </p:cNvSpPr>
          <p:nvPr/>
        </p:nvSpPr>
        <p:spPr bwMode="auto">
          <a:xfrm>
            <a:off x="3962400" y="5876925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9</a:t>
            </a:r>
          </a:p>
        </p:txBody>
      </p:sp>
      <p:sp>
        <p:nvSpPr>
          <p:cNvPr id="83990" name="Text Box 23"/>
          <p:cNvSpPr txBox="1">
            <a:spLocks noChangeArrowheads="1"/>
          </p:cNvSpPr>
          <p:nvPr/>
        </p:nvSpPr>
        <p:spPr bwMode="auto">
          <a:xfrm>
            <a:off x="7715250" y="5972175"/>
            <a:ext cx="63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10</a:t>
            </a:r>
          </a:p>
        </p:txBody>
      </p:sp>
      <p:sp>
        <p:nvSpPr>
          <p:cNvPr id="83991" name="Text Box 24"/>
          <p:cNvSpPr txBox="1">
            <a:spLocks noChangeArrowheads="1"/>
          </p:cNvSpPr>
          <p:nvPr/>
        </p:nvSpPr>
        <p:spPr bwMode="auto">
          <a:xfrm>
            <a:off x="7858125" y="175895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2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ъект 2"/>
          <p:cNvSpPr>
            <a:spLocks noGrp="1"/>
          </p:cNvSpPr>
          <p:nvPr>
            <p:ph idx="4294967295"/>
          </p:nvPr>
        </p:nvSpPr>
        <p:spPr>
          <a:xfrm>
            <a:off x="1676400" y="1290638"/>
            <a:ext cx="10515600" cy="4351337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</a:rPr>
              <a:t> Из поселка отправились одновременно в одном направлении велосипедист и мотоциклист. Мотоциклист за 5 ч проезжает 280 км, а велосипедист за 2 ч проезжает 24 км. Через сколько часов расстояние между ними будет 132 км? </a:t>
            </a:r>
          </a:p>
        </p:txBody>
      </p:sp>
      <p:sp>
        <p:nvSpPr>
          <p:cNvPr id="25602" name="AutoShape 5" descr="8436807424f4082578e72dcd0955fb0f3fea4a0afe_b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3" name="AutoShape 7" descr="8436807424f4082578e72dcd0955fb0f3fea4a0afe_b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4" name="AutoShape 9" descr="1_2n5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5605" name="Picture 11" descr="592b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6675" y="4108450"/>
            <a:ext cx="2443163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pic>
        <p:nvPicPr>
          <p:cNvPr id="25609" name="Picture 9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7363" y="1195388"/>
            <a:ext cx="3967162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8289925" y="3589338"/>
            <a:ext cx="8016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3ч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Объект 2"/>
          <p:cNvSpPr>
            <a:spLocks noGrp="1"/>
          </p:cNvSpPr>
          <p:nvPr>
            <p:ph idx="1"/>
          </p:nvPr>
        </p:nvSpPr>
        <p:spPr>
          <a:xfrm>
            <a:off x="1966913" y="1560513"/>
            <a:ext cx="10515600" cy="4351337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На лугу паслись черные и белые овечки. Сколько белых овечек, если черных было на 14 больше, чем белых, а всего их было 88 голов?</a:t>
            </a:r>
          </a:p>
        </p:txBody>
      </p:sp>
      <p:pic>
        <p:nvPicPr>
          <p:cNvPr id="86018" name="Picture 2" descr="Картинки по запросу черные и белые овечки веселые картинки  мультики"/>
          <p:cNvPicPr>
            <a:picLocks noChangeAspect="1" noChangeArrowheads="1"/>
          </p:cNvPicPr>
          <p:nvPr/>
        </p:nvPicPr>
        <p:blipFill>
          <a:blip r:embed="rId2" cstate="print"/>
          <a:srcRect t="14922"/>
          <a:stretch>
            <a:fillRect/>
          </a:stretch>
        </p:blipFill>
        <p:spPr bwMode="auto">
          <a:xfrm>
            <a:off x="4649788" y="3762375"/>
            <a:ext cx="276542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6019" name="Group 592"/>
          <p:cNvGrpSpPr>
            <a:grpSpLocks/>
          </p:cNvGrpSpPr>
          <p:nvPr/>
        </p:nvGrpSpPr>
        <p:grpSpPr bwMode="auto">
          <a:xfrm rot="20239432" flipH="1">
            <a:off x="4533900" y="5008563"/>
            <a:ext cx="920750" cy="469900"/>
            <a:chOff x="4649" y="2704"/>
            <a:chExt cx="544" cy="296"/>
          </a:xfrm>
        </p:grpSpPr>
        <p:grpSp>
          <p:nvGrpSpPr>
            <p:cNvPr id="86066" name="Group 593"/>
            <p:cNvGrpSpPr>
              <a:grpSpLocks/>
            </p:cNvGrpSpPr>
            <p:nvPr/>
          </p:nvGrpSpPr>
          <p:grpSpPr bwMode="auto">
            <a:xfrm rot="20634609" flipH="1">
              <a:off x="4649" y="2795"/>
              <a:ext cx="272" cy="205"/>
              <a:chOff x="4694" y="3475"/>
              <a:chExt cx="363" cy="432"/>
            </a:xfrm>
          </p:grpSpPr>
          <p:grpSp>
            <p:nvGrpSpPr>
              <p:cNvPr id="86077" name="Group 594"/>
              <p:cNvGrpSpPr>
                <a:grpSpLocks/>
              </p:cNvGrpSpPr>
              <p:nvPr/>
            </p:nvGrpSpPr>
            <p:grpSpPr bwMode="auto">
              <a:xfrm>
                <a:off x="4694" y="3475"/>
                <a:ext cx="136" cy="341"/>
                <a:chOff x="4694" y="3475"/>
                <a:chExt cx="136" cy="341"/>
              </a:xfrm>
            </p:grpSpPr>
            <p:sp>
              <p:nvSpPr>
                <p:cNvPr id="86084" name="Freeform 595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66FF66"/>
                </a:solidFill>
                <a:ln w="28575">
                  <a:solidFill>
                    <a:srgbClr val="33CC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>
                    <a:latin typeface="Century Gothic" pitchFamily="34" charset="0"/>
                  </a:endParaRPr>
                </a:p>
              </p:txBody>
            </p:sp>
            <p:sp>
              <p:nvSpPr>
                <p:cNvPr id="2" name="Freeform 596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66FF66"/>
                </a:solidFill>
                <a:ln w="28575">
                  <a:solidFill>
                    <a:srgbClr val="33CC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>
                    <a:latin typeface="Century Gothic" pitchFamily="34" charset="0"/>
                  </a:endParaRPr>
                </a:p>
              </p:txBody>
            </p:sp>
          </p:grpSp>
          <p:grpSp>
            <p:nvGrpSpPr>
              <p:cNvPr id="86078" name="Group 597"/>
              <p:cNvGrpSpPr>
                <a:grpSpLocks/>
              </p:cNvGrpSpPr>
              <p:nvPr/>
            </p:nvGrpSpPr>
            <p:grpSpPr bwMode="auto">
              <a:xfrm rot="451181">
                <a:off x="4785" y="3521"/>
                <a:ext cx="136" cy="341"/>
                <a:chOff x="4694" y="3475"/>
                <a:chExt cx="136" cy="341"/>
              </a:xfrm>
            </p:grpSpPr>
            <p:sp>
              <p:nvSpPr>
                <p:cNvPr id="86082" name="Freeform 598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66FF66"/>
                </a:solidFill>
                <a:ln w="28575">
                  <a:solidFill>
                    <a:srgbClr val="33CC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>
                    <a:latin typeface="Century Gothic" pitchFamily="34" charset="0"/>
                  </a:endParaRPr>
                </a:p>
              </p:txBody>
            </p:sp>
            <p:sp>
              <p:nvSpPr>
                <p:cNvPr id="86083" name="Freeform 599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66FF66"/>
                </a:solidFill>
                <a:ln w="28575">
                  <a:solidFill>
                    <a:srgbClr val="33CC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>
                    <a:latin typeface="Century Gothic" pitchFamily="34" charset="0"/>
                  </a:endParaRPr>
                </a:p>
              </p:txBody>
            </p:sp>
          </p:grpSp>
          <p:grpSp>
            <p:nvGrpSpPr>
              <p:cNvPr id="86079" name="Group 600"/>
              <p:cNvGrpSpPr>
                <a:grpSpLocks/>
              </p:cNvGrpSpPr>
              <p:nvPr/>
            </p:nvGrpSpPr>
            <p:grpSpPr bwMode="auto">
              <a:xfrm rot="1557406">
                <a:off x="4921" y="3566"/>
                <a:ext cx="136" cy="341"/>
                <a:chOff x="4694" y="3475"/>
                <a:chExt cx="136" cy="341"/>
              </a:xfrm>
            </p:grpSpPr>
            <p:sp>
              <p:nvSpPr>
                <p:cNvPr id="86080" name="Freeform 601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66FF66"/>
                </a:solidFill>
                <a:ln w="28575">
                  <a:solidFill>
                    <a:srgbClr val="33CC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>
                    <a:latin typeface="Century Gothic" pitchFamily="34" charset="0"/>
                  </a:endParaRPr>
                </a:p>
              </p:txBody>
            </p:sp>
            <p:sp>
              <p:nvSpPr>
                <p:cNvPr id="86081" name="Freeform 602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66FF66"/>
                </a:solidFill>
                <a:ln w="28575">
                  <a:solidFill>
                    <a:srgbClr val="33CC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>
                    <a:latin typeface="Century Gothic" pitchFamily="34" charset="0"/>
                  </a:endParaRPr>
                </a:p>
              </p:txBody>
            </p:sp>
          </p:grpSp>
        </p:grpSp>
        <p:grpSp>
          <p:nvGrpSpPr>
            <p:cNvPr id="86067" name="Group 603"/>
            <p:cNvGrpSpPr>
              <a:grpSpLocks/>
            </p:cNvGrpSpPr>
            <p:nvPr/>
          </p:nvGrpSpPr>
          <p:grpSpPr bwMode="auto">
            <a:xfrm rot="-519260">
              <a:off x="4921" y="2704"/>
              <a:ext cx="272" cy="205"/>
              <a:chOff x="4694" y="3475"/>
              <a:chExt cx="363" cy="432"/>
            </a:xfrm>
          </p:grpSpPr>
          <p:grpSp>
            <p:nvGrpSpPr>
              <p:cNvPr id="86068" name="Group 604"/>
              <p:cNvGrpSpPr>
                <a:grpSpLocks/>
              </p:cNvGrpSpPr>
              <p:nvPr/>
            </p:nvGrpSpPr>
            <p:grpSpPr bwMode="auto">
              <a:xfrm>
                <a:off x="4694" y="3475"/>
                <a:ext cx="136" cy="341"/>
                <a:chOff x="4694" y="3475"/>
                <a:chExt cx="136" cy="341"/>
              </a:xfrm>
            </p:grpSpPr>
            <p:sp>
              <p:nvSpPr>
                <p:cNvPr id="86075" name="Freeform 605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66FF66"/>
                </a:solidFill>
                <a:ln w="28575">
                  <a:solidFill>
                    <a:srgbClr val="33CC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>
                    <a:latin typeface="Century Gothic" pitchFamily="34" charset="0"/>
                  </a:endParaRPr>
                </a:p>
              </p:txBody>
            </p:sp>
            <p:sp>
              <p:nvSpPr>
                <p:cNvPr id="86076" name="Freeform 606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66FF66"/>
                </a:solidFill>
                <a:ln w="28575">
                  <a:solidFill>
                    <a:srgbClr val="33CC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>
                    <a:latin typeface="Century Gothic" pitchFamily="34" charset="0"/>
                  </a:endParaRPr>
                </a:p>
              </p:txBody>
            </p:sp>
          </p:grpSp>
          <p:grpSp>
            <p:nvGrpSpPr>
              <p:cNvPr id="86069" name="Group 607"/>
              <p:cNvGrpSpPr>
                <a:grpSpLocks/>
              </p:cNvGrpSpPr>
              <p:nvPr/>
            </p:nvGrpSpPr>
            <p:grpSpPr bwMode="auto">
              <a:xfrm rot="451181">
                <a:off x="4785" y="3521"/>
                <a:ext cx="136" cy="341"/>
                <a:chOff x="4694" y="3475"/>
                <a:chExt cx="136" cy="341"/>
              </a:xfrm>
            </p:grpSpPr>
            <p:sp>
              <p:nvSpPr>
                <p:cNvPr id="86073" name="Freeform 608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66FF66"/>
                </a:solidFill>
                <a:ln w="28575">
                  <a:solidFill>
                    <a:srgbClr val="33CC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>
                    <a:latin typeface="Century Gothic" pitchFamily="34" charset="0"/>
                  </a:endParaRPr>
                </a:p>
              </p:txBody>
            </p:sp>
            <p:sp>
              <p:nvSpPr>
                <p:cNvPr id="86074" name="Freeform 609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66FF66"/>
                </a:solidFill>
                <a:ln w="28575">
                  <a:solidFill>
                    <a:srgbClr val="33CC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>
                    <a:latin typeface="Century Gothic" pitchFamily="34" charset="0"/>
                  </a:endParaRPr>
                </a:p>
              </p:txBody>
            </p:sp>
          </p:grpSp>
          <p:grpSp>
            <p:nvGrpSpPr>
              <p:cNvPr id="86070" name="Group 610"/>
              <p:cNvGrpSpPr>
                <a:grpSpLocks/>
              </p:cNvGrpSpPr>
              <p:nvPr/>
            </p:nvGrpSpPr>
            <p:grpSpPr bwMode="auto">
              <a:xfrm rot="1557406">
                <a:off x="4921" y="3566"/>
                <a:ext cx="136" cy="341"/>
                <a:chOff x="4694" y="3475"/>
                <a:chExt cx="136" cy="341"/>
              </a:xfrm>
            </p:grpSpPr>
            <p:sp>
              <p:nvSpPr>
                <p:cNvPr id="86071" name="Freeform 611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66FF66"/>
                </a:solidFill>
                <a:ln w="28575">
                  <a:solidFill>
                    <a:srgbClr val="33CC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>
                    <a:latin typeface="Century Gothic" pitchFamily="34" charset="0"/>
                  </a:endParaRPr>
                </a:p>
              </p:txBody>
            </p:sp>
            <p:sp>
              <p:nvSpPr>
                <p:cNvPr id="86072" name="Freeform 612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66FF66"/>
                </a:solidFill>
                <a:ln w="28575">
                  <a:solidFill>
                    <a:srgbClr val="33CC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>
                    <a:latin typeface="Century Gothic" pitchFamily="34" charset="0"/>
                  </a:endParaRPr>
                </a:p>
              </p:txBody>
            </p:sp>
          </p:grpSp>
        </p:grpSp>
      </p:grpSp>
      <p:grpSp>
        <p:nvGrpSpPr>
          <p:cNvPr id="86020" name="Group 592"/>
          <p:cNvGrpSpPr>
            <a:grpSpLocks/>
          </p:cNvGrpSpPr>
          <p:nvPr/>
        </p:nvGrpSpPr>
        <p:grpSpPr bwMode="auto">
          <a:xfrm rot="20239432" flipH="1">
            <a:off x="6545263" y="5135563"/>
            <a:ext cx="920750" cy="469900"/>
            <a:chOff x="4649" y="2704"/>
            <a:chExt cx="544" cy="296"/>
          </a:xfrm>
        </p:grpSpPr>
        <p:grpSp>
          <p:nvGrpSpPr>
            <p:cNvPr id="86046" name="Group 593"/>
            <p:cNvGrpSpPr>
              <a:grpSpLocks/>
            </p:cNvGrpSpPr>
            <p:nvPr/>
          </p:nvGrpSpPr>
          <p:grpSpPr bwMode="auto">
            <a:xfrm rot="20634609" flipH="1">
              <a:off x="4649" y="2795"/>
              <a:ext cx="272" cy="205"/>
              <a:chOff x="4694" y="3475"/>
              <a:chExt cx="363" cy="432"/>
            </a:xfrm>
          </p:grpSpPr>
          <p:grpSp>
            <p:nvGrpSpPr>
              <p:cNvPr id="86057" name="Group 594"/>
              <p:cNvGrpSpPr>
                <a:grpSpLocks/>
              </p:cNvGrpSpPr>
              <p:nvPr/>
            </p:nvGrpSpPr>
            <p:grpSpPr bwMode="auto">
              <a:xfrm>
                <a:off x="4694" y="3475"/>
                <a:ext cx="136" cy="341"/>
                <a:chOff x="4694" y="3475"/>
                <a:chExt cx="136" cy="341"/>
              </a:xfrm>
            </p:grpSpPr>
            <p:sp>
              <p:nvSpPr>
                <p:cNvPr id="86064" name="Freeform 595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66FF66"/>
                </a:solidFill>
                <a:ln w="28575">
                  <a:solidFill>
                    <a:srgbClr val="33CC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>
                    <a:latin typeface="Century Gothic" pitchFamily="34" charset="0"/>
                  </a:endParaRPr>
                </a:p>
              </p:txBody>
            </p:sp>
            <p:sp>
              <p:nvSpPr>
                <p:cNvPr id="86065" name="Freeform 596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66FF66"/>
                </a:solidFill>
                <a:ln w="28575">
                  <a:solidFill>
                    <a:srgbClr val="33CC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>
                    <a:latin typeface="Century Gothic" pitchFamily="34" charset="0"/>
                  </a:endParaRPr>
                </a:p>
              </p:txBody>
            </p:sp>
          </p:grpSp>
          <p:grpSp>
            <p:nvGrpSpPr>
              <p:cNvPr id="86058" name="Group 597"/>
              <p:cNvGrpSpPr>
                <a:grpSpLocks/>
              </p:cNvGrpSpPr>
              <p:nvPr/>
            </p:nvGrpSpPr>
            <p:grpSpPr bwMode="auto">
              <a:xfrm rot="451181">
                <a:off x="4785" y="3521"/>
                <a:ext cx="136" cy="341"/>
                <a:chOff x="4694" y="3475"/>
                <a:chExt cx="136" cy="341"/>
              </a:xfrm>
            </p:grpSpPr>
            <p:sp>
              <p:nvSpPr>
                <p:cNvPr id="86062" name="Freeform 598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66FF66"/>
                </a:solidFill>
                <a:ln w="28575">
                  <a:solidFill>
                    <a:srgbClr val="33CC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>
                    <a:latin typeface="Century Gothic" pitchFamily="34" charset="0"/>
                  </a:endParaRPr>
                </a:p>
              </p:txBody>
            </p:sp>
            <p:sp>
              <p:nvSpPr>
                <p:cNvPr id="86063" name="Freeform 599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66FF66"/>
                </a:solidFill>
                <a:ln w="28575">
                  <a:solidFill>
                    <a:srgbClr val="33CC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>
                    <a:latin typeface="Century Gothic" pitchFamily="34" charset="0"/>
                  </a:endParaRPr>
                </a:p>
              </p:txBody>
            </p:sp>
          </p:grpSp>
          <p:grpSp>
            <p:nvGrpSpPr>
              <p:cNvPr id="86059" name="Group 600"/>
              <p:cNvGrpSpPr>
                <a:grpSpLocks/>
              </p:cNvGrpSpPr>
              <p:nvPr/>
            </p:nvGrpSpPr>
            <p:grpSpPr bwMode="auto">
              <a:xfrm rot="1557406">
                <a:off x="4921" y="3566"/>
                <a:ext cx="136" cy="341"/>
                <a:chOff x="4694" y="3475"/>
                <a:chExt cx="136" cy="341"/>
              </a:xfrm>
            </p:grpSpPr>
            <p:sp>
              <p:nvSpPr>
                <p:cNvPr id="86060" name="Freeform 601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66FF66"/>
                </a:solidFill>
                <a:ln w="28575">
                  <a:solidFill>
                    <a:srgbClr val="33CC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>
                    <a:latin typeface="Century Gothic" pitchFamily="34" charset="0"/>
                  </a:endParaRPr>
                </a:p>
              </p:txBody>
            </p:sp>
            <p:sp>
              <p:nvSpPr>
                <p:cNvPr id="86061" name="Freeform 602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66FF66"/>
                </a:solidFill>
                <a:ln w="28575">
                  <a:solidFill>
                    <a:srgbClr val="33CC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>
                    <a:latin typeface="Century Gothic" pitchFamily="34" charset="0"/>
                  </a:endParaRPr>
                </a:p>
              </p:txBody>
            </p:sp>
          </p:grpSp>
        </p:grpSp>
        <p:grpSp>
          <p:nvGrpSpPr>
            <p:cNvPr id="86047" name="Group 603"/>
            <p:cNvGrpSpPr>
              <a:grpSpLocks/>
            </p:cNvGrpSpPr>
            <p:nvPr/>
          </p:nvGrpSpPr>
          <p:grpSpPr bwMode="auto">
            <a:xfrm rot="-519260">
              <a:off x="4921" y="2704"/>
              <a:ext cx="272" cy="205"/>
              <a:chOff x="4694" y="3475"/>
              <a:chExt cx="363" cy="432"/>
            </a:xfrm>
          </p:grpSpPr>
          <p:grpSp>
            <p:nvGrpSpPr>
              <p:cNvPr id="86048" name="Group 604"/>
              <p:cNvGrpSpPr>
                <a:grpSpLocks/>
              </p:cNvGrpSpPr>
              <p:nvPr/>
            </p:nvGrpSpPr>
            <p:grpSpPr bwMode="auto">
              <a:xfrm>
                <a:off x="4694" y="3475"/>
                <a:ext cx="136" cy="341"/>
                <a:chOff x="4694" y="3475"/>
                <a:chExt cx="136" cy="341"/>
              </a:xfrm>
            </p:grpSpPr>
            <p:sp>
              <p:nvSpPr>
                <p:cNvPr id="86055" name="Freeform 605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66FF66"/>
                </a:solidFill>
                <a:ln w="28575">
                  <a:solidFill>
                    <a:srgbClr val="33CC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>
                    <a:latin typeface="Century Gothic" pitchFamily="34" charset="0"/>
                  </a:endParaRPr>
                </a:p>
              </p:txBody>
            </p:sp>
            <p:sp>
              <p:nvSpPr>
                <p:cNvPr id="86056" name="Freeform 606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66FF66"/>
                </a:solidFill>
                <a:ln w="28575">
                  <a:solidFill>
                    <a:srgbClr val="33CC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>
                    <a:latin typeface="Century Gothic" pitchFamily="34" charset="0"/>
                  </a:endParaRPr>
                </a:p>
              </p:txBody>
            </p:sp>
          </p:grpSp>
          <p:grpSp>
            <p:nvGrpSpPr>
              <p:cNvPr id="86049" name="Group 607"/>
              <p:cNvGrpSpPr>
                <a:grpSpLocks/>
              </p:cNvGrpSpPr>
              <p:nvPr/>
            </p:nvGrpSpPr>
            <p:grpSpPr bwMode="auto">
              <a:xfrm rot="451181">
                <a:off x="4785" y="3521"/>
                <a:ext cx="136" cy="341"/>
                <a:chOff x="4694" y="3475"/>
                <a:chExt cx="136" cy="341"/>
              </a:xfrm>
            </p:grpSpPr>
            <p:sp>
              <p:nvSpPr>
                <p:cNvPr id="86053" name="Freeform 608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66FF66"/>
                </a:solidFill>
                <a:ln w="28575">
                  <a:solidFill>
                    <a:srgbClr val="33CC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>
                    <a:latin typeface="Century Gothic" pitchFamily="34" charset="0"/>
                  </a:endParaRPr>
                </a:p>
              </p:txBody>
            </p:sp>
            <p:sp>
              <p:nvSpPr>
                <p:cNvPr id="86054" name="Freeform 609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66FF66"/>
                </a:solidFill>
                <a:ln w="28575">
                  <a:solidFill>
                    <a:srgbClr val="33CC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>
                    <a:latin typeface="Century Gothic" pitchFamily="34" charset="0"/>
                  </a:endParaRPr>
                </a:p>
              </p:txBody>
            </p:sp>
          </p:grpSp>
          <p:grpSp>
            <p:nvGrpSpPr>
              <p:cNvPr id="86050" name="Group 610"/>
              <p:cNvGrpSpPr>
                <a:grpSpLocks/>
              </p:cNvGrpSpPr>
              <p:nvPr/>
            </p:nvGrpSpPr>
            <p:grpSpPr bwMode="auto">
              <a:xfrm rot="1557406">
                <a:off x="4921" y="3566"/>
                <a:ext cx="136" cy="341"/>
                <a:chOff x="4694" y="3475"/>
                <a:chExt cx="136" cy="341"/>
              </a:xfrm>
            </p:grpSpPr>
            <p:sp>
              <p:nvSpPr>
                <p:cNvPr id="86051" name="Freeform 611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66FF66"/>
                </a:solidFill>
                <a:ln w="28575">
                  <a:solidFill>
                    <a:srgbClr val="33CC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>
                    <a:latin typeface="Century Gothic" pitchFamily="34" charset="0"/>
                  </a:endParaRPr>
                </a:p>
              </p:txBody>
            </p:sp>
            <p:sp>
              <p:nvSpPr>
                <p:cNvPr id="86052" name="Freeform 612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66FF66"/>
                </a:solidFill>
                <a:ln w="28575">
                  <a:solidFill>
                    <a:srgbClr val="33CC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>
                    <a:latin typeface="Century Gothic" pitchFamily="34" charset="0"/>
                  </a:endParaRPr>
                </a:p>
              </p:txBody>
            </p:sp>
          </p:grpSp>
        </p:grpSp>
      </p:grpSp>
      <p:grpSp>
        <p:nvGrpSpPr>
          <p:cNvPr id="86021" name="Group 592"/>
          <p:cNvGrpSpPr>
            <a:grpSpLocks/>
          </p:cNvGrpSpPr>
          <p:nvPr/>
        </p:nvGrpSpPr>
        <p:grpSpPr bwMode="auto">
          <a:xfrm rot="20239432" flipH="1">
            <a:off x="5495925" y="5080000"/>
            <a:ext cx="920750" cy="469900"/>
            <a:chOff x="4649" y="2704"/>
            <a:chExt cx="544" cy="296"/>
          </a:xfrm>
        </p:grpSpPr>
        <p:grpSp>
          <p:nvGrpSpPr>
            <p:cNvPr id="86026" name="Group 593"/>
            <p:cNvGrpSpPr>
              <a:grpSpLocks/>
            </p:cNvGrpSpPr>
            <p:nvPr/>
          </p:nvGrpSpPr>
          <p:grpSpPr bwMode="auto">
            <a:xfrm rot="20634609" flipH="1">
              <a:off x="4649" y="2795"/>
              <a:ext cx="272" cy="205"/>
              <a:chOff x="4694" y="3475"/>
              <a:chExt cx="363" cy="432"/>
            </a:xfrm>
          </p:grpSpPr>
          <p:grpSp>
            <p:nvGrpSpPr>
              <p:cNvPr id="86037" name="Group 594"/>
              <p:cNvGrpSpPr>
                <a:grpSpLocks/>
              </p:cNvGrpSpPr>
              <p:nvPr/>
            </p:nvGrpSpPr>
            <p:grpSpPr bwMode="auto">
              <a:xfrm>
                <a:off x="4694" y="3475"/>
                <a:ext cx="136" cy="341"/>
                <a:chOff x="4694" y="3475"/>
                <a:chExt cx="136" cy="341"/>
              </a:xfrm>
            </p:grpSpPr>
            <p:sp>
              <p:nvSpPr>
                <p:cNvPr id="86044" name="Freeform 595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66FF66"/>
                </a:solidFill>
                <a:ln w="28575">
                  <a:solidFill>
                    <a:srgbClr val="33CC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>
                    <a:latin typeface="Century Gothic" pitchFamily="34" charset="0"/>
                  </a:endParaRPr>
                </a:p>
              </p:txBody>
            </p:sp>
            <p:sp>
              <p:nvSpPr>
                <p:cNvPr id="86045" name="Freeform 596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66FF66"/>
                </a:solidFill>
                <a:ln w="28575">
                  <a:solidFill>
                    <a:srgbClr val="33CC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>
                    <a:latin typeface="Century Gothic" pitchFamily="34" charset="0"/>
                  </a:endParaRPr>
                </a:p>
              </p:txBody>
            </p:sp>
          </p:grpSp>
          <p:grpSp>
            <p:nvGrpSpPr>
              <p:cNvPr id="86038" name="Group 597"/>
              <p:cNvGrpSpPr>
                <a:grpSpLocks/>
              </p:cNvGrpSpPr>
              <p:nvPr/>
            </p:nvGrpSpPr>
            <p:grpSpPr bwMode="auto">
              <a:xfrm rot="451181">
                <a:off x="4785" y="3521"/>
                <a:ext cx="136" cy="341"/>
                <a:chOff x="4694" y="3475"/>
                <a:chExt cx="136" cy="341"/>
              </a:xfrm>
            </p:grpSpPr>
            <p:sp>
              <p:nvSpPr>
                <p:cNvPr id="86042" name="Freeform 598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66FF66"/>
                </a:solidFill>
                <a:ln w="28575">
                  <a:solidFill>
                    <a:srgbClr val="33CC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>
                    <a:latin typeface="Century Gothic" pitchFamily="34" charset="0"/>
                  </a:endParaRPr>
                </a:p>
              </p:txBody>
            </p:sp>
            <p:sp>
              <p:nvSpPr>
                <p:cNvPr id="86043" name="Freeform 599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66FF66"/>
                </a:solidFill>
                <a:ln w="28575">
                  <a:solidFill>
                    <a:srgbClr val="33CC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>
                    <a:latin typeface="Century Gothic" pitchFamily="34" charset="0"/>
                  </a:endParaRPr>
                </a:p>
              </p:txBody>
            </p:sp>
          </p:grpSp>
          <p:grpSp>
            <p:nvGrpSpPr>
              <p:cNvPr id="86039" name="Group 600"/>
              <p:cNvGrpSpPr>
                <a:grpSpLocks/>
              </p:cNvGrpSpPr>
              <p:nvPr/>
            </p:nvGrpSpPr>
            <p:grpSpPr bwMode="auto">
              <a:xfrm rot="1557406">
                <a:off x="4921" y="3566"/>
                <a:ext cx="136" cy="341"/>
                <a:chOff x="4694" y="3475"/>
                <a:chExt cx="136" cy="341"/>
              </a:xfrm>
            </p:grpSpPr>
            <p:sp>
              <p:nvSpPr>
                <p:cNvPr id="86040" name="Freeform 601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66FF66"/>
                </a:solidFill>
                <a:ln w="28575">
                  <a:solidFill>
                    <a:srgbClr val="33CC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>
                    <a:latin typeface="Century Gothic" pitchFamily="34" charset="0"/>
                  </a:endParaRPr>
                </a:p>
              </p:txBody>
            </p:sp>
            <p:sp>
              <p:nvSpPr>
                <p:cNvPr id="86041" name="Freeform 602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66FF66"/>
                </a:solidFill>
                <a:ln w="28575">
                  <a:solidFill>
                    <a:srgbClr val="33CC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>
                    <a:latin typeface="Century Gothic" pitchFamily="34" charset="0"/>
                  </a:endParaRPr>
                </a:p>
              </p:txBody>
            </p:sp>
          </p:grpSp>
        </p:grpSp>
        <p:grpSp>
          <p:nvGrpSpPr>
            <p:cNvPr id="86027" name="Group 603"/>
            <p:cNvGrpSpPr>
              <a:grpSpLocks/>
            </p:cNvGrpSpPr>
            <p:nvPr/>
          </p:nvGrpSpPr>
          <p:grpSpPr bwMode="auto">
            <a:xfrm rot="-519260">
              <a:off x="4921" y="2704"/>
              <a:ext cx="272" cy="205"/>
              <a:chOff x="4694" y="3475"/>
              <a:chExt cx="363" cy="432"/>
            </a:xfrm>
          </p:grpSpPr>
          <p:grpSp>
            <p:nvGrpSpPr>
              <p:cNvPr id="86028" name="Group 604"/>
              <p:cNvGrpSpPr>
                <a:grpSpLocks/>
              </p:cNvGrpSpPr>
              <p:nvPr/>
            </p:nvGrpSpPr>
            <p:grpSpPr bwMode="auto">
              <a:xfrm>
                <a:off x="4694" y="3475"/>
                <a:ext cx="136" cy="341"/>
                <a:chOff x="4694" y="3475"/>
                <a:chExt cx="136" cy="341"/>
              </a:xfrm>
            </p:grpSpPr>
            <p:sp>
              <p:nvSpPr>
                <p:cNvPr id="86035" name="Freeform 605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66FF66"/>
                </a:solidFill>
                <a:ln w="28575">
                  <a:solidFill>
                    <a:srgbClr val="33CC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>
                    <a:latin typeface="Century Gothic" pitchFamily="34" charset="0"/>
                  </a:endParaRPr>
                </a:p>
              </p:txBody>
            </p:sp>
            <p:sp>
              <p:nvSpPr>
                <p:cNvPr id="86036" name="Freeform 606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66FF66"/>
                </a:solidFill>
                <a:ln w="28575">
                  <a:solidFill>
                    <a:srgbClr val="33CC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>
                    <a:latin typeface="Century Gothic" pitchFamily="34" charset="0"/>
                  </a:endParaRPr>
                </a:p>
              </p:txBody>
            </p:sp>
          </p:grpSp>
          <p:grpSp>
            <p:nvGrpSpPr>
              <p:cNvPr id="86029" name="Group 607"/>
              <p:cNvGrpSpPr>
                <a:grpSpLocks/>
              </p:cNvGrpSpPr>
              <p:nvPr/>
            </p:nvGrpSpPr>
            <p:grpSpPr bwMode="auto">
              <a:xfrm rot="451181">
                <a:off x="4785" y="3521"/>
                <a:ext cx="136" cy="341"/>
                <a:chOff x="4694" y="3475"/>
                <a:chExt cx="136" cy="341"/>
              </a:xfrm>
            </p:grpSpPr>
            <p:sp>
              <p:nvSpPr>
                <p:cNvPr id="86033" name="Freeform 608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66FF66"/>
                </a:solidFill>
                <a:ln w="28575">
                  <a:solidFill>
                    <a:srgbClr val="33CC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>
                    <a:latin typeface="Century Gothic" pitchFamily="34" charset="0"/>
                  </a:endParaRPr>
                </a:p>
              </p:txBody>
            </p:sp>
            <p:sp>
              <p:nvSpPr>
                <p:cNvPr id="86034" name="Freeform 609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66FF66"/>
                </a:solidFill>
                <a:ln w="28575">
                  <a:solidFill>
                    <a:srgbClr val="33CC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>
                    <a:latin typeface="Century Gothic" pitchFamily="34" charset="0"/>
                  </a:endParaRPr>
                </a:p>
              </p:txBody>
            </p:sp>
          </p:grpSp>
          <p:grpSp>
            <p:nvGrpSpPr>
              <p:cNvPr id="86030" name="Group 610"/>
              <p:cNvGrpSpPr>
                <a:grpSpLocks/>
              </p:cNvGrpSpPr>
              <p:nvPr/>
            </p:nvGrpSpPr>
            <p:grpSpPr bwMode="auto">
              <a:xfrm rot="1557406">
                <a:off x="4921" y="3566"/>
                <a:ext cx="136" cy="341"/>
                <a:chOff x="4694" y="3475"/>
                <a:chExt cx="136" cy="341"/>
              </a:xfrm>
            </p:grpSpPr>
            <p:sp>
              <p:nvSpPr>
                <p:cNvPr id="86031" name="Freeform 611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66FF66"/>
                </a:solidFill>
                <a:ln w="28575">
                  <a:solidFill>
                    <a:srgbClr val="33CC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>
                    <a:latin typeface="Century Gothic" pitchFamily="34" charset="0"/>
                  </a:endParaRPr>
                </a:p>
              </p:txBody>
            </p:sp>
            <p:sp>
              <p:nvSpPr>
                <p:cNvPr id="86032" name="Freeform 612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66FF66"/>
                </a:solidFill>
                <a:ln w="28575">
                  <a:solidFill>
                    <a:srgbClr val="33CC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>
                    <a:latin typeface="Century Gothic" pitchFamily="34" charset="0"/>
                  </a:endParaRPr>
                </a:p>
              </p:txBody>
            </p:sp>
          </p:grpSp>
        </p:grpSp>
      </p:grpSp>
      <p:sp>
        <p:nvSpPr>
          <p:cNvPr id="86022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pic>
        <p:nvPicPr>
          <p:cNvPr id="86085" name="Picture 69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7363" y="1195388"/>
            <a:ext cx="3967162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86" name="Text Box 70"/>
          <p:cNvSpPr txBox="1">
            <a:spLocks noChangeArrowheads="1"/>
          </p:cNvSpPr>
          <p:nvPr/>
        </p:nvSpPr>
        <p:spPr bwMode="auto">
          <a:xfrm>
            <a:off x="7927975" y="3405188"/>
            <a:ext cx="18049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37 шт.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8608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Объект 2"/>
          <p:cNvSpPr txBox="1">
            <a:spLocks/>
          </p:cNvSpPr>
          <p:nvPr/>
        </p:nvSpPr>
        <p:spPr bwMode="auto">
          <a:xfrm>
            <a:off x="1312863" y="1458913"/>
            <a:ext cx="1125061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chemeClr val="accent1"/>
              </a:buClr>
              <a:buSzPct val="76000"/>
              <a:buFont typeface="Wingdings 2" pitchFamily="18" charset="2"/>
              <a:buNone/>
              <a:tabLst>
                <a:tab pos="457200" algn="l"/>
              </a:tabLst>
            </a:pP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Три снохи царя соткали ковры общей площадью 63 м</a:t>
            </a:r>
            <a:r>
              <a:rPr lang="ru-RU" altLang="ru-RU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.  Купеческая дочь соткала ковер в 2 раза больше, чем боярская, а Василиса Премудрая   в 2 раза больше купеческой. Сколько квадратных метров ковров соткала каждая ? </a:t>
            </a:r>
          </a:p>
          <a:p>
            <a:pPr algn="just">
              <a:buClr>
                <a:srgbClr val="94C600"/>
              </a:buClr>
              <a:buSzPct val="76000"/>
              <a:buFont typeface="Wingdings 2" pitchFamily="18" charset="2"/>
              <a:buNone/>
              <a:tabLst>
                <a:tab pos="457200" algn="l"/>
              </a:tabLst>
            </a:pPr>
            <a:endParaRPr lang="ru-RU" altLang="ru-RU" sz="2400" b="1">
              <a:latin typeface="Century Gothic" pitchFamily="34" charset="0"/>
            </a:endParaRPr>
          </a:p>
        </p:txBody>
      </p:sp>
      <p:pic>
        <p:nvPicPr>
          <p:cNvPr id="87042" name="Picture 8" descr="Картинки по запросу три сестрицы под окном картинки  из  мультфиль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2550" y="4148138"/>
            <a:ext cx="2332038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75300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sp>
        <p:nvSpPr>
          <p:cNvPr id="87044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87046" name="Picture 6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7363" y="1195388"/>
            <a:ext cx="3967162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7426325" y="3554413"/>
            <a:ext cx="28416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9; 18 и 36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8704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Объект 2"/>
          <p:cNvSpPr>
            <a:spLocks noGrp="1"/>
          </p:cNvSpPr>
          <p:nvPr>
            <p:ph idx="1"/>
          </p:nvPr>
        </p:nvSpPr>
        <p:spPr>
          <a:xfrm>
            <a:off x="2003425" y="1560513"/>
            <a:ext cx="10515600" cy="4351337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Саша собрал 88  грибов. Подберезовиков он собрал в 2 раза меньше, чем подосиновиков, а белых на 4 меньше, чем подберезовиков. Сколько    грибов каждого вида собрал Саша?</a:t>
            </a:r>
          </a:p>
        </p:txBody>
      </p:sp>
      <p:pic>
        <p:nvPicPr>
          <p:cNvPr id="88066" name="Picture 2" descr="Картинки по запросу грибник веселые картинки  мультики"/>
          <p:cNvPicPr>
            <a:picLocks noChangeAspect="1" noChangeArrowheads="1"/>
          </p:cNvPicPr>
          <p:nvPr/>
        </p:nvPicPr>
        <p:blipFill>
          <a:blip r:embed="rId2" cstate="print"/>
          <a:srcRect l="3169" t="28381" r="2890" b="9035"/>
          <a:stretch>
            <a:fillRect/>
          </a:stretch>
        </p:blipFill>
        <p:spPr bwMode="auto">
          <a:xfrm>
            <a:off x="5156200" y="3994150"/>
            <a:ext cx="249237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sp>
        <p:nvSpPr>
          <p:cNvPr id="88068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88070" name="Picture 6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9900" y="1152525"/>
            <a:ext cx="3967163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7615238" y="3213100"/>
            <a:ext cx="22256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19; 23 и</a:t>
            </a:r>
          </a:p>
          <a:p>
            <a:r>
              <a:rPr lang="ru-RU" sz="4800">
                <a:latin typeface="Times New Roman" pitchFamily="18" charset="0"/>
              </a:rPr>
              <a:t>  46 шт.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8807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Объект 2"/>
          <p:cNvSpPr>
            <a:spLocks noGrp="1"/>
          </p:cNvSpPr>
          <p:nvPr>
            <p:ph idx="1"/>
          </p:nvPr>
        </p:nvSpPr>
        <p:spPr>
          <a:xfrm>
            <a:off x="1676400" y="1697038"/>
            <a:ext cx="10515600" cy="4351337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На  трех тарелках лежат 90 конфет. На первой тарелке в 2 раза больше, чем на третьей, а  на второй тарелке в 3 раза больше, чем на первой. Сколько конфет на каждой тарелке?</a:t>
            </a:r>
          </a:p>
        </p:txBody>
      </p:sp>
      <p:pic>
        <p:nvPicPr>
          <p:cNvPr id="89090" name="Picture 2" descr="Картинки по запросу  конфеты картинки  из  мультфильма"/>
          <p:cNvPicPr>
            <a:picLocks noChangeAspect="1" noChangeArrowheads="1"/>
          </p:cNvPicPr>
          <p:nvPr/>
        </p:nvPicPr>
        <p:blipFill>
          <a:blip r:embed="rId2" cstate="print"/>
          <a:srcRect l="5814" t="7581" r="29935"/>
          <a:stretch>
            <a:fillRect/>
          </a:stretch>
        </p:blipFill>
        <p:spPr bwMode="auto">
          <a:xfrm>
            <a:off x="5472113" y="4087813"/>
            <a:ext cx="1693862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sp>
        <p:nvSpPr>
          <p:cNvPr id="89092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89094" name="Picture 6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1638" y="1203325"/>
            <a:ext cx="3967162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7477125" y="3152775"/>
            <a:ext cx="23796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10; 20 и </a:t>
            </a:r>
          </a:p>
          <a:p>
            <a:r>
              <a:rPr lang="ru-RU" sz="4800">
                <a:latin typeface="Times New Roman" pitchFamily="18" charset="0"/>
              </a:rPr>
              <a:t>   60 шт.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8909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Объект 2"/>
          <p:cNvSpPr>
            <a:spLocks noGrp="1"/>
          </p:cNvSpPr>
          <p:nvPr>
            <p:ph idx="1"/>
          </p:nvPr>
        </p:nvSpPr>
        <p:spPr>
          <a:xfrm>
            <a:off x="1676400" y="517525"/>
            <a:ext cx="10515600" cy="4351338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На трех льдинах было  14 пингвинов. На первой льдине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на 2 пингвина меньше, чем на второй, а на третьей на 3 пингвина меньше, чем на первой. Сколько пингвинов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было на каждой льдине?</a:t>
            </a:r>
          </a:p>
        </p:txBody>
      </p:sp>
      <p:pic>
        <p:nvPicPr>
          <p:cNvPr id="90114" name="Picture 4" descr="Картинки по запросу веселые пингвины картинки  из  мультфиль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4013" y="4114800"/>
            <a:ext cx="2106612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38788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sp>
        <p:nvSpPr>
          <p:cNvPr id="90116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90118" name="Picture 6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9575" y="1203325"/>
            <a:ext cx="3967163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7192963" y="3394075"/>
            <a:ext cx="30765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2; 5 и 7 шт.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9011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Объект 2"/>
          <p:cNvSpPr>
            <a:spLocks noGrp="1"/>
          </p:cNvSpPr>
          <p:nvPr>
            <p:ph idx="4294967295"/>
          </p:nvPr>
        </p:nvSpPr>
        <p:spPr>
          <a:xfrm>
            <a:off x="1676400" y="1379538"/>
            <a:ext cx="10515600" cy="4351337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Веревку длиной 28 м ковбой разрезал на три части так, чтобы   вторая часть была в 3,5 раза, а третья в 2,5 раза больше первой. Найдите длину каждой части.</a:t>
            </a:r>
          </a:p>
        </p:txBody>
      </p:sp>
      <p:pic>
        <p:nvPicPr>
          <p:cNvPr id="91138" name="Picture 2" descr="Картинки по запросу картинки нарисованные канат мультфильм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1475" y="3502025"/>
            <a:ext cx="1282700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sp>
        <p:nvSpPr>
          <p:cNvPr id="91140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91142" name="Picture 6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1638" y="1203325"/>
            <a:ext cx="3967162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7089775" y="3557588"/>
            <a:ext cx="32289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4; 10 и 14 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9114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Объект 2"/>
          <p:cNvSpPr>
            <a:spLocks noGrp="1"/>
          </p:cNvSpPr>
          <p:nvPr>
            <p:ph idx="4294967295"/>
          </p:nvPr>
        </p:nvSpPr>
        <p:spPr>
          <a:xfrm>
            <a:off x="1965325" y="1303338"/>
            <a:ext cx="10515600" cy="4351337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Купили тетради, книгу и альбом. Стоимость тетрадей составляет 0,3 стоимости книги; альбом на 60 рублей дешевле книги. Сколько заплатили за тетради, если 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книга и альбом вместе стоят 180 рублей ?</a:t>
            </a:r>
          </a:p>
        </p:txBody>
      </p:sp>
      <p:pic>
        <p:nvPicPr>
          <p:cNvPr id="92162" name="Picture 2" descr="Картинки по запросу картинки нарисованные пачка книг и тетрадей мультфильмы"/>
          <p:cNvPicPr>
            <a:picLocks noChangeAspect="1" noChangeArrowheads="1"/>
          </p:cNvPicPr>
          <p:nvPr/>
        </p:nvPicPr>
        <p:blipFill>
          <a:blip r:embed="rId2" cstate="print"/>
          <a:srcRect b="43254"/>
          <a:stretch>
            <a:fillRect/>
          </a:stretch>
        </p:blipFill>
        <p:spPr bwMode="auto">
          <a:xfrm>
            <a:off x="5403850" y="3992563"/>
            <a:ext cx="2046288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sp>
        <p:nvSpPr>
          <p:cNvPr id="92164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92166" name="Picture 6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5300" y="1212850"/>
            <a:ext cx="3967163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7839075" y="3419475"/>
            <a:ext cx="20208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36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9216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Объект 2"/>
          <p:cNvSpPr>
            <a:spLocks noGrp="1"/>
          </p:cNvSpPr>
          <p:nvPr>
            <p:ph idx="1"/>
          </p:nvPr>
        </p:nvSpPr>
        <p:spPr>
          <a:xfrm>
            <a:off x="1676400" y="1343025"/>
            <a:ext cx="10515600" cy="4351338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В магазине на верхней полке лежало в 2 раза меньше коробок конфет, чем на средней. А на нижней полке в 4 раза больше, чем на верхней и средней вместе. Сколько всего коробок с конфетами было на всех трех полках, если на нижней было на 20 коробок больше, чем на средней?</a:t>
            </a:r>
          </a:p>
        </p:txBody>
      </p:sp>
      <p:pic>
        <p:nvPicPr>
          <p:cNvPr id="93186" name="Picture 2" descr="Картинки по запросу конфеты на полках картинки  из  мультфильма"/>
          <p:cNvPicPr>
            <a:picLocks noChangeAspect="1" noChangeArrowheads="1"/>
          </p:cNvPicPr>
          <p:nvPr/>
        </p:nvPicPr>
        <p:blipFill>
          <a:blip r:embed="rId2" cstate="print"/>
          <a:srcRect l="185" t="-4750" r="-185" b="16444"/>
          <a:stretch>
            <a:fillRect/>
          </a:stretch>
        </p:blipFill>
        <p:spPr bwMode="auto">
          <a:xfrm>
            <a:off x="5195888" y="4514850"/>
            <a:ext cx="22288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sp>
        <p:nvSpPr>
          <p:cNvPr id="93188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94214" name="Picture 6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7188" y="1203325"/>
            <a:ext cx="3967162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7839075" y="3419475"/>
            <a:ext cx="19605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30  шт.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9421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Объект 2"/>
          <p:cNvSpPr>
            <a:spLocks noGrp="1"/>
          </p:cNvSpPr>
          <p:nvPr>
            <p:ph idx="4294967295"/>
          </p:nvPr>
        </p:nvSpPr>
        <p:spPr>
          <a:xfrm>
            <a:off x="1676400" y="1849438"/>
            <a:ext cx="10515600" cy="4351337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Мать старше дочери в 2,5 раза, а 6 лет назад мать была в 4 раза старше дочери Сколько лет матери и сколько лет дочери?</a:t>
            </a:r>
          </a:p>
        </p:txBody>
      </p:sp>
      <p:pic>
        <p:nvPicPr>
          <p:cNvPr id="94210" name="Picture 2" descr="Картинки по запросу картинки нарисованные мама и дочь мультфильм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2263" y="3575050"/>
            <a:ext cx="1951037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sp>
        <p:nvSpPr>
          <p:cNvPr id="94212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93190" name="Picture 6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1788" y="1212850"/>
            <a:ext cx="3967162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7089775" y="3316288"/>
            <a:ext cx="30559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12 и 30 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9319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Объект 2"/>
          <p:cNvSpPr>
            <a:spLocks noGrp="1"/>
          </p:cNvSpPr>
          <p:nvPr>
            <p:ph idx="4294967295"/>
          </p:nvPr>
        </p:nvSpPr>
        <p:spPr>
          <a:xfrm>
            <a:off x="1676400" y="614363"/>
            <a:ext cx="10515600" cy="4351337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Три брата делили мешок яблок. Старший оставил себе на 12 яблок больше, чем дал среднему, и в 3 раза больше, чем дал младшему. Из своих яблок средний брат съел ровно в 2 раза больше, чем было дано младшему, но на 9 яблок меньше, чем старший. Сколько яблок съел старший брат, если известно, что младший съел на 42 яблока меньше, чем было дано среднему, и у него еще осталось 6 яблок?</a:t>
            </a:r>
          </a:p>
        </p:txBody>
      </p:sp>
      <p:pic>
        <p:nvPicPr>
          <p:cNvPr id="95234" name="Picture 4" descr="Картинки по запросу картинки нарисованные мешок яблок мультфильм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5238" y="4697413"/>
            <a:ext cx="2035175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sp>
        <p:nvSpPr>
          <p:cNvPr id="95236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95238" name="Picture 6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4975" y="1212850"/>
            <a:ext cx="3967163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7519988" y="3454400"/>
            <a:ext cx="24511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90 яблок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952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/>
          </p:cNvSpPr>
          <p:nvPr>
            <p:ph type="body" idx="4294967295"/>
          </p:nvPr>
        </p:nvSpPr>
        <p:spPr>
          <a:xfrm>
            <a:off x="2522538" y="717550"/>
            <a:ext cx="8915400" cy="388620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</a:rPr>
              <a:t>    Из двух пунктов навстречу друг другу одновременно выехали два автобуса. Скорость первого автобуса 45 км /ч, а скорость другого автобуса 72км /ч. Первый автобус до встречи проехал 135км. Найти расстояние между пунктами.</a:t>
            </a:r>
            <a:r>
              <a:rPr lang="ru-RU" smtClean="0"/>
              <a:t> </a:t>
            </a:r>
          </a:p>
        </p:txBody>
      </p:sp>
      <p:sp>
        <p:nvSpPr>
          <p:cNvPr id="26626" name="AutoShape 7" descr="1123458_%D0%B4%D0%BE%D1%80%D0%BE%D0%B3%D0%B8-%D1%88%D0%BA%D0%BE%D0%BB%D1%8B-%D0%B0%D0%B2%D1%82%D0%BE%D0%B1%D1%83%D1%81-%D0%B2%D0%B5%D0%BA%D1%82%D0%BE%D1%80%D0%B0-%D1%83%D0%BB%D1%8B%D0%B1%D0%BA%D0%B0-%D1%81%D1%87%D0%B0%D1%81%D1%82%D0%BB%D0%B8%D0%B2%D1%8B%D0%BC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7" name="AutoShape 9" descr="1123458_%D0%B4%D0%BE%D1%80%D0%BE%D0%B3%D0%B8-%D1%88%D0%BA%D0%BE%D0%BB%D1%8B-%D0%B0%D0%B2%D1%82%D0%BE%D0%B1%D1%83%D1%81-%D0%B2%D0%B5%D0%BA%D1%82%D0%BE%D1%80%D0%B0-%D1%83%D0%BB%D1%8B%D0%B1%D0%BA%D0%B0-%D1%81%D1%87%D0%B0%D1%81%D1%82%D0%BB%D0%B8%D0%B2%D1%8B%D0%BC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28" name="Picture 11" descr="20091202_115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5863" y="4349750"/>
            <a:ext cx="2636837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pic>
        <p:nvPicPr>
          <p:cNvPr id="26632" name="Picture 8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7363" y="1195388"/>
            <a:ext cx="3967162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7966075" y="3360738"/>
            <a:ext cx="17970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351км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750" y="357188"/>
            <a:ext cx="35242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96258" name="Rectangle 3"/>
          <p:cNvSpPr>
            <a:spLocks/>
          </p:cNvSpPr>
          <p:nvPr/>
        </p:nvSpPr>
        <p:spPr bwMode="auto">
          <a:xfrm>
            <a:off x="3538538" y="271463"/>
            <a:ext cx="891222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eaLnBrk="0" hangingPunct="0"/>
            <a:r>
              <a:rPr lang="ru-RU" altLang="ru-RU" sz="36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Геометрические задачи</a:t>
            </a:r>
            <a:endParaRPr lang="ru-RU" sz="3600" b="1" u="sng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259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36925" y="1574800"/>
            <a:ext cx="1655763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6260" name="AutoShap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60738" y="2687638"/>
            <a:ext cx="1655762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/>
          </a:p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6261" name="AutoShap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384550" y="3756025"/>
            <a:ext cx="1655763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6262" name="AutoShap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359150" y="4789488"/>
            <a:ext cx="1655763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6263" name="AutoShape 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367088" y="5791200"/>
            <a:ext cx="1655762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6264" name="AutoShape 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154863" y="1655763"/>
            <a:ext cx="1655762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6265" name="AutoShape 10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196138" y="2736850"/>
            <a:ext cx="1655762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6266" name="AutoShape 1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218363" y="3786188"/>
            <a:ext cx="1655762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6267" name="AutoShape 12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7240588" y="4789488"/>
            <a:ext cx="1655762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6268" name="AutoShape 13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7248525" y="5856288"/>
            <a:ext cx="1655763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6269" name="Управляющая кнопка: далее 15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sp>
        <p:nvSpPr>
          <p:cNvPr id="96270" name="Text Box 15"/>
          <p:cNvSpPr txBox="1">
            <a:spLocks noChangeArrowheads="1"/>
          </p:cNvSpPr>
          <p:nvPr/>
        </p:nvSpPr>
        <p:spPr bwMode="auto">
          <a:xfrm>
            <a:off x="4037013" y="166370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1</a:t>
            </a:r>
          </a:p>
        </p:txBody>
      </p:sp>
      <p:sp>
        <p:nvSpPr>
          <p:cNvPr id="96271" name="Text Box 16"/>
          <p:cNvSpPr txBox="1">
            <a:spLocks noChangeArrowheads="1"/>
          </p:cNvSpPr>
          <p:nvPr/>
        </p:nvSpPr>
        <p:spPr bwMode="auto">
          <a:xfrm>
            <a:off x="7816850" y="174625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2</a:t>
            </a:r>
          </a:p>
        </p:txBody>
      </p:sp>
      <p:sp>
        <p:nvSpPr>
          <p:cNvPr id="96272" name="Text Box 17"/>
          <p:cNvSpPr txBox="1">
            <a:spLocks noChangeArrowheads="1"/>
          </p:cNvSpPr>
          <p:nvPr/>
        </p:nvSpPr>
        <p:spPr bwMode="auto">
          <a:xfrm>
            <a:off x="7831138" y="2835275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4</a:t>
            </a:r>
          </a:p>
        </p:txBody>
      </p:sp>
      <p:sp>
        <p:nvSpPr>
          <p:cNvPr id="96273" name="Text Box 18"/>
          <p:cNvSpPr txBox="1">
            <a:spLocks noChangeArrowheads="1"/>
          </p:cNvSpPr>
          <p:nvPr/>
        </p:nvSpPr>
        <p:spPr bwMode="auto">
          <a:xfrm>
            <a:off x="4011613" y="278130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3</a:t>
            </a:r>
          </a:p>
        </p:txBody>
      </p:sp>
      <p:sp>
        <p:nvSpPr>
          <p:cNvPr id="96274" name="Text Box 19"/>
          <p:cNvSpPr txBox="1">
            <a:spLocks noChangeArrowheads="1"/>
          </p:cNvSpPr>
          <p:nvPr/>
        </p:nvSpPr>
        <p:spPr bwMode="auto">
          <a:xfrm>
            <a:off x="7831138" y="387191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6</a:t>
            </a:r>
          </a:p>
        </p:txBody>
      </p:sp>
      <p:sp>
        <p:nvSpPr>
          <p:cNvPr id="96275" name="Text Box 20"/>
          <p:cNvSpPr txBox="1">
            <a:spLocks noChangeArrowheads="1"/>
          </p:cNvSpPr>
          <p:nvPr/>
        </p:nvSpPr>
        <p:spPr bwMode="auto">
          <a:xfrm>
            <a:off x="3998913" y="3832225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5</a:t>
            </a:r>
          </a:p>
        </p:txBody>
      </p:sp>
      <p:sp>
        <p:nvSpPr>
          <p:cNvPr id="96276" name="Text Box 21"/>
          <p:cNvSpPr txBox="1">
            <a:spLocks noChangeArrowheads="1"/>
          </p:cNvSpPr>
          <p:nvPr/>
        </p:nvSpPr>
        <p:spPr bwMode="auto">
          <a:xfrm>
            <a:off x="7859713" y="4867275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8</a:t>
            </a:r>
          </a:p>
        </p:txBody>
      </p:sp>
      <p:sp>
        <p:nvSpPr>
          <p:cNvPr id="96277" name="Text Box 22"/>
          <p:cNvSpPr txBox="1">
            <a:spLocks noChangeArrowheads="1"/>
          </p:cNvSpPr>
          <p:nvPr/>
        </p:nvSpPr>
        <p:spPr bwMode="auto">
          <a:xfrm>
            <a:off x="4014788" y="486886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7</a:t>
            </a:r>
          </a:p>
        </p:txBody>
      </p:sp>
      <p:sp>
        <p:nvSpPr>
          <p:cNvPr id="96278" name="Text Box 23"/>
          <p:cNvSpPr txBox="1">
            <a:spLocks noChangeArrowheads="1"/>
          </p:cNvSpPr>
          <p:nvPr/>
        </p:nvSpPr>
        <p:spPr bwMode="auto">
          <a:xfrm>
            <a:off x="3975100" y="5864225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9</a:t>
            </a:r>
          </a:p>
        </p:txBody>
      </p:sp>
      <p:sp>
        <p:nvSpPr>
          <p:cNvPr id="96279" name="Text Box 24"/>
          <p:cNvSpPr txBox="1">
            <a:spLocks noChangeArrowheads="1"/>
          </p:cNvSpPr>
          <p:nvPr/>
        </p:nvSpPr>
        <p:spPr bwMode="auto">
          <a:xfrm>
            <a:off x="7740650" y="5959475"/>
            <a:ext cx="63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10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Объект 2"/>
          <p:cNvSpPr>
            <a:spLocks noGrp="1"/>
          </p:cNvSpPr>
          <p:nvPr>
            <p:ph idx="4294967295"/>
          </p:nvPr>
        </p:nvSpPr>
        <p:spPr>
          <a:xfrm>
            <a:off x="1765300" y="384175"/>
            <a:ext cx="10515600" cy="4351338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Найдите периметр и площадь фигуры, изображенной на рисунке.</a:t>
            </a:r>
          </a:p>
        </p:txBody>
      </p:sp>
      <p:sp>
        <p:nvSpPr>
          <p:cNvPr id="98306" name="Управляющая кнопка: далее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981325" y="2490788"/>
            <a:ext cx="3409950" cy="26765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372225" y="3724275"/>
            <a:ext cx="2543175" cy="144303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2828925" y="2514600"/>
            <a:ext cx="19050" cy="266700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2962275" y="5314950"/>
            <a:ext cx="5953125" cy="1905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962275" y="2359025"/>
            <a:ext cx="3409950" cy="1111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9029700" y="3724275"/>
            <a:ext cx="9525" cy="1443038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313" name="TextBox 17"/>
          <p:cNvSpPr txBox="1">
            <a:spLocks noChangeArrowheads="1"/>
          </p:cNvSpPr>
          <p:nvPr/>
        </p:nvSpPr>
        <p:spPr bwMode="auto">
          <a:xfrm>
            <a:off x="4097338" y="1779588"/>
            <a:ext cx="960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5 дм</a:t>
            </a:r>
          </a:p>
        </p:txBody>
      </p:sp>
      <p:sp>
        <p:nvSpPr>
          <p:cNvPr id="98314" name="TextBox 20"/>
          <p:cNvSpPr txBox="1">
            <a:spLocks noChangeArrowheads="1"/>
          </p:cNvSpPr>
          <p:nvPr/>
        </p:nvSpPr>
        <p:spPr bwMode="auto">
          <a:xfrm>
            <a:off x="9029700" y="4073525"/>
            <a:ext cx="11398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20 см</a:t>
            </a:r>
          </a:p>
        </p:txBody>
      </p:sp>
      <p:sp>
        <p:nvSpPr>
          <p:cNvPr id="98315" name="TextBox 21"/>
          <p:cNvSpPr txBox="1">
            <a:spLocks noChangeArrowheads="1"/>
          </p:cNvSpPr>
          <p:nvPr/>
        </p:nvSpPr>
        <p:spPr bwMode="auto">
          <a:xfrm>
            <a:off x="1822450" y="3575050"/>
            <a:ext cx="960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4 дм</a:t>
            </a:r>
          </a:p>
        </p:txBody>
      </p:sp>
      <p:sp>
        <p:nvSpPr>
          <p:cNvPr id="98316" name="TextBox 22"/>
          <p:cNvSpPr txBox="1">
            <a:spLocks noChangeArrowheads="1"/>
          </p:cNvSpPr>
          <p:nvPr/>
        </p:nvSpPr>
        <p:spPr bwMode="auto">
          <a:xfrm>
            <a:off x="5556250" y="5334000"/>
            <a:ext cx="1139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90 см</a:t>
            </a:r>
          </a:p>
        </p:txBody>
      </p:sp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pic>
        <p:nvPicPr>
          <p:cNvPr id="98319" name="Picture 15" descr="6ExDUwK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7363" y="1195388"/>
            <a:ext cx="3967162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20" name="Text Box 16"/>
          <p:cNvSpPr txBox="1">
            <a:spLocks noChangeArrowheads="1"/>
          </p:cNvSpPr>
          <p:nvPr/>
        </p:nvSpPr>
        <p:spPr bwMode="auto">
          <a:xfrm>
            <a:off x="7754938" y="3143250"/>
            <a:ext cx="27828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latin typeface="Times New Roman" pitchFamily="18" charset="0"/>
              </a:rPr>
              <a:t>26 дм</a:t>
            </a:r>
          </a:p>
          <a:p>
            <a:r>
              <a:rPr lang="ru-RU" sz="4800">
                <a:latin typeface="Times New Roman" pitchFamily="18" charset="0"/>
              </a:rPr>
              <a:t>28 дм2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8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98320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33975" y="2124075"/>
            <a:ext cx="1743075" cy="24479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ый треугольник 2"/>
          <p:cNvSpPr/>
          <p:nvPr/>
        </p:nvSpPr>
        <p:spPr>
          <a:xfrm>
            <a:off x="6877050" y="2124075"/>
            <a:ext cx="1876425" cy="2447925"/>
          </a:xfrm>
          <a:prstGeom prst="rtTriangl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flipH="1">
            <a:off x="4029075" y="2124075"/>
            <a:ext cx="1104900" cy="2447925"/>
          </a:xfrm>
          <a:prstGeom prst="rtTriangl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9332" name="Объект 2"/>
          <p:cNvSpPr>
            <a:spLocks noGrp="1"/>
          </p:cNvSpPr>
          <p:nvPr>
            <p:ph idx="4294967295"/>
          </p:nvPr>
        </p:nvSpPr>
        <p:spPr>
          <a:xfrm>
            <a:off x="1765300" y="384175"/>
            <a:ext cx="10515600" cy="4351338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Найдите площадь фигуры, изображенной на рисунке.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129213" y="2124075"/>
            <a:ext cx="9525" cy="244792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029075" y="4691063"/>
            <a:ext cx="1100138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3" idx="4"/>
          </p:cNvCxnSpPr>
          <p:nvPr/>
        </p:nvCxnSpPr>
        <p:spPr>
          <a:xfrm flipV="1">
            <a:off x="8753475" y="4572000"/>
            <a:ext cx="0" cy="119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3" idx="2"/>
          </p:cNvCxnSpPr>
          <p:nvPr/>
        </p:nvCxnSpPr>
        <p:spPr>
          <a:xfrm flipH="1">
            <a:off x="6877050" y="2124075"/>
            <a:ext cx="0" cy="244792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6877050" y="4687888"/>
            <a:ext cx="1876425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5138738" y="4683125"/>
            <a:ext cx="1738312" cy="7938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339" name="TextBox 27"/>
          <p:cNvSpPr txBox="1">
            <a:spLocks noChangeArrowheads="1"/>
          </p:cNvSpPr>
          <p:nvPr/>
        </p:nvSpPr>
        <p:spPr bwMode="auto">
          <a:xfrm>
            <a:off x="5586413" y="4632325"/>
            <a:ext cx="650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3м</a:t>
            </a:r>
          </a:p>
        </p:txBody>
      </p:sp>
      <p:sp>
        <p:nvSpPr>
          <p:cNvPr id="99340" name="TextBox 28"/>
          <p:cNvSpPr txBox="1">
            <a:spLocks noChangeArrowheads="1"/>
          </p:cNvSpPr>
          <p:nvPr/>
        </p:nvSpPr>
        <p:spPr bwMode="auto">
          <a:xfrm>
            <a:off x="5138738" y="3008313"/>
            <a:ext cx="6492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8м</a:t>
            </a:r>
          </a:p>
        </p:txBody>
      </p:sp>
      <p:sp>
        <p:nvSpPr>
          <p:cNvPr id="99341" name="TextBox 29"/>
          <p:cNvSpPr txBox="1">
            <a:spLocks noChangeArrowheads="1"/>
          </p:cNvSpPr>
          <p:nvPr/>
        </p:nvSpPr>
        <p:spPr bwMode="auto">
          <a:xfrm>
            <a:off x="4106863" y="4632325"/>
            <a:ext cx="6492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2м</a:t>
            </a:r>
          </a:p>
        </p:txBody>
      </p:sp>
      <p:sp>
        <p:nvSpPr>
          <p:cNvPr id="99342" name="TextBox 30"/>
          <p:cNvSpPr txBox="1">
            <a:spLocks noChangeArrowheads="1"/>
          </p:cNvSpPr>
          <p:nvPr/>
        </p:nvSpPr>
        <p:spPr bwMode="auto">
          <a:xfrm>
            <a:off x="7315200" y="4629150"/>
            <a:ext cx="752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4 м</a:t>
            </a:r>
          </a:p>
        </p:txBody>
      </p:sp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sp>
        <p:nvSpPr>
          <p:cNvPr id="99344" name="Управляющая кнопка: далее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99346" name="Picture 18" descr="6ExDUwK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7363" y="1195388"/>
            <a:ext cx="3967162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48" name="Text Box 20"/>
          <p:cNvSpPr txBox="1">
            <a:spLocks noChangeArrowheads="1"/>
          </p:cNvSpPr>
          <p:nvPr/>
        </p:nvSpPr>
        <p:spPr bwMode="auto">
          <a:xfrm>
            <a:off x="8107363" y="3609975"/>
            <a:ext cx="165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48 м2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99348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2" descr="Картинки по запросу картинки нарисованные  кран поднимает бетонный блок мультфильмы"/>
          <p:cNvPicPr>
            <a:picLocks noChangeAspect="1" noChangeArrowheads="1"/>
          </p:cNvPicPr>
          <p:nvPr/>
        </p:nvPicPr>
        <p:blipFill>
          <a:blip r:embed="rId2" cstate="print"/>
          <a:srcRect l="-2" r="44844" b="40121"/>
          <a:stretch>
            <a:fillRect/>
          </a:stretch>
        </p:blipFill>
        <p:spPr bwMode="auto">
          <a:xfrm>
            <a:off x="5080000" y="3929063"/>
            <a:ext cx="2424113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sp>
        <p:nvSpPr>
          <p:cNvPr id="100355" name="Объект 2"/>
          <p:cNvSpPr>
            <a:spLocks/>
          </p:cNvSpPr>
          <p:nvPr/>
        </p:nvSpPr>
        <p:spPr bwMode="auto">
          <a:xfrm>
            <a:off x="1676400" y="114617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ru-RU" sz="32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Объем бетонного блока, имеющего форму прямоугольного параллелепипеда, равен 4080   дм3  ; его высота равна 34 дм, а одна из сторон основания-8 дм. Найдите другую сторону основания этого блока.</a:t>
            </a:r>
          </a:p>
        </p:txBody>
      </p:sp>
      <p:sp>
        <p:nvSpPr>
          <p:cNvPr id="100356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101382" name="Picture 6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7363" y="1195388"/>
            <a:ext cx="3967162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8107363" y="3351213"/>
            <a:ext cx="16557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15 дм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10138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2" descr="Картинки по запросу картинки нарисованные дровосек мультфильм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7300" y="4149725"/>
            <a:ext cx="2351088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8" name="Объект 2"/>
          <p:cNvSpPr>
            <a:spLocks/>
          </p:cNvSpPr>
          <p:nvPr/>
        </p:nvSpPr>
        <p:spPr bwMode="auto">
          <a:xfrm>
            <a:off x="1436688" y="2073275"/>
            <a:ext cx="11109325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ru-RU" sz="32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Деревянный брус из дуба имеет размеры 3м х 3 дм х 2 дм.</a:t>
            </a:r>
          </a:p>
          <a:p>
            <a: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ru-RU" sz="32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Определите массу бруса, если 1 дм3 дуба имеет массу 800г.</a:t>
            </a:r>
          </a:p>
        </p:txBody>
      </p:sp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sp>
        <p:nvSpPr>
          <p:cNvPr id="101380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102406" name="Picture 6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9250" y="1195388"/>
            <a:ext cx="3967163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7554913" y="3341688"/>
            <a:ext cx="21304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14400 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102407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467100" y="1884363"/>
          <a:ext cx="4781550" cy="4678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155">
                  <a:extLst>
                    <a:ext uri="{9D8B030D-6E8A-4147-A177-3AD203B41FA5}"/>
                  </a:extLst>
                </a:gridCol>
                <a:gridCol w="478155">
                  <a:extLst>
                    <a:ext uri="{9D8B030D-6E8A-4147-A177-3AD203B41FA5}"/>
                  </a:extLst>
                </a:gridCol>
                <a:gridCol w="478155">
                  <a:extLst>
                    <a:ext uri="{9D8B030D-6E8A-4147-A177-3AD203B41FA5}"/>
                  </a:extLst>
                </a:gridCol>
                <a:gridCol w="478155">
                  <a:extLst>
                    <a:ext uri="{9D8B030D-6E8A-4147-A177-3AD203B41FA5}"/>
                  </a:extLst>
                </a:gridCol>
                <a:gridCol w="478155">
                  <a:extLst>
                    <a:ext uri="{9D8B030D-6E8A-4147-A177-3AD203B41FA5}"/>
                  </a:extLst>
                </a:gridCol>
                <a:gridCol w="478155">
                  <a:extLst>
                    <a:ext uri="{9D8B030D-6E8A-4147-A177-3AD203B41FA5}"/>
                  </a:extLst>
                </a:gridCol>
                <a:gridCol w="478155">
                  <a:extLst>
                    <a:ext uri="{9D8B030D-6E8A-4147-A177-3AD203B41FA5}"/>
                  </a:extLst>
                </a:gridCol>
                <a:gridCol w="478155">
                  <a:extLst>
                    <a:ext uri="{9D8B030D-6E8A-4147-A177-3AD203B41FA5}"/>
                  </a:extLst>
                </a:gridCol>
                <a:gridCol w="478155">
                  <a:extLst>
                    <a:ext uri="{9D8B030D-6E8A-4147-A177-3AD203B41FA5}"/>
                  </a:extLst>
                </a:gridCol>
                <a:gridCol w="478155">
                  <a:extLst>
                    <a:ext uri="{9D8B030D-6E8A-4147-A177-3AD203B41FA5}"/>
                  </a:extLst>
                </a:gridCol>
              </a:tblGrid>
              <a:tr h="3898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8986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8986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8986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898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898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8986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8986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8986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8986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8986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898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 flipH="1">
            <a:off x="4400550" y="2684463"/>
            <a:ext cx="1457325" cy="308292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 flipV="1">
            <a:off x="5857875" y="2681288"/>
            <a:ext cx="952500" cy="154305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4419600" y="4224338"/>
            <a:ext cx="2371725" cy="154305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49" name="Объект 2"/>
          <p:cNvSpPr>
            <a:spLocks noGrp="1"/>
          </p:cNvSpPr>
          <p:nvPr>
            <p:ph idx="4294967295"/>
          </p:nvPr>
        </p:nvSpPr>
        <p:spPr>
          <a:xfrm>
            <a:off x="1765300" y="384175"/>
            <a:ext cx="10515600" cy="4351338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Найдите площадь треугольника , изображенной на клетчатой бумаге, если размер клетки  1 см х 1 см.</a:t>
            </a:r>
          </a:p>
        </p:txBody>
      </p:sp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sp>
        <p:nvSpPr>
          <p:cNvPr id="102551" name="Управляющая кнопка: далее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100505" name="Picture 153" descr="6ExDUwK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7363" y="1195388"/>
            <a:ext cx="3967162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506" name="Text Box 154"/>
          <p:cNvSpPr txBox="1">
            <a:spLocks noChangeArrowheads="1"/>
          </p:cNvSpPr>
          <p:nvPr/>
        </p:nvSpPr>
        <p:spPr bwMode="auto">
          <a:xfrm>
            <a:off x="8029575" y="3497263"/>
            <a:ext cx="19240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14 см2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10050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Объект 2"/>
          <p:cNvSpPr>
            <a:spLocks noGrp="1"/>
          </p:cNvSpPr>
          <p:nvPr>
            <p:ph idx="4294967295"/>
          </p:nvPr>
        </p:nvSpPr>
        <p:spPr>
          <a:xfrm>
            <a:off x="1793875" y="415925"/>
            <a:ext cx="10515600" cy="4351338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Площадь прямоугольного треугольника равна 70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а одна из стон , образующих прямой угол, равна 7 см. Найдите вторую сторону этого угла.</a:t>
            </a:r>
          </a:p>
        </p:txBody>
      </p:sp>
      <p:sp>
        <p:nvSpPr>
          <p:cNvPr id="2" name="Прямоугольник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150974" y="384175"/>
            <a:ext cx="1113831" cy="1077218"/>
          </a:xfrm>
          <a:prstGeom prst="rect">
            <a:avLst/>
          </a:prstGeom>
          <a:blipFill>
            <a:blip r:embed="rId2" cstate="print"/>
            <a:stretch>
              <a:fillRect t="-7910" r="-13115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3" name="Прямоугольный треугольник 2"/>
          <p:cNvSpPr>
            <a:spLocks noChangeArrowheads="1"/>
          </p:cNvSpPr>
          <p:nvPr/>
        </p:nvSpPr>
        <p:spPr bwMode="auto">
          <a:xfrm rot="-5058179">
            <a:off x="4340225" y="2317750"/>
            <a:ext cx="2278063" cy="3071813"/>
          </a:xfrm>
          <a:prstGeom prst="rtTriangle">
            <a:avLst/>
          </a:prstGeom>
          <a:solidFill>
            <a:srgbClr val="A6CDBD"/>
          </a:solidFill>
          <a:ln w="15875" cap="rnd" algn="ctr">
            <a:solidFill>
              <a:srgbClr val="782009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sp>
        <p:nvSpPr>
          <p:cNvPr id="103429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103431" name="Picture 7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7688" y="1230313"/>
            <a:ext cx="3967162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7994650" y="3532188"/>
            <a:ext cx="16160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20 см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10343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2" descr="https://img-gorod.ru/upload/iblock/64c/64c309683e176888ab77fa4b8a3a0c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6988" y="4449763"/>
            <a:ext cx="2101850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sp>
        <p:nvSpPr>
          <p:cNvPr id="104451" name="Объект 2"/>
          <p:cNvSpPr>
            <a:spLocks/>
          </p:cNvSpPr>
          <p:nvPr/>
        </p:nvSpPr>
        <p:spPr bwMode="auto">
          <a:xfrm>
            <a:off x="1676400" y="13303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ru-RU" sz="32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Подарочная коробка, имеющая форму прямоугольного параллелепипеда с измерениями 2 дм, 1 ½ дм и 1 ¼ дм, со всех сторон отделана замшей. Определите сколько для всего этого потребовалось замши, если на швы и подгибы ушло в общей сложности 2 дм2. </a:t>
            </a:r>
          </a:p>
        </p:txBody>
      </p:sp>
      <p:sp>
        <p:nvSpPr>
          <p:cNvPr id="104452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105478" name="Picture 6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1638" y="1212850"/>
            <a:ext cx="3967162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7313613" y="3394075"/>
            <a:ext cx="28876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16, 75 дм2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105479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Объект 2"/>
          <p:cNvSpPr>
            <a:spLocks noGrp="1"/>
          </p:cNvSpPr>
          <p:nvPr>
            <p:ph idx="4294967295"/>
          </p:nvPr>
        </p:nvSpPr>
        <p:spPr>
          <a:xfrm>
            <a:off x="1676400" y="1431925"/>
            <a:ext cx="10515600" cy="4351338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Сколько потребуется листов фанеры размером 115 см х 150 см для изготовления ящика без крышки, имеющего форму прямоугольного параллелепипеда шириной 0,7 м, длиной 1,5 м и высотой 0 ,5 м ?</a:t>
            </a:r>
          </a:p>
        </p:txBody>
      </p:sp>
      <p:pic>
        <p:nvPicPr>
          <p:cNvPr id="105474" name="Picture 6" descr="http://youtubus.ru/wp-content/uploads/2016/04/150.jpg"/>
          <p:cNvPicPr>
            <a:picLocks noChangeAspect="1" noChangeArrowheads="1"/>
          </p:cNvPicPr>
          <p:nvPr/>
        </p:nvPicPr>
        <p:blipFill>
          <a:blip r:embed="rId2" cstate="print"/>
          <a:srcRect b="5815"/>
          <a:stretch>
            <a:fillRect/>
          </a:stretch>
        </p:blipFill>
        <p:spPr bwMode="auto">
          <a:xfrm>
            <a:off x="4768850" y="4351338"/>
            <a:ext cx="1982788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sp>
        <p:nvSpPr>
          <p:cNvPr id="105476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104454" name="Picture 6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9575" y="1220788"/>
            <a:ext cx="3967163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7710488" y="3308350"/>
            <a:ext cx="20796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4 листа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104455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Объект 2"/>
          <p:cNvSpPr>
            <a:spLocks noGrp="1"/>
          </p:cNvSpPr>
          <p:nvPr>
            <p:ph idx="1"/>
          </p:nvPr>
        </p:nvSpPr>
        <p:spPr>
          <a:xfrm>
            <a:off x="1676400" y="1697038"/>
            <a:ext cx="10515600" cy="4351337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Ширина прямоугольника равна 3,6 м, что составляет 0,45 его длины. Ширину прямоугольника увеличили на 25%, а длину- на 20% от первоначального значения. На сколько квадратных метров увеличилась его площадь?</a:t>
            </a:r>
          </a:p>
        </p:txBody>
      </p:sp>
      <p:pic>
        <p:nvPicPr>
          <p:cNvPr id="106498" name="Picture 2" descr="Картинки по запросу картинки прямоугольник мультики"/>
          <p:cNvPicPr>
            <a:picLocks noChangeAspect="1" noChangeArrowheads="1"/>
          </p:cNvPicPr>
          <p:nvPr/>
        </p:nvPicPr>
        <p:blipFill>
          <a:blip r:embed="rId2" cstate="print"/>
          <a:srcRect t="15849" b="8676"/>
          <a:stretch>
            <a:fillRect/>
          </a:stretch>
        </p:blipFill>
        <p:spPr bwMode="auto">
          <a:xfrm>
            <a:off x="4841875" y="4484688"/>
            <a:ext cx="2620963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sp>
        <p:nvSpPr>
          <p:cNvPr id="106500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106502" name="Picture 6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9575" y="1247775"/>
            <a:ext cx="3967163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7778750" y="3454400"/>
            <a:ext cx="21129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14,4 м2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1065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/>
          </p:cNvSpPr>
          <p:nvPr>
            <p:ph type="body" idx="4294967295"/>
          </p:nvPr>
        </p:nvSpPr>
        <p:spPr>
          <a:xfrm>
            <a:off x="1968500" y="1009650"/>
            <a:ext cx="10223500" cy="388620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</a:rPr>
              <a:t>Расстояние между городами Волгоград и Москва  1000 км. Из Волгограда в Москву  вышел скоростной поезд со скоростью 80км /ч. Через 2 часа навстречу ему из Москвы вышел пассажирский  поезд со скоростью 60 км/ч. Через сколько часов после выхода пассажирского поезда эти поезда встретятся? </a:t>
            </a:r>
          </a:p>
        </p:txBody>
      </p:sp>
      <p:sp>
        <p:nvSpPr>
          <p:cNvPr id="27650" name="AutoShape 3" descr="2247387_%D1%81%D0%BC%D0%B5%D1%88%D0%BD%D1%8B%D0%B5-%D0%BF%D0%BE%D0%B5%D0%B7%D0%B4-cartoon-%D0%B2%D0%B5%D0%BA%D1%82%D0%BE%D1%80%D0%B0-%D1%88%D0%BA%D0%BE%D0%BB%D1%8B-%D0%BE%D0%B1%D1%80%D0%B0%D0%B7%D0%BE%D0%B2%D0%B0%D0%BD%D0%B8%D0%B5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1" name="AutoShape 5" descr="2247387_%D1%81%D0%BC%D0%B5%D1%88%D0%BD%D1%8B%D0%B5-%D0%BF%D0%BE%D0%B5%D0%B7%D0%B4-cartoon-%D0%B2%D0%B5%D0%BA%D1%82%D0%BE%D1%80%D0%B0-%D1%88%D0%BA%D0%BE%D0%BB%D1%8B-%D0%BE%D0%B1%D1%80%D0%B0%D0%B7%D0%BE%D0%B2%D0%B0%D0%BD%D0%B8%D0%B5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52" name="Picture 7" descr="1sapsa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4275" y="4567238"/>
            <a:ext cx="2151063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pic>
        <p:nvPicPr>
          <p:cNvPr id="27656" name="Picture 8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7363" y="1195388"/>
            <a:ext cx="3967162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8261350" y="3522663"/>
            <a:ext cx="8016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6ч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Объект 2"/>
          <p:cNvSpPr>
            <a:spLocks noGrp="1"/>
          </p:cNvSpPr>
          <p:nvPr>
            <p:ph idx="1"/>
          </p:nvPr>
        </p:nvSpPr>
        <p:spPr>
          <a:xfrm>
            <a:off x="1676400" y="1531938"/>
            <a:ext cx="10515600" cy="4351337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Ширина прямоугольного параллелепипеда составляет 80 % длины, а высота- 124% длины. Найдите объем этого прямоугольного параллелепипеда, если сумма длин всех его  ребер равна 30,4 дм.</a:t>
            </a:r>
          </a:p>
        </p:txBody>
      </p:sp>
      <p:pic>
        <p:nvPicPr>
          <p:cNvPr id="107522" name="Picture 2" descr="Картинки по запросу картинки прямоугольник мультики"/>
          <p:cNvPicPr>
            <a:picLocks noChangeAspect="1" noChangeArrowheads="1"/>
          </p:cNvPicPr>
          <p:nvPr/>
        </p:nvPicPr>
        <p:blipFill>
          <a:blip r:embed="rId2" cstate="print"/>
          <a:srcRect l="57407" t="39458" r="13100" b="27679"/>
          <a:stretch>
            <a:fillRect/>
          </a:stretch>
        </p:blipFill>
        <p:spPr bwMode="auto">
          <a:xfrm>
            <a:off x="4918075" y="4259263"/>
            <a:ext cx="2481263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sp>
        <p:nvSpPr>
          <p:cNvPr id="107524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107526" name="Picture 6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7038" y="1177925"/>
            <a:ext cx="3967162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7623175" y="3402013"/>
            <a:ext cx="24257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15,5 дм3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107527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750" y="357188"/>
            <a:ext cx="35242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08546" name="Rectangle 3"/>
          <p:cNvSpPr>
            <a:spLocks/>
          </p:cNvSpPr>
          <p:nvPr/>
        </p:nvSpPr>
        <p:spPr bwMode="auto">
          <a:xfrm>
            <a:off x="2595563" y="31750"/>
            <a:ext cx="8912225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eaLnBrk="0" hangingPunct="0"/>
            <a:r>
              <a:rPr lang="ru-RU" sz="36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на прямую и обратную пропорциональную зависимость</a:t>
            </a:r>
          </a:p>
        </p:txBody>
      </p:sp>
      <p:sp>
        <p:nvSpPr>
          <p:cNvPr id="108547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03600" y="1614488"/>
            <a:ext cx="1655763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8548" name="AutoShap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92488" y="2703513"/>
            <a:ext cx="1655762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/>
          </a:p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8549" name="AutoShap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384550" y="3756025"/>
            <a:ext cx="1655763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8550" name="AutoShap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359150" y="4789488"/>
            <a:ext cx="1655763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8551" name="AutoShape 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367088" y="5791200"/>
            <a:ext cx="1655762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8552" name="AutoShape 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34238" y="1655763"/>
            <a:ext cx="1655762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8553" name="AutoShape 10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258050" y="2720975"/>
            <a:ext cx="1655763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8554" name="AutoShape 1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218363" y="3786188"/>
            <a:ext cx="1655762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8555" name="AutoShape 12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7240588" y="4789488"/>
            <a:ext cx="1655762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8556" name="AutoShape 13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7248525" y="5856288"/>
            <a:ext cx="1655763" cy="771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8557" name="Управляющая кнопка: далее 15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sp>
        <p:nvSpPr>
          <p:cNvPr id="108558" name="Text Box 15"/>
          <p:cNvSpPr txBox="1">
            <a:spLocks noChangeArrowheads="1"/>
          </p:cNvSpPr>
          <p:nvPr/>
        </p:nvSpPr>
        <p:spPr bwMode="auto">
          <a:xfrm>
            <a:off x="4037013" y="166370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1</a:t>
            </a:r>
          </a:p>
        </p:txBody>
      </p:sp>
      <p:sp>
        <p:nvSpPr>
          <p:cNvPr id="108559" name="Text Box 16"/>
          <p:cNvSpPr txBox="1">
            <a:spLocks noChangeArrowheads="1"/>
          </p:cNvSpPr>
          <p:nvPr/>
        </p:nvSpPr>
        <p:spPr bwMode="auto">
          <a:xfrm>
            <a:off x="4024313" y="278130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3</a:t>
            </a:r>
          </a:p>
        </p:txBody>
      </p:sp>
      <p:sp>
        <p:nvSpPr>
          <p:cNvPr id="108560" name="Text Box 17"/>
          <p:cNvSpPr txBox="1">
            <a:spLocks noChangeArrowheads="1"/>
          </p:cNvSpPr>
          <p:nvPr/>
        </p:nvSpPr>
        <p:spPr bwMode="auto">
          <a:xfrm>
            <a:off x="7856538" y="174625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2</a:t>
            </a:r>
          </a:p>
        </p:txBody>
      </p:sp>
      <p:sp>
        <p:nvSpPr>
          <p:cNvPr id="108561" name="Text Box 18"/>
          <p:cNvSpPr txBox="1">
            <a:spLocks noChangeArrowheads="1"/>
          </p:cNvSpPr>
          <p:nvPr/>
        </p:nvSpPr>
        <p:spPr bwMode="auto">
          <a:xfrm>
            <a:off x="7872413" y="279400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4</a:t>
            </a:r>
          </a:p>
        </p:txBody>
      </p:sp>
      <p:sp>
        <p:nvSpPr>
          <p:cNvPr id="108562" name="Text Box 19"/>
          <p:cNvSpPr txBox="1">
            <a:spLocks noChangeArrowheads="1"/>
          </p:cNvSpPr>
          <p:nvPr/>
        </p:nvSpPr>
        <p:spPr bwMode="auto">
          <a:xfrm>
            <a:off x="3998913" y="3817938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5</a:t>
            </a:r>
          </a:p>
        </p:txBody>
      </p:sp>
      <p:sp>
        <p:nvSpPr>
          <p:cNvPr id="108563" name="Text Box 20"/>
          <p:cNvSpPr txBox="1">
            <a:spLocks noChangeArrowheads="1"/>
          </p:cNvSpPr>
          <p:nvPr/>
        </p:nvSpPr>
        <p:spPr bwMode="auto">
          <a:xfrm>
            <a:off x="7832725" y="387191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6</a:t>
            </a:r>
          </a:p>
        </p:txBody>
      </p:sp>
      <p:sp>
        <p:nvSpPr>
          <p:cNvPr id="108564" name="Text Box 21"/>
          <p:cNvSpPr txBox="1">
            <a:spLocks noChangeArrowheads="1"/>
          </p:cNvSpPr>
          <p:nvPr/>
        </p:nvSpPr>
        <p:spPr bwMode="auto">
          <a:xfrm>
            <a:off x="3987800" y="4867275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7</a:t>
            </a:r>
          </a:p>
        </p:txBody>
      </p:sp>
      <p:sp>
        <p:nvSpPr>
          <p:cNvPr id="108565" name="Text Box 22"/>
          <p:cNvSpPr txBox="1">
            <a:spLocks noChangeArrowheads="1"/>
          </p:cNvSpPr>
          <p:nvPr/>
        </p:nvSpPr>
        <p:spPr bwMode="auto">
          <a:xfrm>
            <a:off x="7821613" y="486886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8</a:t>
            </a:r>
          </a:p>
        </p:txBody>
      </p:sp>
      <p:sp>
        <p:nvSpPr>
          <p:cNvPr id="108566" name="Text Box 23"/>
          <p:cNvSpPr txBox="1">
            <a:spLocks noChangeArrowheads="1"/>
          </p:cNvSpPr>
          <p:nvPr/>
        </p:nvSpPr>
        <p:spPr bwMode="auto">
          <a:xfrm>
            <a:off x="3989388" y="589121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9</a:t>
            </a:r>
          </a:p>
        </p:txBody>
      </p:sp>
      <p:sp>
        <p:nvSpPr>
          <p:cNvPr id="108567" name="Text Box 24"/>
          <p:cNvSpPr txBox="1">
            <a:spLocks noChangeArrowheads="1"/>
          </p:cNvSpPr>
          <p:nvPr/>
        </p:nvSpPr>
        <p:spPr bwMode="auto">
          <a:xfrm>
            <a:off x="7754938" y="5986463"/>
            <a:ext cx="635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10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Объект 2"/>
          <p:cNvSpPr>
            <a:spLocks noGrp="1"/>
          </p:cNvSpPr>
          <p:nvPr>
            <p:ph idx="4294967295"/>
          </p:nvPr>
        </p:nvSpPr>
        <p:spPr>
          <a:xfrm>
            <a:off x="1885950" y="1866900"/>
            <a:ext cx="10515600" cy="4351338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В 100 г раствора содержится 4 г соли. Сколько граммов соли содержится в 300 г раствора?</a:t>
            </a:r>
          </a:p>
        </p:txBody>
      </p:sp>
      <p:sp>
        <p:nvSpPr>
          <p:cNvPr id="110594" name="Управляющая кнопка: далее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110595" name="Picture 2" descr="https://im0-tub-ru.yandex.net/i?id=512203695bcc45de5ed28c8659ef80a0&amp;n=33&amp;h=215&amp;w=1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9863" y="3905250"/>
            <a:ext cx="1544637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pic>
        <p:nvPicPr>
          <p:cNvPr id="110598" name="Picture 6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7363" y="1195388"/>
            <a:ext cx="3967162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8124825" y="3386138"/>
            <a:ext cx="1206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12 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110599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Объект 2"/>
          <p:cNvSpPr>
            <a:spLocks noGrp="1"/>
          </p:cNvSpPr>
          <p:nvPr>
            <p:ph idx="4294967295"/>
          </p:nvPr>
        </p:nvSpPr>
        <p:spPr>
          <a:xfrm>
            <a:off x="2844800" y="1646238"/>
            <a:ext cx="10515600" cy="4352925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Три петуха разбудили  шесть человек. 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Сколько человек разбудят   пять петухов ?</a:t>
            </a:r>
          </a:p>
        </p:txBody>
      </p:sp>
      <p:pic>
        <p:nvPicPr>
          <p:cNvPr id="111618" name="Picture 2" descr="https://pic.rutube.ru/video/4f/47/4f4769c91c3b86d52d997ff7211ef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4125" y="3524250"/>
            <a:ext cx="234315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sp>
        <p:nvSpPr>
          <p:cNvPr id="111620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111622" name="Picture 6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7363" y="1195388"/>
            <a:ext cx="3967162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7900988" y="3308350"/>
            <a:ext cx="19986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10 чел.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111623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Объект 2"/>
          <p:cNvSpPr>
            <a:spLocks noGrp="1"/>
          </p:cNvSpPr>
          <p:nvPr>
            <p:ph idx="4294967295"/>
          </p:nvPr>
        </p:nvSpPr>
        <p:spPr>
          <a:xfrm>
            <a:off x="1935163" y="1890713"/>
            <a:ext cx="10515600" cy="4351337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Изготавливая по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42 детали в час, рабочий трудился 8 часов. Сколько времени ему понадобилось бы на эту же работу, если бы он делал в час по 48 деталей?</a:t>
            </a:r>
          </a:p>
        </p:txBody>
      </p:sp>
      <p:pic>
        <p:nvPicPr>
          <p:cNvPr id="112642" name="Picture 2" descr="https://million-wallpapers.ru/wallpapers/4/6/458292183648190.jpg"/>
          <p:cNvPicPr>
            <a:picLocks noChangeAspect="1" noChangeArrowheads="1"/>
          </p:cNvPicPr>
          <p:nvPr/>
        </p:nvPicPr>
        <p:blipFill>
          <a:blip r:embed="rId2" cstate="print"/>
          <a:srcRect l="19833" r="19292"/>
          <a:stretch>
            <a:fillRect/>
          </a:stretch>
        </p:blipFill>
        <p:spPr bwMode="auto">
          <a:xfrm>
            <a:off x="5219700" y="3997325"/>
            <a:ext cx="1849438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sp>
        <p:nvSpPr>
          <p:cNvPr id="112644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112646" name="Picture 6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7363" y="1195388"/>
            <a:ext cx="3967162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8140700" y="3419475"/>
            <a:ext cx="9572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7 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112647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Объект 2"/>
          <p:cNvSpPr>
            <a:spLocks noGrp="1"/>
          </p:cNvSpPr>
          <p:nvPr>
            <p:ph idx="4294967295"/>
          </p:nvPr>
        </p:nvSpPr>
        <p:spPr>
          <a:xfrm>
            <a:off x="2193925" y="1495425"/>
            <a:ext cx="9728200" cy="4351338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В семенах подсолнечника содержится 47 % масла. Сколько килограммов масла содержится в 80 кг семян подсолнечника ?</a:t>
            </a:r>
          </a:p>
        </p:txBody>
      </p:sp>
      <p:pic>
        <p:nvPicPr>
          <p:cNvPr id="113666" name="Picture 4" descr="http://www.wallpapersxl.com/wallpapers/1680x1050/cartoon/535283/cartoon-disney-princess-sunflower-garden-535283.jpg"/>
          <p:cNvPicPr>
            <a:picLocks noChangeAspect="1" noChangeArrowheads="1"/>
          </p:cNvPicPr>
          <p:nvPr/>
        </p:nvPicPr>
        <p:blipFill>
          <a:blip r:embed="rId2" cstate="print"/>
          <a:srcRect l="14287" b="9947"/>
          <a:stretch>
            <a:fillRect/>
          </a:stretch>
        </p:blipFill>
        <p:spPr bwMode="auto">
          <a:xfrm>
            <a:off x="4935538" y="3867150"/>
            <a:ext cx="2439987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sp>
        <p:nvSpPr>
          <p:cNvPr id="113668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113670" name="Picture 6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7363" y="1230313"/>
            <a:ext cx="3967162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7934325" y="3386138"/>
            <a:ext cx="1968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37,6 кг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113671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Объект 2"/>
          <p:cNvSpPr>
            <a:spLocks noGrp="1"/>
          </p:cNvSpPr>
          <p:nvPr>
            <p:ph idx="4294967295"/>
          </p:nvPr>
        </p:nvSpPr>
        <p:spPr>
          <a:xfrm>
            <a:off x="1676400" y="2027238"/>
            <a:ext cx="10515600" cy="4351337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Шесть маляров выполнят работу за 5 дней. Сколько еще маляров надо пригласить, чтобы все они выполнили ту же работу за 3 дня.</a:t>
            </a:r>
          </a:p>
        </p:txBody>
      </p:sp>
      <p:pic>
        <p:nvPicPr>
          <p:cNvPr id="114690" name="Picture 2" descr="https://otvet.imgsmail.ru/download/64090444_33aef52d64df8e49d8917b7b71f008c1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6688" y="4373563"/>
            <a:ext cx="2117725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sp>
        <p:nvSpPr>
          <p:cNvPr id="114692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114694" name="Picture 6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1638" y="1212850"/>
            <a:ext cx="3967162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8029575" y="3376613"/>
            <a:ext cx="16891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4 чел.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114695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Picture 2" descr="http://borisova.3dn.ru/kartinki/luk/2435256031_kopij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9738" y="3657600"/>
            <a:ext cx="1849437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4" name="Объект 2"/>
          <p:cNvSpPr>
            <a:spLocks/>
          </p:cNvSpPr>
          <p:nvPr/>
        </p:nvSpPr>
        <p:spPr bwMode="auto">
          <a:xfrm>
            <a:off x="2085975" y="1409700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ru-RU" sz="32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В 2  ½ кг сахарной свеклы содержится 2/5 кг сахара. Сколько килограммов  сахара содержится в 3 1/5 кг сахарной свеклы.</a:t>
            </a:r>
          </a:p>
        </p:txBody>
      </p:sp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090150" y="5535613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sp>
        <p:nvSpPr>
          <p:cNvPr id="115716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116742" name="Picture 6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7513" y="1222375"/>
            <a:ext cx="3967162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7840663" y="3352800"/>
            <a:ext cx="18938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64/125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116743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Объект 2"/>
          <p:cNvSpPr>
            <a:spLocks noGrp="1"/>
          </p:cNvSpPr>
          <p:nvPr>
            <p:ph idx="4294967295"/>
          </p:nvPr>
        </p:nvSpPr>
        <p:spPr>
          <a:xfrm>
            <a:off x="1676400" y="1922463"/>
            <a:ext cx="10515600" cy="4351337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Рис содержит 75 % крахмала, а ячмень - 60 %. Сколько надо взять ячменя, чтобы в нем содержалось столько же крахмала, сколько его содержится в 5 кг риса ?</a:t>
            </a:r>
          </a:p>
        </p:txBody>
      </p:sp>
      <p:pic>
        <p:nvPicPr>
          <p:cNvPr id="116738" name="Picture 4" descr="http://st.depositphotos.com/1490330/1868/i/950/depositphotos_18684573-White-rice-with-ears-of-rice-on-beig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5013" y="4157663"/>
            <a:ext cx="2533650" cy="1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sp>
        <p:nvSpPr>
          <p:cNvPr id="116740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115718" name="Picture 6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7038" y="1169988"/>
            <a:ext cx="3967162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7943850" y="3351213"/>
            <a:ext cx="1968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6,25 кг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115719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Объект 2"/>
          <p:cNvSpPr>
            <a:spLocks noGrp="1"/>
          </p:cNvSpPr>
          <p:nvPr>
            <p:ph idx="4294967295"/>
          </p:nvPr>
        </p:nvSpPr>
        <p:spPr>
          <a:xfrm>
            <a:off x="1676400" y="2044700"/>
            <a:ext cx="10515600" cy="4351338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Свежие фрукты содержат 72% воды, а сухие-20%. Сколько сухих фруктов  получится из 40 кг свежих ?</a:t>
            </a:r>
          </a:p>
        </p:txBody>
      </p:sp>
      <p:pic>
        <p:nvPicPr>
          <p:cNvPr id="117762" name="Picture 2" descr="http://img10.proshkolu.ru/content/media/pic/std/4000000/3114000/3113772-6ea09907fee653ff.png"/>
          <p:cNvPicPr>
            <a:picLocks noChangeAspect="1" noChangeArrowheads="1"/>
          </p:cNvPicPr>
          <p:nvPr/>
        </p:nvPicPr>
        <p:blipFill>
          <a:blip r:embed="rId2" cstate="print"/>
          <a:srcRect t="24121" r="3703" b="21991"/>
          <a:stretch>
            <a:fillRect/>
          </a:stretch>
        </p:blipFill>
        <p:spPr bwMode="auto">
          <a:xfrm>
            <a:off x="4567238" y="4162425"/>
            <a:ext cx="2682875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sp>
        <p:nvSpPr>
          <p:cNvPr id="117764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117766" name="Picture 6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9900" y="1187450"/>
            <a:ext cx="3967163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8107363" y="3351213"/>
            <a:ext cx="15065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14 кг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1177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ъект 2"/>
          <p:cNvSpPr>
            <a:spLocks noGrp="1"/>
          </p:cNvSpPr>
          <p:nvPr>
            <p:ph idx="4294967295"/>
          </p:nvPr>
        </p:nvSpPr>
        <p:spPr>
          <a:xfrm>
            <a:off x="1676400" y="1125538"/>
            <a:ext cx="10515600" cy="4351337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Из города А в город В вышел пешеход, а через 1 ч после этого из В в А выехал велосипедист. Известно, что велосипедист встретил пешехода ровно на середине пути, а ещё через 2 ч прибыл в город А. За сколько часов пешеход прошёл расстояние между городами?</a:t>
            </a:r>
          </a:p>
        </p:txBody>
      </p:sp>
      <p:pic>
        <p:nvPicPr>
          <p:cNvPr id="2867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3425" y="4343400"/>
            <a:ext cx="2995613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pic>
        <p:nvPicPr>
          <p:cNvPr id="28678" name="Picture 6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6413" y="1204913"/>
            <a:ext cx="3967162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8318500" y="3494088"/>
            <a:ext cx="8016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6ч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Объект 2"/>
          <p:cNvSpPr>
            <a:spLocks noGrp="1"/>
          </p:cNvSpPr>
          <p:nvPr>
            <p:ph idx="4294967295"/>
          </p:nvPr>
        </p:nvSpPr>
        <p:spPr>
          <a:xfrm>
            <a:off x="2652713" y="1096963"/>
            <a:ext cx="8996362" cy="4351337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Если один переписчик может за 8 дней написать 15 листов, сколько понадобится переписчиков, чтобы написать 405 листов за 9 дней, если каждый работает с той же производительностью, что и один переписчик ?</a:t>
            </a:r>
          </a:p>
        </p:txBody>
      </p:sp>
      <p:pic>
        <p:nvPicPr>
          <p:cNvPr id="118786" name="Picture 2" descr="http://zenkova.ucoz.ru/images/joven-estudian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4863" y="4041775"/>
            <a:ext cx="1854200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sp>
        <p:nvSpPr>
          <p:cNvPr id="118788" name="Управляющая кнопка: далее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118790" name="Picture 6" descr="6ExDUw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1813" y="1274763"/>
            <a:ext cx="3967162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7910513" y="3308350"/>
            <a:ext cx="199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24 чел.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118791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Объект 2"/>
          <p:cNvSpPr>
            <a:spLocks noGrp="1"/>
          </p:cNvSpPr>
          <p:nvPr>
            <p:ph idx="4294967295"/>
          </p:nvPr>
        </p:nvSpPr>
        <p:spPr>
          <a:xfrm>
            <a:off x="1676400" y="1454150"/>
            <a:ext cx="10515600" cy="4351338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У первой хозяйки 3 курицы за 3 дня снесли 6 яиц, а у второй хозяйки 4 курицы за 4 дня снесли 8  яиц. У какой хозяйки лучше несутся куры ?</a:t>
            </a:r>
          </a:p>
        </p:txBody>
      </p:sp>
      <p:pic>
        <p:nvPicPr>
          <p:cNvPr id="119810" name="Picture 4" descr="https://okartinkah.ru/img/kurica-kartinki-dlya-detey-1765/kurica-kartinki-dlya-detey-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2763" y="4476750"/>
            <a:ext cx="1700212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1" name="Picture 6" descr="http://static8.depositphotos.com/1103325/926/v/950/depositphotos_9269984-stock-illustration-sitting-chicken-with-eggs-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3498850"/>
            <a:ext cx="1508125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Скругленный прямоугольник 18"/>
          <p:cNvSpPr>
            <a:spLocks noChangeArrowheads="1"/>
          </p:cNvSpPr>
          <p:nvPr/>
        </p:nvSpPr>
        <p:spPr bwMode="auto">
          <a:xfrm>
            <a:off x="10104438" y="5559425"/>
            <a:ext cx="1879600" cy="606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defRPr/>
            </a:pPr>
            <a:r>
              <a:rPr lang="ru-RU" altLang="ru-RU" sz="3200" b="1">
                <a:latin typeface="Times New Roman" pitchFamily="18" charset="0"/>
              </a:rPr>
              <a:t>Ответ</a:t>
            </a:r>
          </a:p>
        </p:txBody>
      </p:sp>
      <p:sp>
        <p:nvSpPr>
          <p:cNvPr id="119813" name="Управляющая кнопка: далее 1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77538" y="6359525"/>
            <a:ext cx="1208087" cy="407988"/>
          </a:xfrm>
          <a:prstGeom prst="actionButtonForwardNex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altLang="ru-RU"/>
          </a:p>
        </p:txBody>
      </p:sp>
      <p:pic>
        <p:nvPicPr>
          <p:cNvPr id="119815" name="Picture 7" descr="6ExDUwK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51638" y="1177925"/>
            <a:ext cx="3967162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6" name="Text Box 8"/>
          <p:cNvSpPr txBox="1">
            <a:spLocks noChangeArrowheads="1"/>
          </p:cNvSpPr>
          <p:nvPr/>
        </p:nvSpPr>
        <p:spPr bwMode="auto">
          <a:xfrm>
            <a:off x="7623175" y="3170238"/>
            <a:ext cx="263525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</a:rPr>
              <a:t>у первой </a:t>
            </a:r>
          </a:p>
          <a:p>
            <a:r>
              <a:rPr lang="ru-RU" sz="4800">
                <a:latin typeface="Times New Roman" pitchFamily="18" charset="0"/>
              </a:rPr>
              <a:t>  хозяйки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</p:childTnLst>
        </p:cTn>
      </p:par>
    </p:tnLst>
    <p:bldLst>
      <p:bldP spid="119816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963738" y="1036638"/>
            <a:ext cx="10340975" cy="2262187"/>
          </a:xfrm>
        </p:spPr>
        <p:txBody>
          <a:bodyPr anchor="b"/>
          <a:lstStyle/>
          <a:p>
            <a:pPr eaLnBrk="1" hangingPunct="1"/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вы без труда решили все эти задачи, то можете быть уверены в своих знаниях ! 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-Если задачи вызвали у вас затруднения, то вам стоит поработать еще!</a:t>
            </a:r>
          </a:p>
        </p:txBody>
      </p:sp>
      <p:pic>
        <p:nvPicPr>
          <p:cNvPr id="120834" name="Picture 2" descr="Картинки по запросу картинки-задач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4063" y="3470275"/>
            <a:ext cx="27813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1819</TotalTime>
  <Words>3324</Words>
  <Application>Microsoft Office PowerPoint</Application>
  <PresentationFormat>Произвольный</PresentationFormat>
  <Paragraphs>384</Paragraphs>
  <Slides>92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92</vt:i4>
      </vt:variant>
    </vt:vector>
  </HeadingPairs>
  <TitlesOfParts>
    <vt:vector size="93" baseType="lpstr">
      <vt:lpstr>Легкий дым</vt:lpstr>
      <vt:lpstr>Текстовые задачи  </vt:lpstr>
      <vt:lpstr>Слайд 2</vt:lpstr>
      <vt:lpstr>       Придумай  задачу и реши ее.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Ребята собрали в саду 100 кг яблок. Из 4 частей собранных яблок сварили варенье, 5 частей высушили на компот, а 1 часть отдали соседям.  Сколько получилось килограмм сушеных яблок, если из 1 кг свежих яблок получается 0,3 кг сухих?  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  -Если вы без труда решили все эти задачи, то можете быть уверены в своих знаниях !   -Если задачи вызвали у вас затруднения, то вам стоит поработать еще!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Student</dc:creator>
  <cp:lastModifiedBy>Владимир</cp:lastModifiedBy>
  <cp:revision>122</cp:revision>
  <dcterms:created xsi:type="dcterms:W3CDTF">2017-03-31T10:20:29Z</dcterms:created>
  <dcterms:modified xsi:type="dcterms:W3CDTF">2017-05-01T16:42:12Z</dcterms:modified>
</cp:coreProperties>
</file>