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8" r:id="rId3"/>
    <p:sldId id="260" r:id="rId4"/>
    <p:sldId id="259" r:id="rId5"/>
    <p:sldId id="263" r:id="rId6"/>
    <p:sldId id="264" r:id="rId7"/>
    <p:sldId id="265" r:id="rId8"/>
    <p:sldId id="266" r:id="rId9"/>
    <p:sldId id="279" r:id="rId10"/>
    <p:sldId id="271" r:id="rId11"/>
    <p:sldId id="272" r:id="rId12"/>
    <p:sldId id="280" r:id="rId13"/>
    <p:sldId id="267" r:id="rId14"/>
    <p:sldId id="270" r:id="rId15"/>
    <p:sldId id="268" r:id="rId16"/>
    <p:sldId id="281" r:id="rId17"/>
    <p:sldId id="274" r:id="rId18"/>
    <p:sldId id="276" r:id="rId19"/>
    <p:sldId id="277" r:id="rId20"/>
    <p:sldId id="282" r:id="rId21"/>
    <p:sldId id="278" r:id="rId22"/>
    <p:sldId id="28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24" autoAdjust="0"/>
  </p:normalViewPr>
  <p:slideViewPr>
    <p:cSldViewPr>
      <p:cViewPr varScale="1">
        <p:scale>
          <a:sx n="105" d="100"/>
          <a:sy n="105" d="100"/>
        </p:scale>
        <p:origin x="17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DDF854-8C89-40DC-9FB9-755E50C3A17B}" type="datetimeFigureOut">
              <a:rPr lang="ru-RU" smtClean="0"/>
              <a:t>вт 13.06.17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8DC3B-1038-420F-BA0A-05434EECA3C8}" type="slidenum">
              <a:rPr lang="ru-RU" smtClean="0"/>
              <a:t>‹#›</a:t>
            </a:fld>
            <a:endParaRPr lang="ru-RU"/>
          </a:p>
        </p:txBody>
      </p:sp>
    </p:spTree>
    <p:extLst>
      <p:ext uri="{BB962C8B-B14F-4D97-AF65-F5344CB8AC3E}">
        <p14:creationId xmlns:p14="http://schemas.microsoft.com/office/powerpoint/2010/main" val="84729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258DC3B-1038-420F-BA0A-05434EECA3C8}" type="slidenum">
              <a:rPr lang="ru-RU" smtClean="0"/>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8D7AA598-2647-484F-9B05-B2DE4619A37C}" type="datetimeFigureOut">
              <a:rPr lang="ru-RU" smtClean="0"/>
              <a:pPr/>
              <a:t>вт 13.06.17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B4D195-72B2-4475-9B07-C2754AE6735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D7AA598-2647-484F-9B05-B2DE4619A37C}" type="datetimeFigureOut">
              <a:rPr lang="ru-RU" smtClean="0"/>
              <a:pPr/>
              <a:t>вт 13.06.17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B4D195-72B2-4475-9B07-C2754AE6735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D7AA598-2647-484F-9B05-B2DE4619A37C}" type="datetimeFigureOut">
              <a:rPr lang="ru-RU" smtClean="0"/>
              <a:pPr/>
              <a:t>вт 13.06.17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B4D195-72B2-4475-9B07-C2754AE6735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D7AA598-2647-484F-9B05-B2DE4619A37C}" type="datetimeFigureOut">
              <a:rPr lang="ru-RU" smtClean="0"/>
              <a:pPr/>
              <a:t>вт 13.06.17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B4D195-72B2-4475-9B07-C2754AE6735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D7AA598-2647-484F-9B05-B2DE4619A37C}" type="datetimeFigureOut">
              <a:rPr lang="ru-RU" smtClean="0"/>
              <a:pPr/>
              <a:t>вт 13.06.17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B4D195-72B2-4475-9B07-C2754AE6735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D7AA598-2647-484F-9B05-B2DE4619A37C}" type="datetimeFigureOut">
              <a:rPr lang="ru-RU" smtClean="0"/>
              <a:pPr/>
              <a:t>вт 13.06.17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4D195-72B2-4475-9B07-C2754AE6735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8D7AA598-2647-484F-9B05-B2DE4619A37C}" type="datetimeFigureOut">
              <a:rPr lang="ru-RU" smtClean="0"/>
              <a:pPr/>
              <a:t>вт 13.06.17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B4D195-72B2-4475-9B07-C2754AE6735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D7AA598-2647-484F-9B05-B2DE4619A37C}" type="datetimeFigureOut">
              <a:rPr lang="ru-RU" smtClean="0"/>
              <a:pPr/>
              <a:t>вт 13.06.17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B4D195-72B2-4475-9B07-C2754AE6735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AA598-2647-484F-9B05-B2DE4619A37C}" type="datetimeFigureOut">
              <a:rPr lang="ru-RU" smtClean="0"/>
              <a:pPr/>
              <a:t>вт 13.06.17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B4D195-72B2-4475-9B07-C2754AE6735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D7AA598-2647-484F-9B05-B2DE4619A37C}" type="datetimeFigureOut">
              <a:rPr lang="ru-RU" smtClean="0"/>
              <a:pPr/>
              <a:t>вт 13.06.17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4D195-72B2-4475-9B07-C2754AE6735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D7AA598-2647-484F-9B05-B2DE4619A37C}" type="datetimeFigureOut">
              <a:rPr lang="ru-RU" smtClean="0"/>
              <a:pPr/>
              <a:t>вт 13.06.17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B4D195-72B2-4475-9B07-C2754AE67350}" type="slidenum">
              <a:rPr lang="ru-RU" smtClean="0"/>
              <a:pPr/>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8D7AA598-2647-484F-9B05-B2DE4619A37C}" type="datetimeFigureOut">
              <a:rPr lang="ru-RU" smtClean="0"/>
              <a:pPr/>
              <a:t>вт 13.06.17</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A4B4D195-72B2-4475-9B07-C2754AE6735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sz="6600" i="1" dirty="0" smtClean="0">
                <a:solidFill>
                  <a:schemeClr val="accent6">
                    <a:lumMod val="75000"/>
                  </a:schemeClr>
                </a:solidFill>
                <a:latin typeface="Georgia" panose="02040502050405020303" pitchFamily="18" charset="0"/>
              </a:rPr>
              <a:t/>
            </a:r>
            <a:br>
              <a:rPr lang="ru-RU" sz="6600" i="1" dirty="0" smtClean="0">
                <a:solidFill>
                  <a:schemeClr val="accent6">
                    <a:lumMod val="75000"/>
                  </a:schemeClr>
                </a:solidFill>
                <a:latin typeface="Georgia" panose="02040502050405020303" pitchFamily="18" charset="0"/>
              </a:rPr>
            </a:br>
            <a:r>
              <a:rPr lang="ru-RU" sz="8000" i="1" dirty="0" smtClean="0">
                <a:solidFill>
                  <a:schemeClr val="accent6">
                    <a:lumMod val="75000"/>
                  </a:schemeClr>
                </a:solidFill>
              </a:rPr>
              <a:t/>
            </a:r>
            <a:br>
              <a:rPr lang="ru-RU" sz="8000" i="1" dirty="0" smtClean="0">
                <a:solidFill>
                  <a:schemeClr val="accent6">
                    <a:lumMod val="75000"/>
                  </a:schemeClr>
                </a:solidFill>
              </a:rPr>
            </a:br>
            <a:endParaRPr lang="ru-RU" sz="8000" i="1" dirty="0">
              <a:solidFill>
                <a:schemeClr val="accent6">
                  <a:lumMod val="75000"/>
                </a:schemeClr>
              </a:solidFill>
            </a:endParaRPr>
          </a:p>
        </p:txBody>
      </p:sp>
      <p:pic>
        <p:nvPicPr>
          <p:cNvPr id="3" name="Объект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6961" y="1954724"/>
            <a:ext cx="5674874" cy="3552396"/>
          </a:xfrm>
        </p:spPr>
      </p:pic>
      <p:sp>
        <p:nvSpPr>
          <p:cNvPr id="7" name="Текст 6"/>
          <p:cNvSpPr>
            <a:spLocks noGrp="1"/>
          </p:cNvSpPr>
          <p:nvPr>
            <p:ph type="body" sz="half" idx="2"/>
          </p:nvPr>
        </p:nvSpPr>
        <p:spPr>
          <a:xfrm>
            <a:off x="4006288" y="6309320"/>
            <a:ext cx="5137712" cy="487832"/>
          </a:xfrm>
        </p:spPr>
        <p:txBody>
          <a:bodyPr>
            <a:noAutofit/>
          </a:bodyPr>
          <a:lstStyle/>
          <a:p>
            <a:r>
              <a:rPr lang="ru-RU" sz="1800" b="1" dirty="0" smtClean="0"/>
              <a:t>Автор: </a:t>
            </a:r>
            <a:r>
              <a:rPr lang="ru-RU" sz="1800" b="1" dirty="0" err="1" smtClean="0"/>
              <a:t>Хазикова</a:t>
            </a:r>
            <a:r>
              <a:rPr lang="ru-RU" sz="1800" b="1" dirty="0" smtClean="0"/>
              <a:t> Наталья Сергеевна</a:t>
            </a:r>
            <a:endParaRPr lang="ru-RU" sz="1800" b="1" dirty="0"/>
          </a:p>
        </p:txBody>
      </p:sp>
      <p:sp>
        <p:nvSpPr>
          <p:cNvPr id="5" name="Заголовок 3"/>
          <p:cNvSpPr txBox="1">
            <a:spLocks/>
          </p:cNvSpPr>
          <p:nvPr/>
        </p:nvSpPr>
        <p:spPr>
          <a:xfrm>
            <a:off x="1161842" y="828124"/>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6600" i="1" dirty="0" smtClean="0">
                <a:solidFill>
                  <a:schemeClr val="accent6">
                    <a:lumMod val="75000"/>
                  </a:schemeClr>
                </a:solidFill>
                <a:latin typeface="Georgia" panose="02040502050405020303" pitchFamily="18" charset="0"/>
              </a:rPr>
              <a:t/>
            </a:r>
            <a:br>
              <a:rPr lang="ru-RU" sz="6600" i="1" dirty="0" smtClean="0">
                <a:solidFill>
                  <a:schemeClr val="accent6">
                    <a:lumMod val="75000"/>
                  </a:schemeClr>
                </a:solidFill>
                <a:latin typeface="Georgia" panose="02040502050405020303" pitchFamily="18" charset="0"/>
              </a:rPr>
            </a:br>
            <a:r>
              <a:rPr lang="ru-RU" sz="8000" i="1" dirty="0" smtClean="0">
                <a:solidFill>
                  <a:schemeClr val="accent6">
                    <a:lumMod val="75000"/>
                  </a:schemeClr>
                </a:solidFill>
              </a:rPr>
              <a:t/>
            </a:r>
            <a:br>
              <a:rPr lang="ru-RU" sz="8000" i="1" dirty="0" smtClean="0">
                <a:solidFill>
                  <a:schemeClr val="accent6">
                    <a:lumMod val="75000"/>
                  </a:schemeClr>
                </a:solidFill>
              </a:rPr>
            </a:br>
            <a:endParaRPr lang="ru-RU" sz="8000" i="1" dirty="0">
              <a:solidFill>
                <a:schemeClr val="accent6">
                  <a:lumMod val="75000"/>
                </a:schemeClr>
              </a:solidFill>
            </a:endParaRPr>
          </a:p>
        </p:txBody>
      </p:sp>
      <p:sp>
        <p:nvSpPr>
          <p:cNvPr id="8" name="Прямоугольник 7"/>
          <p:cNvSpPr/>
          <p:nvPr/>
        </p:nvSpPr>
        <p:spPr>
          <a:xfrm>
            <a:off x="309037" y="0"/>
            <a:ext cx="7955046" cy="1754326"/>
          </a:xfrm>
          <a:prstGeom prst="rect">
            <a:avLst/>
          </a:prstGeom>
        </p:spPr>
        <p:txBody>
          <a:bodyPr wrap="square">
            <a:spAutoFit/>
          </a:bodyPr>
          <a:lstStyle/>
          <a:p>
            <a:r>
              <a:rPr lang="ru-RU" sz="5400" i="1" dirty="0" smtClean="0">
                <a:solidFill>
                  <a:schemeClr val="accent6">
                    <a:lumMod val="75000"/>
                  </a:schemeClr>
                </a:solidFill>
                <a:latin typeface="Georgia" panose="02040502050405020303" pitchFamily="18" charset="0"/>
              </a:rPr>
              <a:t>Как появились натуральные ткани</a:t>
            </a:r>
            <a:endParaRPr lang="ru-RU" sz="5400" dirty="0"/>
          </a:p>
        </p:txBody>
      </p:sp>
    </p:spTree>
    <p:extLst>
      <p:ext uri="{BB962C8B-B14F-4D97-AF65-F5344CB8AC3E}">
        <p14:creationId xmlns:p14="http://schemas.microsoft.com/office/powerpoint/2010/main" val="2004508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7527210" cy="2308324"/>
          </a:xfrm>
          <a:prstGeom prst="rect">
            <a:avLst/>
          </a:prstGeom>
        </p:spPr>
        <p:txBody>
          <a:bodyPr wrap="square">
            <a:spAutoFit/>
          </a:bodyPr>
          <a:lstStyle/>
          <a:p>
            <a:pPr algn="just"/>
            <a:r>
              <a:rPr lang="ru-RU" dirty="0" smtClean="0">
                <a:latin typeface="Georgia" panose="02040502050405020303" pitchFamily="18" charset="0"/>
              </a:rPr>
              <a:t>Первое упоминание о </a:t>
            </a:r>
            <a:r>
              <a:rPr lang="ru-RU" b="1" u="sng" dirty="0" smtClean="0">
                <a:latin typeface="Georgia" panose="02040502050405020303" pitchFamily="18" charset="0"/>
              </a:rPr>
              <a:t>хлопке</a:t>
            </a:r>
            <a:r>
              <a:rPr lang="ru-RU" dirty="0">
                <a:latin typeface="Georgia" panose="02040502050405020303" pitchFamily="18" charset="0"/>
              </a:rPr>
              <a:t> </a:t>
            </a:r>
            <a:r>
              <a:rPr lang="ru-RU" dirty="0" smtClean="0">
                <a:latin typeface="Georgia" panose="02040502050405020303" pitchFamily="18" charset="0"/>
              </a:rPr>
              <a:t>датируется к III тысячелетию до нашей эры, именно в это время стали производить хлопок в Индии. По древним законам из хлопка должны были изготавливаться жертвенные веревки, и тех, кто совершал кражу этих веревок, наказывали штрафом</a:t>
            </a:r>
            <a:r>
              <a:rPr lang="ru-RU" dirty="0">
                <a:latin typeface="Georgia" panose="02040502050405020303" pitchFamily="18" charset="0"/>
              </a:rPr>
              <a:t>. И</a:t>
            </a:r>
            <a:r>
              <a:rPr lang="ru-RU" dirty="0" smtClean="0">
                <a:latin typeface="Georgia" panose="02040502050405020303" pitchFamily="18" charset="0"/>
              </a:rPr>
              <a:t>з </a:t>
            </a:r>
            <a:r>
              <a:rPr lang="ru-RU" dirty="0">
                <a:latin typeface="Georgia" panose="02040502050405020303" pitchFamily="18" charset="0"/>
              </a:rPr>
              <a:t>Индии, во время своего похода, Александр Македонский привез красочные хлопчатобумажные ткани с набивным рисунком. После этого похода хлопковые ткани распространились по всем странам Средиземноморья.</a:t>
            </a:r>
          </a:p>
        </p:txBody>
      </p:sp>
      <p:pic>
        <p:nvPicPr>
          <p:cNvPr id="5" name="Содержимое 4" descr="i (1).jpg"/>
          <p:cNvPicPr>
            <a:picLocks noGrp="1" noChangeAspect="1"/>
          </p:cNvPicPr>
          <p:nvPr>
            <p:ph idx="1"/>
          </p:nvPr>
        </p:nvPicPr>
        <p:blipFill>
          <a:blip r:embed="rId2"/>
          <a:stretch>
            <a:fillRect/>
          </a:stretch>
        </p:blipFill>
        <p:spPr>
          <a:xfrm>
            <a:off x="2699792" y="2977905"/>
            <a:ext cx="6264695" cy="35747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75856" y="260648"/>
            <a:ext cx="5429256" cy="646331"/>
          </a:xfrm>
          <a:prstGeom prst="rect">
            <a:avLst/>
          </a:prstGeom>
        </p:spPr>
        <p:txBody>
          <a:bodyPr wrap="square">
            <a:spAutoFit/>
          </a:bodyPr>
          <a:lstStyle/>
          <a:p>
            <a:endParaRPr lang="ru-RU" dirty="0">
              <a:latin typeface="Georgia" panose="02040502050405020303" pitchFamily="18" charset="0"/>
            </a:endParaRPr>
          </a:p>
          <a:p>
            <a:endParaRPr lang="ru-RU" dirty="0">
              <a:latin typeface="Georgia" panose="02040502050405020303" pitchFamily="18" charset="0"/>
            </a:endParaRPr>
          </a:p>
        </p:txBody>
      </p:sp>
      <p:sp>
        <p:nvSpPr>
          <p:cNvPr id="10" name="Заголовок 9"/>
          <p:cNvSpPr>
            <a:spLocks noGrp="1"/>
          </p:cNvSpPr>
          <p:nvPr>
            <p:ph type="title"/>
          </p:nvPr>
        </p:nvSpPr>
        <p:spPr>
          <a:xfrm>
            <a:off x="882589" y="260648"/>
            <a:ext cx="7125113" cy="924475"/>
          </a:xfrm>
        </p:spPr>
        <p:txBody>
          <a:bodyPr/>
          <a:lstStyle/>
          <a:p>
            <a:pPr algn="ctr"/>
            <a:r>
              <a:rPr lang="ru-RU" dirty="0" smtClean="0">
                <a:latin typeface="Georgia" panose="02040502050405020303" pitchFamily="18" charset="0"/>
              </a:rPr>
              <a:t>Производство хлопка</a:t>
            </a:r>
            <a:endParaRPr lang="ru-RU" dirty="0">
              <a:latin typeface="Georgia" panose="02040502050405020303" pitchFamily="18" charset="0"/>
            </a:endParaRPr>
          </a:p>
        </p:txBody>
      </p:sp>
      <p:pic>
        <p:nvPicPr>
          <p:cNvPr id="9" name="Объект 8"/>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67544" y="1412776"/>
            <a:ext cx="8281987" cy="496887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116632"/>
            <a:ext cx="7125113" cy="924475"/>
          </a:xfrm>
        </p:spPr>
        <p:txBody>
          <a:bodyPr/>
          <a:lstStyle/>
          <a:p>
            <a:pPr algn="ctr"/>
            <a:r>
              <a:rPr lang="ru-RU" b="1" dirty="0" smtClean="0"/>
              <a:t>Хлопчатобумажные ткани</a:t>
            </a:r>
            <a:endParaRPr lang="ru-RU" b="1"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1196753"/>
            <a:ext cx="6552728" cy="5156488"/>
          </a:xfrm>
        </p:spPr>
      </p:pic>
    </p:spTree>
    <p:extLst>
      <p:ext uri="{BB962C8B-B14F-4D97-AF65-F5344CB8AC3E}">
        <p14:creationId xmlns:p14="http://schemas.microsoft.com/office/powerpoint/2010/main" val="482354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08720"/>
            <a:ext cx="8429684" cy="1107996"/>
          </a:xfrm>
          <a:prstGeom prst="rect">
            <a:avLst/>
          </a:prstGeom>
        </p:spPr>
        <p:txBody>
          <a:bodyPr wrap="square">
            <a:spAutoFit/>
          </a:bodyPr>
          <a:lstStyle/>
          <a:p>
            <a:r>
              <a:rPr lang="ru-RU" dirty="0" smtClean="0"/>
              <a:t/>
            </a:r>
            <a:br>
              <a:rPr lang="ru-RU" dirty="0" smtClean="0"/>
            </a:br>
            <a:r>
              <a:rPr lang="ru-RU" sz="1600" dirty="0" smtClean="0">
                <a:latin typeface="Georgia" panose="02040502050405020303" pitchFamily="18" charset="0"/>
              </a:rPr>
              <a:t>Также важным древним волокном, окультуренным человеком, являлась </a:t>
            </a:r>
            <a:r>
              <a:rPr lang="ru-RU" sz="1600" b="1" u="sng" dirty="0" smtClean="0">
                <a:latin typeface="Georgia" panose="02040502050405020303" pitchFamily="18" charset="0"/>
              </a:rPr>
              <a:t>шерсть</a:t>
            </a:r>
            <a:r>
              <a:rPr lang="ru-RU" sz="1600" dirty="0" smtClean="0">
                <a:latin typeface="Georgia" panose="02040502050405020303" pitchFamily="18" charset="0"/>
              </a:rPr>
              <a:t>. Люди</a:t>
            </a:r>
            <a:r>
              <a:rPr lang="ru-RU" sz="1600" dirty="0">
                <a:latin typeface="Georgia" panose="02040502050405020303" pitchFamily="18" charset="0"/>
              </a:rPr>
              <a:t> </a:t>
            </a:r>
            <a:r>
              <a:rPr lang="ru-RU" sz="1600" dirty="0" smtClean="0">
                <a:latin typeface="Georgia" panose="02040502050405020303" pitchFamily="18" charset="0"/>
              </a:rPr>
              <a:t>разводили овец и выделывали шерстяные ткани. </a:t>
            </a:r>
            <a:br>
              <a:rPr lang="ru-RU" sz="1600" dirty="0" smtClean="0">
                <a:latin typeface="Georgia" panose="02040502050405020303" pitchFamily="18" charset="0"/>
              </a:rPr>
            </a:br>
            <a:endParaRPr lang="ru-RU" sz="1600" dirty="0">
              <a:latin typeface="Georgia" panose="02040502050405020303" pitchFamily="18" charset="0"/>
            </a:endParaRPr>
          </a:p>
        </p:txBody>
      </p:sp>
      <p:pic>
        <p:nvPicPr>
          <p:cNvPr id="5" name="Содержимое 4" descr="sheep_1.jpg"/>
          <p:cNvPicPr>
            <a:picLocks noGrp="1" noChangeAspect="1"/>
          </p:cNvPicPr>
          <p:nvPr>
            <p:ph sz="half" idx="1"/>
          </p:nvPr>
        </p:nvPicPr>
        <p:blipFill>
          <a:blip r:embed="rId3"/>
          <a:stretch>
            <a:fillRect/>
          </a:stretch>
        </p:blipFill>
        <p:spPr>
          <a:xfrm>
            <a:off x="755576" y="2996952"/>
            <a:ext cx="4178886" cy="3168352"/>
          </a:xfrm>
        </p:spPr>
      </p:pic>
      <p:pic>
        <p:nvPicPr>
          <p:cNvPr id="8" name="Содержимое 7" descr="овечья-шерсть.jpeg"/>
          <p:cNvPicPr>
            <a:picLocks noGrp="1" noChangeAspect="1"/>
          </p:cNvPicPr>
          <p:nvPr>
            <p:ph sz="half" idx="2"/>
          </p:nvPr>
        </p:nvPicPr>
        <p:blipFill>
          <a:blip r:embed="rId4"/>
          <a:stretch>
            <a:fillRect/>
          </a:stretch>
        </p:blipFill>
        <p:spPr>
          <a:xfrm>
            <a:off x="4972080" y="2996952"/>
            <a:ext cx="3632369" cy="316835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57224" y="1185719"/>
            <a:ext cx="750099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latin typeface="Georgia" panose="02040502050405020303" pitchFamily="18" charset="0"/>
              </a:rPr>
              <a:t>Самая дорогая и востребованная шерсть – это шерсть мериноса. </a:t>
            </a:r>
          </a:p>
        </p:txBody>
      </p:sp>
      <p:pic>
        <p:nvPicPr>
          <p:cNvPr id="5" name="Содержимое 4" descr="i.jpg"/>
          <p:cNvPicPr>
            <a:picLocks noGrp="1" noChangeAspect="1"/>
          </p:cNvPicPr>
          <p:nvPr>
            <p:ph idx="4294967295"/>
          </p:nvPr>
        </p:nvPicPr>
        <p:blipFill>
          <a:blip r:embed="rId2"/>
          <a:stretch>
            <a:fillRect/>
          </a:stretch>
        </p:blipFill>
        <p:spPr>
          <a:xfrm>
            <a:off x="857224" y="2714620"/>
            <a:ext cx="6823075" cy="2616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4286256"/>
            <a:ext cx="8358246" cy="1477328"/>
          </a:xfrm>
          <a:prstGeom prst="rect">
            <a:avLst/>
          </a:prstGeom>
        </p:spPr>
        <p:txBody>
          <a:bodyPr wrap="square">
            <a:spAutoFit/>
          </a:bodyPr>
          <a:lstStyle/>
          <a:p>
            <a:pPr algn="just"/>
            <a:r>
              <a:rPr lang="ru-RU" dirty="0" smtClean="0">
                <a:latin typeface="Georgia" panose="02040502050405020303" pitchFamily="18" charset="0"/>
              </a:rPr>
              <a:t>Ткани из шерсти окрашивали. </a:t>
            </a:r>
            <a:r>
              <a:rPr lang="ru-RU" dirty="0">
                <a:latin typeface="Georgia" panose="02040502050405020303" pitchFamily="18" charset="0"/>
              </a:rPr>
              <a:t>С</a:t>
            </a:r>
            <a:r>
              <a:rPr lang="ru-RU" dirty="0" smtClean="0">
                <a:latin typeface="Georgia" panose="02040502050405020303" pitchFamily="18" charset="0"/>
              </a:rPr>
              <a:t>амыми первыми окрашенными были ткани пурпурного цвета. Они являлись очень дорогими и позволить их себе могли только очень знатные особы, т.к. ткань окрашивалась красителем, получаемым из телец специальных моллюсков. Для того, чтобы получить один грамм краски, нужно было переработать десять тысяч моллюсков.</a:t>
            </a:r>
            <a:endParaRPr lang="ru-RU" dirty="0">
              <a:latin typeface="Georgia" panose="02040502050405020303" pitchFamily="18" charset="0"/>
            </a:endParaRPr>
          </a:p>
        </p:txBody>
      </p:sp>
      <p:pic>
        <p:nvPicPr>
          <p:cNvPr id="9" name="Содержимое 8" descr="Tyrian-Purple-2.jpg"/>
          <p:cNvPicPr>
            <a:picLocks noGrp="1" noChangeAspect="1"/>
          </p:cNvPicPr>
          <p:nvPr>
            <p:ph sz="half" idx="4294967295"/>
          </p:nvPr>
        </p:nvPicPr>
        <p:blipFill>
          <a:blip r:embed="rId2"/>
          <a:stretch>
            <a:fillRect/>
          </a:stretch>
        </p:blipFill>
        <p:spPr>
          <a:xfrm>
            <a:off x="357158" y="1285860"/>
            <a:ext cx="3471863" cy="2603500"/>
          </a:xfrm>
        </p:spPr>
      </p:pic>
      <p:pic>
        <p:nvPicPr>
          <p:cNvPr id="12" name="Содержимое 11" descr="Iles (1).jpg"/>
          <p:cNvPicPr>
            <a:picLocks noGrp="1" noChangeAspect="1"/>
          </p:cNvPicPr>
          <p:nvPr>
            <p:ph sz="half" idx="4294967295"/>
          </p:nvPr>
        </p:nvPicPr>
        <p:blipFill>
          <a:blip r:embed="rId3" cstate="print"/>
          <a:stretch>
            <a:fillRect/>
          </a:stretch>
        </p:blipFill>
        <p:spPr>
          <a:xfrm>
            <a:off x="4714876" y="1357298"/>
            <a:ext cx="3470275" cy="260191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8882" y="332656"/>
            <a:ext cx="7125113" cy="924475"/>
          </a:xfrm>
        </p:spPr>
        <p:txBody>
          <a:bodyPr/>
          <a:lstStyle/>
          <a:p>
            <a:pPr algn="ctr"/>
            <a:r>
              <a:rPr lang="ru-RU" dirty="0" smtClean="0"/>
              <a:t>Шерстяные ткани</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8882" y="1340768"/>
            <a:ext cx="7255526" cy="4824536"/>
          </a:xfrm>
        </p:spPr>
      </p:pic>
    </p:spTree>
    <p:extLst>
      <p:ext uri="{BB962C8B-B14F-4D97-AF65-F5344CB8AC3E}">
        <p14:creationId xmlns:p14="http://schemas.microsoft.com/office/powerpoint/2010/main" val="2388366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642918"/>
            <a:ext cx="7215238" cy="1754326"/>
          </a:xfrm>
          <a:prstGeom prst="rect">
            <a:avLst/>
          </a:prstGeom>
        </p:spPr>
        <p:txBody>
          <a:bodyPr wrap="square">
            <a:spAutoFit/>
          </a:bodyPr>
          <a:lstStyle/>
          <a:p>
            <a:pPr algn="just"/>
            <a:r>
              <a:rPr lang="ru-RU" b="1" dirty="0" smtClean="0">
                <a:latin typeface="Georgia" panose="02040502050405020303" pitchFamily="18" charset="0"/>
              </a:rPr>
              <a:t>Шелк</a:t>
            </a:r>
            <a:r>
              <a:rPr lang="ru-RU" dirty="0" smtClean="0">
                <a:latin typeface="Georgia" panose="02040502050405020303" pitchFamily="18" charset="0"/>
              </a:rPr>
              <a:t/>
            </a:r>
            <a:br>
              <a:rPr lang="ru-RU" dirty="0" smtClean="0">
                <a:latin typeface="Georgia" panose="02040502050405020303" pitchFamily="18" charset="0"/>
              </a:rPr>
            </a:br>
            <a:r>
              <a:rPr lang="ru-RU" dirty="0" smtClean="0">
                <a:latin typeface="Georgia" panose="02040502050405020303" pitchFamily="18" charset="0"/>
              </a:rPr>
              <a:t>Родиной шелка является Китай. Существует древняя легенда по которой китайская императрица </a:t>
            </a:r>
            <a:r>
              <a:rPr lang="ru-RU" dirty="0" err="1" smtClean="0">
                <a:latin typeface="Georgia" panose="02040502050405020303" pitchFamily="18" charset="0"/>
              </a:rPr>
              <a:t>Хен</a:t>
            </a:r>
            <a:r>
              <a:rPr lang="ru-RU" dirty="0" smtClean="0">
                <a:latin typeface="Georgia" panose="02040502050405020303" pitchFamily="18" charset="0"/>
              </a:rPr>
              <a:t> </a:t>
            </a:r>
            <a:r>
              <a:rPr lang="ru-RU" dirty="0" err="1" smtClean="0">
                <a:latin typeface="Georgia" panose="02040502050405020303" pitchFamily="18" charset="0"/>
              </a:rPr>
              <a:t>Линг-Чи</a:t>
            </a:r>
            <a:r>
              <a:rPr lang="ru-RU" dirty="0" smtClean="0">
                <a:latin typeface="Georgia" panose="02040502050405020303" pitchFamily="18" charset="0"/>
              </a:rPr>
              <a:t> случайно уронила в горячую воду кокон тутового шелкопряда. Он стал разворачиваться тончайшими нитями. С тех пор и началось шелководство. </a:t>
            </a:r>
            <a:endParaRPr lang="ru-RU" dirty="0">
              <a:latin typeface="Georgia" panose="02040502050405020303" pitchFamily="18" charset="0"/>
            </a:endParaRPr>
          </a:p>
        </p:txBody>
      </p:sp>
      <p:pic>
        <p:nvPicPr>
          <p:cNvPr id="5" name="Содержимое 4" descr="3d804950673f.jpg"/>
          <p:cNvPicPr>
            <a:picLocks noGrp="1" noChangeAspect="1"/>
          </p:cNvPicPr>
          <p:nvPr>
            <p:ph idx="1"/>
          </p:nvPr>
        </p:nvPicPr>
        <p:blipFill>
          <a:blip r:embed="rId2"/>
          <a:stretch>
            <a:fillRect/>
          </a:stretch>
        </p:blipFill>
        <p:spPr>
          <a:xfrm>
            <a:off x="3457588" y="2969522"/>
            <a:ext cx="4389120" cy="329184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642918"/>
            <a:ext cx="7929618" cy="923330"/>
          </a:xfrm>
          <a:prstGeom prst="rect">
            <a:avLst/>
          </a:prstGeom>
        </p:spPr>
        <p:txBody>
          <a:bodyPr wrap="square">
            <a:spAutoFit/>
          </a:bodyPr>
          <a:lstStyle/>
          <a:p>
            <a:r>
              <a:rPr lang="ru-RU" b="1" u="sng" dirty="0" smtClean="0">
                <a:latin typeface="Georgia" panose="02040502050405020303" pitchFamily="18" charset="0"/>
              </a:rPr>
              <a:t>Шелк</a:t>
            </a:r>
            <a:r>
              <a:rPr lang="ru-RU" dirty="0" smtClean="0">
                <a:latin typeface="Georgia" panose="02040502050405020303" pitchFamily="18" charset="0"/>
              </a:rPr>
              <a:t> является продуктом, получаемым из белковых волокон кокона тутового шелкопряда. Производство шелка является длительным процессом, который требует тщательного контроля.</a:t>
            </a:r>
            <a:endParaRPr lang="ru-RU" dirty="0">
              <a:latin typeface="Georgia" panose="02040502050405020303" pitchFamily="18" charset="0"/>
            </a:endParaRPr>
          </a:p>
        </p:txBody>
      </p:sp>
      <p:pic>
        <p:nvPicPr>
          <p:cNvPr id="7" name="Содержимое 6" descr="etapy_shelk_3.jpg"/>
          <p:cNvPicPr>
            <a:picLocks noGrp="1" noChangeAspect="1"/>
          </p:cNvPicPr>
          <p:nvPr>
            <p:ph idx="4294967295"/>
          </p:nvPr>
        </p:nvPicPr>
        <p:blipFill>
          <a:blip r:embed="rId2"/>
          <a:stretch>
            <a:fillRect/>
          </a:stretch>
        </p:blipFill>
        <p:spPr>
          <a:xfrm>
            <a:off x="1428728" y="1928802"/>
            <a:ext cx="6134100" cy="38481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3998" cy="3970318"/>
          </a:xfrm>
          <a:prstGeom prst="rect">
            <a:avLst/>
          </a:prstGeom>
        </p:spPr>
        <p:txBody>
          <a:bodyPr wrap="square">
            <a:spAutoFit/>
          </a:bodyPr>
          <a:lstStyle/>
          <a:p>
            <a:pPr algn="just" fontAlgn="base"/>
            <a:r>
              <a:rPr lang="ru-RU" dirty="0" smtClean="0">
                <a:latin typeface="Georgia" panose="02040502050405020303" pitchFamily="18" charset="0"/>
              </a:rPr>
              <a:t>Бабочки шелкопряда откладывают примерно 500 яиц в течение своей жизни, которая длится от 4 до 6 дней. После того как из яиц вылупляются личинки, их кормят листьями тутового дерева в специально созданных и строго сохраняемых условиях. Личинки имеют гигантский аппетит, их вес прибавляется не по дням, а по часам. После того как личинки накапливают достаточно энергии, они окружают себя веществом, напоминающим слизь. Это вещество вырабатывается их особыми железами. Эти коконы напоминают белые пушистые шарики. Длина нитей от этих шариков может составлять от 600 до 900 метров. Несколько естественных нитей шелкопряда скручивают в одно целое, чтобы создать уже ту нить, которая используется в производстве. Далее получившиеся шелковые нити превращают в ткань или используют в вышивке.</a:t>
            </a:r>
          </a:p>
          <a:p>
            <a:r>
              <a:rPr lang="ru-RU" dirty="0" smtClean="0"/>
              <a:t/>
            </a:r>
            <a:br>
              <a:rPr lang="ru-RU" dirty="0" smtClean="0"/>
            </a:br>
            <a:endParaRPr lang="ru-RU" dirty="0"/>
          </a:p>
        </p:txBody>
      </p:sp>
      <p:pic>
        <p:nvPicPr>
          <p:cNvPr id="5" name="Содержимое 4" descr="silk_cocoons_life.jpg"/>
          <p:cNvPicPr>
            <a:picLocks noGrp="1" noChangeAspect="1"/>
          </p:cNvPicPr>
          <p:nvPr>
            <p:ph idx="1"/>
          </p:nvPr>
        </p:nvPicPr>
        <p:blipFill>
          <a:blip r:embed="rId2"/>
          <a:stretch>
            <a:fillRect/>
          </a:stretch>
        </p:blipFill>
        <p:spPr>
          <a:xfrm>
            <a:off x="3491880" y="3789040"/>
            <a:ext cx="5164550" cy="293292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2022" y="620688"/>
            <a:ext cx="7704856" cy="1224951"/>
          </a:xfrm>
          <a:prstGeom prst="rect">
            <a:avLst/>
          </a:prstGeom>
        </p:spPr>
        <p:txBody>
          <a:bodyPr wrap="square">
            <a:spAutoFit/>
          </a:bodyPr>
          <a:lstStyle/>
          <a:p>
            <a:pPr indent="190500" algn="just">
              <a:lnSpc>
                <a:spcPct val="115000"/>
              </a:lnSpc>
              <a:spcAft>
                <a:spcPts val="1800"/>
              </a:spcAft>
            </a:pPr>
            <a:r>
              <a:rPr lang="ru-RU" sz="1600" dirty="0">
                <a:solidFill>
                  <a:srgbClr val="000000"/>
                </a:solidFill>
                <a:latin typeface="Georgia"/>
                <a:ea typeface="Times New Roman"/>
                <a:cs typeface="Times New Roman"/>
              </a:rPr>
              <a:t>	</a:t>
            </a:r>
            <a:r>
              <a:rPr lang="ru-RU" sz="1600" dirty="0" smtClean="0">
                <a:solidFill>
                  <a:srgbClr val="000000"/>
                </a:solidFill>
                <a:effectLst/>
                <a:latin typeface="Georgia"/>
                <a:ea typeface="Times New Roman"/>
                <a:cs typeface="Times New Roman"/>
              </a:rPr>
              <a:t>Когда-то ткань, вернее, ее древнейший прообраз, служил для того, чтобы защитить человека от холода, дождя, снега и сделать его жилище теплее. С тех пор предназначение материала так и не поменялось – изменились лишь сами ткани, их виды и качество.</a:t>
            </a:r>
            <a:endParaRPr lang="ru-RU" sz="1600" dirty="0">
              <a:effectLst/>
              <a:latin typeface="Calibri"/>
              <a:ea typeface="Times New Roman"/>
              <a:cs typeface="Times New Roman"/>
            </a:endParaRPr>
          </a:p>
        </p:txBody>
      </p:sp>
      <p:pic>
        <p:nvPicPr>
          <p:cNvPr id="5" name="Объект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75656" y="2348880"/>
            <a:ext cx="6097588" cy="4052887"/>
          </a:xfrm>
        </p:spPr>
      </p:pic>
    </p:spTree>
    <p:extLst>
      <p:ext uri="{BB962C8B-B14F-4D97-AF65-F5344CB8AC3E}">
        <p14:creationId xmlns:p14="http://schemas.microsoft.com/office/powerpoint/2010/main" val="3365231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455" y="260648"/>
            <a:ext cx="7125113" cy="924475"/>
          </a:xfrm>
        </p:spPr>
        <p:txBody>
          <a:bodyPr/>
          <a:lstStyle/>
          <a:p>
            <a:pPr algn="ctr"/>
            <a:r>
              <a:rPr lang="ru-RU" dirty="0" smtClean="0"/>
              <a:t>Шёлковые ткани</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600199"/>
            <a:ext cx="7560840" cy="4709121"/>
          </a:xfrm>
        </p:spPr>
      </p:pic>
    </p:spTree>
    <p:extLst>
      <p:ext uri="{BB962C8B-B14F-4D97-AF65-F5344CB8AC3E}">
        <p14:creationId xmlns:p14="http://schemas.microsoft.com/office/powerpoint/2010/main" val="2961013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76672"/>
            <a:ext cx="7500990" cy="1569660"/>
          </a:xfrm>
          <a:prstGeom prst="rect">
            <a:avLst/>
          </a:prstGeom>
        </p:spPr>
        <p:txBody>
          <a:bodyPr wrap="square">
            <a:spAutoFit/>
          </a:bodyPr>
          <a:lstStyle/>
          <a:p>
            <a:r>
              <a:rPr lang="ru-RU" sz="1600" dirty="0" smtClean="0">
                <a:latin typeface="Georgia" panose="02040502050405020303" pitchFamily="18" charset="0"/>
              </a:rPr>
              <a:t>Таким образом, каждая историческая эпоха вносила свои коррективы в производство натуральных тканей. Менялись способы плетения, отделки, ручной труд сменился автоматизированным. Однако эти 4 вида волокна: лен, шерсть, хлопок, шелк используются и по сей день и являются достаточно популярными и в одежде, и интерьерном убранстве.</a:t>
            </a:r>
            <a:br>
              <a:rPr lang="ru-RU" sz="1600" dirty="0" smtClean="0">
                <a:latin typeface="Georgia" panose="02040502050405020303" pitchFamily="18" charset="0"/>
              </a:rPr>
            </a:br>
            <a:endParaRPr lang="ru-RU" sz="1600" dirty="0">
              <a:latin typeface="Georgia" panose="02040502050405020303"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2046332"/>
            <a:ext cx="5256584" cy="428342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99592" y="404664"/>
            <a:ext cx="6768752" cy="924475"/>
          </a:xfrm>
        </p:spPr>
        <p:txBody>
          <a:bodyPr/>
          <a:lstStyle/>
          <a:p>
            <a:pPr algn="ctr"/>
            <a:r>
              <a:rPr lang="ru-RU" dirty="0" smtClean="0"/>
              <a:t>Книга о натуральных тканях, созданная учениками</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988840"/>
            <a:ext cx="7992888" cy="3960439"/>
          </a:xfrm>
        </p:spPr>
      </p:pic>
    </p:spTree>
    <p:extLst>
      <p:ext uri="{BB962C8B-B14F-4D97-AF65-F5344CB8AC3E}">
        <p14:creationId xmlns:p14="http://schemas.microsoft.com/office/powerpoint/2010/main" val="246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3185" y="548680"/>
            <a:ext cx="8280920" cy="830997"/>
          </a:xfrm>
          <a:prstGeom prst="rect">
            <a:avLst/>
          </a:prstGeom>
        </p:spPr>
        <p:txBody>
          <a:bodyPr wrap="square">
            <a:spAutoFit/>
          </a:bodyPr>
          <a:lstStyle/>
          <a:p>
            <a:pPr algn="just"/>
            <a:r>
              <a:rPr lang="ru-RU" sz="1600" dirty="0" smtClean="0">
                <a:solidFill>
                  <a:srgbClr val="000000"/>
                </a:solidFill>
                <a:effectLst/>
                <a:latin typeface="Georgia"/>
                <a:ea typeface="Times New Roman"/>
                <a:cs typeface="Times New Roman"/>
              </a:rPr>
              <a:t>Самыми древними текстильными материалами, используемыми человеком, являлись шкуры животных. </a:t>
            </a:r>
            <a:r>
              <a:rPr lang="ru-RU" sz="1600" dirty="0">
                <a:solidFill>
                  <a:srgbClr val="000000"/>
                </a:solidFill>
                <a:latin typeface="Georgia"/>
                <a:ea typeface="Times New Roman"/>
                <a:cs typeface="Times New Roman"/>
              </a:rPr>
              <a:t>Ш</a:t>
            </a:r>
            <a:r>
              <a:rPr lang="ru-RU" sz="1600" dirty="0" smtClean="0">
                <a:solidFill>
                  <a:srgbClr val="000000"/>
                </a:solidFill>
                <a:effectLst/>
                <a:latin typeface="Georgia"/>
                <a:ea typeface="Times New Roman"/>
                <a:cs typeface="Times New Roman"/>
              </a:rPr>
              <a:t>куры и мех животных служили защитой от холода и располагались на полу и в дверных проемах.</a:t>
            </a:r>
            <a:endParaRPr lang="ru-RU" sz="1600" dirty="0"/>
          </a:p>
        </p:txBody>
      </p:sp>
      <p:pic>
        <p:nvPicPr>
          <p:cNvPr id="5" name="Объект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79712" y="2060848"/>
            <a:ext cx="5403850" cy="4052887"/>
          </a:xfrm>
        </p:spPr>
      </p:pic>
    </p:spTree>
    <p:extLst>
      <p:ext uri="{BB962C8B-B14F-4D97-AF65-F5344CB8AC3E}">
        <p14:creationId xmlns:p14="http://schemas.microsoft.com/office/powerpoint/2010/main" val="3218463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404664"/>
            <a:ext cx="7272808" cy="1791260"/>
          </a:xfrm>
          <a:prstGeom prst="rect">
            <a:avLst/>
          </a:prstGeom>
        </p:spPr>
        <p:txBody>
          <a:bodyPr wrap="square">
            <a:spAutoFit/>
          </a:bodyPr>
          <a:lstStyle/>
          <a:p>
            <a:pPr indent="190500" algn="just">
              <a:lnSpc>
                <a:spcPct val="115000"/>
              </a:lnSpc>
              <a:spcAft>
                <a:spcPts val="1800"/>
              </a:spcAft>
            </a:pPr>
            <a:r>
              <a:rPr lang="ru-RU" sz="1600" dirty="0" smtClean="0">
                <a:solidFill>
                  <a:srgbClr val="000000"/>
                </a:solidFill>
                <a:effectLst/>
                <a:latin typeface="Georgia"/>
                <a:ea typeface="Times New Roman"/>
                <a:cs typeface="Times New Roman"/>
              </a:rPr>
              <a:t>История появления ткани начинается примерно в 9 веке до н.э. В это время человек, который занимается охотой и разделкой туш, использует шкуры как примитивную одежду, которую набрасывает на плечи или бедра. Тогда же появляется и первое оружие – ножи, острозаточенные палки. Ими делаются отверстия, между которыми протягивается «нитка»-жила медведя или дикого кабана, и одежда сшита. </a:t>
            </a:r>
            <a:endParaRPr lang="ru-RU" sz="1600" dirty="0">
              <a:effectLst/>
              <a:latin typeface="Calibri"/>
              <a:ea typeface="Times New Roman"/>
              <a:cs typeface="Times New Roman"/>
            </a:endParaRPr>
          </a:p>
        </p:txBody>
      </p:sp>
      <p:pic>
        <p:nvPicPr>
          <p:cNvPr id="5" name="Объект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835697" y="2924943"/>
            <a:ext cx="5631860" cy="3519305"/>
          </a:xfrm>
        </p:spPr>
      </p:pic>
    </p:spTree>
    <p:extLst>
      <p:ext uri="{BB962C8B-B14F-4D97-AF65-F5344CB8AC3E}">
        <p14:creationId xmlns:p14="http://schemas.microsoft.com/office/powerpoint/2010/main" val="3508700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31638" y="476672"/>
            <a:ext cx="7128793" cy="1815882"/>
          </a:xfrm>
          <a:prstGeom prst="rect">
            <a:avLst/>
          </a:prstGeom>
        </p:spPr>
        <p:txBody>
          <a:bodyPr wrap="square">
            <a:spAutoFit/>
          </a:bodyPr>
          <a:lstStyle/>
          <a:p>
            <a:pPr algn="ctr"/>
            <a:r>
              <a:rPr lang="ru-RU" sz="1600" b="1" dirty="0" smtClean="0">
                <a:solidFill>
                  <a:srgbClr val="000000"/>
                </a:solidFill>
                <a:effectLst/>
                <a:latin typeface="Georgia"/>
                <a:ea typeface="Times New Roman"/>
                <a:cs typeface="Times New Roman"/>
              </a:rPr>
              <a:t>    </a:t>
            </a:r>
          </a:p>
          <a:p>
            <a:pPr algn="just"/>
            <a:endParaRPr lang="ru-RU" sz="1600" b="1" u="sng" dirty="0">
              <a:solidFill>
                <a:srgbClr val="000000"/>
              </a:solidFill>
              <a:latin typeface="Georgia"/>
              <a:ea typeface="Times New Roman"/>
              <a:cs typeface="Times New Roman"/>
            </a:endParaRPr>
          </a:p>
          <a:p>
            <a:pPr algn="just"/>
            <a:r>
              <a:rPr lang="ru-RU" sz="1600" b="1" u="sng" dirty="0" smtClean="0">
                <a:solidFill>
                  <a:srgbClr val="000000"/>
                </a:solidFill>
                <a:effectLst/>
                <a:latin typeface="Georgia"/>
                <a:ea typeface="Times New Roman"/>
                <a:cs typeface="Times New Roman"/>
              </a:rPr>
              <a:t>Лен</a:t>
            </a:r>
            <a:r>
              <a:rPr lang="ru-RU" sz="1600" dirty="0" smtClean="0">
                <a:solidFill>
                  <a:srgbClr val="000000"/>
                </a:solidFill>
                <a:effectLst/>
                <a:latin typeface="Georgia"/>
                <a:ea typeface="Times New Roman"/>
                <a:cs typeface="Times New Roman"/>
              </a:rPr>
              <a:t> является первым волокном, окультуренным и освоенным человеком. При раскопках были обнаружены фрагменты льняных тканей и волокон. Они долгие годы пролежали под толстым слоем ила, что позволило им сохраниться. Также были обнаружены примитивные инструменты для производства льняных волокон и тканей.</a:t>
            </a:r>
            <a:endParaRPr lang="ru-RU" sz="1600" dirty="0"/>
          </a:p>
        </p:txBody>
      </p:sp>
      <p:pic>
        <p:nvPicPr>
          <p:cNvPr id="6" name="Объект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31638" y="2996952"/>
            <a:ext cx="6696746" cy="2952328"/>
          </a:xfrm>
        </p:spPr>
      </p:pic>
    </p:spTree>
    <p:extLst>
      <p:ext uri="{BB962C8B-B14F-4D97-AF65-F5344CB8AC3E}">
        <p14:creationId xmlns:p14="http://schemas.microsoft.com/office/powerpoint/2010/main" val="1718186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92696"/>
            <a:ext cx="8280920" cy="830997"/>
          </a:xfrm>
          <a:prstGeom prst="rect">
            <a:avLst/>
          </a:prstGeom>
        </p:spPr>
        <p:txBody>
          <a:bodyPr wrap="square">
            <a:spAutoFit/>
          </a:bodyPr>
          <a:lstStyle/>
          <a:p>
            <a:r>
              <a:rPr lang="ru-RU" sz="1600" b="1" u="sng" dirty="0" smtClean="0">
                <a:solidFill>
                  <a:srgbClr val="000000"/>
                </a:solidFill>
                <a:effectLst/>
                <a:latin typeface="Georgia"/>
                <a:ea typeface="Times New Roman"/>
                <a:cs typeface="Times New Roman"/>
              </a:rPr>
              <a:t>Лен</a:t>
            </a:r>
            <a:r>
              <a:rPr lang="ru-RU" sz="1600" u="sng" dirty="0" smtClean="0">
                <a:solidFill>
                  <a:srgbClr val="000000"/>
                </a:solidFill>
                <a:effectLst/>
                <a:latin typeface="Georgia"/>
                <a:ea typeface="Times New Roman"/>
                <a:cs typeface="Times New Roman"/>
              </a:rPr>
              <a:t> </a:t>
            </a:r>
            <a:r>
              <a:rPr lang="ru-RU" sz="1600" dirty="0" smtClean="0">
                <a:solidFill>
                  <a:srgbClr val="000000"/>
                </a:solidFill>
                <a:effectLst/>
                <a:latin typeface="Georgia"/>
                <a:ea typeface="Times New Roman"/>
                <a:cs typeface="Times New Roman"/>
              </a:rPr>
              <a:t>выращивали и пряли во многих государствах. В Древней Греции и Риме лен считался символом верности и чистоты.</a:t>
            </a:r>
            <a:br>
              <a:rPr lang="ru-RU" sz="1600" dirty="0" smtClean="0">
                <a:solidFill>
                  <a:srgbClr val="000000"/>
                </a:solidFill>
                <a:effectLst/>
                <a:latin typeface="Georgia"/>
                <a:ea typeface="Times New Roman"/>
                <a:cs typeface="Times New Roman"/>
              </a:rPr>
            </a:br>
            <a:endParaRPr lang="ru-RU" sz="16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349" y="1806575"/>
            <a:ext cx="6869301" cy="4052888"/>
          </a:xfrm>
        </p:spPr>
      </p:pic>
    </p:spTree>
    <p:extLst>
      <p:ext uri="{BB962C8B-B14F-4D97-AF65-F5344CB8AC3E}">
        <p14:creationId xmlns:p14="http://schemas.microsoft.com/office/powerpoint/2010/main" val="2125214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3717032"/>
            <a:ext cx="7056784" cy="646331"/>
          </a:xfrm>
          <a:prstGeom prst="rect">
            <a:avLst/>
          </a:prstGeom>
        </p:spPr>
        <p:txBody>
          <a:bodyPr wrap="square">
            <a:spAutoFit/>
          </a:bodyPr>
          <a:lstStyle/>
          <a:p>
            <a:pPr algn="just"/>
            <a:r>
              <a:rPr lang="ru-RU" sz="900" dirty="0" smtClean="0">
                <a:solidFill>
                  <a:srgbClr val="000000"/>
                </a:solidFill>
                <a:effectLst/>
                <a:latin typeface="Georgia"/>
                <a:ea typeface="Times New Roman"/>
                <a:cs typeface="Times New Roman"/>
              </a:rPr>
              <a:t/>
            </a:r>
            <a:br>
              <a:rPr lang="ru-RU" sz="900" dirty="0" smtClean="0">
                <a:solidFill>
                  <a:srgbClr val="000000"/>
                </a:solidFill>
                <a:effectLst/>
                <a:latin typeface="Georgia"/>
                <a:ea typeface="Times New Roman"/>
                <a:cs typeface="Times New Roman"/>
              </a:rPr>
            </a:br>
            <a:r>
              <a:rPr lang="ru-RU" sz="900" dirty="0" smtClean="0">
                <a:solidFill>
                  <a:srgbClr val="000000"/>
                </a:solidFill>
                <a:effectLst/>
                <a:latin typeface="Georgia"/>
                <a:ea typeface="Times New Roman"/>
                <a:cs typeface="Times New Roman"/>
              </a:rPr>
              <a:t/>
            </a:r>
            <a:br>
              <a:rPr lang="ru-RU" sz="900" dirty="0" smtClean="0">
                <a:solidFill>
                  <a:srgbClr val="000000"/>
                </a:solidFill>
                <a:effectLst/>
                <a:latin typeface="Georgia"/>
                <a:ea typeface="Times New Roman"/>
                <a:cs typeface="Times New Roman"/>
              </a:rPr>
            </a:br>
            <a:endParaRPr lang="ru-RU" dirty="0"/>
          </a:p>
        </p:txBody>
      </p:sp>
      <p:pic>
        <p:nvPicPr>
          <p:cNvPr id="5" name="Объект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339752" y="2728314"/>
            <a:ext cx="4608512" cy="3456855"/>
          </a:xfrm>
        </p:spPr>
      </p:pic>
      <p:sp>
        <p:nvSpPr>
          <p:cNvPr id="4" name="Прямоугольник 3"/>
          <p:cNvSpPr/>
          <p:nvPr/>
        </p:nvSpPr>
        <p:spPr>
          <a:xfrm>
            <a:off x="1547664" y="1003251"/>
            <a:ext cx="6192688" cy="1200329"/>
          </a:xfrm>
          <a:prstGeom prst="rect">
            <a:avLst/>
          </a:prstGeom>
        </p:spPr>
        <p:txBody>
          <a:bodyPr wrap="square">
            <a:spAutoFit/>
          </a:bodyPr>
          <a:lstStyle/>
          <a:p>
            <a:pPr algn="just"/>
            <a:r>
              <a:rPr lang="ru-RU" b="1" dirty="0" smtClean="0">
                <a:solidFill>
                  <a:srgbClr val="000000"/>
                </a:solidFill>
                <a:latin typeface="Georgia"/>
                <a:ea typeface="Times New Roman"/>
                <a:cs typeface="Times New Roman"/>
              </a:rPr>
              <a:t>   </a:t>
            </a:r>
            <a:r>
              <a:rPr lang="ru-RU" b="1" u="sng" dirty="0" smtClean="0">
                <a:solidFill>
                  <a:srgbClr val="000000"/>
                </a:solidFill>
                <a:latin typeface="Georgia"/>
                <a:ea typeface="Times New Roman"/>
                <a:cs typeface="Times New Roman"/>
              </a:rPr>
              <a:t>Льняные </a:t>
            </a:r>
            <a:r>
              <a:rPr lang="ru-RU" b="1" u="sng" dirty="0">
                <a:solidFill>
                  <a:srgbClr val="000000"/>
                </a:solidFill>
                <a:latin typeface="Georgia"/>
                <a:ea typeface="Times New Roman"/>
                <a:cs typeface="Times New Roman"/>
              </a:rPr>
              <a:t>ткани</a:t>
            </a:r>
            <a:r>
              <a:rPr lang="ru-RU" dirty="0">
                <a:solidFill>
                  <a:srgbClr val="000000"/>
                </a:solidFill>
                <a:latin typeface="Georgia"/>
                <a:ea typeface="Times New Roman"/>
                <a:cs typeface="Times New Roman"/>
              </a:rPr>
              <a:t> ткали и в Древнем Египте. </a:t>
            </a:r>
            <a:r>
              <a:rPr lang="ru-RU" dirty="0" smtClean="0">
                <a:solidFill>
                  <a:srgbClr val="000000"/>
                </a:solidFill>
                <a:latin typeface="Georgia"/>
                <a:ea typeface="Times New Roman"/>
                <a:cs typeface="Times New Roman"/>
              </a:rPr>
              <a:t>Одним </a:t>
            </a:r>
            <a:r>
              <a:rPr lang="ru-RU" dirty="0">
                <a:solidFill>
                  <a:srgbClr val="000000"/>
                </a:solidFill>
                <a:latin typeface="Georgia"/>
                <a:ea typeface="Times New Roman"/>
                <a:cs typeface="Times New Roman"/>
              </a:rPr>
              <a:t>из разновидностей египетского льна являлся виссон – очень тонкая льняная ткань. Данная ткань была очень драгоценной и даже считалась символом власти.</a:t>
            </a:r>
            <a:endParaRPr lang="ru-RU" dirty="0"/>
          </a:p>
        </p:txBody>
      </p:sp>
    </p:spTree>
    <p:extLst>
      <p:ext uri="{BB962C8B-B14F-4D97-AF65-F5344CB8AC3E}">
        <p14:creationId xmlns:p14="http://schemas.microsoft.com/office/powerpoint/2010/main" val="1355180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76672"/>
            <a:ext cx="7416824" cy="1846659"/>
          </a:xfrm>
          <a:prstGeom prst="rect">
            <a:avLst/>
          </a:prstGeom>
        </p:spPr>
        <p:txBody>
          <a:bodyPr wrap="square">
            <a:spAutoFit/>
          </a:bodyPr>
          <a:lstStyle/>
          <a:p>
            <a:pPr algn="ctr"/>
            <a:r>
              <a:rPr lang="ru-RU" sz="1600" b="1" u="sng" dirty="0" smtClean="0">
                <a:solidFill>
                  <a:srgbClr val="000000"/>
                </a:solidFill>
                <a:effectLst/>
                <a:latin typeface="Georgia"/>
                <a:ea typeface="Times New Roman"/>
                <a:cs typeface="Times New Roman"/>
              </a:rPr>
              <a:t>Лен</a:t>
            </a:r>
            <a:r>
              <a:rPr lang="ru-RU" sz="1600" dirty="0" smtClean="0">
                <a:solidFill>
                  <a:srgbClr val="000000"/>
                </a:solidFill>
                <a:effectLst/>
                <a:latin typeface="Georgia"/>
                <a:ea typeface="Times New Roman"/>
                <a:cs typeface="Times New Roman"/>
              </a:rPr>
              <a:t> ткали на горизонтальных ткацких станках. После прядения ткань специальным образом растягивали. Качество льна определялось тем, насколько хорошо тянется изготовленная ткань. После растягивания льняную ткань выбеливали на солнце. Окончательная отделка уже была по необходимости: ткань лощили и плиссировали, расшивали нитями, бусинами и золотом</a:t>
            </a:r>
            <a:r>
              <a:rPr lang="ru-RU" sz="900" dirty="0" smtClean="0">
                <a:solidFill>
                  <a:srgbClr val="000000"/>
                </a:solidFill>
                <a:effectLst/>
                <a:latin typeface="Georgia"/>
                <a:ea typeface="Times New Roman"/>
                <a:cs typeface="Times New Roman"/>
              </a:rPr>
              <a:t>.</a:t>
            </a:r>
            <a:br>
              <a:rPr lang="ru-RU" sz="900" dirty="0" smtClean="0">
                <a:solidFill>
                  <a:srgbClr val="000000"/>
                </a:solidFill>
                <a:effectLst/>
                <a:latin typeface="Georgia"/>
                <a:ea typeface="Times New Roman"/>
                <a:cs typeface="Times New Roman"/>
              </a:rPr>
            </a:br>
            <a:endParaRPr lang="ru-RU" dirty="0"/>
          </a:p>
        </p:txBody>
      </p:sp>
      <p:pic>
        <p:nvPicPr>
          <p:cNvPr id="5" name="Содержимое 4" descr="kxhjsu_01.jpg"/>
          <p:cNvPicPr>
            <a:picLocks noGrp="1" noChangeAspect="1"/>
          </p:cNvPicPr>
          <p:nvPr>
            <p:ph idx="4294967295"/>
          </p:nvPr>
        </p:nvPicPr>
        <p:blipFill>
          <a:blip r:embed="rId2"/>
          <a:stretch>
            <a:fillRect/>
          </a:stretch>
        </p:blipFill>
        <p:spPr>
          <a:xfrm>
            <a:off x="1547664" y="2348880"/>
            <a:ext cx="6083300" cy="4052888"/>
          </a:xfrm>
        </p:spPr>
      </p:pic>
    </p:spTree>
    <p:extLst>
      <p:ext uri="{BB962C8B-B14F-4D97-AF65-F5344CB8AC3E}">
        <p14:creationId xmlns:p14="http://schemas.microsoft.com/office/powerpoint/2010/main" val="1714998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b="1" dirty="0" smtClean="0"/>
              <a:t>Льняные ткани</a:t>
            </a:r>
            <a:endParaRPr lang="ru-RU" sz="36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442" y="1806574"/>
            <a:ext cx="6264483" cy="4358729"/>
          </a:xfrm>
        </p:spPr>
      </p:pic>
    </p:spTree>
    <p:extLst>
      <p:ext uri="{BB962C8B-B14F-4D97-AF65-F5344CB8AC3E}">
        <p14:creationId xmlns:p14="http://schemas.microsoft.com/office/powerpoint/2010/main" val="4198959264"/>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TM02455596[[fn=Весна]]</Template>
  <TotalTime>414</TotalTime>
  <Words>480</Words>
  <Application>Microsoft Office PowerPoint</Application>
  <PresentationFormat>Экран (4:3)</PresentationFormat>
  <Paragraphs>30</Paragraphs>
  <Slides>22</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22</vt:i4>
      </vt:variant>
    </vt:vector>
  </HeadingPairs>
  <TitlesOfParts>
    <vt:vector size="31" baseType="lpstr">
      <vt:lpstr>Arial</vt:lpstr>
      <vt:lpstr>Calibri</vt:lpstr>
      <vt:lpstr>Courier New</vt:lpstr>
      <vt:lpstr>Georgia</vt:lpstr>
      <vt:lpstr>Times New Roman</vt:lpstr>
      <vt:lpstr>Trebuchet MS</vt:lpstr>
      <vt:lpstr>Verdana</vt:lpstr>
      <vt:lpstr>Wingdings 2</vt:lpstr>
      <vt:lpstr>Spring</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Льняные ткани</vt:lpstr>
      <vt:lpstr>Презентация PowerPoint</vt:lpstr>
      <vt:lpstr>Производство хлопка</vt:lpstr>
      <vt:lpstr>Хлопчатобумажные ткани</vt:lpstr>
      <vt:lpstr>Презентация PowerPoint</vt:lpstr>
      <vt:lpstr>Презентация PowerPoint</vt:lpstr>
      <vt:lpstr>Презентация PowerPoint</vt:lpstr>
      <vt:lpstr>Шерстяные ткани</vt:lpstr>
      <vt:lpstr>Презентация PowerPoint</vt:lpstr>
      <vt:lpstr>Презентация PowerPoint</vt:lpstr>
      <vt:lpstr>Презентация PowerPoint</vt:lpstr>
      <vt:lpstr>Шёлковые ткани</vt:lpstr>
      <vt:lpstr>Презентация PowerPoint</vt:lpstr>
      <vt:lpstr>Книга о натуральных тканях, созданная учениками</vt:lpstr>
    </vt:vector>
  </TitlesOfParts>
  <Company>Mosenergo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Демо-книга об истории возникновения ткани</dc:title>
  <dc:creator>Деханова Юлия Геннадьевна</dc:creator>
  <cp:lastModifiedBy>Наталья</cp:lastModifiedBy>
  <cp:revision>43</cp:revision>
  <dcterms:created xsi:type="dcterms:W3CDTF">2016-11-23T14:33:06Z</dcterms:created>
  <dcterms:modified xsi:type="dcterms:W3CDTF">2017-06-13T16:29:21Z</dcterms:modified>
</cp:coreProperties>
</file>