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1" r:id="rId6"/>
    <p:sldId id="262" r:id="rId7"/>
    <p:sldId id="263" r:id="rId8"/>
    <p:sldId id="265" r:id="rId9"/>
    <p:sldId id="266" r:id="rId10"/>
    <p:sldId id="267" r:id="rId11"/>
    <p:sldId id="269" r:id="rId12"/>
    <p:sldId id="270" r:id="rId13"/>
    <p:sldId id="273" r:id="rId14"/>
    <p:sldId id="274" r:id="rId15"/>
    <p:sldId id="275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3333"/>
    <a:srgbClr val="66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6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9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24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1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40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8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5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4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C6890-829B-490F-BA67-95DD4646C1D1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3F20-4C57-4884-9BC9-BAC66ADCB0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hemcomplex.ru/wp-content/uploads/2019/11/&#1048;&#1074;&#1072;&#1085;&#1086;&#1074;&#1086;.jpg" TargetMode="External"/><Relationship Id="rId13" Type="http://schemas.openxmlformats.org/officeDocument/2006/relationships/hyperlink" Target="https://ds04.infourok.ru/uploads/ex/014a/0004bc39-26c181c0/img4.jpg" TargetMode="External"/><Relationship Id="rId3" Type="http://schemas.openxmlformats.org/officeDocument/2006/relationships/hyperlink" Target="https://www.art-portrets.ru/art/levitan/zolotaya-osen.jpg" TargetMode="External"/><Relationship Id="rId7" Type="http://schemas.openxmlformats.org/officeDocument/2006/relationships/hyperlink" Target="https://radikal.ru/lfp/a.radikal.ru/a30/1905/c2/a2d08463bc9e.jpg/htm" TargetMode="External"/><Relationship Id="rId12" Type="http://schemas.openxmlformats.org/officeDocument/2006/relationships/hyperlink" Target="https://img.lookmytrips.com/images/look7kiv/5b7dae41ff936703a701bb0a-5b7dbe23a6f40-1dnrfh4.jpg" TargetMode="External"/><Relationship Id="rId2" Type="http://schemas.openxmlformats.org/officeDocument/2006/relationships/image" Target="../media/image4.jpeg"/><Relationship Id="rId16" Type="http://schemas.openxmlformats.org/officeDocument/2006/relationships/hyperlink" Target="http://greenbag.ru/sites/default/files/imagecache/sovet_anonce2/photos/story/1/suzdal_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pinimg.com/originals/08/e0/53/08e0535c7b8443891f32620f0b2522d6.jpg" TargetMode="External"/><Relationship Id="rId11" Type="http://schemas.openxmlformats.org/officeDocument/2006/relationships/hyperlink" Target="https://www.rusvelikaia.ru/upload/resize_cache/iblock/f35/1000_1000_2/f35299b96995bb0e2cdddc6703b9c4de.jpg" TargetMode="External"/><Relationship Id="rId5" Type="http://schemas.openxmlformats.org/officeDocument/2006/relationships/hyperlink" Target="http://sati-sgk.ru/tl_files/personalij/0kartinki/Jaroslavskij%20teatr%20dramy.jpg" TargetMode="External"/><Relationship Id="rId15" Type="http://schemas.openxmlformats.org/officeDocument/2006/relationships/hyperlink" Target="https://blog.ufalib.ru/assets/images/13_kaleidoskop/90/b21abb5a4093ddf6a066fb4827cef5b9.jpg" TargetMode="External"/><Relationship Id="rId10" Type="http://schemas.openxmlformats.org/officeDocument/2006/relationships/hyperlink" Target="https://daypic.ru/wp-content/uploads/2011/10/1198-900x585.jpg" TargetMode="External"/><Relationship Id="rId4" Type="http://schemas.openxmlformats.org/officeDocument/2006/relationships/hyperlink" Target="https://avatars.mds.yandex.net/get-pdb/1342781/7d309efa-57dd-40b5-9523-d7ac07bbacbd/s1200?webp=false" TargetMode="External"/><Relationship Id="rId9" Type="http://schemas.openxmlformats.org/officeDocument/2006/relationships/hyperlink" Target="https://cdn.pixabay.com/photo/2014/03/24/23/34/seagull-295875_1280.jpg" TargetMode="External"/><Relationship Id="rId14" Type="http://schemas.openxmlformats.org/officeDocument/2006/relationships/hyperlink" Target="https://avatars.mds.yandex.net/get-pdb/2376282/efa98072-33bf-4e14-b8ff-0242ac9d9bc2/s1200?webp=fal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8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301208"/>
            <a:ext cx="4752528" cy="1426986"/>
          </a:xfrm>
        </p:spPr>
        <p:txBody>
          <a:bodyPr>
            <a:normAutofit fontScale="25000" lnSpcReduction="20000"/>
          </a:bodyPr>
          <a:lstStyle/>
          <a:p>
            <a:pPr lvl="0" algn="l" defTabSz="457200">
              <a:spcBef>
                <a:spcPts val="600"/>
              </a:spcBef>
              <a:spcAft>
                <a:spcPts val="600"/>
              </a:spcAft>
              <a:buClr>
                <a:srgbClr val="5FCBEF"/>
              </a:buClr>
              <a:buSzPct val="80000"/>
            </a:pPr>
            <a:r>
              <a:rPr lang="ru-RU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</a:t>
            </a:r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</a:t>
            </a:r>
          </a:p>
          <a:p>
            <a:pPr lvl="0" algn="l" defTabSz="457200">
              <a:spcBef>
                <a:spcPts val="600"/>
              </a:spcBef>
              <a:spcAft>
                <a:spcPts val="600"/>
              </a:spcAft>
              <a:buClr>
                <a:srgbClr val="5FCBEF"/>
              </a:buClr>
              <a:buSzPct val="80000"/>
            </a:pPr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 39 «Центр физико-</a:t>
            </a:r>
          </a:p>
          <a:p>
            <a:pPr lvl="0" algn="l" defTabSz="457200">
              <a:spcBef>
                <a:spcPts val="600"/>
              </a:spcBef>
              <a:spcAft>
                <a:spcPts val="600"/>
              </a:spcAft>
              <a:buClr>
                <a:srgbClr val="5FCBEF"/>
              </a:buClr>
              <a:buSzPct val="80000"/>
            </a:pPr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математического образования» г. Рязани   </a:t>
            </a:r>
          </a:p>
          <a:p>
            <a:pPr lvl="0" algn="l" defTabSz="457200">
              <a:spcBef>
                <a:spcPts val="600"/>
              </a:spcBef>
              <a:spcAft>
                <a:spcPts val="600"/>
              </a:spcAft>
              <a:buClr>
                <a:srgbClr val="5FCBEF"/>
              </a:buClr>
              <a:buSzPct val="80000"/>
            </a:pPr>
            <a:r>
              <a:rPr lang="ru-RU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</a:t>
            </a:r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Г.Б., </a:t>
            </a:r>
            <a:r>
              <a:rPr lang="ru-RU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Зарицкая</a:t>
            </a:r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ctrTitle"/>
          </p:nvPr>
        </p:nvSpPr>
        <p:spPr>
          <a:xfrm rot="361898">
            <a:off x="805719" y="2620456"/>
            <a:ext cx="7820595" cy="1617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/>
              <a:t> 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Квест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«Путешествие по Золотому </a:t>
            </a: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кольцу»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99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14406" y="30601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Города старинные</a:t>
            </a:r>
            <a:b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</a:br>
            <a: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К солнышку лицом,</a:t>
            </a:r>
            <a:b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</a:br>
            <a: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Для России стали</a:t>
            </a:r>
            <a:b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</a:br>
            <a: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Золотым кольцом.</a:t>
            </a:r>
            <a:br>
              <a:rPr lang="ru-RU" sz="32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</a:br>
            <a:endParaRPr lang="ru-RU" sz="32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5" name="Picture 1" descr="C:\Users\ГАЛИНА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1271" y="4663350"/>
            <a:ext cx="2277999" cy="1931042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1172" b="19386"/>
          <a:stretch/>
        </p:blipFill>
        <p:spPr bwMode="auto">
          <a:xfrm>
            <a:off x="126779" y="116632"/>
            <a:ext cx="1231254" cy="128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9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/>
                <a:latin typeface="Times New Roman"/>
                <a:ea typeface="Calibri"/>
              </a:rPr>
              <a:t>Задание 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458200" cy="561662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                                             1. 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Этот город был основан князем,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                                                  который изображён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                                                  на гербе России.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2. На берегу озера </a:t>
            </a: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Плещеево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находится этот город.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 smtClean="0">
              <a:solidFill>
                <a:srgbClr val="333333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14785"/>
            <a:ext cx="2022627" cy="202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80" y="3938149"/>
            <a:ext cx="4103949" cy="273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ГАЛИНА\Desktop\little-girl-in-scout-uniform-vec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729366"/>
            <a:ext cx="1104588" cy="1894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61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4928791" cy="7200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457200" lvl="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городе  33 церкви,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монастырей, 17 часовен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Считают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название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от старославянского глагола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съзьдати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 «слепленный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глины».</a:t>
            </a:r>
          </a:p>
          <a:p>
            <a:pPr marL="0" lv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Разгадайте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ребус. 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О каком материале идёт речь? С ним связаны постройки известного музея под открытым небом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097205"/>
              </p:ext>
            </p:extLst>
          </p:nvPr>
        </p:nvGraphicFramePr>
        <p:xfrm>
          <a:off x="2195736" y="5334951"/>
          <a:ext cx="4297572" cy="151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Документ" r:id="rId5" imgW="6495898" imgH="2284352" progId="">
                  <p:embed/>
                </p:oleObj>
              </mc:Choice>
              <mc:Fallback>
                <p:oleObj name="Документ" r:id="rId5" imgW="6495898" imgH="2284352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5334951"/>
                        <a:ext cx="4297572" cy="15112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405234"/>
            <a:ext cx="3300809" cy="220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34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10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53428"/>
            <a:ext cx="8964488" cy="5572735"/>
          </a:xfrm>
        </p:spPr>
        <p:txBody>
          <a:bodyPr>
            <a:normAutofit/>
          </a:bodyPr>
          <a:lstStyle/>
          <a:p>
            <a:pPr marL="457200" lvl="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червлёном поле серебряный олень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гривой и копытами.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в геральдике символизирует чистоту,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благородство. Золото - символизирует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величие, богатство.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Червлёный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(красный) цвет - символизирует мужество,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самоотверженность.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Какому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принадлежит этот герб?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Посмотрите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картинки. Как называется промысел, которым прославился этот город?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ds04.infourok.ru/uploads/ex/014a/0004bc39-26c181c0/img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6462" r="20616"/>
          <a:stretch/>
        </p:blipFill>
        <p:spPr bwMode="auto">
          <a:xfrm>
            <a:off x="6923707" y="183420"/>
            <a:ext cx="1728192" cy="1984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avatars.mds.yandex.net/get-pdb/2376282/efa98072-33bf-4e14-b8ff-0242ac9d9bc2/s1200?webp=fals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20" y="4509119"/>
            <a:ext cx="3028323" cy="219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rostov.ist-tour.ru/wp-content/uploads/sites/4/2019/01/Muzej-finifti-g.-Rostov-Velikij-1024x7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93" y="4509119"/>
            <a:ext cx="2762635" cy="2191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0234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C00000"/>
                </a:solidFill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</a:rPr>
              <a:t>Золотое кольцо</a:t>
            </a:r>
            <a:r>
              <a:rPr lang="ru-RU" sz="4800" dirty="0">
                <a:solidFill>
                  <a:srgbClr val="C00000"/>
                </a:solidFill>
              </a:rPr>
              <a:t/>
            </a:r>
            <a:br>
              <a:rPr lang="ru-RU" sz="4800" dirty="0">
                <a:solidFill>
                  <a:srgbClr val="C00000"/>
                </a:solidFill>
              </a:rPr>
            </a:b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496" y="908302"/>
            <a:ext cx="9072222" cy="57832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8" y="1363690"/>
            <a:ext cx="2039613" cy="175604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1362395"/>
            <a:ext cx="2016224" cy="175733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2" name="Рисунок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68" y="1362395"/>
            <a:ext cx="2169187" cy="1757339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1762" r="2515"/>
          <a:stretch/>
        </p:blipFill>
        <p:spPr>
          <a:xfrm>
            <a:off x="6835147" y="1362395"/>
            <a:ext cx="2232249" cy="175733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t="3751" b="-1179"/>
          <a:stretch/>
        </p:blipFill>
        <p:spPr>
          <a:xfrm>
            <a:off x="1691680" y="3284984"/>
            <a:ext cx="2427569" cy="172819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5" name="Рисунок 2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03265"/>
            <a:ext cx="2376264" cy="172819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6" name="Рисунок 2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5" y="5130331"/>
            <a:ext cx="2189662" cy="161108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7" name="Рисунок 2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71" y="5130331"/>
            <a:ext cx="2171216" cy="1618768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3099" y="5130331"/>
            <a:ext cx="2004907" cy="161108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1687" y="5130332"/>
            <a:ext cx="2022801" cy="159551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34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fsd.multiurok.ru/html/2019/12/08/s_5ded0ab01703c/1283165_1.jpeg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1520" y="274638"/>
            <a:ext cx="8568952" cy="61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Александр Сачков Поёт Песни Станислава Горбушева Золотое Кольцо Росс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5848" y="5733256"/>
            <a:ext cx="537592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80629"/>
            <a:ext cx="8880987" cy="6660740"/>
          </a:xfrm>
        </p:spPr>
      </p:pic>
    </p:spTree>
    <p:extLst>
      <p:ext uri="{BB962C8B-B14F-4D97-AF65-F5344CB8AC3E}">
        <p14:creationId xmlns:p14="http://schemas.microsoft.com/office/powerpoint/2010/main" val="372007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22960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</a:rPr>
              <a:t>Спасибо за внимание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</a:endParaRPr>
          </a:p>
        </p:txBody>
      </p:sp>
      <p:pic>
        <p:nvPicPr>
          <p:cNvPr id="7" name="Picture 1" descr="C:\Users\ГАЛИНА\Desktop\young-explorers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947529"/>
            <a:ext cx="3384376" cy="1548175"/>
          </a:xfrm>
          <a:prstGeom prst="rect">
            <a:avLst/>
          </a:prstGeom>
          <a:noFill/>
        </p:spPr>
      </p:pic>
      <p:pic>
        <p:nvPicPr>
          <p:cNvPr id="8" name="Picture 2" descr="C:\Users\ГАЛИНА\Desktop\евушка-backpack-немногая-64022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30665"/>
            <a:ext cx="1042120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61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32500" lnSpcReduction="20000"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https://www.art-portrets.ru/art/levitan/zolotaya-osen.jpg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4"/>
              </a:rPr>
              <a:t>https://avatars.mds.yandex.net/get-pdb/1342781/7d309efa-57dd-40b5-9523-d7ac07bbacbd/s1200?webp=false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https://natworld.info/wp-content/uploads/2018/02/Isaak-Ilich-Levitan.-Vesna.-Bolshaja-voda.jpg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5"/>
              </a:rPr>
              <a:t>http://sati-sgk.ru/tl_files/personalij/0kartinki/Jaroslavskij%20teatr%20dramy.jpg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6"/>
              </a:rPr>
              <a:t>https://i.pinimg.com/originals/08/e0/53/08e0535c7b8443891f32620f0b2522d6.jpg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7"/>
              </a:rPr>
              <a:t>https://radikal.ru/lfp/a.radikal.ru/a30/1905/c2/a2d08463bc9e.jpg/htm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8"/>
              </a:rPr>
              <a:t>http://chemcomplex.ru/wp-content/uploads/2019/11/Иваново.jpg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u="sng" dirty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http://sati-sgk.ru/tl_files/personalij/0kartinki/Jaroslavskij%20teatr%20dramy.jpg</a:t>
            </a:r>
            <a:endParaRPr lang="ru-RU" u="sng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u="sng" dirty="0">
                <a:solidFill>
                  <a:srgbClr val="0000FF"/>
                </a:solidFill>
                <a:ea typeface="Calibri"/>
                <a:cs typeface="Times New Roman"/>
                <a:hlinkClick r:id="rId9"/>
              </a:rPr>
              <a:t>https://cdn.pixabay.com/photo/2014/03/24/23/34/seagull-295875_1280.jpg</a:t>
            </a:r>
            <a:endParaRPr lang="ru-RU" u="sng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u="sng" dirty="0">
                <a:solidFill>
                  <a:srgbClr val="0000FF"/>
                </a:solidFill>
                <a:ea typeface="Calibri"/>
                <a:cs typeface="Times New Roman"/>
                <a:hlinkClick r:id="rId10"/>
              </a:rPr>
              <a:t>https://daypic.ru/wp-content/uploads/2011/10/1198-900x585.jpg</a:t>
            </a:r>
            <a:endParaRPr lang="ru-RU" u="sng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u="sng" dirty="0">
                <a:solidFill>
                  <a:srgbClr val="0000FF"/>
                </a:solidFill>
                <a:ea typeface="Calibri"/>
                <a:cs typeface="Times New Roman"/>
                <a:hlinkClick r:id="rId11"/>
              </a:rPr>
              <a:t>https://www.rusvelikaia.ru/upload/resize_cache/iblock/f35/1000_1000_2/f35299b96995bb0e2cdddc6703b9c4de.jpg</a:t>
            </a:r>
            <a:endParaRPr lang="ru-RU" u="sng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solidFill>
                  <a:srgbClr val="0000FF"/>
                </a:solidFill>
                <a:ea typeface="Calibri"/>
                <a:cs typeface="Times New Roman"/>
                <a:hlinkClick r:id="rId12"/>
              </a:rPr>
              <a:t>https://img.lookmytrips.com/images/look7kiv/5b7dae41ff936703a701bb0a-5b7dbe23a6f40-1dnrfh4.jpg</a:t>
            </a:r>
            <a:endParaRPr lang="ru-RU" u="sng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hlinkClick r:id="rId13"/>
              </a:rPr>
              <a:t>https://ds04.infourok.ru/uploads/ex/014a/0004bc39-26c181c0/img4.jpg</a:t>
            </a:r>
            <a:endParaRPr lang="ru-RU" u="sng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hlinkClick r:id="rId14"/>
              </a:rPr>
              <a:t>https://avatars.mds.yandex.net/get-pdb/2376282/efa98072-33bf-4e14-b8ff-0242ac9d9bc2/s1200?webp=false</a:t>
            </a:r>
            <a:endParaRPr lang="ru-RU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hlinkClick r:id="rId15"/>
              </a:rPr>
              <a:t>https://blog.ufalib.ru/assets/images/13_kaleidoskop/90/b21abb5a4093ddf6a066fb4827cef5b9.jpg</a:t>
            </a:r>
            <a:endParaRPr lang="ru-RU" u="sng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hlinkClick r:id="rId16"/>
              </a:rPr>
              <a:t>http://greenbag.ru/sites/default/files/imagecache/sovet_anonce2/photos/story/1/suzdal_0.jpg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0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0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595530"/>
            <a:ext cx="8333674" cy="406104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Каждая команда получает маршрутный лист и задания к нему. По подсказкам в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игры командам предстоит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угадать названия городов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расположить картинки в соответствии с номерами заданий.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45" y="2966191"/>
            <a:ext cx="5286412" cy="3763472"/>
          </a:xfrm>
          <a:prstGeom prst="rect">
            <a:avLst/>
          </a:prstGeom>
        </p:spPr>
      </p:pic>
      <p:pic>
        <p:nvPicPr>
          <p:cNvPr id="7" name="Picture 3" descr="C:\Users\ГАЛИНА\Desktop\d5b6b1fd933a351b29ea1d91049179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336045"/>
            <a:ext cx="1080120" cy="2393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06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Задание 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Какой городок люди называют местом, где живёт много художников?</a:t>
            </a:r>
            <a:endParaRPr lang="ru-RU" sz="20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С именем какого известного русского художника связаны эти картины?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6" y="2393512"/>
            <a:ext cx="3282469" cy="210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57" y="2412303"/>
            <a:ext cx="260443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72" y="2393512"/>
            <a:ext cx="2300624" cy="270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567142"/>
            <a:ext cx="4441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Золотая осень                                                       Март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579266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 этом городе открыт его дом-музей.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296" y="5097039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Большая вода</a:t>
            </a:r>
            <a:endParaRPr lang="ru-RU" sz="1600" dirty="0"/>
          </a:p>
        </p:txBody>
      </p:sp>
      <p:pic>
        <p:nvPicPr>
          <p:cNvPr id="12" name="Picture 8" descr="C:\Users\ГАЛИНА\Desktop\a04208bbba50be36c01d90e381426b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552" y="5125689"/>
            <a:ext cx="1661840" cy="161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9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Задание 2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900" dirty="0" smtClean="0">
                <a:effectLst/>
                <a:latin typeface="Times New Roman"/>
                <a:ea typeface="Calibri"/>
                <a:cs typeface="Times New Roman"/>
              </a:rPr>
              <a:t>1. В сказке Н. Сладкова есть лесная примета: если этот зверь перевернётся на другой бок, значит, солнце повернётся на лето.</a:t>
            </a:r>
            <a:endParaRPr lang="ru-RU" sz="1900" dirty="0" smtClean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 smtClean="0">
                <a:effectLst/>
                <a:latin typeface="Times New Roman"/>
                <a:ea typeface="Calibri"/>
                <a:cs typeface="Times New Roman"/>
              </a:rPr>
              <a:t>    Этого загадочного зверя пытались разбудить и Лось, и Белая Куропатка, и Белка</a:t>
            </a:r>
            <a:r>
              <a:rPr lang="ru-RU" sz="1900" dirty="0" smtClean="0">
                <a:latin typeface="Times New Roman"/>
                <a:ea typeface="Calibri"/>
                <a:cs typeface="Times New Roman"/>
              </a:rPr>
              <a:t>, а</a:t>
            </a:r>
            <a:r>
              <a:rPr lang="ru-RU" sz="1900" dirty="0" smtClean="0">
                <a:effectLst/>
                <a:latin typeface="Times New Roman"/>
                <a:ea typeface="Calibri"/>
                <a:cs typeface="Times New Roman"/>
              </a:rPr>
              <a:t> смогла справиться только Мышка.</a:t>
            </a:r>
            <a:endParaRPr lang="ru-RU" sz="1900" dirty="0"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1900" i="1" dirty="0" smtClean="0">
                <a:effectLst/>
                <a:latin typeface="Times New Roman"/>
                <a:ea typeface="Calibri"/>
                <a:cs typeface="Times New Roman"/>
              </a:rPr>
              <a:t> - О каком животном идёт речь? 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900" i="1" dirty="0" smtClean="0">
                <a:effectLst/>
                <a:latin typeface="Times New Roman"/>
                <a:ea typeface="Calibri"/>
                <a:cs typeface="Times New Roman"/>
              </a:rPr>
              <a:t>- На гербе какого города изображён этот зверь?</a:t>
            </a:r>
            <a:endParaRPr lang="ru-RU" sz="1900" dirty="0">
              <a:ea typeface="Calibri"/>
              <a:cs typeface="Times New Roman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ru-RU" sz="1900" dirty="0" smtClean="0">
                <a:effectLst/>
                <a:latin typeface="Times New Roman"/>
                <a:ea typeface="Calibri"/>
                <a:cs typeface="Times New Roman"/>
              </a:rPr>
              <a:t>2. Князь, который правил этим городом, имел прозвище Мудрый. При его правлении было построено много храмов, он грамотно вёл внешнюю политику страны, занимался переводами книг на славянский язык. </a:t>
            </a:r>
            <a:endParaRPr lang="ru-RU" sz="19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19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900" dirty="0" smtClean="0">
                <a:effectLst/>
                <a:latin typeface="Times New Roman"/>
                <a:ea typeface="Times New Roman"/>
                <a:cs typeface="Times New Roman"/>
              </a:rPr>
              <a:t>3. В этом городе Фёдор Григорьевич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900" dirty="0" smtClean="0">
                <a:effectLst/>
                <a:latin typeface="Times New Roman"/>
                <a:ea typeface="Times New Roman"/>
                <a:cs typeface="Times New Roman"/>
              </a:rPr>
              <a:t> Волков создал</a:t>
            </a:r>
            <a:r>
              <a:rPr lang="ru-RU" sz="1900" i="1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900" dirty="0" smtClean="0">
                <a:effectLst/>
                <a:latin typeface="Times New Roman"/>
                <a:ea typeface="Times New Roman"/>
                <a:cs typeface="Times New Roman"/>
              </a:rPr>
              <a:t>первый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900" dirty="0" smtClean="0">
                <a:effectLst/>
                <a:latin typeface="Times New Roman"/>
                <a:ea typeface="Times New Roman"/>
                <a:cs typeface="Times New Roman"/>
              </a:rPr>
              <a:t> общедоступный театр.</a:t>
            </a:r>
            <a:endParaRPr lang="ru-RU" sz="19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 smtClean="0">
                <a:effectLst/>
                <a:latin typeface="Arial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70" y="3789041"/>
            <a:ext cx="4433318" cy="294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1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474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Задание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Прочитайте.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При нём Русь целых 30 лет</a:t>
            </a:r>
            <a:b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От половцев не знала бед.</a:t>
            </a:r>
            <a:b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Княжеские распри устранил</a:t>
            </a:r>
            <a:b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И люд простой он защитил.</a:t>
            </a:r>
            <a:b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Как князя того звали-величали?</a:t>
            </a:r>
            <a:endParaRPr lang="ru-RU" sz="2000" dirty="0"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2. У основателя этого города было прозвище Красное Солнышко.</a:t>
            </a:r>
            <a:endParaRPr lang="ru-RU" sz="2000" dirty="0"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3. С именем этого князя связана главная царская шапка великих князей и царей, символ самодержавия на Руси.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       4. На берегу речки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Клязьмы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    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находится этот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великий город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9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5" y="980728"/>
            <a:ext cx="2359690" cy="210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9120"/>
            <a:ext cx="296887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ГАЛИНА\Desktop\_1308-377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941168"/>
            <a:ext cx="972325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32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/>
                <a:ea typeface="Calibri"/>
                <a:cs typeface="Times New Roman"/>
              </a:rPr>
              <a:t>Задание 4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15000"/>
              </a:lnSpc>
              <a:buSzPts val="1400"/>
              <a:buNone/>
            </a:pPr>
            <a:r>
              <a:rPr lang="ru-RU" sz="2600" dirty="0" smtClean="0">
                <a:effectLst/>
                <a:latin typeface="Times New Roman"/>
                <a:ea typeface="Calibri"/>
                <a:cs typeface="Times New Roman"/>
              </a:rPr>
              <a:t>1. Отгадайте загадку.</a:t>
            </a:r>
            <a:endParaRPr lang="ru-RU" sz="2600" dirty="0">
              <a:ea typeface="Calibri"/>
              <a:cs typeface="Times New Roman"/>
            </a:endParaRPr>
          </a:p>
          <a:p>
            <a:pPr marL="1143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Calibri"/>
                <a:cs typeface="Times New Roman"/>
              </a:rPr>
              <a:t>       Дует ветер — я не дую.</a:t>
            </a:r>
            <a:endParaRPr lang="ru-RU" sz="2600" dirty="0">
              <a:ea typeface="Calibri"/>
              <a:cs typeface="Times New Roman"/>
            </a:endParaRPr>
          </a:p>
          <a:p>
            <a:pPr marL="1143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Calibri"/>
                <a:cs typeface="Times New Roman"/>
              </a:rPr>
              <a:t>       Дует он — не дую я.</a:t>
            </a:r>
            <a:endParaRPr lang="ru-RU" sz="2600" dirty="0">
              <a:ea typeface="Calibri"/>
              <a:cs typeface="Times New Roman"/>
            </a:endParaRPr>
          </a:p>
          <a:p>
            <a:pPr marL="1143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Calibri"/>
                <a:cs typeface="Times New Roman"/>
              </a:rPr>
              <a:t>       Но тогда, когда я дую,</a:t>
            </a:r>
            <a:endParaRPr lang="ru-RU" sz="2600" dirty="0">
              <a:ea typeface="Calibri"/>
              <a:cs typeface="Times New Roman"/>
            </a:endParaRPr>
          </a:p>
          <a:p>
            <a:pPr marL="1143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Calibri"/>
                <a:cs typeface="Times New Roman"/>
              </a:rPr>
              <a:t>       Дует ветер от меня.  </a:t>
            </a:r>
          </a:p>
          <a:p>
            <a:pPr marL="1143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Calibri"/>
                <a:cs typeface="Times New Roman"/>
              </a:rPr>
              <a:t>По легенде, императрица Екатерина Великая распорядилась перестроить улицы города в виде этого предмета. </a:t>
            </a:r>
          </a:p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      2. Название реки имеет такое </a:t>
            </a: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                                 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                             же   название, что и город.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3672408" cy="2169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55018"/>
            <a:ext cx="1897983" cy="22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Задание 5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1584176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Этот город называют 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«Текстильной столицей России».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26" y="923065"/>
            <a:ext cx="3816684" cy="254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40058"/>
            <a:ext cx="6264696" cy="3901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2. Прочитайте отрывок из поэмы: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   </a:t>
            </a:r>
            <a:r>
              <a:rPr lang="ru-RU" sz="2800" dirty="0" smtClean="0"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У лукоморья дуб зелёный;</a:t>
            </a:r>
            <a:endParaRPr lang="ru-RU" sz="28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   Златая цепь на дубе том:</a:t>
            </a:r>
            <a:endParaRPr lang="ru-RU" sz="28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   И днём и ночью кот учёный</a:t>
            </a:r>
            <a:endParaRPr lang="ru-RU" sz="28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  Всё ходит по цепи кругом…</a:t>
            </a:r>
            <a:endParaRPr lang="ru-RU" sz="28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- Назовите поэта, именем которого названа главная площадь города.</a:t>
            </a:r>
            <a:endParaRPr lang="ru-RU" sz="2400" i="1" dirty="0">
              <a:ea typeface="Calibri"/>
              <a:cs typeface="Times New Roman"/>
            </a:endParaRPr>
          </a:p>
        </p:txBody>
      </p:sp>
      <p:pic>
        <p:nvPicPr>
          <p:cNvPr id="7" name="Picture 4" descr="C:\Users\ГАЛИНА\Desktop\исследователь-девушки-с-формой-разведчика-иллюстрация-исследователя-148413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2571" y="4779642"/>
            <a:ext cx="1512448" cy="1758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2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875"/>
            <a:ext cx="8229600" cy="5284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688632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Название этого города произошло от слова «угол».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С этой птицей связано название самого известного завода.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4760" r="4305" b="4789"/>
          <a:stretch/>
        </p:blipFill>
        <p:spPr bwMode="auto">
          <a:xfrm>
            <a:off x="299417" y="3221532"/>
            <a:ext cx="4041217" cy="295319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44" y="3221532"/>
            <a:ext cx="4078765" cy="29531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020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6237312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7000"/>
              </a:lnSpc>
              <a:buFont typeface="+mj-lt"/>
              <a:buAutoNum type="arabicPeriod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 одной семье, один из 3-х сыновей Варфоломей, не мог освоить грамоту. Он часто просил Бога: «Господи! Дай же мне грамоту эту, научи и вразуми меня!»</a:t>
            </a:r>
            <a:endParaRPr lang="ru-RU" sz="1800" dirty="0" smtClean="0">
              <a:effectLst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 Однажды в поисках убежавших жеребят на лугу, возле старого дуба, Варфоломей увидел старца, погружённого в молитвы. Отрок подождал, пока старец закончит молитву, и смиренно ему поклонился.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 Старец долго расспрашивал юношу, возвёл глаза к небу и сотворил молитву. Потом достал из рукава кусок пшеничного хлеба и велел Варфоломею его съесть. И всё случилось по слову старца. 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  Варфоломей, получив знание как божественный дар, постиг разом всю книжную премудрость.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В двадцать три года он принял монашеский постриг под именем Сергия.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 Долгое время жил Сергий совсем один. Он не отказывал никому — ни</a:t>
            </a:r>
            <a:r>
              <a:rPr lang="ru-RU" sz="1800" dirty="0" smtClean="0">
                <a:ea typeface="Times New Roman"/>
                <a:cs typeface="Times New Roman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старому, ни юному, ни богатому, ни нищему. К нему приходило всё больше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людей. Так, со временем, в пустыне образовался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монастырь. Сергий стал в нём игуменом.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>
              <a:ea typeface="Calibri"/>
              <a:cs typeface="Times New Roman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8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Вспомните название монастыря и связанного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с ним города.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2. В этом городе изготавливают куклы из дерева,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возраст которых составляет более 100 лет.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672409" cy="238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5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729</Words>
  <Application>Microsoft Office PowerPoint</Application>
  <PresentationFormat>Экран (4:3)</PresentationFormat>
  <Paragraphs>117</Paragraphs>
  <Slides>17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Monotype Corsiva</vt:lpstr>
      <vt:lpstr>Times New Roman</vt:lpstr>
      <vt:lpstr>Wingdings</vt:lpstr>
      <vt:lpstr>Тема Office</vt:lpstr>
      <vt:lpstr>Документ</vt:lpstr>
      <vt:lpstr> Квест «Путешествие по Золотому кольцу»</vt:lpstr>
      <vt:lpstr>Ход игры</vt:lpstr>
      <vt:lpstr>                     Задание 1</vt:lpstr>
      <vt:lpstr>Задание 2 </vt:lpstr>
      <vt:lpstr> Задание 3</vt:lpstr>
      <vt:lpstr> Задание 4 </vt:lpstr>
      <vt:lpstr> Задание 5 </vt:lpstr>
      <vt:lpstr>Задание 6</vt:lpstr>
      <vt:lpstr>Задание 7</vt:lpstr>
      <vt:lpstr>Задание 8</vt:lpstr>
      <vt:lpstr>Задание 9</vt:lpstr>
      <vt:lpstr>Задание 10</vt:lpstr>
      <vt:lpstr>Золотое кольцо </vt:lpstr>
      <vt:lpstr>Презентация PowerPoint</vt:lpstr>
      <vt:lpstr>Презентация PowerPoint</vt:lpstr>
      <vt:lpstr>Спасибо за внимание</vt:lpstr>
      <vt:lpstr>Источники: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Кабинет 11</dc:creator>
  <cp:lastModifiedBy>учитель</cp:lastModifiedBy>
  <cp:revision>42</cp:revision>
  <dcterms:created xsi:type="dcterms:W3CDTF">2020-06-03T18:09:14Z</dcterms:created>
  <dcterms:modified xsi:type="dcterms:W3CDTF">2020-06-08T08:30:19Z</dcterms:modified>
</cp:coreProperties>
</file>