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300" r:id="rId2"/>
    <p:sldId id="256" r:id="rId3"/>
    <p:sldId id="310" r:id="rId4"/>
    <p:sldId id="282" r:id="rId5"/>
    <p:sldId id="306" r:id="rId6"/>
    <p:sldId id="283" r:id="rId7"/>
    <p:sldId id="308" r:id="rId8"/>
    <p:sldId id="309" r:id="rId9"/>
    <p:sldId id="285" r:id="rId10"/>
    <p:sldId id="311" r:id="rId11"/>
    <p:sldId id="287" r:id="rId12"/>
    <p:sldId id="288" r:id="rId13"/>
    <p:sldId id="291" r:id="rId14"/>
    <p:sldId id="292" r:id="rId15"/>
    <p:sldId id="293" r:id="rId16"/>
    <p:sldId id="313" r:id="rId17"/>
    <p:sldId id="294" r:id="rId18"/>
    <p:sldId id="295" r:id="rId19"/>
    <p:sldId id="296" r:id="rId20"/>
    <p:sldId id="297" r:id="rId21"/>
    <p:sldId id="303" r:id="rId22"/>
    <p:sldId id="304" r:id="rId23"/>
    <p:sldId id="305" r:id="rId24"/>
    <p:sldId id="302" r:id="rId25"/>
    <p:sldId id="284" r:id="rId26"/>
    <p:sldId id="286" r:id="rId27"/>
    <p:sldId id="289" r:id="rId28"/>
    <p:sldId id="290" r:id="rId29"/>
    <p:sldId id="301" r:id="rId30"/>
    <p:sldId id="29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 Богачёв" initials="РБ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 autoAdjust="0"/>
    <p:restoredTop sz="86400" autoAdjust="0"/>
  </p:normalViewPr>
  <p:slideViewPr>
    <p:cSldViewPr snapToGrid="0">
      <p:cViewPr varScale="1">
        <p:scale>
          <a:sx n="101" d="100"/>
          <a:sy n="101" d="100"/>
        </p:scale>
        <p:origin x="-708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2T18:43:51.764" idx="1">
    <p:pos x="7621" y="798"/>
    <p:text/>
    <p:extLst mod="1"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B224-3738-44F2-8491-2EB9B7E2149D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6E2D4-26D7-4F88-8BA1-744FFF4E5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554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0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653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154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322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51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692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11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0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54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E2D4-26D7-4F88-8BA1-744FFF4E51A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9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2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6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76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6527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8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68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8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2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94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78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89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4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7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7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33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D245E73-7D31-43E1-895F-4A8EC84BC9BF}" type="datetimeFigureOut">
              <a:rPr lang="ru-RU" smtClean="0"/>
              <a:pPr/>
              <a:t>21.01.2018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4E8E1-AE4B-4673-B0DC-906F751A96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72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1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806680"/>
          </a:xfrm>
        </p:spPr>
        <p:txBody>
          <a:bodyPr/>
          <a:lstStyle/>
          <a:p>
            <a:pPr algn="ctr"/>
            <a:r>
              <a:rPr lang="ru-RU" sz="8800" b="1" dirty="0">
                <a:solidFill>
                  <a:schemeClr val="accent3"/>
                </a:solidFill>
              </a:rPr>
              <a:t>Внешняя политика Алексея Михайловича </a:t>
            </a:r>
          </a:p>
        </p:txBody>
      </p:sp>
    </p:spTree>
    <p:extLst>
      <p:ext uri="{BB962C8B-B14F-4D97-AF65-F5344CB8AC3E}">
        <p14:creationId xmlns:p14="http://schemas.microsoft.com/office/powerpoint/2010/main" val="25816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241" y="961534"/>
            <a:ext cx="10105533" cy="5128181"/>
          </a:xfrm>
        </p:spPr>
        <p:txBody>
          <a:bodyPr/>
          <a:lstStyle/>
          <a:p>
            <a:pPr algn="ctr"/>
            <a:r>
              <a:rPr lang="ru-RU" sz="6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Русско-польская война</a:t>
            </a:r>
            <a:br>
              <a:rPr lang="ru-RU" sz="6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1654 - 1667</a:t>
            </a:r>
            <a:endParaRPr lang="ru-RU" sz="66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911" y="0"/>
            <a:ext cx="9404723" cy="14732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9135" y="1115638"/>
            <a:ext cx="735839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России принять в свой состав Украину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привело к войне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Польшей.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 сразу же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Земского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1653 г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Переяславской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рады и шла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переменным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успехом почти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лет.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кампании было возвращение земель, утраченных в ходе Смутного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и 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Смоленска.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планировании операции был учтен опыт неудачной Смоленской войны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1632-1634 годов.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силы русского войска возглавлял Алексей Михайлович.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5" y="1116443"/>
            <a:ext cx="3755506" cy="4867918"/>
          </a:xfrm>
        </p:spPr>
      </p:pic>
      <p:sp>
        <p:nvSpPr>
          <p:cNvPr id="3" name="TextBox 2"/>
          <p:cNvSpPr txBox="1"/>
          <p:nvPr/>
        </p:nvSpPr>
        <p:spPr>
          <a:xfrm>
            <a:off x="1555422" y="131976"/>
            <a:ext cx="8814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1.Начало войны с Польшей</a:t>
            </a:r>
            <a:endParaRPr lang="ru-RU" sz="4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511" y="5984361"/>
            <a:ext cx="38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Алексея Михайловича.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6584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495" y="84715"/>
            <a:ext cx="8636813" cy="1178560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 </a:t>
            </a:r>
            <a:r>
              <a:rPr lang="ru-RU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1654-1655 годов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5" y="1085055"/>
            <a:ext cx="3886743" cy="5184000"/>
          </a:xfrm>
        </p:spPr>
      </p:pic>
      <p:sp>
        <p:nvSpPr>
          <p:cNvPr id="5" name="TextBox 4"/>
          <p:cNvSpPr txBox="1"/>
          <p:nvPr/>
        </p:nvSpPr>
        <p:spPr>
          <a:xfrm>
            <a:off x="439287" y="6305055"/>
            <a:ext cx="400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стрельцы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695" y="1504204"/>
            <a:ext cx="721150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кампания носила в целом наступательный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со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объединенных русско-украинских сил.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отличалась крупными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успехами и отбросила войска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Посполитой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Днепра к Бугу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одним из самых крупных успехов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войне стало взятие Смоленска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же 1654 году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взяты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Полоцк  и  Витебск.</a:t>
            </a:r>
          </a:p>
          <a:p>
            <a:pPr algn="just"/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1655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началось наступление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юге и в Белоруссии.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 1655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пиком успехов русско-украинских войск, которые вышли на линию Гродно - Брест - Львов.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>
            <a:hlinkClick r:id="rId4" action="ppaction://hlinksldjump"/>
          </p:cNvPr>
          <p:cNvSpPr/>
          <p:nvPr/>
        </p:nvSpPr>
        <p:spPr>
          <a:xfrm>
            <a:off x="11223057" y="202131"/>
            <a:ext cx="867343" cy="74608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9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658" y="794802"/>
            <a:ext cx="1165153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Воспользовавшись ослаблением Польши,  Швеция вторгается  на её  территорию.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объявляет войну Швеции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польско-шведской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унии;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земель на побережье Финского залива, захваченных шведами в XVI—XVII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веках;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обретение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выхода к Балтийскому морю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военных действий.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событием русско-шведской войны стала осада Риги в августе - октябре 1656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недостаток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 для взятия столь крупной крепости,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 для ее блокады со стороны моря не позволили Алексею Михайловичу достичь успеха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в тылу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Алексея Михайловича развернулось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местных крестьян, которые истребляли русские отряды, посылаемые для добычи продовольствия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1658 году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Польша возобновила войну, обострилась ситуация  на Украине и  Алексей Михайлович заключил перемирие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шведами на 3 года. </a:t>
            </a:r>
          </a:p>
          <a:p>
            <a:pPr algn="just"/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1661 году был подписан </a:t>
            </a:r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Кардисский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мир: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отказывалась от территориальных приобретений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перемирию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1658года.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осстанавливалась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граница, установленная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Столбовским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миром 1617 года.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4470" y="48943"/>
            <a:ext cx="8371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Русско-шведская война</a:t>
            </a:r>
            <a:endParaRPr lang="ru-RU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олна 3">
            <a:hlinkClick r:id="rId3" action="ppaction://hlinksldjump"/>
          </p:cNvPr>
          <p:cNvSpPr/>
          <p:nvPr/>
        </p:nvSpPr>
        <p:spPr>
          <a:xfrm>
            <a:off x="11161833" y="127582"/>
            <a:ext cx="904774" cy="64489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9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829" y="92173"/>
            <a:ext cx="9404723" cy="1046480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 </a:t>
            </a:r>
            <a:r>
              <a:rPr lang="ru-RU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1658—1659 годов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9" y="1502322"/>
            <a:ext cx="5991489" cy="3960000"/>
          </a:xfrm>
        </p:spPr>
      </p:pic>
      <p:sp>
        <p:nvSpPr>
          <p:cNvPr id="7" name="TextBox 6"/>
          <p:cNvSpPr txBox="1"/>
          <p:nvPr/>
        </p:nvSpPr>
        <p:spPr>
          <a:xfrm>
            <a:off x="121292" y="5650427"/>
            <a:ext cx="600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Богдану Хмельницкому в Киеве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скульптор Михаил Микешин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813" y="1134729"/>
            <a:ext cx="570321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1657 г. умер Богдан Хмельницкий.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Гетманом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избран Иван Выговский, сторонник союза с поляками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тайно заключил с ними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договор, предусматривающий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федеративный союз Польши с Малороссией.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события приобрели неблагоприятный для Москвы оборот. Польша, приобретя нового союзника, возобновила войну против России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казачья верхушка пошла за Польшей, то большинство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 сохранило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верность России.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1659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казаки свергли Выговского и вновь подтвердили присягу московскому царю.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Гетманом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избран сын Хмельницкого Юрий.</a:t>
            </a:r>
          </a:p>
        </p:txBody>
      </p:sp>
    </p:spTree>
    <p:extLst>
      <p:ext uri="{BB962C8B-B14F-4D97-AF65-F5344CB8AC3E}">
        <p14:creationId xmlns:p14="http://schemas.microsoft.com/office/powerpoint/2010/main" val="21083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243" y="71120"/>
            <a:ext cx="9404723" cy="914400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Дальнейший ход военных действий</a:t>
            </a:r>
            <a:endParaRPr lang="ru-RU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3" y="1016000"/>
            <a:ext cx="3832888" cy="4932000"/>
          </a:xfrm>
        </p:spPr>
      </p:pic>
      <p:sp>
        <p:nvSpPr>
          <p:cNvPr id="5" name="TextBox 4"/>
          <p:cNvSpPr txBox="1"/>
          <p:nvPr/>
        </p:nvSpPr>
        <p:spPr>
          <a:xfrm>
            <a:off x="335280" y="5992700"/>
            <a:ext cx="382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Король Ян II Казимир Ваза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4138" y="1114442"/>
            <a:ext cx="748905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1660 год стал переломным в ходе русско-польской войны.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времени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войска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теряют стратегическую инициативу, которая постепенно переходит к польско-литовской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стороне.</a:t>
            </a: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1663 года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начался поход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польского войска во главе с королём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Яном-Казимиром, отрядами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крымских татар и правобережными казаками на Левобережную Малороссию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Поначалу польской армии сопутствовал успех. Она овладела 13 городами, но потом события приняли неблагоприятный для короля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оборот.</a:t>
            </a: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</a:t>
            </a:r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весной 1664 г.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русско-украинские войска перешли в контрнаступление и совершили ряд рейдов на Правобережье.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военные действия стали затухать.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ни Польша не имели сил для решающего удара.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>
            <a:hlinkClick r:id="rId4" action="ppaction://hlinksldjump"/>
          </p:cNvPr>
          <p:cNvSpPr/>
          <p:nvPr/>
        </p:nvSpPr>
        <p:spPr>
          <a:xfrm>
            <a:off x="11242307" y="81964"/>
            <a:ext cx="858788" cy="66788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9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939" y="0"/>
            <a:ext cx="9404723" cy="1145422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5400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Андрусовское</a:t>
            </a:r>
            <a:r>
              <a:rPr lang="ru-RU" sz="5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перемирие</a:t>
            </a:r>
            <a:endParaRPr lang="ru-RU" sz="5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7" y="1145422"/>
            <a:ext cx="3725734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8941" y="1300271"/>
            <a:ext cx="660819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подписан </a:t>
            </a:r>
            <a:r>
              <a:rPr lang="ru-RU" sz="1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февраля </a:t>
            </a:r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1667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 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Андрусово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близ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Смоленска.</a:t>
            </a: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Россию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представлял известный дипломат и политик Афанасий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Ордин-Нащокин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 перемирия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Речью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Посполитой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его идеей.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 настоял на подписании соглашения с целью укрепления связей с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Польшей, для дальнейшей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борьбы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Швецией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распространения влияния России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Европе. </a:t>
            </a: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Речь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Посполитой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подписывал Ежи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Глебович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Казацких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 на подписание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перемирия не пустили.</a:t>
            </a:r>
          </a:p>
          <a:p>
            <a:pPr algn="just"/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816" y="5863472"/>
            <a:ext cx="4515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Ордин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Нащокин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 Посольского приказа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царствование Алексея Михайловича. </a:t>
            </a:r>
          </a:p>
        </p:txBody>
      </p:sp>
    </p:spTree>
    <p:extLst>
      <p:ext uri="{BB962C8B-B14F-4D97-AF65-F5344CB8AC3E}">
        <p14:creationId xmlns:p14="http://schemas.microsoft.com/office/powerpoint/2010/main" val="20464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155" y="1"/>
            <a:ext cx="9087440" cy="108712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4800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Андрусовского</a:t>
            </a:r>
            <a:r>
              <a:rPr lang="ru-RU" sz="4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перемирия</a:t>
            </a:r>
            <a:endParaRPr lang="ru-RU" sz="4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99622" y="1711123"/>
            <a:ext cx="11161336" cy="48593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Перемирие устанавливалось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сроком на 13,5 лет, в течение которых государства должны были подготовить условия «вечного мира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получила Смоленск и все земли, утерянные ею в Смутное время.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Посполитая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признавала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присоединение к России Левобережной Украины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Киев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передавался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во временное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сроком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а затем оно стало постоянным</a:t>
            </a:r>
          </a:p>
          <a:p>
            <a:pPr marL="0" indent="0" algn="just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Запорожская сечь получала автономию.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Белоруссия и Правобережная Украина остались за Речью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/>
          </a:p>
        </p:txBody>
      </p:sp>
      <p:sp>
        <p:nvSpPr>
          <p:cNvPr id="3" name="Волна 2">
            <a:hlinkClick r:id="rId3" action="ppaction://hlinksldjump"/>
          </p:cNvPr>
          <p:cNvSpPr/>
          <p:nvPr/>
        </p:nvSpPr>
        <p:spPr>
          <a:xfrm>
            <a:off x="11117343" y="94269"/>
            <a:ext cx="942681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92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89814" y="-1"/>
            <a:ext cx="9426805" cy="981777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Солдатские полки</a:t>
            </a:r>
            <a:endParaRPr lang="ru-RU" sz="4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354423" y="1389516"/>
            <a:ext cx="6627043" cy="467798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Полки иноземного строя переформированные    Алексеем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1658 году.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Комплектовались из 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точных людей на       пожизненную службу. 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Представляли собой пехотное войско. 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русско-польской войны 1654—1667 полки нового строя стали основной частью вооружённых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11271183" y="182880"/>
            <a:ext cx="818148" cy="79889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6636" y="5855104"/>
            <a:ext cx="3214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 2-го Московского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Бутырского полка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9" y="1177702"/>
            <a:ext cx="3916206" cy="45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4477" y="0"/>
            <a:ext cx="9834664" cy="89681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Драгунские полки</a:t>
            </a:r>
            <a:endParaRPr lang="ru-RU" sz="4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929459" y="1239408"/>
            <a:ext cx="5899675" cy="5073376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Полки иноземного строя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переформированные Алексеем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1658 году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Драгу́ны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род конницы, способной действовать в пешем строю.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Драгуны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вооружены мушкетами, шпагами, бердышами и короткими пиками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могли биться в пешем строю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Комплектовались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 из даточных людей на пожизненную службу 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озврат 1">
            <a:hlinkClick r:id="rId3" action="ppaction://hlinksldjump" highlightClick="1"/>
          </p:cNvPr>
          <p:cNvSpPr/>
          <p:nvPr/>
        </p:nvSpPr>
        <p:spPr>
          <a:xfrm>
            <a:off x="11203806" y="115503"/>
            <a:ext cx="904775" cy="8951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93357" y="6099299"/>
            <a:ext cx="354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Драгуны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638" y="1189762"/>
            <a:ext cx="5909536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92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0132" y="0"/>
            <a:ext cx="10358698" cy="143287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en-US" sz="6000" b="1" dirty="0">
                <a:solidFill>
                  <a:srgbClr val="E6B7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6000" b="1" dirty="0">
                <a:solidFill>
                  <a:srgbClr val="E6B7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Реформа армии</a:t>
            </a:r>
            <a:br>
              <a:rPr lang="ru-RU" sz="6000" b="1" dirty="0">
                <a:solidFill>
                  <a:srgbClr val="E6B7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192311" y="1238724"/>
            <a:ext cx="7315200" cy="537322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Солдатские полки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Драгунские полки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Рейтарские полки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10" y="5872719"/>
            <a:ext cx="32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царя Алексея Михайловича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1833"/>
          <a:stretch>
            <a:fillRect/>
          </a:stretch>
        </p:blipFill>
        <p:spPr>
          <a:xfrm>
            <a:off x="888111" y="1086440"/>
            <a:ext cx="3276000" cy="4680000"/>
          </a:xfrm>
        </p:spPr>
      </p:pic>
    </p:spTree>
    <p:extLst>
      <p:ext uri="{BB962C8B-B14F-4D97-AF65-F5344CB8AC3E}">
        <p14:creationId xmlns:p14="http://schemas.microsoft.com/office/powerpoint/2010/main" val="13746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11983" y="0"/>
            <a:ext cx="9126551" cy="89681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Рейтарские полки</a:t>
            </a:r>
            <a:endParaRPr lang="ru-RU" sz="5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722830" y="1262747"/>
            <a:ext cx="7115732" cy="472598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е́йтары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принадлежали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полкам «Нового строя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 представляли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наёмные конные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последующем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рейтарский строй переводились и дворянские сотни. </a:t>
            </a:r>
          </a:p>
          <a:p>
            <a:pPr>
              <a:spcBef>
                <a:spcPts val="600"/>
              </a:spcBef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1651 году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Алексей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учредил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рейтарский приказ. </a:t>
            </a:r>
          </a:p>
          <a:p>
            <a:pPr>
              <a:spcBef>
                <a:spcPts val="600"/>
              </a:spcBef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Новосформированные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рейтары сразу выделились среди русской конницы выучкой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снаряжением.</a:t>
            </a:r>
          </a:p>
          <a:p>
            <a:pPr>
              <a:spcBef>
                <a:spcPts val="600"/>
              </a:spcBef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Рейтары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делали ставку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огнестрельное оружие - пистолеты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бою в отличии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драгунов,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рейтары 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спешивались, а стреляли прямо с коня, холодное оружие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вспомогательным.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озврат 1">
            <a:hlinkClick r:id="rId3" action="ppaction://hlinksldjump" highlightClick="1"/>
          </p:cNvPr>
          <p:cNvSpPr/>
          <p:nvPr/>
        </p:nvSpPr>
        <p:spPr>
          <a:xfrm>
            <a:off x="11203806" y="192505"/>
            <a:ext cx="885525" cy="82777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9" y="1056734"/>
            <a:ext cx="3226539" cy="493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654" y="6083003"/>
            <a:ext cx="322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Рейтарский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подпрапорщик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68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94268"/>
            <a:ext cx="9404723" cy="1291472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гнет</a:t>
            </a:r>
            <a:br>
              <a:rPr lang="ru-RU" sz="5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3" y="1489435"/>
            <a:ext cx="6514898" cy="3780000"/>
          </a:xfrm>
        </p:spPr>
      </p:pic>
      <p:sp>
        <p:nvSpPr>
          <p:cNvPr id="4" name="TextBox 3"/>
          <p:cNvSpPr txBox="1"/>
          <p:nvPr/>
        </p:nvSpPr>
        <p:spPr>
          <a:xfrm>
            <a:off x="6796726" y="1102936"/>
            <a:ext cx="530100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1569 году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Люблине между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Польшей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Литовским княжеством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государственный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уния.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союз положил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государству известному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Польша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великодержавной политики в отношении населения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Литовского княжества, в состав которого входили белорусские и украинские земли.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полонизации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привели к отрыву высших слоев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белорусской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украинской этнической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это  затруднило процесс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и развития единого народа.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презрительно относились к украинцам и белорусам, всячески унижая их национальное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достоинство.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402" y="5448693"/>
            <a:ext cx="6504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уния».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 Матейко.1869 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возврат 6">
            <a:hlinkClick r:id="" action="ppaction://hlinkshowjump?jump=lastslideviewed" highlightClick="1"/>
          </p:cNvPr>
          <p:cNvSpPr/>
          <p:nvPr/>
        </p:nvSpPr>
        <p:spPr>
          <a:xfrm>
            <a:off x="11199042" y="94268"/>
            <a:ext cx="898689" cy="81070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75414"/>
            <a:ext cx="9404723" cy="989815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гнет</a:t>
            </a:r>
            <a:br>
              <a:rPr lang="ru-RU" sz="5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3093" y="1319753"/>
            <a:ext cx="56875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1569 году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заключения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возникло единое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– Речь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нового государства оказались все украинские и белорусские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привело к широкому проникновению на Украину польских феодалов.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Украинские и белорусские крестьяне оказались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крепостной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в Речи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самым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тяжелым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 оказывались в полной зависимости от своих панов.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646" y="5802740"/>
            <a:ext cx="566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(суббота на фольварке)".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Хельмонский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1869 г.</a:t>
            </a:r>
          </a:p>
        </p:txBody>
      </p:sp>
      <p:sp>
        <p:nvSpPr>
          <p:cNvPr id="7" name="Управляющая кнопка: возврат 6">
            <a:hlinkClick r:id="" action="ppaction://hlinkshowjump?jump=lastslideviewed" highlightClick="1"/>
          </p:cNvPr>
          <p:cNvSpPr/>
          <p:nvPr/>
        </p:nvSpPr>
        <p:spPr>
          <a:xfrm>
            <a:off x="11249321" y="169681"/>
            <a:ext cx="801278" cy="73529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6" y="1319753"/>
            <a:ext cx="5805320" cy="4608000"/>
          </a:xfrm>
        </p:spPr>
      </p:pic>
    </p:spTree>
    <p:extLst>
      <p:ext uri="{BB962C8B-B14F-4D97-AF65-F5344CB8AC3E}">
        <p14:creationId xmlns:p14="http://schemas.microsoft.com/office/powerpoint/2010/main" val="14754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22548"/>
            <a:ext cx="9404723" cy="1093510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Религиозный гнет</a:t>
            </a:r>
            <a:br>
              <a:rPr lang="ru-RU" sz="5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9592" y="1104513"/>
            <a:ext cx="53638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елигией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являлся католицизм, а украинское и белорусское население было православным.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Католическая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всячески стремилась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окатоличить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православное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1596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часть церковных иерархов православной церкви пошла на союз с католической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церковью и подписали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унию.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этому документу создавалась так называемая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униатская церковь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Формально  сохранялись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православные обряды, использовался родной язык для богослужения, но при этом признавалось религиозное главенство папы римского и католические догматы.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насильственное закрытие православных церквей и изъятие их имущества.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возврат 4">
            <a:hlinkClick r:id="" action="ppaction://hlinkshowjump?jump=lastslideviewed" highlightClick="1"/>
          </p:cNvPr>
          <p:cNvSpPr/>
          <p:nvPr/>
        </p:nvSpPr>
        <p:spPr>
          <a:xfrm>
            <a:off x="11180189" y="75415"/>
            <a:ext cx="933254" cy="81070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1682773"/>
            <a:ext cx="6464372" cy="3600000"/>
          </a:xfrm>
        </p:spPr>
      </p:pic>
      <p:sp>
        <p:nvSpPr>
          <p:cNvPr id="9" name="TextBox 8"/>
          <p:cNvSpPr txBox="1"/>
          <p:nvPr/>
        </p:nvSpPr>
        <p:spPr>
          <a:xfrm>
            <a:off x="197963" y="5373277"/>
            <a:ext cx="630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Проповедь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Скарги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(иезуит, инициатор Брестской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унии)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 Матейко.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1864</a:t>
            </a:r>
          </a:p>
        </p:txBody>
      </p:sp>
    </p:spTree>
    <p:extLst>
      <p:ext uri="{BB962C8B-B14F-4D97-AF65-F5344CB8AC3E}">
        <p14:creationId xmlns:p14="http://schemas.microsoft.com/office/powerpoint/2010/main" val="16058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894" y="1876166"/>
            <a:ext cx="3827282" cy="3940172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расселения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казачества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Днепре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порогами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2" y="130305"/>
            <a:ext cx="7483506" cy="6336000"/>
          </a:xfrm>
        </p:spPr>
      </p:pic>
      <p:sp>
        <p:nvSpPr>
          <p:cNvPr id="3" name="Управляющая кнопка: возврат 2">
            <a:hlinkClick r:id="" action="ppaction://hlinkshowjump?jump=lastslideviewed" highlightClick="1"/>
          </p:cNvPr>
          <p:cNvSpPr/>
          <p:nvPr/>
        </p:nvSpPr>
        <p:spPr>
          <a:xfrm>
            <a:off x="11189615" y="0"/>
            <a:ext cx="876693" cy="115007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423" y="98981"/>
            <a:ext cx="9653047" cy="1159497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Запорожцы пишут письмо турецкому </a:t>
            </a:r>
            <a:br>
              <a:rPr 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султану</a:t>
            </a:r>
            <a:endParaRPr lang="ru-RU" sz="4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39" y="1406472"/>
            <a:ext cx="8277906" cy="4896000"/>
          </a:xfrm>
        </p:spPr>
      </p:pic>
      <p:sp>
        <p:nvSpPr>
          <p:cNvPr id="5" name="TextBox 4"/>
          <p:cNvSpPr txBox="1"/>
          <p:nvPr/>
        </p:nvSpPr>
        <p:spPr>
          <a:xfrm>
            <a:off x="2158739" y="6302472"/>
            <a:ext cx="822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Репин. 1880—1891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возврат 2">
            <a:hlinkClick r:id="" action="ppaction://hlinkshowjump?jump=lastslideviewed" highlightClick="1"/>
          </p:cNvPr>
          <p:cNvSpPr/>
          <p:nvPr/>
        </p:nvSpPr>
        <p:spPr>
          <a:xfrm>
            <a:off x="11331019" y="98981"/>
            <a:ext cx="716437" cy="8201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8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01600"/>
            <a:ext cx="8342722" cy="841676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восстания Богдана Хмельницкого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" b="-5696"/>
          <a:stretch/>
        </p:blipFill>
        <p:spPr>
          <a:xfrm>
            <a:off x="1902333" y="832305"/>
            <a:ext cx="8278002" cy="6336000"/>
          </a:xfrm>
        </p:spPr>
      </p:pic>
      <p:sp>
        <p:nvSpPr>
          <p:cNvPr id="3" name="Управляющая кнопка: возврат 2">
            <a:hlinkClick r:id="" action="ppaction://hlinkshowjump?jump=lastslideviewed" highlightClick="1"/>
          </p:cNvPr>
          <p:cNvSpPr/>
          <p:nvPr/>
        </p:nvSpPr>
        <p:spPr>
          <a:xfrm>
            <a:off x="11203806" y="259882"/>
            <a:ext cx="914400" cy="68339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309" y="62151"/>
            <a:ext cx="9928914" cy="85344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–польской войны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1654 – 1667гг.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-121954"/>
          <a:stretch/>
        </p:blipFill>
        <p:spPr>
          <a:xfrm>
            <a:off x="3401635" y="684000"/>
            <a:ext cx="4580197" cy="13716000"/>
          </a:xfrm>
        </p:spPr>
      </p:pic>
      <p:sp>
        <p:nvSpPr>
          <p:cNvPr id="3" name="Управляющая кнопка: возврат 2">
            <a:hlinkClick r:id="" action="ppaction://hlinkshowjump?jump=lastslideviewed" highlightClick="1"/>
          </p:cNvPr>
          <p:cNvSpPr/>
          <p:nvPr/>
        </p:nvSpPr>
        <p:spPr>
          <a:xfrm>
            <a:off x="11251933" y="298383"/>
            <a:ext cx="866273" cy="67376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3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058" y="103801"/>
            <a:ext cx="9577634" cy="1027416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русско-шведской войны 1656-1658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b="-6850"/>
          <a:stretch/>
        </p:blipFill>
        <p:spPr>
          <a:xfrm>
            <a:off x="1260604" y="962526"/>
            <a:ext cx="9576360" cy="5868000"/>
          </a:xfrm>
        </p:spPr>
      </p:pic>
      <p:sp>
        <p:nvSpPr>
          <p:cNvPr id="4" name="Управляющая кнопка: возврат 3">
            <a:hlinkClick r:id="rId3" action="ppaction://hlinksldjump" highlightClick="1"/>
          </p:cNvPr>
          <p:cNvSpPr/>
          <p:nvPr/>
        </p:nvSpPr>
        <p:spPr>
          <a:xfrm>
            <a:off x="11232682" y="317634"/>
            <a:ext cx="837398" cy="64489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7615" y="1781666"/>
            <a:ext cx="5024487" cy="373301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–польской войны 1654 – 1667гг.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" b="1672"/>
          <a:stretch/>
        </p:blipFill>
        <p:spPr>
          <a:xfrm>
            <a:off x="771100" y="103694"/>
            <a:ext cx="5589908" cy="6732000"/>
          </a:xfrm>
        </p:spPr>
      </p:pic>
      <p:sp>
        <p:nvSpPr>
          <p:cNvPr id="5" name="Управляющая кнопка: возврат 4">
            <a:hlinkClick r:id="" action="ppaction://hlinkshowjump?jump=lastslideviewed" highlightClick="1"/>
          </p:cNvPr>
          <p:cNvSpPr/>
          <p:nvPr/>
        </p:nvSpPr>
        <p:spPr>
          <a:xfrm>
            <a:off x="11149584" y="103694"/>
            <a:ext cx="907298" cy="93872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988" y="1385740"/>
            <a:ext cx="9404723" cy="4279769"/>
          </a:xfrm>
        </p:spPr>
        <p:txBody>
          <a:bodyPr/>
          <a:lstStyle/>
          <a:p>
            <a:pPr algn="ctr"/>
            <a:r>
              <a:rPr lang="en-US" sz="8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8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с Польшей</a:t>
            </a:r>
          </a:p>
        </p:txBody>
      </p:sp>
    </p:spTree>
    <p:extLst>
      <p:ext uri="{BB962C8B-B14F-4D97-AF65-F5344CB8AC3E}">
        <p14:creationId xmlns:p14="http://schemas.microsoft.com/office/powerpoint/2010/main" val="7781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44" y="401638"/>
            <a:ext cx="8241556" cy="6121082"/>
          </a:xfrm>
          <a:prstGeom prst="rect">
            <a:avLst/>
          </a:prstGeom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11229052" y="84841"/>
            <a:ext cx="868680" cy="96153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502" y="263950"/>
            <a:ext cx="9882139" cy="1583703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Положение на украинских землях</a:t>
            </a:r>
            <a:r>
              <a:rPr lang="ru-RU" sz="4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875" y="1964348"/>
            <a:ext cx="11064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Национальный гнет</a:t>
            </a:r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Социальный гнет</a:t>
            </a:r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Религиозный гнет</a:t>
            </a:r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31976"/>
            <a:ext cx="9404723" cy="1338606"/>
          </a:xfrm>
        </p:spPr>
        <p:txBody>
          <a:bodyPr/>
          <a:lstStyle/>
          <a:p>
            <a:pPr algn="ctr"/>
            <a:r>
              <a:rPr lang="ru-RU" sz="6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194" y="1432875"/>
            <a:ext cx="113781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Социальное, национальное и религиозное угнетение украинского и белорусского народов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привело к национально-освободительной  борьбе.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протекала в самых различных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формах: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украинское население городов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объединялось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православных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соборов и создавали братства.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Братства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издавали литературу на родном языке.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сопротивление украинцев и белорусов выливалось в форме убийства отдельных наиболее ненавистных польских феодалов и униатских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священнослужителей.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 полякам стало принимать форму вооруженных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восстаний.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 тому, как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крестьяне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бежали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Дон, на Украине люди бежали на Днепр.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островах за днепровскими порогами сформировалось вольное запорожское казачество.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казаками были построены укрепления «засеки» - отчего и произошло название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Запорожская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Сечь.</a:t>
            </a:r>
          </a:p>
        </p:txBody>
      </p:sp>
      <p:sp>
        <p:nvSpPr>
          <p:cNvPr id="5" name="Волна 4">
            <a:hlinkClick r:id="rId2" action="ppaction://hlinksldjump"/>
          </p:cNvPr>
          <p:cNvSpPr/>
          <p:nvPr/>
        </p:nvSpPr>
        <p:spPr>
          <a:xfrm>
            <a:off x="11199043" y="174397"/>
            <a:ext cx="867266" cy="72586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3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9753" y="0"/>
            <a:ext cx="9797426" cy="1027522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2.Первый период восстания</a:t>
            </a:r>
            <a:br>
              <a:rPr 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1648 – 1651гг.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3" y="1028782"/>
            <a:ext cx="3191934" cy="4752000"/>
          </a:xfrm>
        </p:spPr>
      </p:pic>
      <p:sp>
        <p:nvSpPr>
          <p:cNvPr id="5" name="TextBox 4"/>
          <p:cNvSpPr txBox="1"/>
          <p:nvPr/>
        </p:nvSpPr>
        <p:spPr>
          <a:xfrm>
            <a:off x="4487160" y="1210301"/>
            <a:ext cx="72963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1646 г. польский шляхтич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Д.Чаплинский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напал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хутор Богдана Хмельницкого и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убил его младшего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добившись справедливости через польские судебные инстанции, Хмельницкий решил поднять казаков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восстание.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1648 г. он прибыл в Запорожскую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Сечь и был избран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гетманом.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борьба против Речи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Посполитой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привести к вмешательству Крыма,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Хмельницкий вступил в переговоры с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татарами. 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добился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их нейтралитета, но и союза.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Прельщенный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перспективой захвата богатой добычи, крымский хан отправил на помощь восставшим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4-тысячную конницу.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>
            <a:hlinkClick r:id="rId5" action="ppaction://hlinksldjump"/>
          </p:cNvPr>
          <p:cNvSpPr/>
          <p:nvPr/>
        </p:nvSpPr>
        <p:spPr>
          <a:xfrm>
            <a:off x="11239135" y="6152"/>
            <a:ext cx="905732" cy="60639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4841" y="5780780"/>
            <a:ext cx="392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1596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1657гг.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Гетман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Запорожского, полководец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деятель.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3" y="89616"/>
            <a:ext cx="11764652" cy="105580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Богдана Хмельницкого от 8 июня 1648 г. из </a:t>
            </a:r>
            <a:r>
              <a:rPr lang="ru-RU" sz="32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г.Черкасы</a:t>
            </a:r>
            <a:r>
              <a:rPr lang="ru-RU" sz="3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51" y="896905"/>
            <a:ext cx="116986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предательства крымских татар, Богдан Хмельницкий, обратился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поддержкой к Алексею Михайловичу.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Наяснийший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велможний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преславний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царь московский…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 всемогущий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здарив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от твоего царского величества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посланцув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Чрез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радостно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пришло нам твою царскую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велможност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видомим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учинити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оповоженю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старожитной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греческой, за которую з давних часов и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криваве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заслужоние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откоролей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[ем] и до тих час 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безбожних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ариян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покою не маем…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упевняем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ваше царское величество, если би била на то воля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поспех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твуй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царский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зараз,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бавячися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панство тое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ми </a:t>
            </a:r>
            <a:r>
              <a:rPr lang="ru-RU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всим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Войском </a:t>
            </a:r>
            <a:r>
              <a:rPr lang="ru-RU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Запорозким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услужить </a:t>
            </a:r>
            <a:r>
              <a:rPr lang="ru-RU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вашой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царской </a:t>
            </a:r>
            <a:r>
              <a:rPr lang="ru-RU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велможности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готовисмо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которогосмо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найнижшими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услугами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найпилне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отдаемо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меновите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будет 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царскому величеству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слишно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ляхи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схотят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тот же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боржей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поспешайся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ми их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отсул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возмем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царскому величеству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найнизши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слуги. Богдан Хмельницкий,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гетманз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Войском его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милости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Запорозким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804" y="113122"/>
            <a:ext cx="9404723" cy="124433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3.Земский  Собор 1653г.</a:t>
            </a:r>
            <a:endParaRPr lang="ru-RU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5" y="1224911"/>
            <a:ext cx="6279273" cy="4716000"/>
          </a:xfrm>
        </p:spPr>
      </p:pic>
      <p:sp>
        <p:nvSpPr>
          <p:cNvPr id="5" name="TextBox 4"/>
          <p:cNvSpPr txBox="1"/>
          <p:nvPr/>
        </p:nvSpPr>
        <p:spPr>
          <a:xfrm>
            <a:off x="6787299" y="1224911"/>
            <a:ext cx="51470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1653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Грановитой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палате Кремля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собрался Земский Собор, на котором  решили: 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«Войско Запорожское и гетмана Богдана Хмельницкого с землями и их городами принять под руку государеву». 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договору с Москвой Малороссия сохранила свое внутреннее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023" y="5995447"/>
            <a:ext cx="557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Земский собор.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0512" y="73319"/>
            <a:ext cx="9233180" cy="102961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Переяславская</a:t>
            </a:r>
            <a:r>
              <a:rPr lang="ru-RU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рада</a:t>
            </a:r>
            <a:br>
              <a:rPr lang="ru-RU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" y="1513616"/>
            <a:ext cx="7920579" cy="3852000"/>
          </a:xfrm>
        </p:spPr>
      </p:pic>
      <p:sp>
        <p:nvSpPr>
          <p:cNvPr id="7" name="TextBox 6"/>
          <p:cNvSpPr txBox="1"/>
          <p:nvPr/>
        </p:nvSpPr>
        <p:spPr>
          <a:xfrm>
            <a:off x="113122" y="5509616"/>
            <a:ext cx="7852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Переяславская рада 1654 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М. Хмелько, 1951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1320" y="1216666"/>
            <a:ext cx="38461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1654 года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Переяславе состоялось собрание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запорожского казачества во главе с гетманом Богданом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Хмельницким.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собрании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принародно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принято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об объединении территории Войска Запорожского с Русским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царством.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объединение было закреплённое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присягой на верность царю.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1745</TotalTime>
  <Words>1758</Words>
  <Application>Microsoft Office PowerPoint</Application>
  <PresentationFormat>Произвольный</PresentationFormat>
  <Paragraphs>242</Paragraphs>
  <Slides>30</Slides>
  <Notes>14</Notes>
  <HiddenSlides>13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Ион</vt:lpstr>
      <vt:lpstr>Внешняя политика Алексея Михайловича </vt:lpstr>
      <vt:lpstr>I. Реформа армии </vt:lpstr>
      <vt:lpstr>II. Отношения с Польшей</vt:lpstr>
      <vt:lpstr>1. Положение на украинских землях </vt:lpstr>
      <vt:lpstr>Результат</vt:lpstr>
      <vt:lpstr>2.Первый период восстания 1648 – 1651гг.</vt:lpstr>
      <vt:lpstr>Письмо Богдана Хмельницкого от 8 июня 1648 г. из г.Черкасы </vt:lpstr>
      <vt:lpstr>3.Земский  Собор 1653г.</vt:lpstr>
      <vt:lpstr>4. Переяславская рада  </vt:lpstr>
      <vt:lpstr>III. Русско-польская война 1654 - 1667</vt:lpstr>
      <vt:lpstr> </vt:lpstr>
      <vt:lpstr>2. Кампания 1654-1655 годов</vt:lpstr>
      <vt:lpstr>Презентация PowerPoint</vt:lpstr>
      <vt:lpstr>4. Кампания 1658—1659 годов</vt:lpstr>
      <vt:lpstr>5. Дальнейший ход военных действий</vt:lpstr>
      <vt:lpstr>6. Андрусовское перемирие</vt:lpstr>
      <vt:lpstr>Условия Андрусовского перемирия</vt:lpstr>
      <vt:lpstr>Солдатские полки</vt:lpstr>
      <vt:lpstr>Драгунские полки</vt:lpstr>
      <vt:lpstr>Рейтарские полки</vt:lpstr>
      <vt:lpstr>Национальный гнет </vt:lpstr>
      <vt:lpstr>Социальный гнет </vt:lpstr>
      <vt:lpstr>Религиозный гнет </vt:lpstr>
      <vt:lpstr>Место расселения казачества на Днепре за порогами</vt:lpstr>
      <vt:lpstr>Запорожцы пишут письмо турецкому  султану</vt:lpstr>
      <vt:lpstr>Карта восстания Богдана Хмельницкого   </vt:lpstr>
      <vt:lpstr>Карта русско–польской войны 1654 – 1667гг.</vt:lpstr>
      <vt:lpstr>Карта русско-шведской войны 1656-1658</vt:lpstr>
      <vt:lpstr>Карта русско–польской войны 1654 – 1667гг.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Богачёв</dc:creator>
  <cp:lastModifiedBy>Athlon II</cp:lastModifiedBy>
  <cp:revision>298</cp:revision>
  <dcterms:created xsi:type="dcterms:W3CDTF">2017-09-04T09:12:42Z</dcterms:created>
  <dcterms:modified xsi:type="dcterms:W3CDTF">2018-01-21T10:26:24Z</dcterms:modified>
</cp:coreProperties>
</file>