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7" r:id="rId2"/>
    <p:sldId id="292" r:id="rId3"/>
    <p:sldId id="288" r:id="rId4"/>
    <p:sldId id="289" r:id="rId5"/>
    <p:sldId id="256" r:id="rId6"/>
    <p:sldId id="291" r:id="rId7"/>
    <p:sldId id="258" r:id="rId8"/>
    <p:sldId id="259" r:id="rId9"/>
    <p:sldId id="282" r:id="rId10"/>
    <p:sldId id="275" r:id="rId11"/>
    <p:sldId id="293" r:id="rId12"/>
    <p:sldId id="268" r:id="rId13"/>
    <p:sldId id="295" r:id="rId14"/>
    <p:sldId id="283" r:id="rId15"/>
    <p:sldId id="294" r:id="rId16"/>
    <p:sldId id="297" r:id="rId17"/>
    <p:sldId id="298" r:id="rId18"/>
    <p:sldId id="261" r:id="rId19"/>
    <p:sldId id="276" r:id="rId20"/>
    <p:sldId id="299" r:id="rId21"/>
    <p:sldId id="277" r:id="rId22"/>
    <p:sldId id="266" r:id="rId23"/>
    <p:sldId id="302" r:id="rId24"/>
    <p:sldId id="300" r:id="rId25"/>
    <p:sldId id="303" r:id="rId26"/>
    <p:sldId id="304" r:id="rId27"/>
    <p:sldId id="305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9031"/>
    <a:srgbClr val="FF0000"/>
    <a:srgbClr val="FFDDDD"/>
    <a:srgbClr val="FFCDCD"/>
    <a:srgbClr val="FFC5C5"/>
    <a:srgbClr val="FF9F9F"/>
    <a:srgbClr val="FF8989"/>
    <a:srgbClr val="02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6C19FA2-2D05-444D-A24A-FD7301E039CC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7637A52-1E3E-41EF-A790-9033C0EB83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1712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6FC901C-8F07-4C04-B222-E4D7C288FEC2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911C694-9497-4C5A-865A-7BDFFB6195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2687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FCF9DD-AA6E-4350-B0D4-A71A96F6FE0D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4425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BC413-237B-4778-B0AF-A5413C8E95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341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98245-575A-41F0-9A68-CA970A1C8B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057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2FFC8-3C5F-41AA-8ABF-0B630012D6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480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1499D-D17C-4326-B56F-F1D1E1998E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77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3301E-0840-4763-8F1A-79069A66AA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614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C74C0-BF7A-4ED4-B6AC-9885DDC576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818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62363-05C8-4845-821C-77C64E9633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646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B4595-7F8B-46D3-A173-6DC5455B9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859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68122-871D-439E-AF6A-366F32864F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578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7F075-D322-4073-B546-36C52ABA46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833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68FBA-7235-4E22-9922-A8A6525FA6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471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2A3CC7B-65EF-4541-96AA-FAD19F0543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audio" Target="../media/audio1.wav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00042"/>
            <a:ext cx="7572428" cy="2857520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Окружающий мир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 класс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Природные сообщества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«ЛУГ»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84984"/>
            <a:ext cx="576064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6"/>
          <p:cNvSpPr>
            <a:spLocks noChangeArrowheads="1"/>
          </p:cNvSpPr>
          <p:nvPr/>
        </p:nvSpPr>
        <p:spPr bwMode="auto">
          <a:xfrm>
            <a:off x="3347864" y="548680"/>
            <a:ext cx="1512888" cy="1008063"/>
          </a:xfrm>
          <a:prstGeom prst="ellipse">
            <a:avLst/>
          </a:prstGeom>
          <a:gradFill rotWithShape="1">
            <a:gsLst>
              <a:gs pos="0">
                <a:srgbClr val="04591E"/>
              </a:gs>
              <a:gs pos="50000">
                <a:srgbClr val="08C041"/>
              </a:gs>
              <a:gs pos="100000">
                <a:srgbClr val="04591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CCFFCC"/>
                </a:solidFill>
                <a:latin typeface="Arial Black" panose="020B0A04020102020204" pitchFamily="34" charset="0"/>
              </a:rPr>
              <a:t>ЛУГ</a:t>
            </a:r>
          </a:p>
        </p:txBody>
      </p:sp>
      <p:sp>
        <p:nvSpPr>
          <p:cNvPr id="13315" name="Oval 9"/>
          <p:cNvSpPr>
            <a:spLocks noChangeArrowheads="1"/>
          </p:cNvSpPr>
          <p:nvPr/>
        </p:nvSpPr>
        <p:spPr bwMode="auto">
          <a:xfrm>
            <a:off x="847152" y="2653013"/>
            <a:ext cx="4281381" cy="1440160"/>
          </a:xfrm>
          <a:prstGeom prst="ellipse">
            <a:avLst/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CCFFCC"/>
                </a:solidFill>
                <a:latin typeface="Arial Black" panose="020B0A04020102020204" pitchFamily="34" charset="0"/>
              </a:rPr>
              <a:t>л</a:t>
            </a:r>
            <a:r>
              <a:rPr lang="ru-RU" altLang="ru-RU" dirty="0" smtClean="0">
                <a:solidFill>
                  <a:srgbClr val="CCFFCC"/>
                </a:solidFill>
                <a:latin typeface="Arial Black" panose="020B0A04020102020204" pitchFamily="34" charset="0"/>
              </a:rPr>
              <a:t>екарственные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rgbClr val="CCFFCC"/>
                </a:solidFill>
                <a:latin typeface="Arial Black" panose="020B0A04020102020204" pitchFamily="34" charset="0"/>
              </a:rPr>
              <a:t>растения</a:t>
            </a:r>
            <a:endParaRPr lang="ru-RU" altLang="ru-RU" dirty="0">
              <a:solidFill>
                <a:srgbClr val="CCFFCC"/>
              </a:solidFill>
              <a:latin typeface="Arial Black" panose="020B0A04020102020204" pitchFamily="34" charset="0"/>
            </a:endParaRPr>
          </a:p>
        </p:txBody>
      </p:sp>
      <p:sp>
        <p:nvSpPr>
          <p:cNvPr id="13316" name="Line 10"/>
          <p:cNvSpPr>
            <a:spLocks noChangeShapeType="1"/>
          </p:cNvSpPr>
          <p:nvPr/>
        </p:nvSpPr>
        <p:spPr bwMode="auto">
          <a:xfrm flipH="1">
            <a:off x="5076054" y="2786063"/>
            <a:ext cx="720081" cy="912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5357813" y="1785938"/>
            <a:ext cx="2857500" cy="1000125"/>
          </a:xfrm>
          <a:prstGeom prst="ellipse">
            <a:avLst/>
          </a:prstGeom>
          <a:gradFill rotWithShape="1">
            <a:gsLst>
              <a:gs pos="0">
                <a:srgbClr val="04591E"/>
              </a:gs>
              <a:gs pos="50000">
                <a:srgbClr val="08C041"/>
              </a:gs>
              <a:gs pos="100000">
                <a:srgbClr val="04591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CCFFCC"/>
                </a:solidFill>
                <a:latin typeface="Arial Black" panose="020B0A04020102020204" pitchFamily="34" charset="0"/>
              </a:rPr>
              <a:t>растения</a:t>
            </a:r>
          </a:p>
        </p:txBody>
      </p:sp>
      <p:sp>
        <p:nvSpPr>
          <p:cNvPr id="13320" name="Line 13"/>
          <p:cNvSpPr>
            <a:spLocks noChangeShapeType="1"/>
          </p:cNvSpPr>
          <p:nvPr/>
        </p:nvSpPr>
        <p:spPr bwMode="auto">
          <a:xfrm>
            <a:off x="4439000" y="1591962"/>
            <a:ext cx="637055" cy="25286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7584" y="116632"/>
            <a:ext cx="7056784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b="1" kern="0" dirty="0" smtClean="0">
                <a:solidFill>
                  <a:srgbClr val="FF0000"/>
                </a:solidFill>
              </a:rPr>
              <a:t>Правила сбора лекарственных растений</a:t>
            </a:r>
            <a:endParaRPr lang="ru-RU" sz="3200" b="1" kern="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6792"/>
            <a:ext cx="8352928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31800" lvl="0" indent="-3429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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Чтобы не навредить природе, не надо на лугу собирать лекарственную траву дочиста.</a:t>
            </a:r>
          </a:p>
          <a:p>
            <a:pPr marL="342900" marR="431800" lvl="0" indent="-3429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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следует рвать стебли, а нужно аккуратно срезать ножницами.</a:t>
            </a:r>
          </a:p>
          <a:p>
            <a:pPr marL="342900" marR="431800" lvl="0" indent="-34290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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Собирать лекарственную траву нужно в сухую погоду.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77072"/>
            <a:ext cx="4729686" cy="2626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59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7A8E3"/>
            </a:gs>
            <a:gs pos="50000">
              <a:schemeClr val="accent1"/>
            </a:gs>
            <a:gs pos="100000">
              <a:srgbClr val="67A8E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3315" name="Oval 9"/>
          <p:cNvSpPr>
            <a:spLocks noChangeArrowheads="1"/>
          </p:cNvSpPr>
          <p:nvPr/>
        </p:nvSpPr>
        <p:spPr bwMode="auto">
          <a:xfrm>
            <a:off x="179512" y="2157215"/>
            <a:ext cx="4281381" cy="1055761"/>
          </a:xfrm>
          <a:prstGeom prst="ellipse">
            <a:avLst/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dirty="0" smtClean="0">
              <a:solidFill>
                <a:srgbClr val="CCFFCC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rgbClr val="CCFFCC"/>
                </a:solidFill>
                <a:latin typeface="Arial Black" panose="020B0A04020102020204" pitchFamily="34" charset="0"/>
              </a:rPr>
              <a:t>лекарственные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dirty="0">
              <a:solidFill>
                <a:srgbClr val="CCFFCC"/>
              </a:solidFill>
              <a:latin typeface="Arial Black" panose="020B0A04020102020204" pitchFamily="34" charset="0"/>
            </a:endParaRPr>
          </a:p>
        </p:txBody>
      </p:sp>
      <p:sp>
        <p:nvSpPr>
          <p:cNvPr id="13316" name="Line 10"/>
          <p:cNvSpPr>
            <a:spLocks noChangeShapeType="1"/>
          </p:cNvSpPr>
          <p:nvPr/>
        </p:nvSpPr>
        <p:spPr bwMode="auto">
          <a:xfrm flipH="1">
            <a:off x="3562095" y="1364927"/>
            <a:ext cx="576065" cy="74168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3524865" y="326343"/>
            <a:ext cx="2857500" cy="1000125"/>
          </a:xfrm>
          <a:prstGeom prst="ellipse">
            <a:avLst/>
          </a:prstGeom>
          <a:gradFill rotWithShape="1">
            <a:gsLst>
              <a:gs pos="0">
                <a:srgbClr val="04591E"/>
              </a:gs>
              <a:gs pos="50000">
                <a:srgbClr val="08C041"/>
              </a:gs>
              <a:gs pos="100000">
                <a:srgbClr val="04591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CCFFCC"/>
                </a:solidFill>
                <a:latin typeface="Arial Black" panose="020B0A04020102020204" pitchFamily="34" charset="0"/>
              </a:rPr>
              <a:t>растения</a:t>
            </a: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3923928" y="2973920"/>
            <a:ext cx="3482604" cy="1069803"/>
          </a:xfrm>
          <a:prstGeom prst="ellipse">
            <a:avLst/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rgbClr val="CCFFCC"/>
                </a:solidFill>
                <a:latin typeface="Arial Black" panose="020B0A04020102020204" pitchFamily="34" charset="0"/>
              </a:rPr>
              <a:t>кормовые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5329206" y="1364027"/>
            <a:ext cx="178898" cy="14169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52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19"/>
          <a:stretch>
            <a:fillRect/>
          </a:stretch>
        </p:blipFill>
        <p:spPr bwMode="auto">
          <a:xfrm>
            <a:off x="107950" y="188913"/>
            <a:ext cx="90360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3800" y="6381750"/>
            <a:ext cx="1439863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7584" y="116632"/>
            <a:ext cx="7056784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b="1" kern="0" dirty="0" smtClean="0">
                <a:solidFill>
                  <a:srgbClr val="FF0000"/>
                </a:solidFill>
              </a:rPr>
              <a:t>Правила безопасности</a:t>
            </a:r>
            <a:endParaRPr lang="ru-RU" sz="3200" b="1" kern="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68760"/>
            <a:ext cx="7704856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31800" lvl="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Никогда не бери в рот никаких плодов или других частей растений, если хоть немного сомневаешься.</a:t>
            </a:r>
          </a:p>
          <a:p>
            <a:pPr marL="342900" marR="431800" lvl="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Если ты случайно прикоснулся к ядовитому растению, хорошо вымой руки с мылом.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1" t="32360" r="19760"/>
          <a:stretch/>
        </p:blipFill>
        <p:spPr>
          <a:xfrm>
            <a:off x="2879812" y="3861048"/>
            <a:ext cx="3024336" cy="270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13315" name="Oval 9"/>
          <p:cNvSpPr>
            <a:spLocks noChangeArrowheads="1"/>
          </p:cNvSpPr>
          <p:nvPr/>
        </p:nvSpPr>
        <p:spPr bwMode="auto">
          <a:xfrm>
            <a:off x="80284" y="1928502"/>
            <a:ext cx="4281381" cy="1240498"/>
          </a:xfrm>
          <a:prstGeom prst="ellipse">
            <a:avLst/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dirty="0" smtClean="0">
              <a:solidFill>
                <a:srgbClr val="CCFFCC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rgbClr val="CCFFCC"/>
                </a:solidFill>
                <a:latin typeface="Arial Black" panose="020B0A04020102020204" pitchFamily="34" charset="0"/>
              </a:rPr>
              <a:t>лекарственные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dirty="0">
              <a:solidFill>
                <a:srgbClr val="CCFFCC"/>
              </a:solidFill>
              <a:latin typeface="Arial Black" panose="020B0A04020102020204" pitchFamily="34" charset="0"/>
            </a:endParaRPr>
          </a:p>
        </p:txBody>
      </p:sp>
      <p:sp>
        <p:nvSpPr>
          <p:cNvPr id="13316" name="Line 10"/>
          <p:cNvSpPr>
            <a:spLocks noChangeShapeType="1"/>
          </p:cNvSpPr>
          <p:nvPr/>
        </p:nvSpPr>
        <p:spPr bwMode="auto">
          <a:xfrm flipH="1">
            <a:off x="3923927" y="1571801"/>
            <a:ext cx="618569" cy="34317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3647304" y="457427"/>
            <a:ext cx="2857500" cy="1000125"/>
          </a:xfrm>
          <a:prstGeom prst="ellipse">
            <a:avLst/>
          </a:prstGeom>
          <a:gradFill rotWithShape="1">
            <a:gsLst>
              <a:gs pos="0">
                <a:srgbClr val="04591E"/>
              </a:gs>
              <a:gs pos="50000">
                <a:srgbClr val="08C041"/>
              </a:gs>
              <a:gs pos="100000">
                <a:srgbClr val="04591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CCFFCC"/>
                </a:solidFill>
                <a:latin typeface="Arial Black" panose="020B0A04020102020204" pitchFamily="34" charset="0"/>
              </a:rPr>
              <a:t>растения</a:t>
            </a: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3647304" y="3225475"/>
            <a:ext cx="3506979" cy="1068005"/>
          </a:xfrm>
          <a:prstGeom prst="ellipse">
            <a:avLst/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rgbClr val="CCFFCC"/>
                </a:solidFill>
                <a:latin typeface="Arial Black" panose="020B0A04020102020204" pitchFamily="34" charset="0"/>
              </a:rPr>
              <a:t>кормовые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5364088" y="1571801"/>
            <a:ext cx="216024" cy="15971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331629" y="1340769"/>
            <a:ext cx="1408723" cy="309634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652120" y="4542822"/>
            <a:ext cx="3336165" cy="1211196"/>
          </a:xfrm>
          <a:prstGeom prst="ellipse">
            <a:avLst/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rgbClr val="CCFFCC"/>
                </a:solidFill>
                <a:latin typeface="Arial Black" panose="020B0A04020102020204" pitchFamily="34" charset="0"/>
              </a:rPr>
              <a:t>ядовитые</a:t>
            </a:r>
          </a:p>
        </p:txBody>
      </p:sp>
    </p:spTree>
    <p:extLst>
      <p:ext uri="{BB962C8B-B14F-4D97-AF65-F5344CB8AC3E}">
        <p14:creationId xmlns:p14="http://schemas.microsoft.com/office/powerpoint/2010/main" val="1138766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5796136" y="2276872"/>
            <a:ext cx="2857500" cy="1000125"/>
          </a:xfrm>
          <a:prstGeom prst="ellipse">
            <a:avLst/>
          </a:prstGeom>
          <a:gradFill rotWithShape="1">
            <a:gsLst>
              <a:gs pos="0">
                <a:srgbClr val="04591E"/>
              </a:gs>
              <a:gs pos="50000">
                <a:srgbClr val="08C041"/>
              </a:gs>
              <a:gs pos="100000">
                <a:srgbClr val="04591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CCFFCC"/>
                </a:solidFill>
                <a:latin typeface="Arial Black" panose="020B0A04020102020204" pitchFamily="34" charset="0"/>
              </a:rPr>
              <a:t>растения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347864" y="476672"/>
            <a:ext cx="2857500" cy="1000125"/>
          </a:xfrm>
          <a:prstGeom prst="ellipse">
            <a:avLst/>
          </a:prstGeom>
          <a:gradFill rotWithShape="1">
            <a:gsLst>
              <a:gs pos="0">
                <a:srgbClr val="04591E"/>
              </a:gs>
              <a:gs pos="50000">
                <a:srgbClr val="08C041"/>
              </a:gs>
              <a:gs pos="100000">
                <a:srgbClr val="04591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 smtClean="0">
                <a:solidFill>
                  <a:srgbClr val="CCFFCC"/>
                </a:solidFill>
                <a:latin typeface="Arial Black" panose="020B0A04020102020204" pitchFamily="34" charset="0"/>
              </a:rPr>
              <a:t>луг</a:t>
            </a:r>
            <a:endParaRPr lang="ru-RU" altLang="ru-RU" sz="3600" dirty="0">
              <a:solidFill>
                <a:srgbClr val="CCFFCC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01855" y="2267174"/>
            <a:ext cx="2857500" cy="1000125"/>
          </a:xfrm>
          <a:prstGeom prst="ellipse">
            <a:avLst/>
          </a:prstGeom>
          <a:gradFill rotWithShape="1">
            <a:gsLst>
              <a:gs pos="0">
                <a:srgbClr val="04591E"/>
              </a:gs>
              <a:gs pos="50000">
                <a:srgbClr val="08C041"/>
              </a:gs>
              <a:gs pos="100000">
                <a:srgbClr val="04591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 smtClean="0">
                <a:solidFill>
                  <a:srgbClr val="CCFFCC"/>
                </a:solidFill>
                <a:latin typeface="Arial Black" panose="020B0A04020102020204" pitchFamily="34" charset="0"/>
              </a:rPr>
              <a:t>животные</a:t>
            </a:r>
            <a:endParaRPr lang="ru-RU" altLang="ru-RU" sz="3600" dirty="0">
              <a:solidFill>
                <a:srgbClr val="CCFFCC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3203848" y="1478272"/>
            <a:ext cx="1144910" cy="7985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5190782" y="1476798"/>
            <a:ext cx="1158598" cy="80007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1856" y="2265700"/>
            <a:ext cx="2857500" cy="1001600"/>
          </a:xfrm>
          <a:prstGeom prst="ellipse">
            <a:avLst/>
          </a:prstGeom>
          <a:solidFill>
            <a:srgbClr val="0690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6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7A8E3"/>
            </a:gs>
            <a:gs pos="50000">
              <a:schemeClr val="accent1"/>
            </a:gs>
            <a:gs pos="100000">
              <a:srgbClr val="67A8E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Oval 4" descr="бабочка2"/>
          <p:cNvSpPr>
            <a:spLocks noChangeArrowheads="1"/>
          </p:cNvSpPr>
          <p:nvPr/>
        </p:nvSpPr>
        <p:spPr bwMode="auto">
          <a:xfrm>
            <a:off x="684213" y="908050"/>
            <a:ext cx="2160587" cy="187325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7" name="Oval 5" descr="жук"/>
          <p:cNvSpPr>
            <a:spLocks noChangeArrowheads="1"/>
          </p:cNvSpPr>
          <p:nvPr/>
        </p:nvSpPr>
        <p:spPr bwMode="auto">
          <a:xfrm>
            <a:off x="2484438" y="0"/>
            <a:ext cx="2087562" cy="1871663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8" name="Oval 6" descr="божья коровка"/>
          <p:cNvSpPr>
            <a:spLocks noChangeArrowheads="1"/>
          </p:cNvSpPr>
          <p:nvPr/>
        </p:nvSpPr>
        <p:spPr bwMode="auto">
          <a:xfrm>
            <a:off x="4427538" y="0"/>
            <a:ext cx="2087562" cy="184467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9" name="Oval 7" descr="жук2"/>
          <p:cNvSpPr>
            <a:spLocks noChangeArrowheads="1"/>
          </p:cNvSpPr>
          <p:nvPr/>
        </p:nvSpPr>
        <p:spPr bwMode="auto">
          <a:xfrm>
            <a:off x="3203575" y="2205038"/>
            <a:ext cx="2735263" cy="23050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0" name="Oval 8" descr="гусеница"/>
          <p:cNvSpPr>
            <a:spLocks noChangeArrowheads="1"/>
          </p:cNvSpPr>
          <p:nvPr/>
        </p:nvSpPr>
        <p:spPr bwMode="auto">
          <a:xfrm>
            <a:off x="539750" y="2565400"/>
            <a:ext cx="2016125" cy="1871663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1" name="Oval 9" descr="шмель"/>
          <p:cNvSpPr>
            <a:spLocks noChangeArrowheads="1"/>
          </p:cNvSpPr>
          <p:nvPr/>
        </p:nvSpPr>
        <p:spPr bwMode="auto">
          <a:xfrm>
            <a:off x="6300788" y="4149725"/>
            <a:ext cx="2090737" cy="1800225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2" name="Oval 10" descr="кузнечик1"/>
          <p:cNvSpPr>
            <a:spLocks noChangeArrowheads="1"/>
          </p:cNvSpPr>
          <p:nvPr/>
        </p:nvSpPr>
        <p:spPr bwMode="auto">
          <a:xfrm>
            <a:off x="6227763" y="620713"/>
            <a:ext cx="2087562" cy="1871662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3" name="Oval 11" descr="муравей"/>
          <p:cNvSpPr>
            <a:spLocks noChangeArrowheads="1"/>
          </p:cNvSpPr>
          <p:nvPr/>
        </p:nvSpPr>
        <p:spPr bwMode="auto">
          <a:xfrm>
            <a:off x="971550" y="4221163"/>
            <a:ext cx="2087563" cy="1871662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4" name="Oval 12" descr="оса"/>
          <p:cNvSpPr>
            <a:spLocks noChangeArrowheads="1"/>
          </p:cNvSpPr>
          <p:nvPr/>
        </p:nvSpPr>
        <p:spPr bwMode="auto">
          <a:xfrm>
            <a:off x="2555875" y="4986338"/>
            <a:ext cx="2087563" cy="1871662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5" name="Oval 13" descr="стрекоза1"/>
          <p:cNvSpPr>
            <a:spLocks noChangeArrowheads="1"/>
          </p:cNvSpPr>
          <p:nvPr/>
        </p:nvSpPr>
        <p:spPr bwMode="auto">
          <a:xfrm>
            <a:off x="4572000" y="4986338"/>
            <a:ext cx="2087563" cy="1871662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6" name="Oval 14" descr="цветочная муха"/>
          <p:cNvSpPr>
            <a:spLocks noChangeArrowheads="1"/>
          </p:cNvSpPr>
          <p:nvPr/>
        </p:nvSpPr>
        <p:spPr bwMode="auto">
          <a:xfrm>
            <a:off x="6588125" y="2349500"/>
            <a:ext cx="2087563" cy="1871663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39" name="AutoShape 27"/>
          <p:cNvSpPr>
            <a:spLocks noChangeArrowheads="1"/>
          </p:cNvSpPr>
          <p:nvPr/>
        </p:nvSpPr>
        <p:spPr bwMode="auto">
          <a:xfrm>
            <a:off x="6156325" y="188913"/>
            <a:ext cx="2016125" cy="792162"/>
          </a:xfrm>
          <a:prstGeom prst="wedgeRoundRectCallout">
            <a:avLst>
              <a:gd name="adj1" fmla="val -67875"/>
              <a:gd name="adj2" fmla="val 42384"/>
              <a:gd name="adj3" fmla="val 16667"/>
            </a:avLst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D8FCD0"/>
                </a:solidFill>
                <a:latin typeface="Arial Black" panose="020B0A04020102020204" pitchFamily="34" charset="0"/>
              </a:rPr>
              <a:t>божья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D8FCD0"/>
                </a:solidFill>
                <a:latin typeface="Arial Black" panose="020B0A04020102020204" pitchFamily="34" charset="0"/>
              </a:rPr>
              <a:t>коровка</a:t>
            </a:r>
          </a:p>
        </p:txBody>
      </p:sp>
      <p:sp>
        <p:nvSpPr>
          <p:cNvPr id="13340" name="AutoShape 28"/>
          <p:cNvSpPr>
            <a:spLocks noChangeArrowheads="1"/>
          </p:cNvSpPr>
          <p:nvPr/>
        </p:nvSpPr>
        <p:spPr bwMode="auto">
          <a:xfrm>
            <a:off x="6011863" y="5734050"/>
            <a:ext cx="2016125" cy="431800"/>
          </a:xfrm>
          <a:prstGeom prst="wedgeRoundRectCallout">
            <a:avLst>
              <a:gd name="adj1" fmla="val -64250"/>
              <a:gd name="adj2" fmla="val 102574"/>
              <a:gd name="adj3" fmla="val 16667"/>
            </a:avLst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D8FCD0"/>
                </a:solidFill>
                <a:latin typeface="Arial Black" panose="020B0A04020102020204" pitchFamily="34" charset="0"/>
              </a:rPr>
              <a:t>стрекоза</a:t>
            </a:r>
          </a:p>
        </p:txBody>
      </p:sp>
      <p:sp>
        <p:nvSpPr>
          <p:cNvPr id="13341" name="AutoShape 29"/>
          <p:cNvSpPr>
            <a:spLocks noChangeArrowheads="1"/>
          </p:cNvSpPr>
          <p:nvPr/>
        </p:nvSpPr>
        <p:spPr bwMode="auto">
          <a:xfrm flipH="1">
            <a:off x="4932363" y="1628775"/>
            <a:ext cx="1728787" cy="576263"/>
          </a:xfrm>
          <a:prstGeom prst="wedgeRoundRectCallout">
            <a:avLst>
              <a:gd name="adj1" fmla="val -85449"/>
              <a:gd name="adj2" fmla="val 18042"/>
              <a:gd name="adj3" fmla="val 16667"/>
            </a:avLst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D8FCD0"/>
                </a:solidFill>
                <a:latin typeface="Arial Black" panose="020B0A04020102020204" pitchFamily="34" charset="0"/>
              </a:rPr>
              <a:t>кузнечик</a:t>
            </a:r>
          </a:p>
        </p:txBody>
      </p:sp>
      <p:sp>
        <p:nvSpPr>
          <p:cNvPr id="13342" name="AutoShape 30"/>
          <p:cNvSpPr>
            <a:spLocks noChangeArrowheads="1"/>
          </p:cNvSpPr>
          <p:nvPr/>
        </p:nvSpPr>
        <p:spPr bwMode="auto">
          <a:xfrm flipH="1">
            <a:off x="5219700" y="3500438"/>
            <a:ext cx="2089150" cy="792162"/>
          </a:xfrm>
          <a:prstGeom prst="wedgeRoundRectCallout">
            <a:avLst>
              <a:gd name="adj1" fmla="val -50000"/>
              <a:gd name="adj2" fmla="val -121144"/>
              <a:gd name="adj3" fmla="val 16667"/>
            </a:avLst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D8FCD0"/>
                </a:solidFill>
                <a:latin typeface="Arial Black" panose="020B0A04020102020204" pitchFamily="34" charset="0"/>
              </a:rPr>
              <a:t>цветочная муха</a:t>
            </a:r>
          </a:p>
        </p:txBody>
      </p:sp>
      <p:sp>
        <p:nvSpPr>
          <p:cNvPr id="13343" name="AutoShape 31"/>
          <p:cNvSpPr>
            <a:spLocks noChangeArrowheads="1"/>
          </p:cNvSpPr>
          <p:nvPr/>
        </p:nvSpPr>
        <p:spPr bwMode="auto">
          <a:xfrm flipH="1">
            <a:off x="4716463" y="4365625"/>
            <a:ext cx="2087562" cy="503238"/>
          </a:xfrm>
          <a:prstGeom prst="wedgeRoundRectCallout">
            <a:avLst>
              <a:gd name="adj1" fmla="val -63843"/>
              <a:gd name="adj2" fmla="val 94477"/>
              <a:gd name="adj3" fmla="val 16667"/>
            </a:avLst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D8FCD0"/>
                </a:solidFill>
                <a:latin typeface="Arial Black" panose="020B0A04020102020204" pitchFamily="34" charset="0"/>
              </a:rPr>
              <a:t>шмель</a:t>
            </a:r>
          </a:p>
        </p:txBody>
      </p:sp>
      <p:sp>
        <p:nvSpPr>
          <p:cNvPr id="13344" name="AutoShape 32"/>
          <p:cNvSpPr>
            <a:spLocks noChangeArrowheads="1"/>
          </p:cNvSpPr>
          <p:nvPr/>
        </p:nvSpPr>
        <p:spPr bwMode="auto">
          <a:xfrm>
            <a:off x="3924300" y="4797425"/>
            <a:ext cx="1511300" cy="503238"/>
          </a:xfrm>
          <a:prstGeom prst="wedgeRoundRectCallout">
            <a:avLst>
              <a:gd name="adj1" fmla="val -73843"/>
              <a:gd name="adj2" fmla="val 95426"/>
              <a:gd name="adj3" fmla="val 16667"/>
            </a:avLst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D8FCD0"/>
                </a:solidFill>
                <a:latin typeface="Arial Black" panose="020B0A04020102020204" pitchFamily="34" charset="0"/>
              </a:rPr>
              <a:t>оса</a:t>
            </a:r>
          </a:p>
        </p:txBody>
      </p:sp>
      <p:sp>
        <p:nvSpPr>
          <p:cNvPr id="13345" name="AutoShape 33"/>
          <p:cNvSpPr>
            <a:spLocks noChangeArrowheads="1"/>
          </p:cNvSpPr>
          <p:nvPr/>
        </p:nvSpPr>
        <p:spPr bwMode="auto">
          <a:xfrm>
            <a:off x="2268538" y="4005263"/>
            <a:ext cx="2016125" cy="431800"/>
          </a:xfrm>
          <a:prstGeom prst="wedgeRoundRectCallout">
            <a:avLst>
              <a:gd name="adj1" fmla="val -67875"/>
              <a:gd name="adj2" fmla="val 119486"/>
              <a:gd name="adj3" fmla="val 16667"/>
            </a:avLst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D8FCD0"/>
                </a:solidFill>
                <a:latin typeface="Arial Black" panose="020B0A04020102020204" pitchFamily="34" charset="0"/>
              </a:rPr>
              <a:t>муравей</a:t>
            </a:r>
          </a:p>
        </p:txBody>
      </p:sp>
      <p:sp>
        <p:nvSpPr>
          <p:cNvPr id="13346" name="AutoShape 34"/>
          <p:cNvSpPr>
            <a:spLocks noChangeArrowheads="1"/>
          </p:cNvSpPr>
          <p:nvPr/>
        </p:nvSpPr>
        <p:spPr bwMode="auto">
          <a:xfrm>
            <a:off x="2124075" y="2420938"/>
            <a:ext cx="2016125" cy="503237"/>
          </a:xfrm>
          <a:prstGeom prst="wedgeRoundRectCallout">
            <a:avLst>
              <a:gd name="adj1" fmla="val -67875"/>
              <a:gd name="adj2" fmla="val 95426"/>
              <a:gd name="adj3" fmla="val 16667"/>
            </a:avLst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D8FCD0"/>
                </a:solidFill>
                <a:latin typeface="Arial Black" panose="020B0A04020102020204" pitchFamily="34" charset="0"/>
              </a:rPr>
              <a:t>гусеница</a:t>
            </a:r>
          </a:p>
        </p:txBody>
      </p:sp>
      <p:sp>
        <p:nvSpPr>
          <p:cNvPr id="13347" name="AutoShape 35"/>
          <p:cNvSpPr>
            <a:spLocks noChangeArrowheads="1"/>
          </p:cNvSpPr>
          <p:nvPr/>
        </p:nvSpPr>
        <p:spPr bwMode="auto">
          <a:xfrm>
            <a:off x="323850" y="620713"/>
            <a:ext cx="1511300" cy="431800"/>
          </a:xfrm>
          <a:prstGeom prst="wedgeRoundRectCallout">
            <a:avLst>
              <a:gd name="adj1" fmla="val 59139"/>
              <a:gd name="adj2" fmla="val 86398"/>
              <a:gd name="adj3" fmla="val 16667"/>
            </a:avLst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D8FCD0"/>
                </a:solidFill>
                <a:latin typeface="Arial Black" panose="020B0A04020102020204" pitchFamily="34" charset="0"/>
              </a:rPr>
              <a:t>бабочка</a:t>
            </a:r>
          </a:p>
        </p:txBody>
      </p:sp>
      <p:sp>
        <p:nvSpPr>
          <p:cNvPr id="13348" name="AutoShape 36"/>
          <p:cNvSpPr>
            <a:spLocks noChangeArrowheads="1"/>
          </p:cNvSpPr>
          <p:nvPr/>
        </p:nvSpPr>
        <p:spPr bwMode="auto">
          <a:xfrm flipH="1">
            <a:off x="1042988" y="260350"/>
            <a:ext cx="1944687" cy="503238"/>
          </a:xfrm>
          <a:prstGeom prst="wedgeRoundRectCallout">
            <a:avLst>
              <a:gd name="adj1" fmla="val -42898"/>
              <a:gd name="adj2" fmla="val 108356"/>
              <a:gd name="adj3" fmla="val 16667"/>
            </a:avLst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D8FCD0"/>
                </a:solidFill>
                <a:latin typeface="Arial Black" panose="020B0A04020102020204" pitchFamily="34" charset="0"/>
              </a:rPr>
              <a:t>бронзовка</a:t>
            </a:r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>
            <a:off x="5435600" y="2636838"/>
            <a:ext cx="2016125" cy="792162"/>
          </a:xfrm>
          <a:prstGeom prst="wedgeRoundRectCallout">
            <a:avLst>
              <a:gd name="adj1" fmla="val -78583"/>
              <a:gd name="adj2" fmla="val -21144"/>
              <a:gd name="adj3" fmla="val 16667"/>
            </a:avLst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CCFFCC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D8FCD0"/>
                </a:solidFill>
                <a:latin typeface="Arial Black" panose="020B0A04020102020204" pitchFamily="34" charset="0"/>
              </a:rPr>
              <a:t>восковик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D8FCD0"/>
                </a:solidFill>
                <a:latin typeface="Arial Black" panose="020B0A04020102020204" pitchFamily="34" charset="0"/>
              </a:rPr>
              <a:t>полосатый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9"/>
                  </p:tgtEl>
                </p:cond>
              </p:nextCondLst>
            </p:seq>
          </p:childTnLst>
        </p:cTn>
      </p:par>
    </p:tnLst>
    <p:bldLst>
      <p:bldP spid="13339" grpId="0" animBg="1"/>
      <p:bldP spid="13339" grpId="1" animBg="1"/>
      <p:bldP spid="13340" grpId="0" animBg="1"/>
      <p:bldP spid="13340" grpId="1" animBg="1"/>
      <p:bldP spid="13341" grpId="0" animBg="1"/>
      <p:bldP spid="13341" grpId="1" animBg="1"/>
      <p:bldP spid="13342" grpId="0" animBg="1"/>
      <p:bldP spid="13342" grpId="1" animBg="1"/>
      <p:bldP spid="13343" grpId="0" animBg="1"/>
      <p:bldP spid="13343" grpId="1" animBg="1"/>
      <p:bldP spid="13344" grpId="0" animBg="1"/>
      <p:bldP spid="13344" grpId="1" animBg="1"/>
      <p:bldP spid="13345" grpId="0" animBg="1"/>
      <p:bldP spid="13345" grpId="1" animBg="1"/>
      <p:bldP spid="13346" grpId="0" animBg="1"/>
      <p:bldP spid="13346" grpId="1" animBg="1"/>
      <p:bldP spid="13347" grpId="0" animBg="1"/>
      <p:bldP spid="13347" grpId="1" animBg="1"/>
      <p:bldP spid="13348" grpId="0" animBg="1"/>
      <p:bldP spid="13348" grpId="1" animBg="1"/>
      <p:bldP spid="13349" grpId="0" animBg="1"/>
      <p:bldP spid="1334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Oval 6"/>
          <p:cNvSpPr>
            <a:spLocks noChangeArrowheads="1"/>
          </p:cNvSpPr>
          <p:nvPr/>
        </p:nvSpPr>
        <p:spPr bwMode="auto">
          <a:xfrm>
            <a:off x="3044615" y="260648"/>
            <a:ext cx="2857500" cy="1000125"/>
          </a:xfrm>
          <a:prstGeom prst="ellipse">
            <a:avLst/>
          </a:prstGeom>
          <a:gradFill rotWithShape="1">
            <a:gsLst>
              <a:gs pos="0">
                <a:srgbClr val="04591E"/>
              </a:gs>
              <a:gs pos="50000">
                <a:srgbClr val="08C041"/>
              </a:gs>
              <a:gs pos="100000">
                <a:srgbClr val="04591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CCFFCC"/>
                </a:solidFill>
                <a:latin typeface="Arial Black" panose="020B0A04020102020204" pitchFamily="34" charset="0"/>
              </a:rPr>
              <a:t>животные</a:t>
            </a:r>
          </a:p>
        </p:txBody>
      </p:sp>
      <p:sp>
        <p:nvSpPr>
          <p:cNvPr id="15371" name="Oval 15"/>
          <p:cNvSpPr>
            <a:spLocks noChangeArrowheads="1"/>
          </p:cNvSpPr>
          <p:nvPr/>
        </p:nvSpPr>
        <p:spPr bwMode="auto">
          <a:xfrm>
            <a:off x="5496123" y="1421284"/>
            <a:ext cx="2736850" cy="1223962"/>
          </a:xfrm>
          <a:prstGeom prst="ellipse">
            <a:avLst/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CCFFCC"/>
                </a:solidFill>
                <a:latin typeface="Arial Black" panose="020B0A04020102020204" pitchFamily="34" charset="0"/>
              </a:rPr>
              <a:t>насекомые</a:t>
            </a:r>
          </a:p>
        </p:txBody>
      </p:sp>
      <p:sp>
        <p:nvSpPr>
          <p:cNvPr id="15372" name="Line 16"/>
          <p:cNvSpPr>
            <a:spLocks noChangeShapeType="1"/>
          </p:cNvSpPr>
          <p:nvPr/>
        </p:nvSpPr>
        <p:spPr bwMode="auto">
          <a:xfrm>
            <a:off x="5148064" y="1260773"/>
            <a:ext cx="348059" cy="4189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36812" y="1124744"/>
            <a:ext cx="5886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marR="467995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Отдых наш кончается,</a:t>
            </a:r>
          </a:p>
          <a:p>
            <a:pPr marL="431800" marR="467995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начинается.</a:t>
            </a:r>
          </a:p>
          <a:p>
            <a:pPr marL="431800" marR="467995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Усердно будем мы трудиться,</a:t>
            </a:r>
          </a:p>
          <a:p>
            <a:pPr marL="431800" marR="467995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чему-то научиться.</a:t>
            </a:r>
          </a:p>
          <a:p>
            <a:pPr marL="431800" marR="46799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im6-tub.yandex.net/i?id=71034538-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3429000"/>
            <a:ext cx="28083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92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72790" y="205552"/>
            <a:ext cx="3097212" cy="2879725"/>
            <a:chOff x="521" y="210"/>
            <a:chExt cx="1951" cy="1814"/>
          </a:xfrm>
        </p:grpSpPr>
        <p:sp>
          <p:nvSpPr>
            <p:cNvPr id="5" name="Oval 2" descr="мышь"/>
            <p:cNvSpPr>
              <a:spLocks noChangeArrowheads="1"/>
            </p:cNvSpPr>
            <p:nvPr/>
          </p:nvSpPr>
          <p:spPr bwMode="auto">
            <a:xfrm>
              <a:off x="521" y="210"/>
              <a:ext cx="1951" cy="1587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839" y="1661"/>
              <a:ext cx="1270" cy="363"/>
            </a:xfrm>
            <a:prstGeom prst="roundRect">
              <a:avLst>
                <a:gd name="adj" fmla="val 39671"/>
              </a:avLst>
            </a:prstGeom>
            <a:gradFill rotWithShape="1">
              <a:gsLst>
                <a:gs pos="0">
                  <a:srgbClr val="09E94E"/>
                </a:gs>
                <a:gs pos="50000">
                  <a:srgbClr val="069031"/>
                </a:gs>
                <a:gs pos="100000">
                  <a:srgbClr val="09E94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>
                  <a:solidFill>
                    <a:srgbClr val="D8FCD0"/>
                  </a:solidFill>
                  <a:latin typeface="Arial Black" panose="020B0A04020102020204" pitchFamily="34" charset="0"/>
                </a:rPr>
                <a:t>мышь</a:t>
              </a: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5364088" y="205553"/>
            <a:ext cx="3168650" cy="2879725"/>
            <a:chOff x="3061" y="210"/>
            <a:chExt cx="1996" cy="1814"/>
          </a:xfrm>
        </p:grpSpPr>
        <p:sp>
          <p:nvSpPr>
            <p:cNvPr id="8" name="Oval 3" descr="полёвка"/>
            <p:cNvSpPr>
              <a:spLocks noChangeArrowheads="1"/>
            </p:cNvSpPr>
            <p:nvPr/>
          </p:nvSpPr>
          <p:spPr bwMode="auto">
            <a:xfrm>
              <a:off x="3061" y="210"/>
              <a:ext cx="1996" cy="1587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3470" y="1661"/>
              <a:ext cx="1270" cy="363"/>
            </a:xfrm>
            <a:prstGeom prst="roundRect">
              <a:avLst>
                <a:gd name="adj" fmla="val 39671"/>
              </a:avLst>
            </a:prstGeom>
            <a:gradFill rotWithShape="1">
              <a:gsLst>
                <a:gs pos="0">
                  <a:srgbClr val="09E94E"/>
                </a:gs>
                <a:gs pos="50000">
                  <a:srgbClr val="069031"/>
                </a:gs>
                <a:gs pos="100000">
                  <a:srgbClr val="09E94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 dirty="0">
                  <a:solidFill>
                    <a:srgbClr val="D8FCD0"/>
                  </a:solidFill>
                  <a:latin typeface="Arial Black" panose="020B0A04020102020204" pitchFamily="34" charset="0"/>
                </a:rPr>
                <a:t>полёвка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659" y="3238542"/>
            <a:ext cx="3660623" cy="2745467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AutoShape 42"/>
          <p:cNvSpPr>
            <a:spLocks noChangeArrowheads="1"/>
          </p:cNvSpPr>
          <p:nvPr/>
        </p:nvSpPr>
        <p:spPr bwMode="auto">
          <a:xfrm>
            <a:off x="3707904" y="6132873"/>
            <a:ext cx="2016125" cy="576263"/>
          </a:xfrm>
          <a:prstGeom prst="roundRect">
            <a:avLst>
              <a:gd name="adj" fmla="val 39671"/>
            </a:avLst>
          </a:prstGeom>
          <a:gradFill rotWithShape="1">
            <a:gsLst>
              <a:gs pos="0">
                <a:srgbClr val="09E94E"/>
              </a:gs>
              <a:gs pos="50000">
                <a:srgbClr val="069031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D8FCD0"/>
                </a:solidFill>
                <a:latin typeface="Arial Black" panose="020B0A04020102020204" pitchFamily="34" charset="0"/>
              </a:rPr>
              <a:t>крот</a:t>
            </a:r>
            <a:endParaRPr lang="ru-RU" altLang="ru-RU" sz="2400" dirty="0">
              <a:solidFill>
                <a:srgbClr val="D8FCD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2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Oval 6"/>
          <p:cNvSpPr>
            <a:spLocks noChangeArrowheads="1"/>
          </p:cNvSpPr>
          <p:nvPr/>
        </p:nvSpPr>
        <p:spPr bwMode="auto">
          <a:xfrm>
            <a:off x="3000375" y="357187"/>
            <a:ext cx="2857500" cy="1000125"/>
          </a:xfrm>
          <a:prstGeom prst="ellipse">
            <a:avLst/>
          </a:prstGeom>
          <a:gradFill rotWithShape="1">
            <a:gsLst>
              <a:gs pos="0">
                <a:srgbClr val="04591E"/>
              </a:gs>
              <a:gs pos="50000">
                <a:srgbClr val="08C041"/>
              </a:gs>
              <a:gs pos="100000">
                <a:srgbClr val="04591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CCFFCC"/>
                </a:solidFill>
                <a:latin typeface="Arial Black" panose="020B0A04020102020204" pitchFamily="34" charset="0"/>
              </a:rPr>
              <a:t>животные</a:t>
            </a:r>
          </a:p>
        </p:txBody>
      </p:sp>
      <p:sp>
        <p:nvSpPr>
          <p:cNvPr id="17419" name="Oval 15"/>
          <p:cNvSpPr>
            <a:spLocks noChangeArrowheads="1"/>
          </p:cNvSpPr>
          <p:nvPr/>
        </p:nvSpPr>
        <p:spPr bwMode="auto">
          <a:xfrm>
            <a:off x="5927405" y="1671750"/>
            <a:ext cx="2736850" cy="1223963"/>
          </a:xfrm>
          <a:prstGeom prst="ellipse">
            <a:avLst/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CCFFCC"/>
                </a:solidFill>
                <a:latin typeface="Arial Black" panose="020B0A04020102020204" pitchFamily="34" charset="0"/>
              </a:rPr>
              <a:t>насекомые</a:t>
            </a:r>
          </a:p>
        </p:txBody>
      </p:sp>
      <p:sp>
        <p:nvSpPr>
          <p:cNvPr id="17420" name="Line 16"/>
          <p:cNvSpPr>
            <a:spLocks noChangeShapeType="1"/>
          </p:cNvSpPr>
          <p:nvPr/>
        </p:nvSpPr>
        <p:spPr bwMode="auto">
          <a:xfrm>
            <a:off x="5306147" y="1357312"/>
            <a:ext cx="706013" cy="4286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1" name="Oval 22"/>
          <p:cNvSpPr>
            <a:spLocks noChangeArrowheads="1"/>
          </p:cNvSpPr>
          <p:nvPr/>
        </p:nvSpPr>
        <p:spPr bwMode="auto">
          <a:xfrm>
            <a:off x="3368305" y="1985803"/>
            <a:ext cx="1785937" cy="1000125"/>
          </a:xfrm>
          <a:prstGeom prst="ellipse">
            <a:avLst/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CCFFCC"/>
                </a:solidFill>
                <a:latin typeface="Arial Black" panose="020B0A04020102020204" pitchFamily="34" charset="0"/>
              </a:rPr>
              <a:t>звери</a:t>
            </a:r>
          </a:p>
        </p:txBody>
      </p:sp>
      <p:sp>
        <p:nvSpPr>
          <p:cNvPr id="17422" name="Line 23"/>
          <p:cNvSpPr>
            <a:spLocks noChangeShapeType="1"/>
          </p:cNvSpPr>
          <p:nvPr/>
        </p:nvSpPr>
        <p:spPr bwMode="auto">
          <a:xfrm flipH="1">
            <a:off x="4355977" y="1426283"/>
            <a:ext cx="25102" cy="49054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7A8E3"/>
            </a:gs>
            <a:gs pos="50000">
              <a:schemeClr val="accent1"/>
            </a:gs>
            <a:gs pos="100000">
              <a:srgbClr val="67A8E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2"/>
          <p:cNvGrpSpPr>
            <a:grpSpLocks/>
          </p:cNvGrpSpPr>
          <p:nvPr/>
        </p:nvGrpSpPr>
        <p:grpSpPr bwMode="auto">
          <a:xfrm>
            <a:off x="1042988" y="333375"/>
            <a:ext cx="3097212" cy="2808288"/>
            <a:chOff x="657" y="210"/>
            <a:chExt cx="1951" cy="1769"/>
          </a:xfrm>
        </p:grpSpPr>
        <p:sp>
          <p:nvSpPr>
            <p:cNvPr id="18444" name="Oval 4" descr="жаворонок"/>
            <p:cNvSpPr>
              <a:spLocks noChangeArrowheads="1"/>
            </p:cNvSpPr>
            <p:nvPr/>
          </p:nvSpPr>
          <p:spPr bwMode="auto">
            <a:xfrm>
              <a:off x="657" y="210"/>
              <a:ext cx="1951" cy="1542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8445" name="AutoShape 8"/>
            <p:cNvSpPr>
              <a:spLocks noChangeArrowheads="1"/>
            </p:cNvSpPr>
            <p:nvPr/>
          </p:nvSpPr>
          <p:spPr bwMode="auto">
            <a:xfrm>
              <a:off x="1020" y="1616"/>
              <a:ext cx="1270" cy="363"/>
            </a:xfrm>
            <a:prstGeom prst="roundRect">
              <a:avLst>
                <a:gd name="adj" fmla="val 39671"/>
              </a:avLst>
            </a:prstGeom>
            <a:gradFill rotWithShape="1">
              <a:gsLst>
                <a:gs pos="0">
                  <a:srgbClr val="09E94E"/>
                </a:gs>
                <a:gs pos="50000">
                  <a:srgbClr val="069031"/>
                </a:gs>
                <a:gs pos="100000">
                  <a:srgbClr val="09E94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>
                  <a:solidFill>
                    <a:srgbClr val="D8FCD0"/>
                  </a:solidFill>
                  <a:latin typeface="Arial Black" panose="020B0A04020102020204" pitchFamily="34" charset="0"/>
                </a:rPr>
                <a:t>жаворонок</a:t>
              </a:r>
              <a:endParaRPr lang="ru-RU" altLang="ru-RU" sz="1800"/>
            </a:p>
          </p:txBody>
        </p:sp>
      </p:grpSp>
      <p:grpSp>
        <p:nvGrpSpPr>
          <p:cNvPr id="18435" name="Group 14"/>
          <p:cNvGrpSpPr>
            <a:grpSpLocks/>
          </p:cNvGrpSpPr>
          <p:nvPr/>
        </p:nvGrpSpPr>
        <p:grpSpPr bwMode="auto">
          <a:xfrm>
            <a:off x="1042988" y="3573463"/>
            <a:ext cx="3024187" cy="2663825"/>
            <a:chOff x="657" y="2251"/>
            <a:chExt cx="1905" cy="1678"/>
          </a:xfrm>
        </p:grpSpPr>
        <p:sp>
          <p:nvSpPr>
            <p:cNvPr id="18442" name="Oval 7" descr="трясогузка"/>
            <p:cNvSpPr>
              <a:spLocks noChangeArrowheads="1"/>
            </p:cNvSpPr>
            <p:nvPr/>
          </p:nvSpPr>
          <p:spPr bwMode="auto">
            <a:xfrm>
              <a:off x="657" y="2251"/>
              <a:ext cx="1905" cy="1496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8443" name="AutoShape 9"/>
            <p:cNvSpPr>
              <a:spLocks noChangeArrowheads="1"/>
            </p:cNvSpPr>
            <p:nvPr/>
          </p:nvSpPr>
          <p:spPr bwMode="auto">
            <a:xfrm>
              <a:off x="930" y="3566"/>
              <a:ext cx="1270" cy="363"/>
            </a:xfrm>
            <a:prstGeom prst="roundRect">
              <a:avLst>
                <a:gd name="adj" fmla="val 39671"/>
              </a:avLst>
            </a:prstGeom>
            <a:gradFill rotWithShape="1">
              <a:gsLst>
                <a:gs pos="0">
                  <a:srgbClr val="09E94E"/>
                </a:gs>
                <a:gs pos="50000">
                  <a:srgbClr val="069031"/>
                </a:gs>
                <a:gs pos="100000">
                  <a:srgbClr val="09E94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>
                  <a:solidFill>
                    <a:srgbClr val="D8FCD0"/>
                  </a:solidFill>
                  <a:latin typeface="Arial Black" panose="020B0A04020102020204" pitchFamily="34" charset="0"/>
                </a:rPr>
                <a:t>трясогузка</a:t>
              </a:r>
              <a:endParaRPr lang="ru-RU" altLang="ru-RU" sz="1800"/>
            </a:p>
          </p:txBody>
        </p:sp>
      </p:grpSp>
      <p:grpSp>
        <p:nvGrpSpPr>
          <p:cNvPr id="18436" name="Group 13"/>
          <p:cNvGrpSpPr>
            <a:grpSpLocks/>
          </p:cNvGrpSpPr>
          <p:nvPr/>
        </p:nvGrpSpPr>
        <p:grpSpPr bwMode="auto">
          <a:xfrm>
            <a:off x="5292725" y="260350"/>
            <a:ext cx="3167063" cy="2879725"/>
            <a:chOff x="3334" y="164"/>
            <a:chExt cx="1995" cy="1814"/>
          </a:xfrm>
        </p:grpSpPr>
        <p:sp>
          <p:nvSpPr>
            <p:cNvPr id="18440" name="Oval 5" descr="луговой конёк"/>
            <p:cNvSpPr>
              <a:spLocks noChangeArrowheads="1"/>
            </p:cNvSpPr>
            <p:nvPr/>
          </p:nvSpPr>
          <p:spPr bwMode="auto">
            <a:xfrm>
              <a:off x="3334" y="164"/>
              <a:ext cx="1995" cy="1633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8441" name="AutoShape 10"/>
            <p:cNvSpPr>
              <a:spLocks noChangeArrowheads="1"/>
            </p:cNvSpPr>
            <p:nvPr/>
          </p:nvSpPr>
          <p:spPr bwMode="auto">
            <a:xfrm>
              <a:off x="3515" y="1570"/>
              <a:ext cx="1678" cy="408"/>
            </a:xfrm>
            <a:prstGeom prst="roundRect">
              <a:avLst>
                <a:gd name="adj" fmla="val 39671"/>
              </a:avLst>
            </a:prstGeom>
            <a:gradFill rotWithShape="1">
              <a:gsLst>
                <a:gs pos="0">
                  <a:srgbClr val="09E94E"/>
                </a:gs>
                <a:gs pos="50000">
                  <a:srgbClr val="069031"/>
                </a:gs>
                <a:gs pos="100000">
                  <a:srgbClr val="09E94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>
                  <a:solidFill>
                    <a:srgbClr val="D8FCD0"/>
                  </a:solidFill>
                  <a:latin typeface="Arial Black" panose="020B0A04020102020204" pitchFamily="34" charset="0"/>
                </a:rPr>
                <a:t>луговой конёк</a:t>
              </a:r>
              <a:endParaRPr lang="ru-RU" altLang="ru-RU" sz="1800"/>
            </a:p>
          </p:txBody>
        </p:sp>
      </p:grpSp>
      <p:grpSp>
        <p:nvGrpSpPr>
          <p:cNvPr id="18437" name="Group 15"/>
          <p:cNvGrpSpPr>
            <a:grpSpLocks/>
          </p:cNvGrpSpPr>
          <p:nvPr/>
        </p:nvGrpSpPr>
        <p:grpSpPr bwMode="auto">
          <a:xfrm>
            <a:off x="5435600" y="3573463"/>
            <a:ext cx="3097213" cy="2663825"/>
            <a:chOff x="3424" y="2251"/>
            <a:chExt cx="1951" cy="1678"/>
          </a:xfrm>
        </p:grpSpPr>
        <p:sp>
          <p:nvSpPr>
            <p:cNvPr id="18438" name="Oval 6" descr="перепёлка"/>
            <p:cNvSpPr>
              <a:spLocks noChangeArrowheads="1"/>
            </p:cNvSpPr>
            <p:nvPr/>
          </p:nvSpPr>
          <p:spPr bwMode="auto">
            <a:xfrm>
              <a:off x="3424" y="2251"/>
              <a:ext cx="1951" cy="1497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8439" name="AutoShape 11"/>
            <p:cNvSpPr>
              <a:spLocks noChangeArrowheads="1"/>
            </p:cNvSpPr>
            <p:nvPr/>
          </p:nvSpPr>
          <p:spPr bwMode="auto">
            <a:xfrm>
              <a:off x="3833" y="3566"/>
              <a:ext cx="1270" cy="363"/>
            </a:xfrm>
            <a:prstGeom prst="roundRect">
              <a:avLst>
                <a:gd name="adj" fmla="val 39671"/>
              </a:avLst>
            </a:prstGeom>
            <a:gradFill rotWithShape="1">
              <a:gsLst>
                <a:gs pos="0">
                  <a:srgbClr val="09E94E"/>
                </a:gs>
                <a:gs pos="50000">
                  <a:srgbClr val="069031"/>
                </a:gs>
                <a:gs pos="100000">
                  <a:srgbClr val="09E94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>
                  <a:solidFill>
                    <a:srgbClr val="D8FCD0"/>
                  </a:solidFill>
                  <a:latin typeface="Arial Black" panose="020B0A04020102020204" pitchFamily="34" charset="0"/>
                </a:rPr>
                <a:t>перепёлка</a:t>
              </a:r>
              <a:endParaRPr lang="ru-RU" altLang="ru-RU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17417" name="Oval 6"/>
          <p:cNvSpPr>
            <a:spLocks noChangeArrowheads="1"/>
          </p:cNvSpPr>
          <p:nvPr/>
        </p:nvSpPr>
        <p:spPr bwMode="auto">
          <a:xfrm>
            <a:off x="3000375" y="357187"/>
            <a:ext cx="2857500" cy="1000125"/>
          </a:xfrm>
          <a:prstGeom prst="ellipse">
            <a:avLst/>
          </a:prstGeom>
          <a:gradFill rotWithShape="1">
            <a:gsLst>
              <a:gs pos="0">
                <a:srgbClr val="04591E"/>
              </a:gs>
              <a:gs pos="50000">
                <a:srgbClr val="08C041"/>
              </a:gs>
              <a:gs pos="100000">
                <a:srgbClr val="04591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CCFFCC"/>
                </a:solidFill>
                <a:latin typeface="Arial Black" panose="020B0A04020102020204" pitchFamily="34" charset="0"/>
              </a:rPr>
              <a:t>животные</a:t>
            </a:r>
          </a:p>
        </p:txBody>
      </p:sp>
      <p:sp>
        <p:nvSpPr>
          <p:cNvPr id="17419" name="Oval 15"/>
          <p:cNvSpPr>
            <a:spLocks noChangeArrowheads="1"/>
          </p:cNvSpPr>
          <p:nvPr/>
        </p:nvSpPr>
        <p:spPr bwMode="auto">
          <a:xfrm>
            <a:off x="5927405" y="1671750"/>
            <a:ext cx="2736850" cy="1223963"/>
          </a:xfrm>
          <a:prstGeom prst="ellipse">
            <a:avLst/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CCFFCC"/>
                </a:solidFill>
                <a:latin typeface="Arial Black" panose="020B0A04020102020204" pitchFamily="34" charset="0"/>
              </a:rPr>
              <a:t>насекомые</a:t>
            </a:r>
          </a:p>
        </p:txBody>
      </p:sp>
      <p:sp>
        <p:nvSpPr>
          <p:cNvPr id="17420" name="Line 16"/>
          <p:cNvSpPr>
            <a:spLocks noChangeShapeType="1"/>
          </p:cNvSpPr>
          <p:nvPr/>
        </p:nvSpPr>
        <p:spPr bwMode="auto">
          <a:xfrm>
            <a:off x="5306147" y="1357312"/>
            <a:ext cx="706013" cy="4286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1" name="Oval 22"/>
          <p:cNvSpPr>
            <a:spLocks noChangeArrowheads="1"/>
          </p:cNvSpPr>
          <p:nvPr/>
        </p:nvSpPr>
        <p:spPr bwMode="auto">
          <a:xfrm>
            <a:off x="3368305" y="1985803"/>
            <a:ext cx="1785937" cy="1000125"/>
          </a:xfrm>
          <a:prstGeom prst="ellipse">
            <a:avLst/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CCFFCC"/>
                </a:solidFill>
                <a:latin typeface="Arial Black" panose="020B0A04020102020204" pitchFamily="34" charset="0"/>
              </a:rPr>
              <a:t>звери</a:t>
            </a:r>
          </a:p>
        </p:txBody>
      </p:sp>
      <p:sp>
        <p:nvSpPr>
          <p:cNvPr id="17422" name="Line 23"/>
          <p:cNvSpPr>
            <a:spLocks noChangeShapeType="1"/>
          </p:cNvSpPr>
          <p:nvPr/>
        </p:nvSpPr>
        <p:spPr bwMode="auto">
          <a:xfrm flipH="1">
            <a:off x="4355977" y="1426283"/>
            <a:ext cx="25102" cy="49054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238227" y="1761203"/>
            <a:ext cx="2736850" cy="1223963"/>
          </a:xfrm>
          <a:prstGeom prst="ellipse">
            <a:avLst/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rgbClr val="CCFFCC"/>
                </a:solidFill>
                <a:latin typeface="Arial Black" panose="020B0A04020102020204" pitchFamily="34" charset="0"/>
              </a:rPr>
              <a:t>птицы</a:t>
            </a:r>
            <a:endParaRPr lang="ru-RU" altLang="ru-RU" dirty="0">
              <a:solidFill>
                <a:srgbClr val="CCFFCC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Line 23"/>
          <p:cNvSpPr>
            <a:spLocks noChangeShapeType="1"/>
          </p:cNvSpPr>
          <p:nvPr/>
        </p:nvSpPr>
        <p:spPr bwMode="auto">
          <a:xfrm flipH="1">
            <a:off x="3000375" y="1295389"/>
            <a:ext cx="380481" cy="49054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34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" y="48808"/>
            <a:ext cx="9139943" cy="6858000"/>
          </a:xfrm>
          <a:prstGeom prst="rect">
            <a:avLst/>
          </a:prstGeom>
        </p:spPr>
      </p:pic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80242" y="1227028"/>
            <a:ext cx="3160716" cy="2963784"/>
            <a:chOff x="476" y="2296"/>
            <a:chExt cx="2087" cy="1860"/>
          </a:xfrm>
        </p:grpSpPr>
        <p:sp>
          <p:nvSpPr>
            <p:cNvPr id="16398" name="Oval 4" descr="ящерица"/>
            <p:cNvSpPr>
              <a:spLocks noChangeArrowheads="1"/>
            </p:cNvSpPr>
            <p:nvPr/>
          </p:nvSpPr>
          <p:spPr bwMode="auto">
            <a:xfrm>
              <a:off x="476" y="2296"/>
              <a:ext cx="2087" cy="1633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6399" name="AutoShape 8"/>
            <p:cNvSpPr>
              <a:spLocks noChangeArrowheads="1"/>
            </p:cNvSpPr>
            <p:nvPr/>
          </p:nvSpPr>
          <p:spPr bwMode="auto">
            <a:xfrm>
              <a:off x="884" y="3793"/>
              <a:ext cx="1270" cy="363"/>
            </a:xfrm>
            <a:prstGeom prst="roundRect">
              <a:avLst>
                <a:gd name="adj" fmla="val 39671"/>
              </a:avLst>
            </a:prstGeom>
            <a:gradFill rotWithShape="1">
              <a:gsLst>
                <a:gs pos="0">
                  <a:srgbClr val="09E94E"/>
                </a:gs>
                <a:gs pos="50000">
                  <a:srgbClr val="069031"/>
                </a:gs>
                <a:gs pos="100000">
                  <a:srgbClr val="09E94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>
                  <a:solidFill>
                    <a:srgbClr val="D8FCD0"/>
                  </a:solidFill>
                  <a:latin typeface="Arial Black" panose="020B0A04020102020204" pitchFamily="34" charset="0"/>
                </a:rPr>
                <a:t>ящерица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716016" y="2708920"/>
            <a:ext cx="3691710" cy="3251816"/>
            <a:chOff x="3334" y="2387"/>
            <a:chExt cx="2041" cy="1814"/>
          </a:xfrm>
        </p:grpSpPr>
        <p:sp>
          <p:nvSpPr>
            <p:cNvPr id="16396" name="Oval 5" descr="жаба"/>
            <p:cNvSpPr>
              <a:spLocks noChangeArrowheads="1"/>
            </p:cNvSpPr>
            <p:nvPr/>
          </p:nvSpPr>
          <p:spPr bwMode="auto">
            <a:xfrm>
              <a:off x="3334" y="2387"/>
              <a:ext cx="2041" cy="1588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16397" name="AutoShape 9"/>
            <p:cNvSpPr>
              <a:spLocks noChangeArrowheads="1"/>
            </p:cNvSpPr>
            <p:nvPr/>
          </p:nvSpPr>
          <p:spPr bwMode="auto">
            <a:xfrm>
              <a:off x="3696" y="3838"/>
              <a:ext cx="1270" cy="363"/>
            </a:xfrm>
            <a:prstGeom prst="roundRect">
              <a:avLst>
                <a:gd name="adj" fmla="val 39671"/>
              </a:avLst>
            </a:prstGeom>
            <a:gradFill rotWithShape="1">
              <a:gsLst>
                <a:gs pos="0">
                  <a:srgbClr val="09E94E"/>
                </a:gs>
                <a:gs pos="50000">
                  <a:srgbClr val="069031"/>
                </a:gs>
                <a:gs pos="100000">
                  <a:srgbClr val="09E94E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400">
                  <a:solidFill>
                    <a:srgbClr val="D8FCD0"/>
                  </a:solidFill>
                  <a:latin typeface="Arial Black" panose="020B0A04020102020204" pitchFamily="34" charset="0"/>
                </a:rPr>
                <a:t>жаба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2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4" y="0"/>
            <a:ext cx="9139943" cy="6858000"/>
          </a:xfrm>
          <a:prstGeom prst="rect">
            <a:avLst/>
          </a:prstGeom>
        </p:spPr>
      </p:pic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34974" y="1399496"/>
            <a:ext cx="3757709" cy="803701"/>
          </a:xfrm>
          <a:prstGeom prst="ellipse">
            <a:avLst/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rgbClr val="CCFFCC"/>
                </a:solidFill>
                <a:latin typeface="Arial Black" panose="020B0A04020102020204" pitchFamily="34" charset="0"/>
              </a:rPr>
              <a:t>тысячелистник</a:t>
            </a:r>
            <a:endParaRPr lang="ru-RU" altLang="ru-RU" sz="2800" dirty="0">
              <a:solidFill>
                <a:srgbClr val="CCFFCC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Oval 15"/>
          <p:cNvSpPr>
            <a:spLocks noChangeArrowheads="1"/>
          </p:cNvSpPr>
          <p:nvPr/>
        </p:nvSpPr>
        <p:spPr bwMode="auto">
          <a:xfrm>
            <a:off x="683568" y="4849891"/>
            <a:ext cx="3757709" cy="985294"/>
          </a:xfrm>
          <a:prstGeom prst="ellipse">
            <a:avLst/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rgbClr val="CCFFCC"/>
                </a:solidFill>
                <a:latin typeface="Arial Black" panose="020B0A04020102020204" pitchFamily="34" charset="0"/>
              </a:rPr>
              <a:t>Мышиный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rgbClr val="CCFFCC"/>
                </a:solidFill>
                <a:latin typeface="Arial Black" panose="020B0A04020102020204" pitchFamily="34" charset="0"/>
              </a:rPr>
              <a:t>горошек</a:t>
            </a:r>
            <a:endParaRPr lang="ru-RU" altLang="ru-RU" sz="2800" dirty="0">
              <a:solidFill>
                <a:srgbClr val="CCFFCC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1913828" y="3341401"/>
            <a:ext cx="2836826" cy="862933"/>
          </a:xfrm>
          <a:prstGeom prst="ellipse">
            <a:avLst/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rgbClr val="CCFFCC"/>
                </a:solidFill>
                <a:latin typeface="Arial Black" panose="020B0A04020102020204" pitchFamily="34" charset="0"/>
              </a:rPr>
              <a:t>мышь</a:t>
            </a:r>
            <a:endParaRPr lang="ru-RU" altLang="ru-RU" sz="2800" dirty="0">
              <a:solidFill>
                <a:srgbClr val="CCFFCC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Oval 15"/>
          <p:cNvSpPr>
            <a:spLocks noChangeArrowheads="1"/>
          </p:cNvSpPr>
          <p:nvPr/>
        </p:nvSpPr>
        <p:spPr bwMode="auto">
          <a:xfrm>
            <a:off x="5834250" y="4797152"/>
            <a:ext cx="2871936" cy="803701"/>
          </a:xfrm>
          <a:prstGeom prst="ellipse">
            <a:avLst/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rgbClr val="CCFFCC"/>
                </a:solidFill>
                <a:latin typeface="Arial Black" panose="020B0A04020102020204" pitchFamily="34" charset="0"/>
              </a:rPr>
              <a:t>мышь</a:t>
            </a:r>
            <a:endParaRPr lang="ru-RU" altLang="ru-RU" sz="2800" dirty="0">
              <a:solidFill>
                <a:srgbClr val="CCFFCC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5011028" y="1361718"/>
            <a:ext cx="2259190" cy="781742"/>
          </a:xfrm>
          <a:prstGeom prst="ellipse">
            <a:avLst/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rgbClr val="CCFFCC"/>
                </a:solidFill>
                <a:latin typeface="Arial Black" panose="020B0A04020102020204" pitchFamily="34" charset="0"/>
              </a:rPr>
              <a:t>сова</a:t>
            </a:r>
            <a:endParaRPr lang="ru-RU" altLang="ru-RU" sz="2800" dirty="0">
              <a:solidFill>
                <a:srgbClr val="CCFFCC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6680416" y="2812477"/>
            <a:ext cx="1944216" cy="864096"/>
          </a:xfrm>
          <a:prstGeom prst="ellipse">
            <a:avLst/>
          </a:prstGeom>
          <a:gradFill rotWithShape="1">
            <a:gsLst>
              <a:gs pos="0">
                <a:srgbClr val="09E94E"/>
              </a:gs>
              <a:gs pos="50000">
                <a:srgbClr val="046C24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rgbClr val="CCFFCC"/>
                </a:solidFill>
                <a:latin typeface="Arial Black" panose="020B0A04020102020204" pitchFamily="34" charset="0"/>
              </a:rPr>
              <a:t>лиса</a:t>
            </a:r>
            <a:endParaRPr lang="ru-RU" altLang="ru-RU" sz="2800" dirty="0">
              <a:solidFill>
                <a:srgbClr val="CCFFCC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 flipH="1" flipV="1">
            <a:off x="6012159" y="2203197"/>
            <a:ext cx="648071" cy="24885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 flipV="1">
            <a:off x="4562654" y="5342537"/>
            <a:ext cx="108946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 flipV="1">
            <a:off x="4927322" y="3341401"/>
            <a:ext cx="1588894" cy="409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2462832" y="2301720"/>
            <a:ext cx="842342" cy="73488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7584" y="116632"/>
            <a:ext cx="7056784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b="1" kern="0" dirty="0" smtClean="0">
                <a:solidFill>
                  <a:srgbClr val="FF0000"/>
                </a:solidFill>
              </a:rPr>
              <a:t>Правила поведения на лугу</a:t>
            </a:r>
            <a:endParaRPr lang="ru-RU" sz="3200" b="1" kern="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896448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31800" lvl="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вытаптывать почву.</a:t>
            </a:r>
          </a:p>
          <a:p>
            <a:pPr marL="342900" marR="431800" lvl="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бросать мусор.</a:t>
            </a:r>
          </a:p>
          <a:p>
            <a:pPr marL="342900" marR="431800" lvl="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уничтожать растения.</a:t>
            </a:r>
          </a:p>
          <a:p>
            <a:pPr marL="342900" marR="431800" lvl="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ловить насекомых, жаб, ящериц.</a:t>
            </a:r>
          </a:p>
          <a:p>
            <a:pPr marL="342900" marR="431800" lvl="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разорять птичьих гнезд.</a:t>
            </a:r>
          </a:p>
          <a:p>
            <a:pPr marL="342900" marR="431800" lvl="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Неумеренный выпас скота очень вреден для лугов.</a:t>
            </a:r>
          </a:p>
          <a:p>
            <a:pPr marL="342900" marR="431800" lvl="0" indent="-34290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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Нельзя полностью скашивать травы, надо сохранять нетронутые участки, чтобы растения и животные луга могли выжить; нельзя сжигать сухую траву.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8" descr="дёр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073" y="5596534"/>
            <a:ext cx="177292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70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1"/>
            <a:ext cx="9144000" cy="68790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37149" y="2348880"/>
            <a:ext cx="686970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Спасибо за работу!</a:t>
            </a:r>
          </a:p>
        </p:txBody>
      </p:sp>
    </p:spTree>
    <p:extLst>
      <p:ext uri="{BB962C8B-B14F-4D97-AF65-F5344CB8AC3E}">
        <p14:creationId xmlns:p14="http://schemas.microsoft.com/office/powerpoint/2010/main" val="8679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157192"/>
            <a:ext cx="76398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i="1" u="sng" dirty="0">
                <a:solidFill>
                  <a:schemeClr val="accent4">
                    <a:lumMod val="75000"/>
                  </a:schemeClr>
                </a:solidFill>
              </a:rPr>
              <a:t>Природное сообщество </a:t>
            </a:r>
            <a:r>
              <a:rPr lang="ru-RU" sz="2000" i="1" dirty="0"/>
              <a:t>– это единство живой и неживой природы, которое складывается в определенных условиях окружающей среды.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1"/>
          <a:stretch/>
        </p:blipFill>
        <p:spPr>
          <a:xfrm>
            <a:off x="3485" y="0"/>
            <a:ext cx="9144000" cy="4797152"/>
          </a:xfrm>
          <a:prstGeom prst="rect">
            <a:avLst/>
          </a:prstGeom>
        </p:spPr>
      </p:pic>
      <p:pic>
        <p:nvPicPr>
          <p:cNvPr id="3" name="зву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5395" y="418755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2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62959" y="994744"/>
            <a:ext cx="2928926" cy="2196695"/>
          </a:xfrm>
          <a:prstGeom prst="ellipse">
            <a:avLst/>
          </a:prstGeom>
        </p:spPr>
      </p:pic>
      <p:pic>
        <p:nvPicPr>
          <p:cNvPr id="4" name="Рисунок 3" descr="pole_les_nebo_we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1142984"/>
            <a:ext cx="2643174" cy="1867390"/>
          </a:xfrm>
          <a:prstGeom prst="ellipse">
            <a:avLst/>
          </a:prstGeom>
        </p:spPr>
      </p:pic>
      <p:pic>
        <p:nvPicPr>
          <p:cNvPr id="7" name="Рисунок 6" descr="m_05_0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03521" y="4084280"/>
            <a:ext cx="2714644" cy="2035983"/>
          </a:xfrm>
          <a:prstGeom prst="ellipse">
            <a:avLst/>
          </a:prstGeom>
        </p:spPr>
      </p:pic>
      <p:pic>
        <p:nvPicPr>
          <p:cNvPr id="8" name="Рисунок 7" descr="5317_w4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805" y="3888446"/>
            <a:ext cx="2762269" cy="2071702"/>
          </a:xfrm>
          <a:prstGeom prst="ellipse">
            <a:avLst/>
          </a:prstGeom>
        </p:spPr>
      </p:pic>
      <p:pic>
        <p:nvPicPr>
          <p:cNvPr id="9" name="Рисунок 8" descr="384053_2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215074" y="3857628"/>
            <a:ext cx="2857520" cy="2000264"/>
          </a:xfrm>
          <a:prstGeom prst="ellipse">
            <a:avLst/>
          </a:prstGeom>
        </p:spPr>
      </p:pic>
      <p:pic>
        <p:nvPicPr>
          <p:cNvPr id="10" name="Рисунок 9" descr="field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82776" y="938471"/>
            <a:ext cx="2857520" cy="2164095"/>
          </a:xfrm>
          <a:prstGeom prst="ellipse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5852" y="71414"/>
            <a:ext cx="750099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Природные сообщества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2500306"/>
            <a:ext cx="1650709" cy="92333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43618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поле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14253" y="5515534"/>
            <a:ext cx="1650709" cy="92333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43618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9502" y="2612765"/>
            <a:ext cx="1650709" cy="92333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43618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луг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89917" y="2612765"/>
            <a:ext cx="1650709" cy="92333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43618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лес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29058" y="5357826"/>
            <a:ext cx="1650709" cy="92333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43618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озеро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15140" y="5429264"/>
            <a:ext cx="2000264" cy="92333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43618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болото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клевер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лу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8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луг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луг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5310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луг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луг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луг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луг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луг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нивяник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луг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луг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12996863" cy="741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луг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350"/>
            <a:ext cx="9756775" cy="753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 descr="герань луговая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6400"/>
            <a:ext cx="9685338" cy="726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WordArt 21"/>
          <p:cNvSpPr>
            <a:spLocks noChangeArrowheads="1" noChangeShapeType="1" noTextEdit="1"/>
          </p:cNvSpPr>
          <p:nvPr/>
        </p:nvSpPr>
        <p:spPr bwMode="auto">
          <a:xfrm>
            <a:off x="3741738" y="4652963"/>
            <a:ext cx="27368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800000"/>
                    </a:gs>
                    <a:gs pos="100000">
                      <a:srgbClr val="FF33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Луг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луг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5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5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805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105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405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705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4050"/>
                            </p:stCondLst>
                            <p:childTnLst>
                              <p:par>
                                <p:cTn id="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46 0.03658 L -0.40746 0.03658 " pathEditMode="relative" rAng="0" ptsTypes="AA">
                                      <p:cBhvr>
                                        <p:cTn id="87" dur="8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205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405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" y="404664"/>
            <a:ext cx="9144000" cy="55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3347864" y="663661"/>
            <a:ext cx="1512888" cy="1008063"/>
          </a:xfrm>
          <a:prstGeom prst="ellipse">
            <a:avLst/>
          </a:prstGeom>
          <a:gradFill rotWithShape="1">
            <a:gsLst>
              <a:gs pos="0">
                <a:srgbClr val="04591E"/>
              </a:gs>
              <a:gs pos="50000">
                <a:srgbClr val="08C041"/>
              </a:gs>
              <a:gs pos="100000">
                <a:srgbClr val="04591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CCFFCC"/>
                </a:solidFill>
                <a:latin typeface="Arial Black" panose="020B0A04020102020204" pitchFamily="34" charset="0"/>
              </a:rPr>
              <a:t>ЛУГ</a:t>
            </a:r>
          </a:p>
        </p:txBody>
      </p:sp>
      <p:pic>
        <p:nvPicPr>
          <p:cNvPr id="8200" name="Picture 8" descr="дёр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08" y="3429000"/>
            <a:ext cx="3984625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5377684" y="1671724"/>
            <a:ext cx="3678237" cy="1643063"/>
          </a:xfrm>
          <a:prstGeom prst="ellipse">
            <a:avLst/>
          </a:prstGeom>
          <a:gradFill rotWithShape="1">
            <a:gsLst>
              <a:gs pos="0">
                <a:srgbClr val="04591E"/>
              </a:gs>
              <a:gs pos="50000">
                <a:srgbClr val="08C041"/>
              </a:gs>
              <a:gs pos="100000">
                <a:srgbClr val="04591E"/>
              </a:gs>
            </a:gsLst>
            <a:lin ang="5400000" scaled="1"/>
          </a:gradFill>
          <a:ln w="9525">
            <a:solidFill>
              <a:srgbClr val="06903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CCFFCC"/>
                </a:solidFill>
                <a:latin typeface="Arial Black" panose="020B0A04020102020204" pitchFamily="34" charset="0"/>
              </a:rPr>
              <a:t>травянистые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CCFFCC"/>
                </a:solidFill>
                <a:latin typeface="Arial Black" panose="020B0A04020102020204" pitchFamily="34" charset="0"/>
              </a:rPr>
              <a:t>растения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614755" y="1772816"/>
            <a:ext cx="491994" cy="28917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7A8E3"/>
            </a:gs>
            <a:gs pos="50000">
              <a:srgbClr val="C2F0FE"/>
            </a:gs>
            <a:gs pos="100000">
              <a:srgbClr val="67A8E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2" name="AutoShape 42"/>
          <p:cNvSpPr>
            <a:spLocks noChangeArrowheads="1"/>
          </p:cNvSpPr>
          <p:nvPr/>
        </p:nvSpPr>
        <p:spPr bwMode="auto">
          <a:xfrm>
            <a:off x="1377493" y="2524255"/>
            <a:ext cx="2016125" cy="576263"/>
          </a:xfrm>
          <a:prstGeom prst="roundRect">
            <a:avLst>
              <a:gd name="adj" fmla="val 39671"/>
            </a:avLst>
          </a:prstGeom>
          <a:gradFill rotWithShape="1">
            <a:gsLst>
              <a:gs pos="0">
                <a:srgbClr val="09E94E"/>
              </a:gs>
              <a:gs pos="50000">
                <a:srgbClr val="069031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D8FCD0"/>
                </a:solidFill>
                <a:latin typeface="Arial Black" panose="020B0A04020102020204" pitchFamily="34" charset="0"/>
              </a:rPr>
              <a:t>василёк</a:t>
            </a:r>
            <a:endParaRPr lang="ru-RU" altLang="ru-RU" sz="2400" dirty="0">
              <a:solidFill>
                <a:srgbClr val="D8FCD0"/>
              </a:solidFill>
              <a:latin typeface="Arial Black" panose="020B0A04020102020204" pitchFamily="34" charset="0"/>
            </a:endParaRPr>
          </a:p>
        </p:txBody>
      </p:sp>
      <p:sp>
        <p:nvSpPr>
          <p:cNvPr id="10284" name="AutoShape 44"/>
          <p:cNvSpPr>
            <a:spLocks noChangeArrowheads="1"/>
          </p:cNvSpPr>
          <p:nvPr/>
        </p:nvSpPr>
        <p:spPr bwMode="auto">
          <a:xfrm>
            <a:off x="1681952" y="5949280"/>
            <a:ext cx="1368673" cy="576262"/>
          </a:xfrm>
          <a:prstGeom prst="roundRect">
            <a:avLst>
              <a:gd name="adj" fmla="val 39671"/>
            </a:avLst>
          </a:prstGeom>
          <a:gradFill rotWithShape="1">
            <a:gsLst>
              <a:gs pos="0">
                <a:srgbClr val="09E94E"/>
              </a:gs>
              <a:gs pos="50000">
                <a:srgbClr val="069031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D8FCD0"/>
                </a:solidFill>
                <a:latin typeface="Arial Black" panose="020B0A04020102020204" pitchFamily="34" charset="0"/>
              </a:rPr>
              <a:t>мак</a:t>
            </a:r>
            <a:endParaRPr lang="ru-RU" altLang="ru-RU" sz="1800" dirty="0"/>
          </a:p>
        </p:txBody>
      </p:sp>
      <p:sp>
        <p:nvSpPr>
          <p:cNvPr id="10285" name="AutoShape 45"/>
          <p:cNvSpPr>
            <a:spLocks noChangeArrowheads="1"/>
          </p:cNvSpPr>
          <p:nvPr/>
        </p:nvSpPr>
        <p:spPr bwMode="auto">
          <a:xfrm>
            <a:off x="5197863" y="2498675"/>
            <a:ext cx="2261109" cy="576262"/>
          </a:xfrm>
          <a:prstGeom prst="roundRect">
            <a:avLst>
              <a:gd name="adj" fmla="val 39671"/>
            </a:avLst>
          </a:prstGeom>
          <a:gradFill rotWithShape="1">
            <a:gsLst>
              <a:gs pos="0">
                <a:srgbClr val="09E94E"/>
              </a:gs>
              <a:gs pos="50000">
                <a:srgbClr val="069031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D8FCD0"/>
                </a:solidFill>
                <a:latin typeface="Arial Black" panose="020B0A04020102020204" pitchFamily="34" charset="0"/>
              </a:rPr>
              <a:t>одуванчик</a:t>
            </a:r>
            <a:endParaRPr lang="ru-RU" altLang="ru-RU" sz="1800" dirty="0"/>
          </a:p>
        </p:txBody>
      </p:sp>
      <p:sp>
        <p:nvSpPr>
          <p:cNvPr id="10296" name="Oval 56" descr="колокольчик луговой"/>
          <p:cNvSpPr>
            <a:spLocks noChangeArrowheads="1"/>
          </p:cNvSpPr>
          <p:nvPr/>
        </p:nvSpPr>
        <p:spPr bwMode="auto">
          <a:xfrm>
            <a:off x="5154780" y="3619178"/>
            <a:ext cx="2592388" cy="21336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97" name="AutoShape 57"/>
          <p:cNvSpPr>
            <a:spLocks noChangeArrowheads="1"/>
          </p:cNvSpPr>
          <p:nvPr/>
        </p:nvSpPr>
        <p:spPr bwMode="auto">
          <a:xfrm>
            <a:off x="5197863" y="5832378"/>
            <a:ext cx="2592388" cy="576263"/>
          </a:xfrm>
          <a:prstGeom prst="roundRect">
            <a:avLst>
              <a:gd name="adj" fmla="val 39671"/>
            </a:avLst>
          </a:prstGeom>
          <a:gradFill rotWithShape="1">
            <a:gsLst>
              <a:gs pos="0">
                <a:srgbClr val="09E94E"/>
              </a:gs>
              <a:gs pos="50000">
                <a:srgbClr val="069031"/>
              </a:gs>
              <a:gs pos="100000">
                <a:srgbClr val="09E94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D8FCD0"/>
                </a:solidFill>
                <a:latin typeface="Arial Black" panose="020B0A04020102020204" pitchFamily="34" charset="0"/>
              </a:rPr>
              <a:t>колокольчик</a:t>
            </a:r>
            <a:endParaRPr lang="ru-RU" altLang="ru-RU" sz="18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89" y="229629"/>
            <a:ext cx="2592388" cy="2191593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6" y="227012"/>
            <a:ext cx="2648744" cy="2139206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1" r="30454"/>
          <a:stretch/>
        </p:blipFill>
        <p:spPr>
          <a:xfrm>
            <a:off x="1035516" y="3645024"/>
            <a:ext cx="2661547" cy="2187354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693367" y="143809"/>
            <a:ext cx="3384376" cy="3129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9772" y="129798"/>
            <a:ext cx="3407959" cy="315800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11560" y="3585535"/>
            <a:ext cx="3384376" cy="3129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833355" y="3585535"/>
            <a:ext cx="3384376" cy="3129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5337"/>
            <a:ext cx="7056784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b="1" kern="0" dirty="0" smtClean="0">
                <a:solidFill>
                  <a:srgbClr val="FF0000"/>
                </a:solidFill>
              </a:rPr>
              <a:t>Лекарственные</a:t>
            </a:r>
            <a:r>
              <a:rPr lang="ru-RU" sz="3200" kern="0" dirty="0" smtClean="0">
                <a:solidFill>
                  <a:srgbClr val="FF0000"/>
                </a:solidFill>
              </a:rPr>
              <a:t> </a:t>
            </a:r>
            <a:r>
              <a:rPr lang="ru-RU" sz="3200" b="1" kern="0" dirty="0" smtClean="0">
                <a:solidFill>
                  <a:srgbClr val="FF0000"/>
                </a:solidFill>
              </a:rPr>
              <a:t>растения</a:t>
            </a:r>
            <a:endParaRPr lang="ru-RU" sz="3200" b="1" kern="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86" y="571500"/>
            <a:ext cx="2713484" cy="271348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3322" y="3113510"/>
            <a:ext cx="280831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тысячелистник</a:t>
            </a:r>
            <a:endParaRPr lang="ru-RU" sz="2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32" y="591657"/>
            <a:ext cx="2734110" cy="2713484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247033" y="3132277"/>
            <a:ext cx="280831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крапива</a:t>
            </a:r>
            <a:endParaRPr lang="ru-RU" sz="2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54" y="571500"/>
            <a:ext cx="2696576" cy="2713484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124425" y="3132277"/>
            <a:ext cx="280831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ландыш</a:t>
            </a:r>
            <a:endParaRPr lang="ru-RU" sz="2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4" y="3711779"/>
            <a:ext cx="2713484" cy="2726026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98799" y="6281936"/>
            <a:ext cx="2256854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подорожник</a:t>
            </a:r>
            <a:endParaRPr lang="ru-RU" sz="2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67"/>
          <a:stretch/>
        </p:blipFill>
        <p:spPr>
          <a:xfrm>
            <a:off x="3192287" y="3718050"/>
            <a:ext cx="2671822" cy="2713484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667329" y="6269118"/>
            <a:ext cx="1944216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</a:t>
            </a:r>
            <a:endParaRPr lang="ru-RU" sz="2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9366"/>
          <a:stretch/>
        </p:blipFill>
        <p:spPr>
          <a:xfrm>
            <a:off x="6131028" y="3708341"/>
            <a:ext cx="2696576" cy="2713484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6075160" y="6269118"/>
            <a:ext cx="280831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800" b="1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валериана</a:t>
            </a:r>
            <a:endParaRPr lang="ru-RU" sz="280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247</Words>
  <Application>Microsoft Office PowerPoint</Application>
  <PresentationFormat>Экран (4:3)</PresentationFormat>
  <Paragraphs>100</Paragraphs>
  <Slides>27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 Окружающий мир  3 класс Природные сообщества «ЛУГ»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гимназия №1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Понятовская Ю.Н.</dc:creator>
  <cp:lastModifiedBy>Надежда Пронская</cp:lastModifiedBy>
  <cp:revision>112</cp:revision>
  <dcterms:created xsi:type="dcterms:W3CDTF">2009-08-01T17:35:33Z</dcterms:created>
  <dcterms:modified xsi:type="dcterms:W3CDTF">2018-04-18T08:30:18Z</dcterms:modified>
</cp:coreProperties>
</file>