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8" r:id="rId5"/>
    <p:sldId id="278" r:id="rId6"/>
    <p:sldId id="279" r:id="rId7"/>
    <p:sldId id="280" r:id="rId8"/>
    <p:sldId id="281" r:id="rId9"/>
    <p:sldId id="282" r:id="rId10"/>
    <p:sldId id="298" r:id="rId11"/>
    <p:sldId id="259" r:id="rId12"/>
    <p:sldId id="299" r:id="rId13"/>
    <p:sldId id="260" r:id="rId14"/>
    <p:sldId id="297" r:id="rId15"/>
    <p:sldId id="285" r:id="rId16"/>
    <p:sldId id="286" r:id="rId17"/>
    <p:sldId id="287" r:id="rId18"/>
    <p:sldId id="288" r:id="rId19"/>
    <p:sldId id="289" r:id="rId20"/>
    <p:sldId id="290" r:id="rId21"/>
    <p:sldId id="263" r:id="rId22"/>
    <p:sldId id="273" r:id="rId23"/>
    <p:sldId id="274" r:id="rId24"/>
    <p:sldId id="275" r:id="rId25"/>
    <p:sldId id="276" r:id="rId26"/>
    <p:sldId id="277" r:id="rId27"/>
    <p:sldId id="300" r:id="rId28"/>
    <p:sldId id="272" r:id="rId29"/>
    <p:sldId id="301" r:id="rId30"/>
    <p:sldId id="292" r:id="rId31"/>
    <p:sldId id="293" r:id="rId32"/>
    <p:sldId id="294" r:id="rId33"/>
    <p:sldId id="295" r:id="rId34"/>
    <p:sldId id="296" r:id="rId35"/>
    <p:sldId id="267" r:id="rId36"/>
    <p:sldId id="268" r:id="rId37"/>
    <p:sldId id="269" r:id="rId38"/>
    <p:sldId id="270" r:id="rId39"/>
    <p:sldId id="271" r:id="rId40"/>
    <p:sldId id="266" r:id="rId41"/>
    <p:sldId id="303" r:id="rId42"/>
    <p:sldId id="302"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B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2C6064BF-A34F-4ADE-A705-591F8E6660DE}" type="datetimeFigureOut">
              <a:rPr lang="ru-RU" smtClean="0"/>
              <a:pPr/>
              <a:t>12.03.2019</a:t>
            </a:fld>
            <a:endParaRPr lang="ru-RU"/>
          </a:p>
        </p:txBody>
      </p:sp>
      <p:sp>
        <p:nvSpPr>
          <p:cNvPr id="16" name="Номер слайда 15"/>
          <p:cNvSpPr>
            <a:spLocks noGrp="1"/>
          </p:cNvSpPr>
          <p:nvPr>
            <p:ph type="sldNum" sz="quarter" idx="11"/>
          </p:nvPr>
        </p:nvSpPr>
        <p:spPr/>
        <p:txBody>
          <a:bodyPr/>
          <a:lstStyle/>
          <a:p>
            <a:fld id="{F085E630-5CAA-4C31-82FE-624D359CF604}"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6064BF-A34F-4ADE-A705-591F8E6660DE}" type="datetimeFigureOut">
              <a:rPr lang="ru-RU" smtClean="0"/>
              <a:pPr/>
              <a:t>12.03.2019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5E630-5CAA-4C31-82FE-624D359CF60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6064BF-A34F-4ADE-A705-591F8E6660DE}" type="datetimeFigureOut">
              <a:rPr lang="ru-RU" smtClean="0"/>
              <a:pPr/>
              <a:t>12.03.2019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5E630-5CAA-4C31-82FE-624D359CF60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17" name="Нижний колонтитул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1991115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82809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5" name="Нижний колонтитул 4"/>
          <p:cNvSpPr>
            <a:spLocks noGrp="1"/>
          </p:cNvSpPr>
          <p:nvPr>
            <p:ph type="ftr" sz="quarter" idx="11"/>
          </p:nvPr>
        </p:nvSpPr>
        <p:spPr>
          <a:xfrm>
            <a:off x="800100" y="6172200"/>
            <a:ext cx="40005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Номер слайда 5"/>
          <p:cNvSpPr>
            <a:spLocks noGrp="1"/>
          </p:cNvSpPr>
          <p:nvPr>
            <p:ph type="sldNum" sz="quarter" idx="12"/>
          </p:nvPr>
        </p:nvSpPr>
        <p:spPr>
          <a:xfrm>
            <a:off x="146304" y="6208776"/>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770375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506649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777676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4" name="Нижний колонтитул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5" name="Номер слайда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829867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703034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46115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2C6064BF-A34F-4ADE-A705-591F8E6660DE}" type="datetimeFigureOut">
              <a:rPr lang="ru-RU" smtClean="0"/>
              <a:pPr/>
              <a:t>12.03.2019</a:t>
            </a:fld>
            <a:endParaRPr lang="ru-RU"/>
          </a:p>
        </p:txBody>
      </p:sp>
      <p:sp>
        <p:nvSpPr>
          <p:cNvPr id="15" name="Номер слайда 14"/>
          <p:cNvSpPr>
            <a:spLocks noGrp="1"/>
          </p:cNvSpPr>
          <p:nvPr>
            <p:ph type="sldNum" sz="quarter" idx="15"/>
          </p:nvPr>
        </p:nvSpPr>
        <p:spPr/>
        <p:txBody>
          <a:bodyPr/>
          <a:lstStyle>
            <a:lvl1pPr algn="ctr">
              <a:defRPr/>
            </a:lvl1pPr>
          </a:lstStyle>
          <a:p>
            <a:fld id="{F085E630-5CAA-4C31-82FE-624D359CF604}"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ижний колонтитул 5"/>
          <p:cNvSpPr>
            <a:spLocks noGrp="1"/>
          </p:cNvSpPr>
          <p:nvPr>
            <p:ph type="ftr" sz="quarter" idx="11"/>
          </p:nvPr>
        </p:nvSpPr>
        <p:spPr>
          <a:xfrm>
            <a:off x="914400" y="6172200"/>
            <a:ext cx="3886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7" name="Номер слайда 6"/>
          <p:cNvSpPr>
            <a:spLocks noGrp="1"/>
          </p:cNvSpPr>
          <p:nvPr>
            <p:ph type="sldNum" sz="quarter" idx="12"/>
          </p:nvPr>
        </p:nvSpPr>
        <p:spPr>
          <a:xfrm>
            <a:off x="146304" y="6208776"/>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extLst>
      <p:ext uri="{BB962C8B-B14F-4D97-AF65-F5344CB8AC3E}">
        <p14:creationId xmlns:p14="http://schemas.microsoft.com/office/powerpoint/2010/main" val="3398381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176567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83240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17" name="Нижний колонтитул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433681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235970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5" name="Нижний колонтитул 4"/>
          <p:cNvSpPr>
            <a:spLocks noGrp="1"/>
          </p:cNvSpPr>
          <p:nvPr>
            <p:ph type="ftr" sz="quarter" idx="11"/>
          </p:nvPr>
        </p:nvSpPr>
        <p:spPr>
          <a:xfrm>
            <a:off x="800100" y="6172200"/>
            <a:ext cx="40005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Номер слайда 5"/>
          <p:cNvSpPr>
            <a:spLocks noGrp="1"/>
          </p:cNvSpPr>
          <p:nvPr>
            <p:ph type="sldNum" sz="quarter" idx="12"/>
          </p:nvPr>
        </p:nvSpPr>
        <p:spPr>
          <a:xfrm>
            <a:off x="146304" y="6208776"/>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546637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99320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975297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4" name="Нижний колонтитул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5" name="Номер слайда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136026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63333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C6064BF-A34F-4ADE-A705-591F8E6660DE}" type="datetimeFigureOut">
              <a:rPr lang="ru-RU" smtClean="0"/>
              <a:pPr/>
              <a:t>12.03.2019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5E630-5CAA-4C31-82FE-624D359CF604}"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258585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ижний колонтитул 5"/>
          <p:cNvSpPr>
            <a:spLocks noGrp="1"/>
          </p:cNvSpPr>
          <p:nvPr>
            <p:ph type="ftr" sz="quarter" idx="11"/>
          </p:nvPr>
        </p:nvSpPr>
        <p:spPr>
          <a:xfrm>
            <a:off x="914400" y="6172200"/>
            <a:ext cx="3886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7" name="Номер слайда 6"/>
          <p:cNvSpPr>
            <a:spLocks noGrp="1"/>
          </p:cNvSpPr>
          <p:nvPr>
            <p:ph type="sldNum" sz="quarter" idx="12"/>
          </p:nvPr>
        </p:nvSpPr>
        <p:spPr>
          <a:xfrm>
            <a:off x="146304" y="6208776"/>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extLst>
      <p:ext uri="{BB962C8B-B14F-4D97-AF65-F5344CB8AC3E}">
        <p14:creationId xmlns:p14="http://schemas.microsoft.com/office/powerpoint/2010/main" val="4186881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531949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09752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C6064BF-A34F-4ADE-A705-591F8E6660DE}" type="datetimeFigureOut">
              <a:rPr lang="ru-RU" smtClean="0"/>
              <a:pPr/>
              <a:t>12.03.2019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85E630-5CAA-4C31-82FE-624D359CF604}"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085E630-5CAA-4C31-82FE-624D359CF604}"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2C6064BF-A34F-4ADE-A705-591F8E6660DE}" type="datetimeFigureOut">
              <a:rPr lang="ru-RU" smtClean="0"/>
              <a:pPr/>
              <a:t>12.03.2019</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6064BF-A34F-4ADE-A705-591F8E6660DE}" type="datetimeFigureOut">
              <a:rPr lang="ru-RU" smtClean="0"/>
              <a:pPr/>
              <a:t>12.03.2019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85E630-5CAA-4C31-82FE-624D359CF604}"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6064BF-A34F-4ADE-A705-591F8E6660DE}" type="datetimeFigureOut">
              <a:rPr lang="ru-RU" smtClean="0"/>
              <a:pPr/>
              <a:t>12.03.2019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85E630-5CAA-4C31-82FE-624D359CF60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C6064BF-A34F-4ADE-A705-591F8E6660DE}" type="datetimeFigureOut">
              <a:rPr lang="ru-RU" smtClean="0"/>
              <a:pPr/>
              <a:t>12.03.2019</a:t>
            </a:fld>
            <a:endParaRPr lang="ru-RU"/>
          </a:p>
        </p:txBody>
      </p:sp>
      <p:sp>
        <p:nvSpPr>
          <p:cNvPr id="9" name="Номер слайда 8"/>
          <p:cNvSpPr>
            <a:spLocks noGrp="1"/>
          </p:cNvSpPr>
          <p:nvPr>
            <p:ph type="sldNum" sz="quarter" idx="15"/>
          </p:nvPr>
        </p:nvSpPr>
        <p:spPr/>
        <p:txBody>
          <a:bodyPr/>
          <a:lstStyle/>
          <a:p>
            <a:fld id="{F085E630-5CAA-4C31-82FE-624D359CF604}"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C6064BF-A34F-4ADE-A705-591F8E6660DE}" type="datetimeFigureOut">
              <a:rPr lang="ru-RU" smtClean="0"/>
              <a:pPr/>
              <a:t>12.03.2019</a:t>
            </a:fld>
            <a:endParaRPr lang="ru-RU"/>
          </a:p>
        </p:txBody>
      </p:sp>
      <p:sp>
        <p:nvSpPr>
          <p:cNvPr id="9" name="Номер слайда 8"/>
          <p:cNvSpPr>
            <a:spLocks noGrp="1"/>
          </p:cNvSpPr>
          <p:nvPr>
            <p:ph type="sldNum" sz="quarter" idx="11"/>
          </p:nvPr>
        </p:nvSpPr>
        <p:spPr/>
        <p:txBody>
          <a:bodyPr/>
          <a:lstStyle/>
          <a:p>
            <a:fld id="{F085E630-5CAA-4C31-82FE-624D359CF604}"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C6064BF-A34F-4ADE-A705-591F8E6660DE}" type="datetimeFigureOut">
              <a:rPr lang="ru-RU" smtClean="0"/>
              <a:pPr/>
              <a:t>12.03.2019</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085E630-5CAA-4C31-82FE-624D359CF604}"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367120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400" b="0" i="0" u="none" strike="noStrike" kern="1200" cap="none" spc="0" normalizeH="0" baseline="0" noProof="0" smtClean="0">
                <a:ln>
                  <a:noFill/>
                </a:ln>
                <a:solidFill>
                  <a:srgbClr val="1F497D"/>
                </a:solidFill>
                <a:effectLst/>
                <a:uLnTx/>
                <a:uFillTx/>
                <a:latin typeface="Cambria" panose="0204050305040603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12.03.2019</a:t>
            </a:fld>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1F497D"/>
              </a:solidFill>
              <a:effectLst/>
              <a:uLnTx/>
              <a:uFillTx/>
              <a:latin typeface="Cambria" panose="02040503050406030204" pitchFamily="18" charset="0"/>
              <a:ea typeface="+mn-ea"/>
              <a:cs typeface="+mn-cs"/>
            </a:endParaRPr>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400" b="0" i="0" u="none" strike="noStrike" kern="1200" cap="none" spc="0" normalizeH="0" baseline="0" noProof="0" smtClean="0">
                <a:ln>
                  <a:noFill/>
                </a:ln>
                <a:solidFill>
                  <a:srgbClr val="FFFFFF"/>
                </a:solidFill>
                <a:effectLst/>
                <a:uLnTx/>
                <a:uFillTx/>
                <a:latin typeface="Calibri" panose="020F0502020204030204" pitchFamily="34" charset="0"/>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9130053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hyperlink" Target="http://kidslive.files.wordpress.com/2012/02/friends_02.jpg" TargetMode="External"/><Relationship Id="rId13" Type="http://schemas.openxmlformats.org/officeDocument/2006/relationships/hyperlink" Target="http://www.probirka.org/forum/download/file.php?id=68976" TargetMode="External"/><Relationship Id="rId3" Type="http://schemas.openxmlformats.org/officeDocument/2006/relationships/hyperlink" Target="http://litcult.ru/u/dd/love_lyrics/565/md_foto.jpg" TargetMode="External"/><Relationship Id="rId7" Type="http://schemas.openxmlformats.org/officeDocument/2006/relationships/hyperlink" Target="http://im1-tub-ru.yandex.net/i?id=a9cf0c78405abf57e1c40e7a6dee2b73-64-144&amp;n=21" TargetMode="External"/><Relationship Id="rId12" Type="http://schemas.openxmlformats.org/officeDocument/2006/relationships/hyperlink" Target="http://s4.rimg.info/ddcedc575fd11e632e1f1619ab8cd005.gif" TargetMode="External"/><Relationship Id="rId2" Type="http://schemas.openxmlformats.org/officeDocument/2006/relationships/hyperlink" Target="http://topreferat.znate.ru/pars_docs/refs/41/40333/40333-1_2.jpg" TargetMode="External"/><Relationship Id="rId1" Type="http://schemas.openxmlformats.org/officeDocument/2006/relationships/slideLayout" Target="../slideLayouts/slideLayout24.xml"/><Relationship Id="rId6" Type="http://schemas.openxmlformats.org/officeDocument/2006/relationships/hyperlink" Target="http://festival.1september.ru/articles/611731/Image11121.jpg" TargetMode="External"/><Relationship Id="rId11" Type="http://schemas.openxmlformats.org/officeDocument/2006/relationships/hyperlink" Target="http://open.az/uploads/posts/2009-08/1251527178_smile_b.jpg" TargetMode="External"/><Relationship Id="rId5" Type="http://schemas.openxmlformats.org/officeDocument/2006/relationships/hyperlink" Target="http://ilearned.ru/sites/default/files/oseeva_v1.jpg" TargetMode="External"/><Relationship Id="rId10" Type="http://schemas.openxmlformats.org/officeDocument/2006/relationships/hyperlink" Target="http://&#1076;&#1077;&#1090;&#1089;&#1082;&#1080;&#1081;-&#1084;&#1080;&#1088;.net/&#1057;&#1084;&#1072;&#1081;&#1083;&#1080;&#1082;&#1080;/83/" TargetMode="External"/><Relationship Id="rId4" Type="http://schemas.openxmlformats.org/officeDocument/2006/relationships/hyperlink" Target="http://redakzia.ru/sites/default/files/photo_writers/lynin.jpg" TargetMode="External"/><Relationship Id="rId9" Type="http://schemas.openxmlformats.org/officeDocument/2006/relationships/hyperlink" Target="http://s1.maminuklubs.lv/cache/97/40/97403b2a2a672eda7fe0eff6b35dcb09.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282" y="142852"/>
            <a:ext cx="8786842" cy="2800767"/>
          </a:xfrm>
          <a:prstGeom prst="rect">
            <a:avLst/>
          </a:prstGeom>
          <a:noFill/>
        </p:spPr>
        <p:txBody>
          <a:bodyPr wrap="square" rtlCol="0">
            <a:spAutoFit/>
          </a:bodyPr>
          <a:lstStyle/>
          <a:p>
            <a:pPr algn="ctr"/>
            <a:r>
              <a:rPr lang="ru-RU" sz="4400" b="1" dirty="0" smtClean="0">
                <a:solidFill>
                  <a:srgbClr val="0070C0"/>
                </a:solidFill>
                <a:latin typeface="Monotype Corsiva" pitchFamily="66" charset="0"/>
              </a:rPr>
              <a:t>Урок  литературного чтения</a:t>
            </a:r>
          </a:p>
          <a:p>
            <a:pPr algn="ctr"/>
            <a:r>
              <a:rPr lang="ru-RU" sz="4400" b="1" dirty="0" smtClean="0">
                <a:solidFill>
                  <a:srgbClr val="0070C0"/>
                </a:solidFill>
                <a:latin typeface="Monotype Corsiva" pitchFamily="66" charset="0"/>
              </a:rPr>
              <a:t>Тема: </a:t>
            </a:r>
          </a:p>
          <a:p>
            <a:r>
              <a:rPr lang="ru-RU" sz="4400" b="1" dirty="0" smtClean="0">
                <a:solidFill>
                  <a:srgbClr val="0070C0"/>
                </a:solidFill>
                <a:latin typeface="Monotype Corsiva" pitchFamily="66" charset="0"/>
              </a:rPr>
              <a:t>«Обобщение по разделу «Я и мои друзья»</a:t>
            </a:r>
          </a:p>
          <a:p>
            <a:pPr algn="ctr"/>
            <a:r>
              <a:rPr lang="ru-RU" sz="4400" b="1" dirty="0" smtClean="0">
                <a:solidFill>
                  <a:srgbClr val="0070C0"/>
                </a:solidFill>
                <a:latin typeface="Monotype Corsiva" pitchFamily="66" charset="0"/>
              </a:rPr>
              <a:t>2 </a:t>
            </a:r>
            <a:r>
              <a:rPr lang="ru-RU" sz="4400" b="1" dirty="0" smtClean="0">
                <a:solidFill>
                  <a:srgbClr val="0070C0"/>
                </a:solidFill>
                <a:latin typeface="Monotype Corsiva" pitchFamily="66" charset="0"/>
              </a:rPr>
              <a:t>класс </a:t>
            </a:r>
            <a:endParaRPr lang="ru-RU" sz="4400" b="1" dirty="0">
              <a:solidFill>
                <a:srgbClr val="0070C0"/>
              </a:solidFill>
              <a:latin typeface="Monotype Corsiva" pitchFamily="66" charset="0"/>
            </a:endParaRPr>
          </a:p>
        </p:txBody>
      </p:sp>
      <p:pic>
        <p:nvPicPr>
          <p:cNvPr id="13314" name="Picture 2" descr="Похожее изображение"/>
          <p:cNvPicPr>
            <a:picLocks noChangeAspect="1" noChangeArrowheads="1"/>
          </p:cNvPicPr>
          <p:nvPr/>
        </p:nvPicPr>
        <p:blipFill>
          <a:blip r:embed="rId2"/>
          <a:srcRect/>
          <a:stretch>
            <a:fillRect/>
          </a:stretch>
        </p:blipFill>
        <p:spPr bwMode="auto">
          <a:xfrm>
            <a:off x="2607439" y="3140968"/>
            <a:ext cx="4000528" cy="30670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60648" y="1052736"/>
            <a:ext cx="10649176" cy="3528392"/>
          </a:xfrm>
          <a:prstGeom prst="rect">
            <a:avLst/>
          </a:prstGeo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04723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2857496"/>
            <a:ext cx="2196435" cy="646331"/>
          </a:xfrm>
          <a:prstGeom prst="rect">
            <a:avLst/>
          </a:prstGeom>
          <a:noFill/>
        </p:spPr>
        <p:txBody>
          <a:bodyPr wrap="none" rtlCol="0">
            <a:spAutoFit/>
          </a:bodyPr>
          <a:lstStyle/>
          <a:p>
            <a:r>
              <a:rPr lang="ru-RU" sz="3600" b="1" dirty="0" smtClean="0">
                <a:solidFill>
                  <a:schemeClr val="accent5">
                    <a:lumMod val="50000"/>
                  </a:schemeClr>
                </a:solidFill>
                <a:latin typeface="Arial" pitchFamily="34" charset="0"/>
                <a:cs typeface="Arial" pitchFamily="34" charset="0"/>
              </a:rPr>
              <a:t>В. Лунин</a:t>
            </a:r>
            <a:endParaRPr lang="ru-RU" sz="3600" b="1" dirty="0">
              <a:solidFill>
                <a:schemeClr val="accent5">
                  <a:lumMod val="50000"/>
                </a:schemeClr>
              </a:solidFill>
              <a:latin typeface="Arial" pitchFamily="34" charset="0"/>
              <a:cs typeface="Arial" pitchFamily="34" charset="0"/>
            </a:endParaRPr>
          </a:p>
        </p:txBody>
      </p:sp>
      <p:sp>
        <p:nvSpPr>
          <p:cNvPr id="4" name="TextBox 3"/>
          <p:cNvSpPr txBox="1"/>
          <p:nvPr/>
        </p:nvSpPr>
        <p:spPr>
          <a:xfrm>
            <a:off x="476924" y="2071678"/>
            <a:ext cx="2937664" cy="646331"/>
          </a:xfrm>
          <a:prstGeom prst="rect">
            <a:avLst/>
          </a:prstGeom>
          <a:noFill/>
        </p:spPr>
        <p:txBody>
          <a:bodyPr wrap="none" rtlCol="0">
            <a:spAutoFit/>
          </a:bodyPr>
          <a:lstStyle/>
          <a:p>
            <a:r>
              <a:rPr lang="ru-RU" sz="3600" b="1" dirty="0" smtClean="0">
                <a:solidFill>
                  <a:schemeClr val="accent5">
                    <a:lumMod val="50000"/>
                  </a:schemeClr>
                </a:solidFill>
                <a:latin typeface="Arial" pitchFamily="34" charset="0"/>
                <a:cs typeface="Arial" pitchFamily="34" charset="0"/>
              </a:rPr>
              <a:t>В. Берестов</a:t>
            </a:r>
            <a:endParaRPr lang="ru-RU" sz="3600" b="1" dirty="0">
              <a:solidFill>
                <a:schemeClr val="accent5">
                  <a:lumMod val="50000"/>
                </a:schemeClr>
              </a:solidFill>
              <a:latin typeface="Arial" pitchFamily="34" charset="0"/>
              <a:cs typeface="Arial" pitchFamily="34" charset="0"/>
            </a:endParaRPr>
          </a:p>
        </p:txBody>
      </p:sp>
      <p:sp>
        <p:nvSpPr>
          <p:cNvPr id="5" name="TextBox 4"/>
          <p:cNvSpPr txBox="1"/>
          <p:nvPr/>
        </p:nvSpPr>
        <p:spPr>
          <a:xfrm>
            <a:off x="428596" y="3643314"/>
            <a:ext cx="2883482" cy="646331"/>
          </a:xfrm>
          <a:prstGeom prst="rect">
            <a:avLst/>
          </a:prstGeom>
          <a:noFill/>
        </p:spPr>
        <p:txBody>
          <a:bodyPr wrap="none" rtlCol="0">
            <a:spAutoFit/>
          </a:bodyPr>
          <a:lstStyle/>
          <a:p>
            <a:r>
              <a:rPr lang="ru-RU" sz="3600" b="1" dirty="0" smtClean="0">
                <a:solidFill>
                  <a:schemeClr val="accent5">
                    <a:lumMod val="50000"/>
                  </a:schemeClr>
                </a:solidFill>
                <a:latin typeface="Arial" pitchFamily="34" charset="0"/>
                <a:cs typeface="Arial" pitchFamily="34" charset="0"/>
              </a:rPr>
              <a:t>Н. Булгаков</a:t>
            </a:r>
            <a:endParaRPr lang="ru-RU" sz="3600" b="1" dirty="0">
              <a:solidFill>
                <a:schemeClr val="accent5">
                  <a:lumMod val="50000"/>
                </a:schemeClr>
              </a:solidFill>
              <a:latin typeface="Arial" pitchFamily="34" charset="0"/>
              <a:cs typeface="Arial" pitchFamily="34" charset="0"/>
            </a:endParaRPr>
          </a:p>
        </p:txBody>
      </p:sp>
      <p:sp>
        <p:nvSpPr>
          <p:cNvPr id="7" name="TextBox 6"/>
          <p:cNvSpPr txBox="1"/>
          <p:nvPr/>
        </p:nvSpPr>
        <p:spPr>
          <a:xfrm>
            <a:off x="428596" y="4429132"/>
            <a:ext cx="3197094" cy="646331"/>
          </a:xfrm>
          <a:prstGeom prst="rect">
            <a:avLst/>
          </a:prstGeom>
          <a:noFill/>
        </p:spPr>
        <p:txBody>
          <a:bodyPr wrap="none" rtlCol="0">
            <a:spAutoFit/>
          </a:bodyPr>
          <a:lstStyle/>
          <a:p>
            <a:r>
              <a:rPr lang="ru-RU" sz="3600" b="1" dirty="0" smtClean="0">
                <a:solidFill>
                  <a:schemeClr val="accent5">
                    <a:lumMod val="50000"/>
                  </a:schemeClr>
                </a:solidFill>
                <a:latin typeface="Arial" pitchFamily="34" charset="0"/>
                <a:cs typeface="Arial" pitchFamily="34" charset="0"/>
              </a:rPr>
              <a:t>Ю. Ермолаев</a:t>
            </a:r>
            <a:endParaRPr lang="ru-RU" sz="3600" b="1" dirty="0">
              <a:solidFill>
                <a:schemeClr val="accent5">
                  <a:lumMod val="50000"/>
                </a:schemeClr>
              </a:solidFill>
              <a:latin typeface="Arial" pitchFamily="34" charset="0"/>
              <a:cs typeface="Arial" pitchFamily="34" charset="0"/>
            </a:endParaRPr>
          </a:p>
        </p:txBody>
      </p:sp>
      <p:sp>
        <p:nvSpPr>
          <p:cNvPr id="8" name="TextBox 7"/>
          <p:cNvSpPr txBox="1"/>
          <p:nvPr/>
        </p:nvSpPr>
        <p:spPr>
          <a:xfrm>
            <a:off x="500034" y="5286388"/>
            <a:ext cx="2437206" cy="646331"/>
          </a:xfrm>
          <a:prstGeom prst="rect">
            <a:avLst/>
          </a:prstGeom>
          <a:noFill/>
        </p:spPr>
        <p:txBody>
          <a:bodyPr wrap="none" rtlCol="0">
            <a:spAutoFit/>
          </a:bodyPr>
          <a:lstStyle/>
          <a:p>
            <a:r>
              <a:rPr lang="ru-RU" sz="3600" b="1" dirty="0" smtClean="0">
                <a:solidFill>
                  <a:schemeClr val="accent5">
                    <a:lumMod val="50000"/>
                  </a:schemeClr>
                </a:solidFill>
                <a:latin typeface="Arial" pitchFamily="34" charset="0"/>
                <a:cs typeface="Arial" pitchFamily="34" charset="0"/>
              </a:rPr>
              <a:t>В. Осеева</a:t>
            </a:r>
            <a:endParaRPr lang="ru-RU" sz="3600" b="1" dirty="0">
              <a:solidFill>
                <a:schemeClr val="accent5">
                  <a:lumMod val="50000"/>
                </a:schemeClr>
              </a:solidFill>
              <a:latin typeface="Arial" pitchFamily="34" charset="0"/>
              <a:cs typeface="Arial" pitchFamily="34" charset="0"/>
            </a:endParaRPr>
          </a:p>
        </p:txBody>
      </p:sp>
      <p:sp>
        <p:nvSpPr>
          <p:cNvPr id="9" name="TextBox 8"/>
          <p:cNvSpPr txBox="1"/>
          <p:nvPr/>
        </p:nvSpPr>
        <p:spPr>
          <a:xfrm>
            <a:off x="3786182" y="2214554"/>
            <a:ext cx="5405839" cy="3170099"/>
          </a:xfrm>
          <a:prstGeom prst="rect">
            <a:avLst/>
          </a:prstGeom>
          <a:noFill/>
        </p:spPr>
        <p:txBody>
          <a:bodyPr wrap="none" rtlCol="0">
            <a:spAutoFit/>
          </a:bodyPr>
          <a:lstStyle/>
          <a:p>
            <a:r>
              <a:rPr lang="ru-RU" sz="4000" b="1" dirty="0" smtClean="0">
                <a:solidFill>
                  <a:srgbClr val="002060"/>
                </a:solidFill>
                <a:latin typeface="Arial" pitchFamily="34" charset="0"/>
                <a:cs typeface="Arial" pitchFamily="34" charset="0"/>
              </a:rPr>
              <a:t>«Хорошее»</a:t>
            </a:r>
          </a:p>
          <a:p>
            <a:r>
              <a:rPr lang="ru-RU" sz="4000" b="1" dirty="0" smtClean="0">
                <a:solidFill>
                  <a:srgbClr val="002060"/>
                </a:solidFill>
                <a:latin typeface="Arial" pitchFamily="34" charset="0"/>
                <a:cs typeface="Arial" pitchFamily="34" charset="0"/>
              </a:rPr>
              <a:t>«Анна, не грусти!»</a:t>
            </a:r>
          </a:p>
          <a:p>
            <a:r>
              <a:rPr lang="ru-RU" sz="4000" b="1" dirty="0" smtClean="0">
                <a:solidFill>
                  <a:srgbClr val="002060"/>
                </a:solidFill>
                <a:latin typeface="Arial" pitchFamily="34" charset="0"/>
                <a:cs typeface="Arial" pitchFamily="34" charset="0"/>
              </a:rPr>
              <a:t>«</a:t>
            </a:r>
            <a:r>
              <a:rPr lang="ru-RU" sz="4000" b="1" dirty="0">
                <a:solidFill>
                  <a:srgbClr val="002060"/>
                </a:solidFill>
                <a:latin typeface="Arial" pitchFamily="34" charset="0"/>
                <a:cs typeface="Arial" pitchFamily="34" charset="0"/>
              </a:rPr>
              <a:t>Д</a:t>
            </a:r>
            <a:r>
              <a:rPr lang="ru-RU" sz="4000" b="1" dirty="0" smtClean="0">
                <a:solidFill>
                  <a:srgbClr val="002060"/>
                </a:solidFill>
                <a:latin typeface="Arial" pitchFamily="34" charset="0"/>
                <a:cs typeface="Arial" pitchFamily="34" charset="0"/>
              </a:rPr>
              <a:t>ва пирожных»</a:t>
            </a:r>
          </a:p>
          <a:p>
            <a:r>
              <a:rPr lang="ru-RU" sz="4000" b="1" dirty="0" smtClean="0">
                <a:solidFill>
                  <a:srgbClr val="002060"/>
                </a:solidFill>
                <a:latin typeface="Arial" pitchFamily="34" charset="0"/>
                <a:cs typeface="Arial" pitchFamily="34" charset="0"/>
              </a:rPr>
              <a:t>«Я и Вовка»</a:t>
            </a:r>
          </a:p>
          <a:p>
            <a:r>
              <a:rPr lang="ru-RU" sz="4000" b="1" dirty="0" smtClean="0">
                <a:solidFill>
                  <a:srgbClr val="002060"/>
                </a:solidFill>
                <a:latin typeface="Arial" pitchFamily="34" charset="0"/>
                <a:cs typeface="Arial" pitchFamily="34" charset="0"/>
              </a:rPr>
              <a:t>«Гляжу с высоты…»</a:t>
            </a:r>
            <a:endParaRPr lang="ru-RU" sz="4000" b="1" dirty="0">
              <a:solidFill>
                <a:srgbClr val="002060"/>
              </a:solidFill>
              <a:latin typeface="Arial" pitchFamily="34" charset="0"/>
              <a:cs typeface="Arial" pitchFamily="34" charset="0"/>
            </a:endParaRPr>
          </a:p>
        </p:txBody>
      </p:sp>
      <p:cxnSp>
        <p:nvCxnSpPr>
          <p:cNvPr id="11" name="Прямая со стрелкой 10"/>
          <p:cNvCxnSpPr/>
          <p:nvPr/>
        </p:nvCxnSpPr>
        <p:spPr>
          <a:xfrm flipV="1">
            <a:off x="2714612" y="2857496"/>
            <a:ext cx="958828" cy="28234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2214546" y="3286124"/>
            <a:ext cx="2357454" cy="10715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2643174" y="3357562"/>
            <a:ext cx="1285884" cy="10001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7" idx="3"/>
          </p:cNvCxnSpPr>
          <p:nvPr/>
        </p:nvCxnSpPr>
        <p:spPr>
          <a:xfrm flipV="1">
            <a:off x="3625690" y="3929066"/>
            <a:ext cx="160492" cy="8232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3"/>
          </p:cNvCxnSpPr>
          <p:nvPr/>
        </p:nvCxnSpPr>
        <p:spPr>
          <a:xfrm flipV="1">
            <a:off x="3312078" y="3286124"/>
            <a:ext cx="474104" cy="6803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928661" y="357166"/>
            <a:ext cx="7500991" cy="1077218"/>
          </a:xfrm>
          <a:prstGeom prst="rect">
            <a:avLst/>
          </a:prstGeom>
          <a:blipFill>
            <a:blip r:embed="rId2"/>
            <a:tile tx="0" ty="0" sx="100000" sy="100000" flip="none" algn="tl"/>
          </a:blipFill>
        </p:spPr>
        <p:txBody>
          <a:bodyPr wrap="square" lIns="91440" tIns="45720" rIns="91440" bIns="45720">
            <a:spAutoFit/>
          </a:bodyPr>
          <a:lstStyle/>
          <a:p>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Соедини  фамилию  автора               </a:t>
            </a:r>
          </a:p>
          <a:p>
            <a:pPr algn="ct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 его</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произведение</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07504" y="1556792"/>
            <a:ext cx="13217255" cy="3600400"/>
          </a:xfrm>
          <a:prstGeom prst="rect">
            <a:avLst/>
          </a:prstGeo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144877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1. узнайте  Рассказ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По  иллюстрации</a:t>
            </a:r>
            <a:endParaRPr kumimoji="0" lang="ru-RU" sz="32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pic>
        <p:nvPicPr>
          <p:cNvPr id="8195" name="Picture 3"/>
          <p:cNvPicPr>
            <a:picLocks noChangeAspect="1" noChangeArrowheads="1"/>
          </p:cNvPicPr>
          <p:nvPr/>
        </p:nvPicPr>
        <p:blipFill>
          <a:blip r:embed="rId3"/>
          <a:srcRect/>
          <a:stretch>
            <a:fillRect/>
          </a:stretch>
        </p:blipFill>
        <p:spPr bwMode="auto">
          <a:xfrm>
            <a:off x="1928794" y="1500174"/>
            <a:ext cx="5364162" cy="4014787"/>
          </a:xfrm>
          <a:prstGeom prst="rect">
            <a:avLst/>
          </a:prstGeom>
          <a:noFill/>
          <a:ln w="9525">
            <a:noFill/>
            <a:miter lim="800000"/>
            <a:headEnd/>
            <a:tailEnd/>
          </a:ln>
          <a:effectLst/>
        </p:spPr>
      </p:pic>
    </p:spTree>
    <p:extLst>
      <p:ext uri="{BB962C8B-B14F-4D97-AF65-F5344CB8AC3E}">
        <p14:creationId xmlns:p14="http://schemas.microsoft.com/office/powerpoint/2010/main" val="2980972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2. узнайте  Рассказ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По  иллюстрации</a:t>
            </a:r>
            <a:endParaRPr kumimoji="0" lang="ru-RU" sz="32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pic>
        <p:nvPicPr>
          <p:cNvPr id="27650" name="Picture 2"/>
          <p:cNvPicPr>
            <a:picLocks noChangeAspect="1" noChangeArrowheads="1"/>
          </p:cNvPicPr>
          <p:nvPr/>
        </p:nvPicPr>
        <p:blipFill>
          <a:blip r:embed="rId3"/>
          <a:srcRect/>
          <a:stretch>
            <a:fillRect/>
          </a:stretch>
        </p:blipFill>
        <p:spPr bwMode="auto">
          <a:xfrm>
            <a:off x="1355748" y="1357298"/>
            <a:ext cx="6502400" cy="4324350"/>
          </a:xfrm>
          <a:prstGeom prst="rect">
            <a:avLst/>
          </a:prstGeom>
          <a:noFill/>
          <a:ln w="9525">
            <a:noFill/>
            <a:miter lim="800000"/>
            <a:headEnd/>
            <a:tailEnd/>
          </a:ln>
          <a:effectLst/>
        </p:spPr>
      </p:pic>
    </p:spTree>
    <p:extLst>
      <p:ext uri="{BB962C8B-B14F-4D97-AF65-F5344CB8AC3E}">
        <p14:creationId xmlns:p14="http://schemas.microsoft.com/office/powerpoint/2010/main" val="1545209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3. узнайте  Рассказ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По  иллюстрации</a:t>
            </a:r>
            <a:endParaRPr kumimoji="0" lang="ru-RU" sz="32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pic>
        <p:nvPicPr>
          <p:cNvPr id="28674" name="Picture 2"/>
          <p:cNvPicPr>
            <a:picLocks noChangeAspect="1" noChangeArrowheads="1"/>
          </p:cNvPicPr>
          <p:nvPr/>
        </p:nvPicPr>
        <p:blipFill>
          <a:blip r:embed="rId3"/>
          <a:srcRect/>
          <a:stretch>
            <a:fillRect/>
          </a:stretch>
        </p:blipFill>
        <p:spPr bwMode="auto">
          <a:xfrm>
            <a:off x="1785918" y="1357298"/>
            <a:ext cx="5735636" cy="3958935"/>
          </a:xfrm>
          <a:prstGeom prst="rect">
            <a:avLst/>
          </a:prstGeom>
          <a:noFill/>
          <a:ln w="9525">
            <a:noFill/>
            <a:miter lim="800000"/>
            <a:headEnd/>
            <a:tailEnd/>
          </a:ln>
          <a:effectLst/>
        </p:spPr>
      </p:pic>
    </p:spTree>
    <p:extLst>
      <p:ext uri="{BB962C8B-B14F-4D97-AF65-F5344CB8AC3E}">
        <p14:creationId xmlns:p14="http://schemas.microsoft.com/office/powerpoint/2010/main" val="639742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4. узнайте  Рассказ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По  иллюстрации</a:t>
            </a:r>
            <a:endParaRPr kumimoji="0" lang="ru-RU" sz="32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pic>
        <p:nvPicPr>
          <p:cNvPr id="5" name="Рисунок 4" descr="сканирование0010.jpg"/>
          <p:cNvPicPr>
            <a:picLocks noChangeAspect="1"/>
          </p:cNvPicPr>
          <p:nvPr/>
        </p:nvPicPr>
        <p:blipFill>
          <a:blip r:embed="rId3"/>
          <a:stretch>
            <a:fillRect/>
          </a:stretch>
        </p:blipFill>
        <p:spPr>
          <a:xfrm>
            <a:off x="1857356" y="1357298"/>
            <a:ext cx="5500726" cy="4013911"/>
          </a:xfrm>
          <a:prstGeom prst="rect">
            <a:avLst/>
          </a:prstGeom>
        </p:spPr>
      </p:pic>
    </p:spTree>
    <p:extLst>
      <p:ext uri="{BB962C8B-B14F-4D97-AF65-F5344CB8AC3E}">
        <p14:creationId xmlns:p14="http://schemas.microsoft.com/office/powerpoint/2010/main" val="154558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5. узнайте  Рассказ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По  иллюстрации</a:t>
            </a:r>
            <a:endParaRPr kumimoji="0" lang="ru-RU" sz="32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pic>
        <p:nvPicPr>
          <p:cNvPr id="30722" name="Picture 2" descr="C:\Users\mr.Freeman\Pictures\Рисунок7.jpg"/>
          <p:cNvPicPr>
            <a:picLocks noChangeAspect="1" noChangeArrowheads="1"/>
          </p:cNvPicPr>
          <p:nvPr/>
        </p:nvPicPr>
        <p:blipFill>
          <a:blip r:embed="rId3"/>
          <a:srcRect/>
          <a:stretch>
            <a:fillRect/>
          </a:stretch>
        </p:blipFill>
        <p:spPr bwMode="auto">
          <a:xfrm>
            <a:off x="1419226" y="1295400"/>
            <a:ext cx="6367484" cy="4034841"/>
          </a:xfrm>
          <a:prstGeom prst="rect">
            <a:avLst/>
          </a:prstGeom>
          <a:noFill/>
        </p:spPr>
      </p:pic>
    </p:spTree>
    <p:extLst>
      <p:ext uri="{BB962C8B-B14F-4D97-AF65-F5344CB8AC3E}">
        <p14:creationId xmlns:p14="http://schemas.microsoft.com/office/powerpoint/2010/main" val="1889205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6. узнайте  Рассказ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По  иллюстрации</a:t>
            </a:r>
            <a:endParaRPr kumimoji="0" lang="ru-RU" sz="32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pic>
        <p:nvPicPr>
          <p:cNvPr id="31746" name="Picture 2" descr="Похожее изображение"/>
          <p:cNvPicPr>
            <a:picLocks noChangeAspect="1" noChangeArrowheads="1"/>
          </p:cNvPicPr>
          <p:nvPr/>
        </p:nvPicPr>
        <p:blipFill>
          <a:blip r:embed="rId3" cstate="print"/>
          <a:srcRect/>
          <a:stretch>
            <a:fillRect/>
          </a:stretch>
        </p:blipFill>
        <p:spPr bwMode="auto">
          <a:xfrm>
            <a:off x="2214546" y="1357298"/>
            <a:ext cx="4786346" cy="3940989"/>
          </a:xfrm>
          <a:prstGeom prst="rect">
            <a:avLst/>
          </a:prstGeom>
          <a:noFill/>
        </p:spPr>
      </p:pic>
    </p:spTree>
    <p:extLst>
      <p:ext uri="{BB962C8B-B14F-4D97-AF65-F5344CB8AC3E}">
        <p14:creationId xmlns:p14="http://schemas.microsoft.com/office/powerpoint/2010/main" val="1390778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1. узнайте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Рассказ</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По  иллюстраци</a:t>
            </a: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9" name="TextBox 8"/>
          <p:cNvSpPr txBox="1"/>
          <p:nvPr/>
        </p:nvSpPr>
        <p:spPr>
          <a:xfrm>
            <a:off x="3245678" y="5643578"/>
            <a:ext cx="2469330" cy="1077218"/>
          </a:xfrm>
          <a:prstGeom prst="rect">
            <a:avLst/>
          </a:prstGeom>
          <a:noFill/>
        </p:spPr>
        <p:txBody>
          <a:bodyPr wrap="none" rtlCol="0">
            <a:spAutoFit/>
          </a:bodyPr>
          <a:lstStyle/>
          <a:p>
            <a:pPr algn="ctr"/>
            <a:r>
              <a:rPr lang="ru-RU" sz="3200" b="1" i="1" dirty="0" smtClean="0">
                <a:solidFill>
                  <a:srgbClr val="FF0000"/>
                </a:solidFill>
                <a:latin typeface="Arial" pitchFamily="34" charset="0"/>
                <a:cs typeface="Arial" pitchFamily="34" charset="0"/>
              </a:rPr>
              <a:t>В. Осеева </a:t>
            </a:r>
          </a:p>
          <a:p>
            <a:r>
              <a:rPr lang="ru-RU" sz="3200" b="1" i="1" dirty="0" smtClean="0">
                <a:solidFill>
                  <a:srgbClr val="FF0000"/>
                </a:solidFill>
                <a:latin typeface="Arial" pitchFamily="34" charset="0"/>
                <a:cs typeface="Arial" pitchFamily="34" charset="0"/>
              </a:rPr>
              <a:t>«Хорошее»</a:t>
            </a:r>
            <a:endParaRPr lang="ru-RU" sz="3200" b="1" i="1" dirty="0">
              <a:solidFill>
                <a:srgbClr val="FF0000"/>
              </a:solidFill>
              <a:latin typeface="Arial" pitchFamily="34" charset="0"/>
              <a:cs typeface="Arial" pitchFamily="34" charset="0"/>
            </a:endParaRPr>
          </a:p>
        </p:txBody>
      </p:sp>
      <p:pic>
        <p:nvPicPr>
          <p:cNvPr id="8195" name="Picture 3"/>
          <p:cNvPicPr>
            <a:picLocks noChangeAspect="1" noChangeArrowheads="1"/>
          </p:cNvPicPr>
          <p:nvPr/>
        </p:nvPicPr>
        <p:blipFill>
          <a:blip r:embed="rId3"/>
          <a:srcRect/>
          <a:stretch>
            <a:fillRect/>
          </a:stretch>
        </p:blipFill>
        <p:spPr bwMode="auto">
          <a:xfrm>
            <a:off x="1928794" y="1500174"/>
            <a:ext cx="5364162" cy="40147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канирование0008.jpg"/>
          <p:cNvPicPr>
            <a:picLocks noChangeAspect="1"/>
          </p:cNvPicPr>
          <p:nvPr/>
        </p:nvPicPr>
        <p:blipFill>
          <a:blip r:embed="rId2"/>
          <a:stretch>
            <a:fillRect/>
          </a:stretch>
        </p:blipFill>
        <p:spPr>
          <a:xfrm>
            <a:off x="2214546" y="214290"/>
            <a:ext cx="4606633" cy="6215106"/>
          </a:xfrm>
          <a:prstGeom prst="rect">
            <a:avLst/>
          </a:prstGeom>
        </p:spPr>
      </p:pic>
      <p:sp>
        <p:nvSpPr>
          <p:cNvPr id="3" name="TextBox 2"/>
          <p:cNvSpPr txBox="1"/>
          <p:nvPr/>
        </p:nvSpPr>
        <p:spPr>
          <a:xfrm rot="20554552">
            <a:off x="221389" y="751268"/>
            <a:ext cx="2702984" cy="461665"/>
          </a:xfrm>
          <a:prstGeom prst="rect">
            <a:avLst/>
          </a:prstGeom>
          <a:noFill/>
        </p:spPr>
        <p:txBody>
          <a:bodyPr wrap="none" rtlCol="0">
            <a:spAutoFit/>
          </a:bodyPr>
          <a:lstStyle/>
          <a:p>
            <a:r>
              <a:rPr lang="ru-RU" sz="2400" dirty="0" smtClean="0">
                <a:solidFill>
                  <a:srgbClr val="002060"/>
                </a:solidFill>
                <a:latin typeface="Arial Black" pitchFamily="34" charset="0"/>
              </a:rPr>
              <a:t>В. Д. Берестов</a:t>
            </a:r>
            <a:endParaRPr lang="ru-RU" sz="2400" dirty="0">
              <a:solidFill>
                <a:srgbClr val="002060"/>
              </a:solidFill>
              <a:latin typeface="Arial Black" pitchFamily="34" charset="0"/>
            </a:endParaRPr>
          </a:p>
        </p:txBody>
      </p:sp>
      <p:sp>
        <p:nvSpPr>
          <p:cNvPr id="4" name="TextBox 3"/>
          <p:cNvSpPr txBox="1"/>
          <p:nvPr/>
        </p:nvSpPr>
        <p:spPr>
          <a:xfrm rot="806700">
            <a:off x="36541" y="2676042"/>
            <a:ext cx="2816797" cy="646331"/>
          </a:xfrm>
          <a:prstGeom prst="rect">
            <a:avLst/>
          </a:prstGeom>
          <a:noFill/>
        </p:spPr>
        <p:txBody>
          <a:bodyPr wrap="none" rtlCol="0">
            <a:spAutoFit/>
          </a:bodyPr>
          <a:lstStyle/>
          <a:p>
            <a:r>
              <a:rPr lang="ru-RU" sz="3600" dirty="0" smtClean="0">
                <a:solidFill>
                  <a:srgbClr val="FF0000"/>
                </a:solidFill>
                <a:latin typeface="Monotype Corsiva" pitchFamily="66" charset="0"/>
              </a:rPr>
              <a:t>Э. </a:t>
            </a:r>
            <a:r>
              <a:rPr lang="ru-RU" sz="3600" dirty="0" err="1" smtClean="0">
                <a:solidFill>
                  <a:srgbClr val="FF0000"/>
                </a:solidFill>
                <a:latin typeface="Monotype Corsiva" pitchFamily="66" charset="0"/>
              </a:rPr>
              <a:t>Мошковская</a:t>
            </a:r>
            <a:endParaRPr lang="ru-RU" sz="3600" dirty="0">
              <a:solidFill>
                <a:srgbClr val="FF0000"/>
              </a:solidFill>
              <a:latin typeface="Monotype Corsiva" pitchFamily="66" charset="0"/>
            </a:endParaRPr>
          </a:p>
        </p:txBody>
      </p:sp>
      <p:sp>
        <p:nvSpPr>
          <p:cNvPr id="5" name="TextBox 4"/>
          <p:cNvSpPr txBox="1"/>
          <p:nvPr/>
        </p:nvSpPr>
        <p:spPr>
          <a:xfrm rot="20972133">
            <a:off x="329735" y="4441186"/>
            <a:ext cx="1765227" cy="646331"/>
          </a:xfrm>
          <a:prstGeom prst="rect">
            <a:avLst/>
          </a:prstGeom>
          <a:noFill/>
        </p:spPr>
        <p:txBody>
          <a:bodyPr wrap="none" rtlCol="0">
            <a:spAutoFit/>
          </a:bodyPr>
          <a:lstStyle/>
          <a:p>
            <a:r>
              <a:rPr lang="ru-RU" sz="3600" dirty="0" smtClean="0">
                <a:solidFill>
                  <a:srgbClr val="0070C0"/>
                </a:solidFill>
                <a:latin typeface="Haettenschweiler" pitchFamily="34" charset="0"/>
              </a:rPr>
              <a:t>В. В. Лунин</a:t>
            </a:r>
            <a:endParaRPr lang="ru-RU" sz="3600" dirty="0">
              <a:solidFill>
                <a:srgbClr val="0070C0"/>
              </a:solidFill>
              <a:latin typeface="Haettenschweiler" pitchFamily="34" charset="0"/>
            </a:endParaRPr>
          </a:p>
        </p:txBody>
      </p:sp>
      <p:sp>
        <p:nvSpPr>
          <p:cNvPr id="6" name="TextBox 5"/>
          <p:cNvSpPr txBox="1"/>
          <p:nvPr/>
        </p:nvSpPr>
        <p:spPr>
          <a:xfrm rot="579615">
            <a:off x="6786578" y="1000108"/>
            <a:ext cx="1733167" cy="584775"/>
          </a:xfrm>
          <a:prstGeom prst="rect">
            <a:avLst/>
          </a:prstGeom>
          <a:noFill/>
        </p:spPr>
        <p:txBody>
          <a:bodyPr wrap="none" rtlCol="0">
            <a:spAutoFit/>
          </a:bodyPr>
          <a:lstStyle/>
          <a:p>
            <a:r>
              <a:rPr lang="ru-RU" sz="3200" dirty="0" smtClean="0">
                <a:solidFill>
                  <a:srgbClr val="00B050"/>
                </a:solidFill>
                <a:latin typeface="Haettenschweiler" pitchFamily="34" charset="0"/>
              </a:rPr>
              <a:t>Н. Булгаков</a:t>
            </a:r>
            <a:endParaRPr lang="ru-RU" sz="3200" dirty="0">
              <a:solidFill>
                <a:srgbClr val="00B050"/>
              </a:solidFill>
              <a:latin typeface="Haettenschweiler" pitchFamily="34" charset="0"/>
            </a:endParaRPr>
          </a:p>
        </p:txBody>
      </p:sp>
      <p:sp>
        <p:nvSpPr>
          <p:cNvPr id="7" name="TextBox 6"/>
          <p:cNvSpPr txBox="1"/>
          <p:nvPr/>
        </p:nvSpPr>
        <p:spPr>
          <a:xfrm rot="20943648">
            <a:off x="6524078" y="2710753"/>
            <a:ext cx="2262158" cy="461665"/>
          </a:xfrm>
          <a:prstGeom prst="rect">
            <a:avLst/>
          </a:prstGeom>
          <a:noFill/>
        </p:spPr>
        <p:txBody>
          <a:bodyPr wrap="none" rtlCol="0">
            <a:spAutoFit/>
          </a:bodyPr>
          <a:lstStyle/>
          <a:p>
            <a:r>
              <a:rPr lang="ru-RU" sz="2400" b="1" dirty="0" smtClean="0">
                <a:solidFill>
                  <a:srgbClr val="002060"/>
                </a:solidFill>
                <a:latin typeface="Comic Sans MS" pitchFamily="66" charset="0"/>
              </a:rPr>
              <a:t>Ю. Ермолаев</a:t>
            </a:r>
            <a:endParaRPr lang="ru-RU" sz="2400" b="1" dirty="0">
              <a:solidFill>
                <a:srgbClr val="002060"/>
              </a:solidFill>
              <a:latin typeface="Comic Sans MS" pitchFamily="66" charset="0"/>
            </a:endParaRPr>
          </a:p>
        </p:txBody>
      </p:sp>
      <p:sp>
        <p:nvSpPr>
          <p:cNvPr id="8" name="TextBox 7"/>
          <p:cNvSpPr txBox="1"/>
          <p:nvPr/>
        </p:nvSpPr>
        <p:spPr>
          <a:xfrm rot="769438">
            <a:off x="6500826" y="4286256"/>
            <a:ext cx="2175147" cy="523220"/>
          </a:xfrm>
          <a:prstGeom prst="rect">
            <a:avLst/>
          </a:prstGeom>
          <a:noFill/>
        </p:spPr>
        <p:txBody>
          <a:bodyPr wrap="none" rtlCol="0">
            <a:spAutoFit/>
          </a:bodyPr>
          <a:lstStyle/>
          <a:p>
            <a:r>
              <a:rPr lang="ru-RU" sz="2800" b="1" dirty="0" smtClean="0">
                <a:solidFill>
                  <a:srgbClr val="FF0000"/>
                </a:solidFill>
                <a:latin typeface="Times New Roman" pitchFamily="18" charset="0"/>
                <a:cs typeface="Times New Roman" pitchFamily="18" charset="0"/>
              </a:rPr>
              <a:t>В. А. Осеева</a:t>
            </a:r>
            <a:endParaRPr lang="ru-RU"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2. узнайте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Рассказ</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По  иллюстраци</a:t>
            </a: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9" name="TextBox 8"/>
          <p:cNvSpPr txBox="1"/>
          <p:nvPr/>
        </p:nvSpPr>
        <p:spPr>
          <a:xfrm>
            <a:off x="2357422" y="5715016"/>
            <a:ext cx="4349909" cy="1077218"/>
          </a:xfrm>
          <a:prstGeom prst="rect">
            <a:avLst/>
          </a:prstGeom>
          <a:noFill/>
        </p:spPr>
        <p:txBody>
          <a:bodyPr wrap="none" rtlCol="0">
            <a:spAutoFit/>
          </a:bodyPr>
          <a:lstStyle/>
          <a:p>
            <a:pPr algn="ctr"/>
            <a:r>
              <a:rPr lang="ru-RU" sz="3200" b="1" i="1" dirty="0" smtClean="0">
                <a:solidFill>
                  <a:srgbClr val="FF0000"/>
                </a:solidFill>
                <a:latin typeface="Arial" pitchFamily="34" charset="0"/>
                <a:cs typeface="Arial" pitchFamily="34" charset="0"/>
              </a:rPr>
              <a:t>В. Осеева </a:t>
            </a:r>
          </a:p>
          <a:p>
            <a:pPr algn="ctr"/>
            <a:r>
              <a:rPr lang="ru-RU" sz="3200" b="1" i="1" dirty="0" smtClean="0">
                <a:solidFill>
                  <a:srgbClr val="FF0000"/>
                </a:solidFill>
                <a:latin typeface="Arial" pitchFamily="34" charset="0"/>
                <a:cs typeface="Arial" pitchFamily="34" charset="0"/>
              </a:rPr>
              <a:t>«Волшебное слово»</a:t>
            </a:r>
            <a:endParaRPr lang="ru-RU" sz="3200" b="1" i="1" dirty="0">
              <a:solidFill>
                <a:srgbClr val="FF0000"/>
              </a:solidFill>
              <a:latin typeface="Arial" pitchFamily="34" charset="0"/>
              <a:cs typeface="Arial" pitchFamily="34" charset="0"/>
            </a:endParaRPr>
          </a:p>
        </p:txBody>
      </p:sp>
      <p:pic>
        <p:nvPicPr>
          <p:cNvPr id="27650" name="Picture 2"/>
          <p:cNvPicPr>
            <a:picLocks noChangeAspect="1" noChangeArrowheads="1"/>
          </p:cNvPicPr>
          <p:nvPr/>
        </p:nvPicPr>
        <p:blipFill>
          <a:blip r:embed="rId3"/>
          <a:srcRect/>
          <a:stretch>
            <a:fillRect/>
          </a:stretch>
        </p:blipFill>
        <p:spPr bwMode="auto">
          <a:xfrm>
            <a:off x="1355748" y="1357298"/>
            <a:ext cx="6502400" cy="4324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3. узнайте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Рассказ</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По  иллюстраци</a:t>
            </a: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9" name="TextBox 8"/>
          <p:cNvSpPr txBox="1"/>
          <p:nvPr/>
        </p:nvSpPr>
        <p:spPr>
          <a:xfrm>
            <a:off x="2571736" y="5429264"/>
            <a:ext cx="4143404" cy="1077218"/>
          </a:xfrm>
          <a:prstGeom prst="rect">
            <a:avLst/>
          </a:prstGeom>
          <a:noFill/>
        </p:spPr>
        <p:txBody>
          <a:bodyPr wrap="square" rtlCol="0">
            <a:spAutoFit/>
          </a:bodyPr>
          <a:lstStyle/>
          <a:p>
            <a:pPr algn="ctr"/>
            <a:r>
              <a:rPr lang="ru-RU" sz="3200" b="1" i="1" dirty="0" smtClean="0">
                <a:solidFill>
                  <a:srgbClr val="FF0000"/>
                </a:solidFill>
                <a:latin typeface="Arial" pitchFamily="34" charset="0"/>
                <a:cs typeface="Arial" pitchFamily="34" charset="0"/>
              </a:rPr>
              <a:t>Ю. Ермолаев</a:t>
            </a:r>
          </a:p>
          <a:p>
            <a:pPr algn="ctr"/>
            <a:r>
              <a:rPr lang="ru-RU" sz="3200" b="1" i="1" dirty="0" smtClean="0">
                <a:solidFill>
                  <a:srgbClr val="FF0000"/>
                </a:solidFill>
                <a:latin typeface="Arial" pitchFamily="34" charset="0"/>
                <a:cs typeface="Arial" pitchFamily="34" charset="0"/>
              </a:rPr>
              <a:t>«Два пирожных»</a:t>
            </a:r>
          </a:p>
        </p:txBody>
      </p:sp>
      <p:pic>
        <p:nvPicPr>
          <p:cNvPr id="28674" name="Picture 2"/>
          <p:cNvPicPr>
            <a:picLocks noChangeAspect="1" noChangeArrowheads="1"/>
          </p:cNvPicPr>
          <p:nvPr/>
        </p:nvPicPr>
        <p:blipFill>
          <a:blip r:embed="rId3"/>
          <a:srcRect/>
          <a:stretch>
            <a:fillRect/>
          </a:stretch>
        </p:blipFill>
        <p:spPr bwMode="auto">
          <a:xfrm>
            <a:off x="1785918" y="1357298"/>
            <a:ext cx="5735636" cy="39589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4. узнайте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Рассказ</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По  иллюстраци</a:t>
            </a: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9" name="TextBox 8"/>
          <p:cNvSpPr txBox="1"/>
          <p:nvPr/>
        </p:nvSpPr>
        <p:spPr>
          <a:xfrm>
            <a:off x="2571736" y="5429264"/>
            <a:ext cx="4143404" cy="1077218"/>
          </a:xfrm>
          <a:prstGeom prst="rect">
            <a:avLst/>
          </a:prstGeom>
          <a:noFill/>
        </p:spPr>
        <p:txBody>
          <a:bodyPr wrap="square" rtlCol="0">
            <a:spAutoFit/>
          </a:bodyPr>
          <a:lstStyle/>
          <a:p>
            <a:pPr algn="ctr"/>
            <a:r>
              <a:rPr lang="ru-RU" sz="3200" b="1" i="1" dirty="0" smtClean="0">
                <a:solidFill>
                  <a:srgbClr val="FF0000"/>
                </a:solidFill>
                <a:latin typeface="Arial" pitchFamily="34" charset="0"/>
                <a:cs typeface="Arial" pitchFamily="34" charset="0"/>
              </a:rPr>
              <a:t>Н. Булгаков</a:t>
            </a:r>
          </a:p>
          <a:p>
            <a:pPr algn="ctr"/>
            <a:r>
              <a:rPr lang="ru-RU" sz="3200" b="1" i="1" dirty="0" smtClean="0">
                <a:solidFill>
                  <a:srgbClr val="FF0000"/>
                </a:solidFill>
                <a:latin typeface="Arial" pitchFamily="34" charset="0"/>
                <a:cs typeface="Arial" pitchFamily="34" charset="0"/>
              </a:rPr>
              <a:t>«Анна, не грусти!»</a:t>
            </a:r>
          </a:p>
        </p:txBody>
      </p:sp>
      <p:pic>
        <p:nvPicPr>
          <p:cNvPr id="5" name="Рисунок 4" descr="сканирование0010.jpg"/>
          <p:cNvPicPr>
            <a:picLocks noChangeAspect="1"/>
          </p:cNvPicPr>
          <p:nvPr/>
        </p:nvPicPr>
        <p:blipFill>
          <a:blip r:embed="rId3"/>
          <a:stretch>
            <a:fillRect/>
          </a:stretch>
        </p:blipFill>
        <p:spPr>
          <a:xfrm>
            <a:off x="1857356" y="1357298"/>
            <a:ext cx="5500726" cy="4013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5. узнайте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Рассказ</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По  иллюстраци</a:t>
            </a: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9" name="TextBox 8"/>
          <p:cNvSpPr txBox="1"/>
          <p:nvPr/>
        </p:nvSpPr>
        <p:spPr>
          <a:xfrm>
            <a:off x="2571736" y="5429264"/>
            <a:ext cx="4143404" cy="1077218"/>
          </a:xfrm>
          <a:prstGeom prst="rect">
            <a:avLst/>
          </a:prstGeom>
          <a:noFill/>
        </p:spPr>
        <p:txBody>
          <a:bodyPr wrap="square" rtlCol="0">
            <a:spAutoFit/>
          </a:bodyPr>
          <a:lstStyle/>
          <a:p>
            <a:pPr algn="ctr"/>
            <a:r>
              <a:rPr lang="ru-RU" sz="3200" b="1" i="1" dirty="0" smtClean="0">
                <a:solidFill>
                  <a:srgbClr val="FF0000"/>
                </a:solidFill>
                <a:latin typeface="Arial" pitchFamily="34" charset="0"/>
                <a:cs typeface="Arial" pitchFamily="34" charset="0"/>
              </a:rPr>
              <a:t>В. Лунин</a:t>
            </a:r>
          </a:p>
          <a:p>
            <a:pPr algn="ctr"/>
            <a:r>
              <a:rPr lang="ru-RU" sz="3200" b="1" i="1" dirty="0" smtClean="0">
                <a:solidFill>
                  <a:srgbClr val="FF0000"/>
                </a:solidFill>
                <a:latin typeface="Arial" pitchFamily="34" charset="0"/>
                <a:cs typeface="Arial" pitchFamily="34" charset="0"/>
              </a:rPr>
              <a:t>«Я и Вовка»</a:t>
            </a:r>
          </a:p>
        </p:txBody>
      </p:sp>
      <p:pic>
        <p:nvPicPr>
          <p:cNvPr id="30722" name="Picture 2" descr="C:\Users\mr.Freeman\Pictures\Рисунок7.jpg"/>
          <p:cNvPicPr>
            <a:picLocks noChangeAspect="1" noChangeArrowheads="1"/>
          </p:cNvPicPr>
          <p:nvPr/>
        </p:nvPicPr>
        <p:blipFill>
          <a:blip r:embed="rId3"/>
          <a:srcRect/>
          <a:stretch>
            <a:fillRect/>
          </a:stretch>
        </p:blipFill>
        <p:spPr bwMode="auto">
          <a:xfrm>
            <a:off x="1419226" y="1295400"/>
            <a:ext cx="6367484" cy="40348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42852"/>
            <a:ext cx="5715040" cy="1077218"/>
          </a:xfrm>
          <a:prstGeom prst="rect">
            <a:avLst/>
          </a:prstGeom>
          <a:blipFill>
            <a:blip r:embed="rId2"/>
            <a:tile tx="0" ty="0" sx="100000" sy="100000" flip="none" algn="tl"/>
          </a:blipFill>
        </p:spPr>
        <p:txBody>
          <a:bodyPr wrap="square" lIns="91440" tIns="45720" rIns="91440" bIns="45720">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6. узнайте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Рассказ</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По  иллюстраци</a:t>
            </a: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31746" name="Picture 2" descr="Похожее изображение"/>
          <p:cNvPicPr>
            <a:picLocks noChangeAspect="1" noChangeArrowheads="1"/>
          </p:cNvPicPr>
          <p:nvPr/>
        </p:nvPicPr>
        <p:blipFill>
          <a:blip r:embed="rId3" cstate="print"/>
          <a:srcRect/>
          <a:stretch>
            <a:fillRect/>
          </a:stretch>
        </p:blipFill>
        <p:spPr bwMode="auto">
          <a:xfrm>
            <a:off x="2214546" y="1357298"/>
            <a:ext cx="4786346" cy="3940989"/>
          </a:xfrm>
          <a:prstGeom prst="rect">
            <a:avLst/>
          </a:prstGeom>
          <a:noFill/>
        </p:spPr>
      </p:pic>
      <p:sp>
        <p:nvSpPr>
          <p:cNvPr id="6" name="TextBox 5"/>
          <p:cNvSpPr txBox="1"/>
          <p:nvPr/>
        </p:nvSpPr>
        <p:spPr>
          <a:xfrm>
            <a:off x="2436669" y="5500702"/>
            <a:ext cx="4349909" cy="1077218"/>
          </a:xfrm>
          <a:prstGeom prst="rect">
            <a:avLst/>
          </a:prstGeom>
          <a:noFill/>
        </p:spPr>
        <p:txBody>
          <a:bodyPr wrap="none" rtlCol="0">
            <a:spAutoFit/>
          </a:bodyPr>
          <a:lstStyle/>
          <a:p>
            <a:pPr algn="ctr"/>
            <a:r>
              <a:rPr lang="ru-RU" sz="3200" b="1" i="1" dirty="0" smtClean="0">
                <a:solidFill>
                  <a:srgbClr val="FF0000"/>
                </a:solidFill>
                <a:latin typeface="Arial" pitchFamily="34" charset="0"/>
                <a:cs typeface="Arial" pitchFamily="34" charset="0"/>
              </a:rPr>
              <a:t>В. Осеева </a:t>
            </a:r>
          </a:p>
          <a:p>
            <a:pPr algn="ctr"/>
            <a:r>
              <a:rPr lang="ru-RU" sz="3200" b="1" i="1" dirty="0" smtClean="0">
                <a:solidFill>
                  <a:srgbClr val="FF0000"/>
                </a:solidFill>
                <a:latin typeface="Arial" pitchFamily="34" charset="0"/>
                <a:cs typeface="Arial" pitchFamily="34" charset="0"/>
              </a:rPr>
              <a:t>«Волшебное слово»</a:t>
            </a:r>
            <a:endParaRPr lang="ru-RU" sz="3200" b="1"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179512" y="1371600"/>
            <a:ext cx="8964488" cy="1993839"/>
          </a:xfrm>
          <a:prstGeom prst="rect">
            <a:avLst/>
          </a:prstGeom>
        </p:spPr>
      </p:pic>
    </p:spTree>
    <p:extLst>
      <p:ext uri="{BB962C8B-B14F-4D97-AF65-F5344CB8AC3E}">
        <p14:creationId xmlns:p14="http://schemas.microsoft.com/office/powerpoint/2010/main" val="4010033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142852"/>
            <a:ext cx="6286544" cy="1077218"/>
          </a:xfrm>
          <a:prstGeom prst="rect">
            <a:avLst/>
          </a:prstGeom>
          <a:blipFill>
            <a:blip r:embed="rId2"/>
            <a:tile tx="0" ty="0" sx="100000" sy="100000" flip="none" algn="tl"/>
          </a:blipFill>
        </p:spPr>
        <p:txBody>
          <a:bodyPr wrap="square" lIns="91440" tIns="45720" rIns="91440" bIns="45720">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Соотнесите  Рассказы</a:t>
            </a:r>
          </a:p>
          <a:p>
            <a:pPr algn="ct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С Пословицами:</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 name="TextBox 2"/>
          <p:cNvSpPr txBox="1"/>
          <p:nvPr/>
        </p:nvSpPr>
        <p:spPr>
          <a:xfrm>
            <a:off x="285720" y="2714620"/>
            <a:ext cx="6567632" cy="3108543"/>
          </a:xfrm>
          <a:prstGeom prst="rect">
            <a:avLst/>
          </a:prstGeom>
          <a:noFill/>
        </p:spPr>
        <p:txBody>
          <a:bodyPr wrap="none" rtlCol="0">
            <a:spAutoFit/>
          </a:bodyPr>
          <a:lstStyle/>
          <a:p>
            <a:r>
              <a:rPr lang="ru-RU" sz="2800" b="1" dirty="0" smtClean="0">
                <a:solidFill>
                  <a:srgbClr val="002060"/>
                </a:solidFill>
                <a:latin typeface="Arial" pitchFamily="34" charset="0"/>
                <a:cs typeface="Arial" pitchFamily="34" charset="0"/>
              </a:rPr>
              <a:t>Добрый человек добру учит.</a:t>
            </a:r>
          </a:p>
          <a:p>
            <a:endParaRPr lang="ru-RU" sz="2800" b="1" dirty="0" smtClean="0">
              <a:solidFill>
                <a:srgbClr val="002060"/>
              </a:solidFill>
              <a:latin typeface="Arial" pitchFamily="34" charset="0"/>
              <a:cs typeface="Arial" pitchFamily="34" charset="0"/>
            </a:endParaRPr>
          </a:p>
          <a:p>
            <a:endParaRPr lang="ru-RU" sz="2800" b="1" dirty="0">
              <a:solidFill>
                <a:srgbClr val="002060"/>
              </a:solidFill>
              <a:latin typeface="Arial" pitchFamily="34" charset="0"/>
              <a:cs typeface="Arial" pitchFamily="34" charset="0"/>
            </a:endParaRPr>
          </a:p>
          <a:p>
            <a:r>
              <a:rPr lang="ru-RU" sz="2800" b="1" dirty="0" smtClean="0">
                <a:solidFill>
                  <a:srgbClr val="002060"/>
                </a:solidFill>
                <a:latin typeface="Arial" pitchFamily="34" charset="0"/>
                <a:cs typeface="Arial" pitchFamily="34" charset="0"/>
              </a:rPr>
              <a:t>Друг познаётся в беде.</a:t>
            </a:r>
          </a:p>
          <a:p>
            <a:endParaRPr lang="ru-RU" sz="2800" b="1" dirty="0" smtClean="0">
              <a:solidFill>
                <a:srgbClr val="002060"/>
              </a:solidFill>
              <a:latin typeface="Arial" pitchFamily="34" charset="0"/>
              <a:cs typeface="Arial" pitchFamily="34" charset="0"/>
            </a:endParaRPr>
          </a:p>
          <a:p>
            <a:endParaRPr lang="ru-RU" sz="2800" b="1" dirty="0">
              <a:solidFill>
                <a:srgbClr val="002060"/>
              </a:solidFill>
              <a:latin typeface="Arial" pitchFamily="34" charset="0"/>
              <a:cs typeface="Arial" pitchFamily="34" charset="0"/>
            </a:endParaRPr>
          </a:p>
          <a:p>
            <a:r>
              <a:rPr lang="ru-RU" sz="2800" b="1" dirty="0" smtClean="0">
                <a:solidFill>
                  <a:srgbClr val="002060"/>
                </a:solidFill>
                <a:latin typeface="Arial" pitchFamily="34" charset="0"/>
                <a:cs typeface="Arial" pitchFamily="34" charset="0"/>
              </a:rPr>
              <a:t>Горькая правда лучше доброй лжи.</a:t>
            </a:r>
            <a:endParaRPr lang="ru-RU" sz="2800" b="1" dirty="0">
              <a:solidFill>
                <a:srgbClr val="002060"/>
              </a:solidFill>
              <a:latin typeface="Arial" pitchFamily="34" charset="0"/>
              <a:cs typeface="Arial" pitchFamily="34" charset="0"/>
            </a:endParaRPr>
          </a:p>
        </p:txBody>
      </p:sp>
      <p:sp>
        <p:nvSpPr>
          <p:cNvPr id="4" name="TextBox 3"/>
          <p:cNvSpPr txBox="1"/>
          <p:nvPr/>
        </p:nvSpPr>
        <p:spPr>
          <a:xfrm>
            <a:off x="857224" y="1357298"/>
            <a:ext cx="7143800" cy="1323439"/>
          </a:xfrm>
          <a:prstGeom prst="rect">
            <a:avLst/>
          </a:prstGeom>
          <a:noFill/>
        </p:spPr>
        <p:txBody>
          <a:bodyPr wrap="square" rtlCol="0">
            <a:spAutoFit/>
          </a:bodyPr>
          <a:lstStyle/>
          <a:p>
            <a:pPr algn="ctr"/>
            <a:r>
              <a:rPr lang="ru-RU" sz="4000" b="1" dirty="0" smtClean="0">
                <a:solidFill>
                  <a:srgbClr val="212B8F"/>
                </a:solidFill>
                <a:latin typeface="Monotype Corsiva" pitchFamily="66" charset="0"/>
              </a:rPr>
              <a:t>«Почему?» ,«Волшебное слово»</a:t>
            </a:r>
          </a:p>
          <a:p>
            <a:pPr algn="ctr"/>
            <a:r>
              <a:rPr lang="ru-RU" sz="4000" b="1" dirty="0" smtClean="0">
                <a:solidFill>
                  <a:srgbClr val="212B8F"/>
                </a:solidFill>
                <a:latin typeface="Monotype Corsiva" pitchFamily="66" charset="0"/>
              </a:rPr>
              <a:t> «Анна, не грусти!»</a:t>
            </a:r>
            <a:endParaRPr lang="ru-RU" sz="4000" b="1" dirty="0">
              <a:solidFill>
                <a:srgbClr val="212B8F"/>
              </a:solidFill>
              <a:latin typeface="Monotype Corsiva" pitchFamily="66" charset="0"/>
            </a:endParaRPr>
          </a:p>
        </p:txBody>
      </p:sp>
      <p:sp>
        <p:nvSpPr>
          <p:cNvPr id="9" name="TextBox 8"/>
          <p:cNvSpPr txBox="1"/>
          <p:nvPr/>
        </p:nvSpPr>
        <p:spPr>
          <a:xfrm>
            <a:off x="3357554" y="3214686"/>
            <a:ext cx="4144083" cy="584775"/>
          </a:xfrm>
          <a:prstGeom prst="rect">
            <a:avLst/>
          </a:prstGeom>
          <a:noFill/>
        </p:spPr>
        <p:txBody>
          <a:bodyPr wrap="none" rtlCol="0">
            <a:spAutoFit/>
          </a:bodyPr>
          <a:lstStyle/>
          <a:p>
            <a:r>
              <a:rPr lang="ru-RU" sz="3200" b="1" i="1" dirty="0" smtClean="0">
                <a:solidFill>
                  <a:srgbClr val="FF0000"/>
                </a:solidFill>
                <a:latin typeface="Constantia" pitchFamily="18" charset="0"/>
              </a:rPr>
              <a:t>«Волшебное слово»</a:t>
            </a:r>
            <a:endParaRPr lang="ru-RU" sz="3200" b="1" i="1" dirty="0">
              <a:solidFill>
                <a:srgbClr val="FF0000"/>
              </a:solidFill>
              <a:latin typeface="Constantia" pitchFamily="18" charset="0"/>
            </a:endParaRPr>
          </a:p>
        </p:txBody>
      </p:sp>
      <p:sp>
        <p:nvSpPr>
          <p:cNvPr id="10" name="TextBox 9"/>
          <p:cNvSpPr txBox="1"/>
          <p:nvPr/>
        </p:nvSpPr>
        <p:spPr>
          <a:xfrm>
            <a:off x="3357554" y="4500570"/>
            <a:ext cx="3985002" cy="584775"/>
          </a:xfrm>
          <a:prstGeom prst="rect">
            <a:avLst/>
          </a:prstGeom>
          <a:noFill/>
        </p:spPr>
        <p:txBody>
          <a:bodyPr wrap="none" rtlCol="0">
            <a:spAutoFit/>
          </a:bodyPr>
          <a:lstStyle/>
          <a:p>
            <a:r>
              <a:rPr lang="ru-RU" sz="3200" b="1" i="1" dirty="0" smtClean="0">
                <a:solidFill>
                  <a:srgbClr val="FF0000"/>
                </a:solidFill>
                <a:latin typeface="Constantia" pitchFamily="18" charset="0"/>
              </a:rPr>
              <a:t>«Анна, не грусти!»</a:t>
            </a:r>
            <a:endParaRPr lang="ru-RU" sz="3200" b="1" i="1" dirty="0">
              <a:solidFill>
                <a:srgbClr val="FF0000"/>
              </a:solidFill>
              <a:latin typeface="Constantia" pitchFamily="18" charset="0"/>
            </a:endParaRPr>
          </a:p>
        </p:txBody>
      </p:sp>
      <p:sp>
        <p:nvSpPr>
          <p:cNvPr id="11" name="TextBox 10"/>
          <p:cNvSpPr txBox="1"/>
          <p:nvPr/>
        </p:nvSpPr>
        <p:spPr>
          <a:xfrm>
            <a:off x="3357554" y="5786454"/>
            <a:ext cx="2328073" cy="584775"/>
          </a:xfrm>
          <a:prstGeom prst="rect">
            <a:avLst/>
          </a:prstGeom>
          <a:noFill/>
        </p:spPr>
        <p:txBody>
          <a:bodyPr wrap="none" rtlCol="0">
            <a:spAutoFit/>
          </a:bodyPr>
          <a:lstStyle/>
          <a:p>
            <a:r>
              <a:rPr lang="ru-RU" sz="3200" b="1" i="1" dirty="0" smtClean="0">
                <a:solidFill>
                  <a:srgbClr val="FF0000"/>
                </a:solidFill>
                <a:latin typeface="Constantia" pitchFamily="18" charset="0"/>
              </a:rPr>
              <a:t>«Почему?»</a:t>
            </a:r>
            <a:endParaRPr lang="ru-RU" sz="3200" b="1" i="1" dirty="0">
              <a:solidFill>
                <a:srgbClr val="FF000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23528" y="1336785"/>
            <a:ext cx="13368414" cy="3641576"/>
          </a:xfrm>
          <a:prstGeom prst="rect">
            <a:avLst/>
          </a:prstGeo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604685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214290"/>
            <a:ext cx="6725495" cy="1077218"/>
          </a:xfrm>
          <a:prstGeom prst="rect">
            <a:avLst/>
          </a:prstGeom>
          <a:blipFill>
            <a:blip r:embed="rId2"/>
            <a:tile tx="0" ty="0" sx="100000" sy="100000" flip="none" algn="tl"/>
          </a:blip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1. Прочитай отрывок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и узнай название рассказа</a:t>
            </a:r>
            <a:endParaRPr kumimoji="0" lang="ru-RU" sz="32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sp>
        <p:nvSpPr>
          <p:cNvPr id="1025" name="Rectangle 1"/>
          <p:cNvSpPr>
            <a:spLocks noChangeArrowheads="1"/>
          </p:cNvSpPr>
          <p:nvPr/>
        </p:nvSpPr>
        <p:spPr bwMode="auto">
          <a:xfrm>
            <a:off x="285720" y="1857364"/>
            <a:ext cx="8501122"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0" u="none" strike="noStrike" kern="1200" cap="none" spc="0" normalizeH="0" baseline="0" noProof="0" dirty="0" smtClean="0">
                <a:ln>
                  <a:noFill/>
                </a:ln>
                <a:solidFill>
                  <a:prstClr val="white"/>
                </a:solidFill>
                <a:effectLst/>
                <a:uLnTx/>
                <a:uFillTx/>
                <a:latin typeface="Cambria" pitchFamily="18" charset="0"/>
                <a:ea typeface="Calibri" pitchFamily="34" charset="0"/>
                <a:cs typeface="Times New Roman" pitchFamily="18" charset="0"/>
              </a:rPr>
              <a:t>) </a:t>
            </a:r>
            <a:r>
              <a:rPr kumimoji="0" lang="ru-RU" sz="1400" b="0" i="0" u="none" strike="noStrike" kern="1200" cap="none" spc="0" normalizeH="0" baseline="0" noProof="0" dirty="0" smtClean="0">
                <a:ln>
                  <a:noFill/>
                </a:ln>
                <a:solidFill>
                  <a:prstClr val="white"/>
                </a:solidFill>
                <a:effectLst/>
                <a:uLnTx/>
                <a:uFillTx/>
                <a:latin typeface="Calibri"/>
                <a:ea typeface="Calibri" pitchFamily="34" charset="0"/>
                <a:cs typeface="Times New Roman" pitchFamily="18" charset="0"/>
              </a:rPr>
              <a:t>–</a:t>
            </a:r>
            <a:r>
              <a:rPr kumimoji="0" lang="ru-RU" sz="1400" b="0" i="0" u="none" strike="noStrike" kern="1200" cap="none" spc="0" normalizeH="0" baseline="0" noProof="0" dirty="0" smtClean="0">
                <a:ln>
                  <a:noFill/>
                </a:ln>
                <a:solidFill>
                  <a:prstClr val="white"/>
                </a:solidFill>
                <a:effectLst/>
                <a:uLnTx/>
                <a:uFillTx/>
                <a:latin typeface="Cambria" pitchFamily="18" charset="0"/>
                <a:ea typeface="Calibri" pitchFamily="34" charset="0"/>
                <a:cs typeface="Times New Roman" pitchFamily="18" charset="0"/>
              </a:rPr>
              <a:t> Я упала.</a:t>
            </a:r>
            <a:endParaRPr kumimoji="0" lang="ru-RU" sz="8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Ну и вставай, - говорит Аня.</a:t>
            </a:r>
            <a:endPar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Не могу, - тихо сказала Катя. – Очень болит.</a:t>
            </a:r>
            <a:endPar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Аня побежала домой, папа принёс Катю на руках, её положили в постель, пришёл врач – оказалось, дело серьёзное, у Кати перелом.</a:t>
            </a:r>
            <a:endPar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6" name="TextBox 5"/>
          <p:cNvSpPr txBox="1"/>
          <p:nvPr/>
        </p:nvSpPr>
        <p:spPr>
          <a:xfrm>
            <a:off x="2285984" y="5286388"/>
            <a:ext cx="4429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7" name="TextBox 6"/>
          <p:cNvSpPr txBox="1"/>
          <p:nvPr/>
        </p:nvSpPr>
        <p:spPr>
          <a:xfrm>
            <a:off x="2357422" y="5934670"/>
            <a:ext cx="44291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8967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3350" y="214290"/>
            <a:ext cx="7566302" cy="1200329"/>
          </a:xfrm>
          <a:prstGeom prst="rect">
            <a:avLst/>
          </a:prstGeom>
          <a:blipFill>
            <a:blip r:embed="rId2"/>
            <a:tile tx="0" ty="0" sx="100000" sy="100000" flip="none" algn="tl"/>
          </a:blip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2. Прочитай отрывок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и узнай название рассказа</a:t>
            </a:r>
            <a:endParaRPr kumimoji="0" lang="ru-RU" sz="40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sp>
        <p:nvSpPr>
          <p:cNvPr id="1025" name="Rectangle 1"/>
          <p:cNvSpPr>
            <a:spLocks noChangeArrowheads="1"/>
          </p:cNvSpPr>
          <p:nvPr/>
        </p:nvSpPr>
        <p:spPr bwMode="auto">
          <a:xfrm>
            <a:off x="285720" y="1571612"/>
            <a:ext cx="850112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Чем это ты губы вымазала?</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Кремом, - похвасталась Оля, - я два пирожных съела. Одно за тебя.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Зачем же за меня? – спросила Наташа.</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Мама велела. Она сказала, что ещё неизвестно, когда ты из, Африки вернёшься, а пирожное с кремом может испортиться.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3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6" name="TextBox 5"/>
          <p:cNvSpPr txBox="1"/>
          <p:nvPr/>
        </p:nvSpPr>
        <p:spPr>
          <a:xfrm>
            <a:off x="2285984" y="5286388"/>
            <a:ext cx="4429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7" name="TextBox 6"/>
          <p:cNvSpPr txBox="1"/>
          <p:nvPr/>
        </p:nvSpPr>
        <p:spPr>
          <a:xfrm>
            <a:off x="2357422" y="5934670"/>
            <a:ext cx="44291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93111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Узнай писателя </a:t>
            </a:r>
            <a:endParaRPr lang="ru-RU" dirty="0"/>
          </a:p>
        </p:txBody>
      </p:sp>
      <p:sp>
        <p:nvSpPr>
          <p:cNvPr id="3" name="Содержимое 2"/>
          <p:cNvSpPr>
            <a:spLocks noGrp="1"/>
          </p:cNvSpPr>
          <p:nvPr>
            <p:ph sz="quarter" idx="1"/>
          </p:nvPr>
        </p:nvSpPr>
        <p:spPr>
          <a:xfrm>
            <a:off x="914400" y="1447800"/>
            <a:ext cx="7772400" cy="5077544"/>
          </a:xfrm>
        </p:spPr>
        <p:txBody>
          <a:bodyPr>
            <a:noAutofit/>
          </a:bodyPr>
          <a:lstStyle/>
          <a:p>
            <a:r>
              <a:rPr lang="ru-RU" sz="2800" b="1" dirty="0" smtClean="0"/>
              <a:t>Его герои ссорились, мирились и спорили порой, а также глядели с высоты на обиду?</a:t>
            </a:r>
          </a:p>
          <a:p>
            <a:endParaRPr lang="ru-RU" sz="2800" b="1" dirty="0" smtClean="0"/>
          </a:p>
          <a:p>
            <a:endParaRPr lang="ru-RU" sz="2800" b="1" dirty="0" smtClean="0"/>
          </a:p>
          <a:p>
            <a:endParaRPr lang="ru-RU" sz="2800" b="1" dirty="0" smtClean="0"/>
          </a:p>
          <a:p>
            <a:endParaRPr lang="ru-RU" sz="2800" b="1" dirty="0" smtClean="0"/>
          </a:p>
          <a:p>
            <a:endParaRPr lang="ru-RU" sz="2800" b="1" dirty="0" smtClean="0"/>
          </a:p>
          <a:p>
            <a:endParaRPr lang="ru-RU" sz="2800" b="1" dirty="0" smtClean="0"/>
          </a:p>
          <a:p>
            <a:pPr algn="ctr">
              <a:buNone/>
            </a:pPr>
            <a:r>
              <a:rPr lang="ru-RU" sz="2800" b="1" dirty="0" smtClean="0"/>
              <a:t>Валентин Дмитриевич Берестов</a:t>
            </a:r>
          </a:p>
          <a:p>
            <a:pPr algn="ctr">
              <a:buNone/>
            </a:pPr>
            <a:r>
              <a:rPr lang="ru-RU" sz="2800" b="1" dirty="0" smtClean="0"/>
              <a:t> 1928-1998гг</a:t>
            </a:r>
            <a:endParaRPr lang="ru-RU" sz="2800" b="1" dirty="0"/>
          </a:p>
        </p:txBody>
      </p:sp>
      <p:pic>
        <p:nvPicPr>
          <p:cNvPr id="4" name="Picture 9" descr="21520000"/>
          <p:cNvPicPr>
            <a:picLocks noChangeAspect="1" noChangeArrowheads="1"/>
          </p:cNvPicPr>
          <p:nvPr/>
        </p:nvPicPr>
        <p:blipFill>
          <a:blip r:embed="rId2" cstate="email"/>
          <a:srcRect/>
          <a:stretch>
            <a:fillRect/>
          </a:stretch>
        </p:blipFill>
        <p:spPr bwMode="auto">
          <a:xfrm>
            <a:off x="3419872" y="2348880"/>
            <a:ext cx="2555776" cy="3539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4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7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3350" y="214290"/>
            <a:ext cx="7566302" cy="1200329"/>
          </a:xfrm>
          <a:prstGeom prst="rect">
            <a:avLst/>
          </a:prstGeom>
          <a:blipFill>
            <a:blip r:embed="rId2"/>
            <a:tile tx="0" ty="0" sx="100000" sy="100000" flip="none" algn="tl"/>
          </a:blip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b="1" cap="all"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 </a:t>
            </a:r>
            <a:r>
              <a:rPr kumimoji="0" lang="ru-RU" sz="36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Прочитай отрывок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и узнай название рассказа</a:t>
            </a:r>
            <a:endParaRPr kumimoji="0" lang="ru-RU" sz="40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sp>
        <p:nvSpPr>
          <p:cNvPr id="1025" name="Rectangle 1"/>
          <p:cNvSpPr>
            <a:spLocks noChangeArrowheads="1"/>
          </p:cNvSpPr>
          <p:nvPr/>
        </p:nvSpPr>
        <p:spPr bwMode="auto">
          <a:xfrm>
            <a:off x="285720" y="1571612"/>
            <a:ext cx="850112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Пожалуйста, - повторил Павлик.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Брат громко засмеялся, потрепал мальчика по плечу, взъерошил ему волосы: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Эх ты, путешественник! Ну ладно, собирайся!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«Помогло! Опять помогло!»</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3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2357422" y="5934670"/>
            <a:ext cx="44291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377012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3350" y="214290"/>
            <a:ext cx="7566302" cy="1200329"/>
          </a:xfrm>
          <a:prstGeom prst="rect">
            <a:avLst/>
          </a:prstGeom>
          <a:blipFill>
            <a:blip r:embed="rId2"/>
            <a:tile tx="0" ty="0" sx="100000" sy="100000" flip="none" algn="tl"/>
          </a:blip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4. Прочитай отрывок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и узнай название рассказа</a:t>
            </a:r>
            <a:endParaRPr kumimoji="0" lang="ru-RU" sz="40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sp>
        <p:nvSpPr>
          <p:cNvPr id="1025" name="Rectangle 1"/>
          <p:cNvSpPr>
            <a:spLocks noChangeArrowheads="1"/>
          </p:cNvSpPr>
          <p:nvPr/>
        </p:nvSpPr>
        <p:spPr bwMode="auto">
          <a:xfrm>
            <a:off x="285720" y="1714488"/>
            <a:ext cx="8501122"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Что бы мне такое хорошее сделать?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Погладила мама Юру по голове: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Погуляй с сестрёнкой, помоги няне посуду убрать, дай водички </a:t>
            </a:r>
            <a:r>
              <a:rPr kumimoji="0" lang="ru-RU"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Трезору</a:t>
            </a:r>
            <a:r>
              <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3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2357422" y="5934670"/>
            <a:ext cx="44291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480762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3350" y="214290"/>
            <a:ext cx="7566302" cy="1200329"/>
          </a:xfrm>
          <a:prstGeom prst="rect">
            <a:avLst/>
          </a:prstGeom>
          <a:blipFill>
            <a:blip r:embed="rId2"/>
            <a:tile tx="0" ty="0" sx="100000" sy="100000" flip="none" algn="tl"/>
          </a:blip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5. Прочитай отрывок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all" spc="0" normalizeH="0" baseline="0" noProof="0" dirty="0" smtClean="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rPr>
              <a:t>и узнай название рассказа</a:t>
            </a:r>
            <a:endParaRPr kumimoji="0" lang="ru-RU" sz="4000" b="1" i="0" u="none" strike="noStrike" kern="1200" cap="all" spc="0" normalizeH="0" baseline="0" noProof="0" dirty="0">
              <a:ln w="9000" cmpd="sng">
                <a:solidFill>
                  <a:srgbClr val="D092A7">
                    <a:shade val="50000"/>
                    <a:satMod val="120000"/>
                  </a:srgbClr>
                </a:solidFill>
                <a:prstDash val="solid"/>
              </a:ln>
              <a:gradFill>
                <a:gsLst>
                  <a:gs pos="0">
                    <a:srgbClr val="D092A7">
                      <a:shade val="20000"/>
                      <a:satMod val="245000"/>
                    </a:srgbClr>
                  </a:gs>
                  <a:gs pos="43000">
                    <a:srgbClr val="D092A7">
                      <a:satMod val="255000"/>
                    </a:srgbClr>
                  </a:gs>
                  <a:gs pos="48000">
                    <a:srgbClr val="D092A7">
                      <a:shade val="85000"/>
                      <a:satMod val="255000"/>
                    </a:srgbClr>
                  </a:gs>
                  <a:gs pos="100000">
                    <a:srgbClr val="D092A7">
                      <a:shade val="20000"/>
                      <a:satMod val="245000"/>
                    </a:srgbClr>
                  </a:gs>
                </a:gsLst>
                <a:lin ang="5400000"/>
              </a:gradFill>
              <a:effectLst>
                <a:reflection blurRad="12700" stA="28000" endPos="45000" dist="1000" dir="5400000" sy="-100000" algn="bl" rotWithShape="0"/>
              </a:effectLst>
              <a:uLnTx/>
              <a:uFillTx/>
              <a:latin typeface="Arial" pitchFamily="34" charset="0"/>
              <a:ea typeface="+mn-ea"/>
              <a:cs typeface="Arial" pitchFamily="34" charset="0"/>
            </a:endParaRPr>
          </a:p>
        </p:txBody>
      </p:sp>
      <p:sp>
        <p:nvSpPr>
          <p:cNvPr id="1025" name="Rectangle 1"/>
          <p:cNvSpPr>
            <a:spLocks noChangeArrowheads="1"/>
          </p:cNvSpPr>
          <p:nvPr/>
        </p:nvSpPr>
        <p:spPr bwMode="auto">
          <a:xfrm>
            <a:off x="285720" y="1714488"/>
            <a:ext cx="850112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Бум лежал на крыльце, положив на лапы умную морду, глаза его, не отрываясь, смотрели на запертую дверь, уши ловили каждый звук, долетающий из дома. На голоса он откликался тихим визгом, стучал по крыльцу хвостом. Потом снова клал голову на лапы и шумно вздыхал. </a:t>
            </a:r>
          </a:p>
        </p:txBody>
      </p:sp>
      <p:sp>
        <p:nvSpPr>
          <p:cNvPr id="6" name="TextBox 5"/>
          <p:cNvSpPr txBox="1"/>
          <p:nvPr/>
        </p:nvSpPr>
        <p:spPr>
          <a:xfrm>
            <a:off x="2285984" y="5166382"/>
            <a:ext cx="50006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50909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214290"/>
            <a:ext cx="6725495" cy="1077218"/>
          </a:xfrm>
          <a:prstGeom prst="rect">
            <a:avLst/>
          </a:prstGeom>
          <a:blipFill>
            <a:blip r:embed="rId2"/>
            <a:tile tx="0" ty="0" sx="100000" sy="100000" flip="none" algn="tl"/>
          </a:blipFill>
        </p:spPr>
        <p:txBody>
          <a:bodyPr wrap="none" lIns="91440" tIns="45720" rIns="91440" bIns="45720">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1.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Прочитай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отрывок </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 узнай название рассказа</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025" name="Rectangle 1"/>
          <p:cNvSpPr>
            <a:spLocks noChangeArrowheads="1"/>
          </p:cNvSpPr>
          <p:nvPr/>
        </p:nvSpPr>
        <p:spPr bwMode="auto">
          <a:xfrm>
            <a:off x="285720" y="1857364"/>
            <a:ext cx="8501122"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Я упала.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Ну и вставай, - говорит Аня.</a:t>
            </a:r>
            <a:endParaRPr kumimoji="0" lang="ru-RU" sz="3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Не могу, - тихо сказала Катя. – Очень болит.</a:t>
            </a:r>
            <a:endParaRPr kumimoji="0" lang="ru-RU" sz="3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Аня побежала домой, папа принёс Катю на руках, её положили в постель, пришёл врач – оказалось, дело серьёзное, у Кати перелом.</a:t>
            </a:r>
            <a:endParaRPr kumimoji="0" lang="ru-RU"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Box 5"/>
          <p:cNvSpPr txBox="1"/>
          <p:nvPr/>
        </p:nvSpPr>
        <p:spPr>
          <a:xfrm>
            <a:off x="2285984" y="5286388"/>
            <a:ext cx="4429156" cy="1477328"/>
          </a:xfrm>
          <a:prstGeom prst="rect">
            <a:avLst/>
          </a:prstGeom>
          <a:noFill/>
        </p:spPr>
        <p:txBody>
          <a:bodyPr wrap="square" rtlCol="0">
            <a:spAutoFit/>
          </a:bodyPr>
          <a:lstStyle/>
          <a:p>
            <a:pPr algn="ctr"/>
            <a:r>
              <a:rPr lang="ru-RU" sz="3600" b="1" dirty="0" smtClean="0">
                <a:solidFill>
                  <a:srgbClr val="FF0000"/>
                </a:solidFill>
                <a:latin typeface="Arial" pitchFamily="34" charset="0"/>
                <a:cs typeface="Arial" pitchFamily="34" charset="0"/>
              </a:rPr>
              <a:t> Н. Булгаков «Анна, не грусти!»</a:t>
            </a:r>
          </a:p>
          <a:p>
            <a:endParaRPr lang="ru-RU" dirty="0"/>
          </a:p>
        </p:txBody>
      </p:sp>
      <p:sp>
        <p:nvSpPr>
          <p:cNvPr id="7" name="TextBox 6"/>
          <p:cNvSpPr txBox="1"/>
          <p:nvPr/>
        </p:nvSpPr>
        <p:spPr>
          <a:xfrm>
            <a:off x="2357422" y="5934670"/>
            <a:ext cx="4429156" cy="369332"/>
          </a:xfrm>
          <a:prstGeom prst="rect">
            <a:avLst/>
          </a:prstGeom>
          <a:noFill/>
        </p:spPr>
        <p:txBody>
          <a:bodyPr wrap="square" rtlCol="0">
            <a:spAutoFit/>
          </a:bodyP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3350" y="214290"/>
            <a:ext cx="7566302" cy="1200329"/>
          </a:xfrm>
          <a:prstGeom prst="rect">
            <a:avLst/>
          </a:prstGeom>
          <a:blipFill>
            <a:blip r:embed="rId2"/>
            <a:tile tx="0" ty="0" sx="100000" sy="100000" flip="none" algn="tl"/>
          </a:blipFill>
        </p:spPr>
        <p:txBody>
          <a:bodyPr wrap="none" lIns="91440" tIns="45720" rIns="91440" bIns="4572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2.</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Прочитай </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отрывок </a:t>
            </a:r>
          </a:p>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 узнай название рассказа</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025" name="Rectangle 1"/>
          <p:cNvSpPr>
            <a:spLocks noChangeArrowheads="1"/>
          </p:cNvSpPr>
          <p:nvPr/>
        </p:nvSpPr>
        <p:spPr bwMode="auto">
          <a:xfrm>
            <a:off x="285720" y="1571612"/>
            <a:ext cx="850112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3200" dirty="0" smtClean="0">
                <a:solidFill>
                  <a:schemeClr val="bg1"/>
                </a:solidFill>
                <a:latin typeface="Arial" pitchFamily="34" charset="0"/>
                <a:ea typeface="Calibri" pitchFamily="34" charset="0"/>
                <a:cs typeface="Arial" pitchFamily="34" charset="0"/>
              </a:rPr>
              <a:t>- Чем это ты губы вымазала?</a:t>
            </a:r>
          </a:p>
          <a:p>
            <a:pPr fontAlgn="base">
              <a:spcBef>
                <a:spcPct val="0"/>
              </a:spcBef>
              <a:spcAft>
                <a:spcPct val="0"/>
              </a:spcAft>
            </a:pPr>
            <a:r>
              <a:rPr lang="ru-RU" sz="3200" dirty="0" smtClean="0">
                <a:solidFill>
                  <a:schemeClr val="bg1"/>
                </a:solidFill>
                <a:latin typeface="Arial" pitchFamily="34" charset="0"/>
                <a:ea typeface="Calibri" pitchFamily="34" charset="0"/>
                <a:cs typeface="Arial" pitchFamily="34" charset="0"/>
              </a:rPr>
              <a:t>- Кремом, - похвасталась Оля, - я два пирожных съела. Одно за тебя.</a:t>
            </a:r>
          </a:p>
          <a:p>
            <a:pPr fontAlgn="base">
              <a:spcBef>
                <a:spcPct val="0"/>
              </a:spcBef>
              <a:spcAft>
                <a:spcPct val="0"/>
              </a:spcAft>
            </a:pPr>
            <a:r>
              <a:rPr lang="ru-RU" sz="3200" dirty="0" smtClean="0">
                <a:solidFill>
                  <a:schemeClr val="bg1"/>
                </a:solidFill>
                <a:latin typeface="Arial" pitchFamily="34" charset="0"/>
                <a:ea typeface="Calibri" pitchFamily="34" charset="0"/>
                <a:cs typeface="Arial" pitchFamily="34" charset="0"/>
              </a:rPr>
              <a:t>- Зачем же за меня? – спросила Наташа.</a:t>
            </a:r>
          </a:p>
          <a:p>
            <a:pPr fontAlgn="base">
              <a:spcBef>
                <a:spcPct val="0"/>
              </a:spcBef>
              <a:spcAft>
                <a:spcPct val="0"/>
              </a:spcAft>
            </a:pPr>
            <a:r>
              <a:rPr lang="ru-RU" sz="3200" dirty="0" smtClean="0">
                <a:solidFill>
                  <a:schemeClr val="bg1"/>
                </a:solidFill>
                <a:latin typeface="Arial" pitchFamily="34" charset="0"/>
                <a:ea typeface="Calibri" pitchFamily="34" charset="0"/>
                <a:cs typeface="Arial" pitchFamily="34" charset="0"/>
              </a:rPr>
              <a:t>- Мама велела. Она сказала, что ещё неизвестно, когда ты из, Африки вернёшься, а пирожное с кремом может испортиться.</a:t>
            </a:r>
          </a:p>
          <a:p>
            <a:pPr fontAlgn="base">
              <a:spcBef>
                <a:spcPct val="0"/>
              </a:spcBef>
              <a:spcAft>
                <a:spcPct val="0"/>
              </a:spcAft>
            </a:pPr>
            <a:endParaRPr kumimoji="0" lang="ru-RU"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Box 5"/>
          <p:cNvSpPr txBox="1"/>
          <p:nvPr/>
        </p:nvSpPr>
        <p:spPr>
          <a:xfrm>
            <a:off x="2285984" y="5286388"/>
            <a:ext cx="4429156" cy="1477328"/>
          </a:xfrm>
          <a:prstGeom prst="rect">
            <a:avLst/>
          </a:prstGeom>
          <a:noFill/>
        </p:spPr>
        <p:txBody>
          <a:bodyPr wrap="square" rtlCol="0">
            <a:spAutoFit/>
          </a:bodyPr>
          <a:lstStyle/>
          <a:p>
            <a:pPr algn="ctr"/>
            <a:r>
              <a:rPr lang="ru-RU" sz="3600" b="1" dirty="0" smtClean="0">
                <a:solidFill>
                  <a:srgbClr val="FF0000"/>
                </a:solidFill>
                <a:latin typeface="Arial" pitchFamily="34" charset="0"/>
                <a:cs typeface="Arial" pitchFamily="34" charset="0"/>
              </a:rPr>
              <a:t> Ю. Ермолаев «Два пирожных»</a:t>
            </a:r>
          </a:p>
          <a:p>
            <a:endParaRPr lang="ru-RU" dirty="0"/>
          </a:p>
        </p:txBody>
      </p:sp>
      <p:sp>
        <p:nvSpPr>
          <p:cNvPr id="7" name="TextBox 6"/>
          <p:cNvSpPr txBox="1"/>
          <p:nvPr/>
        </p:nvSpPr>
        <p:spPr>
          <a:xfrm>
            <a:off x="2357422" y="5934670"/>
            <a:ext cx="4429156" cy="369332"/>
          </a:xfrm>
          <a:prstGeom prst="rect">
            <a:avLst/>
          </a:prstGeom>
          <a:noFill/>
        </p:spPr>
        <p:txBody>
          <a:bodyPr wrap="square" rtlCol="0">
            <a:spAutoFit/>
          </a:bodyP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3350" y="214290"/>
            <a:ext cx="7566302" cy="1200329"/>
          </a:xfrm>
          <a:prstGeom prst="rect">
            <a:avLst/>
          </a:prstGeom>
          <a:blipFill>
            <a:blip r:embed="rId2"/>
            <a:tile tx="0" ty="0" sx="100000" sy="100000" flip="none" algn="tl"/>
          </a:blipFill>
        </p:spPr>
        <p:txBody>
          <a:bodyPr wrap="none" lIns="91440" tIns="45720" rIns="91440" bIns="4572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3. Прочитай </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отрывок </a:t>
            </a:r>
          </a:p>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 узнай название рассказа</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025" name="Rectangle 1"/>
          <p:cNvSpPr>
            <a:spLocks noChangeArrowheads="1"/>
          </p:cNvSpPr>
          <p:nvPr/>
        </p:nvSpPr>
        <p:spPr bwMode="auto">
          <a:xfrm>
            <a:off x="285720" y="1571612"/>
            <a:ext cx="850112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smtClean="0">
                <a:solidFill>
                  <a:schemeClr val="bg1"/>
                </a:solidFill>
                <a:latin typeface="Arial" pitchFamily="34" charset="0"/>
                <a:cs typeface="Arial" pitchFamily="34" charset="0"/>
              </a:rPr>
              <a:t>– Пожалуйста, - повторил Павлик.</a:t>
            </a:r>
          </a:p>
          <a:p>
            <a:r>
              <a:rPr lang="ru-RU" sz="3200" dirty="0" smtClean="0">
                <a:solidFill>
                  <a:schemeClr val="bg1"/>
                </a:solidFill>
                <a:latin typeface="Arial" pitchFamily="34" charset="0"/>
                <a:cs typeface="Arial" pitchFamily="34" charset="0"/>
              </a:rPr>
              <a:t>Брат громко засмеялся, потрепал мальчика по плечу, взъерошил ему волосы:</a:t>
            </a:r>
          </a:p>
          <a:p>
            <a:r>
              <a:rPr lang="ru-RU" sz="3200" dirty="0" smtClean="0">
                <a:solidFill>
                  <a:schemeClr val="bg1"/>
                </a:solidFill>
                <a:latin typeface="Arial" pitchFamily="34" charset="0"/>
                <a:cs typeface="Arial" pitchFamily="34" charset="0"/>
              </a:rPr>
              <a:t>- Эх ты, путешественник! Ну ладно, собирайся!</a:t>
            </a:r>
          </a:p>
          <a:p>
            <a:r>
              <a:rPr lang="ru-RU" sz="3200" dirty="0" smtClean="0">
                <a:solidFill>
                  <a:schemeClr val="bg1"/>
                </a:solidFill>
                <a:latin typeface="Arial" pitchFamily="34" charset="0"/>
                <a:cs typeface="Arial" pitchFamily="34" charset="0"/>
              </a:rPr>
              <a:t>«Помогло! Опять помогло!»</a:t>
            </a:r>
          </a:p>
          <a:p>
            <a:pPr fontAlgn="base">
              <a:spcBef>
                <a:spcPct val="0"/>
              </a:spcBef>
              <a:spcAft>
                <a:spcPct val="0"/>
              </a:spcAft>
            </a:pPr>
            <a:endParaRPr kumimoji="0" lang="ru-RU"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Box 5"/>
          <p:cNvSpPr txBox="1"/>
          <p:nvPr/>
        </p:nvSpPr>
        <p:spPr>
          <a:xfrm>
            <a:off x="2285984" y="5000636"/>
            <a:ext cx="5000660" cy="1477328"/>
          </a:xfrm>
          <a:prstGeom prst="rect">
            <a:avLst/>
          </a:prstGeom>
          <a:noFill/>
        </p:spPr>
        <p:txBody>
          <a:bodyPr wrap="square" rtlCol="0">
            <a:spAutoFit/>
          </a:bodyPr>
          <a:lstStyle/>
          <a:p>
            <a:pPr algn="ctr"/>
            <a:r>
              <a:rPr lang="ru-RU" sz="3600" b="1" dirty="0" smtClean="0">
                <a:solidFill>
                  <a:srgbClr val="FF0000"/>
                </a:solidFill>
                <a:latin typeface="Arial" pitchFamily="34" charset="0"/>
                <a:cs typeface="Arial" pitchFamily="34" charset="0"/>
              </a:rPr>
              <a:t> В. Осеева «Волшебное слово»</a:t>
            </a:r>
          </a:p>
          <a:p>
            <a:endParaRPr lang="ru-RU" dirty="0"/>
          </a:p>
        </p:txBody>
      </p:sp>
      <p:sp>
        <p:nvSpPr>
          <p:cNvPr id="7" name="TextBox 6"/>
          <p:cNvSpPr txBox="1"/>
          <p:nvPr/>
        </p:nvSpPr>
        <p:spPr>
          <a:xfrm>
            <a:off x="2357422" y="5934670"/>
            <a:ext cx="4429156" cy="369332"/>
          </a:xfrm>
          <a:prstGeom prst="rect">
            <a:avLst/>
          </a:prstGeom>
          <a:noFill/>
        </p:spPr>
        <p:txBody>
          <a:bodyPr wrap="square" rtlCol="0">
            <a:spAutoFit/>
          </a:bodyP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3350" y="214290"/>
            <a:ext cx="7566302" cy="1200329"/>
          </a:xfrm>
          <a:prstGeom prst="rect">
            <a:avLst/>
          </a:prstGeom>
          <a:blipFill>
            <a:blip r:embed="rId2"/>
            <a:tile tx="0" ty="0" sx="100000" sy="100000" flip="none" algn="tl"/>
          </a:blipFill>
        </p:spPr>
        <p:txBody>
          <a:bodyPr wrap="none" lIns="91440" tIns="45720" rIns="91440" bIns="4572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4. Прочитай </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отрывок </a:t>
            </a:r>
          </a:p>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 узнай название рассказа</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025" name="Rectangle 1"/>
          <p:cNvSpPr>
            <a:spLocks noChangeArrowheads="1"/>
          </p:cNvSpPr>
          <p:nvPr/>
        </p:nvSpPr>
        <p:spPr bwMode="auto">
          <a:xfrm>
            <a:off x="285720" y="1714488"/>
            <a:ext cx="8501122"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dirty="0" smtClean="0">
                <a:solidFill>
                  <a:schemeClr val="bg1"/>
                </a:solidFill>
                <a:latin typeface="Arial" pitchFamily="34" charset="0"/>
                <a:cs typeface="Arial" pitchFamily="34" charset="0"/>
              </a:rPr>
              <a:t>– Что бы мне такое хорошее сделать?</a:t>
            </a:r>
          </a:p>
          <a:p>
            <a:r>
              <a:rPr lang="ru-RU" sz="3200" dirty="0" smtClean="0">
                <a:solidFill>
                  <a:schemeClr val="bg1"/>
                </a:solidFill>
                <a:latin typeface="Arial" pitchFamily="34" charset="0"/>
                <a:cs typeface="Arial" pitchFamily="34" charset="0"/>
              </a:rPr>
              <a:t>Погладила мама Юру по голове:</a:t>
            </a:r>
          </a:p>
          <a:p>
            <a:r>
              <a:rPr lang="ru-RU" sz="3200" dirty="0" smtClean="0">
                <a:solidFill>
                  <a:schemeClr val="bg1"/>
                </a:solidFill>
                <a:latin typeface="Arial" pitchFamily="34" charset="0"/>
                <a:cs typeface="Arial" pitchFamily="34" charset="0"/>
              </a:rPr>
              <a:t>- Погуляй с сестрёнкой, помоги няне посуду убрать, дай водички </a:t>
            </a:r>
            <a:r>
              <a:rPr lang="ru-RU" sz="3200" dirty="0" err="1" smtClean="0">
                <a:solidFill>
                  <a:schemeClr val="bg1"/>
                </a:solidFill>
                <a:latin typeface="Arial" pitchFamily="34" charset="0"/>
                <a:cs typeface="Arial" pitchFamily="34" charset="0"/>
              </a:rPr>
              <a:t>Трезору</a:t>
            </a:r>
            <a:r>
              <a:rPr lang="ru-RU" sz="3200" dirty="0" smtClean="0">
                <a:solidFill>
                  <a:schemeClr val="bg1"/>
                </a:solidFill>
                <a:latin typeface="Arial" pitchFamily="34" charset="0"/>
                <a:cs typeface="Arial" pitchFamily="34" charset="0"/>
              </a:rPr>
              <a:t>.</a:t>
            </a:r>
          </a:p>
          <a:p>
            <a:pPr fontAlgn="base">
              <a:spcBef>
                <a:spcPct val="0"/>
              </a:spcBef>
              <a:spcAft>
                <a:spcPct val="0"/>
              </a:spcAft>
            </a:pPr>
            <a:endParaRPr kumimoji="0" lang="ru-RU"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Box 5"/>
          <p:cNvSpPr txBox="1"/>
          <p:nvPr/>
        </p:nvSpPr>
        <p:spPr>
          <a:xfrm>
            <a:off x="2285984" y="4357694"/>
            <a:ext cx="5000660" cy="1477328"/>
          </a:xfrm>
          <a:prstGeom prst="rect">
            <a:avLst/>
          </a:prstGeom>
          <a:noFill/>
        </p:spPr>
        <p:txBody>
          <a:bodyPr wrap="square" rtlCol="0">
            <a:spAutoFit/>
          </a:bodyPr>
          <a:lstStyle/>
          <a:p>
            <a:pPr algn="ctr"/>
            <a:r>
              <a:rPr lang="ru-RU" sz="3600" b="1" dirty="0" smtClean="0">
                <a:solidFill>
                  <a:srgbClr val="FF0000"/>
                </a:solidFill>
                <a:latin typeface="Arial" pitchFamily="34" charset="0"/>
                <a:cs typeface="Arial" pitchFamily="34" charset="0"/>
              </a:rPr>
              <a:t> В. Осеева «Хорошее»</a:t>
            </a:r>
          </a:p>
          <a:p>
            <a:endParaRPr lang="ru-RU" dirty="0"/>
          </a:p>
        </p:txBody>
      </p:sp>
      <p:sp>
        <p:nvSpPr>
          <p:cNvPr id="7" name="TextBox 6"/>
          <p:cNvSpPr txBox="1"/>
          <p:nvPr/>
        </p:nvSpPr>
        <p:spPr>
          <a:xfrm>
            <a:off x="2357422" y="5934670"/>
            <a:ext cx="4429156" cy="369332"/>
          </a:xfrm>
          <a:prstGeom prst="rect">
            <a:avLst/>
          </a:prstGeom>
          <a:noFill/>
        </p:spPr>
        <p:txBody>
          <a:bodyPr wrap="square" rtlCol="0">
            <a:spAutoFit/>
          </a:bodyP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3350" y="214290"/>
            <a:ext cx="7566302" cy="1200329"/>
          </a:xfrm>
          <a:prstGeom prst="rect">
            <a:avLst/>
          </a:prstGeom>
          <a:blipFill>
            <a:blip r:embed="rId2"/>
            <a:tile tx="0" ty="0" sx="100000" sy="100000" flip="none" algn="tl"/>
          </a:blipFill>
        </p:spPr>
        <p:txBody>
          <a:bodyPr wrap="none" lIns="91440" tIns="45720" rIns="91440" bIns="4572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5. Прочитай </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отрывок </a:t>
            </a:r>
          </a:p>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 узнай название рассказа</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025" name="Rectangle 1"/>
          <p:cNvSpPr>
            <a:spLocks noChangeArrowheads="1"/>
          </p:cNvSpPr>
          <p:nvPr/>
        </p:nvSpPr>
        <p:spPr bwMode="auto">
          <a:xfrm>
            <a:off x="285720" y="1714488"/>
            <a:ext cx="850112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3200" dirty="0" smtClean="0">
                <a:solidFill>
                  <a:schemeClr val="bg1"/>
                </a:solidFill>
                <a:latin typeface="Arial" pitchFamily="34" charset="0"/>
                <a:cs typeface="Arial" pitchFamily="34" charset="0"/>
              </a:rPr>
              <a:t>Бум лежал на крыльце, положив на лапы умную морду, глаза его, не отрываясь, смотрели на запертую дверь, уши ловили каждый звук, долетающий из дома. На голоса он откликался тихим визгом, стучал по крыльцу хвостом. Потом снова клал голову на лапы и шумно вздыхал. </a:t>
            </a:r>
            <a:endParaRPr kumimoji="0" lang="ru-RU"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Box 5"/>
          <p:cNvSpPr txBox="1"/>
          <p:nvPr/>
        </p:nvSpPr>
        <p:spPr>
          <a:xfrm>
            <a:off x="2285984" y="5166382"/>
            <a:ext cx="5000660" cy="1477328"/>
          </a:xfrm>
          <a:prstGeom prst="rect">
            <a:avLst/>
          </a:prstGeom>
          <a:noFill/>
        </p:spPr>
        <p:txBody>
          <a:bodyPr wrap="square" rtlCol="0">
            <a:spAutoFit/>
          </a:bodyPr>
          <a:lstStyle/>
          <a:p>
            <a:pPr algn="ctr"/>
            <a:r>
              <a:rPr lang="ru-RU" sz="3600" b="1" dirty="0" smtClean="0">
                <a:solidFill>
                  <a:srgbClr val="FF0000"/>
                </a:solidFill>
                <a:latin typeface="Arial" pitchFamily="34" charset="0"/>
                <a:cs typeface="Arial" pitchFamily="34" charset="0"/>
              </a:rPr>
              <a:t> В. Осеева «Почему?»</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728" y="3071810"/>
            <a:ext cx="6738062"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800" b="1" dirty="0" smtClean="0">
                <a:solidFill>
                  <a:srgbClr val="FF0000"/>
                </a:solidFill>
                <a:latin typeface="Arial" pitchFamily="34" charset="0"/>
                <a:cs typeface="Arial" pitchFamily="34" charset="0"/>
              </a:rPr>
              <a:t>МОЛОДЦЫ!</a:t>
            </a:r>
            <a:endParaRPr lang="ru-RU" sz="8800" b="1" cap="none" spc="50" dirty="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1026" name="Picture 2" descr="Картинки по запросу картинки солнышко"/>
          <p:cNvPicPr>
            <a:picLocks noChangeAspect="1" noChangeArrowheads="1" noCrop="1"/>
          </p:cNvPicPr>
          <p:nvPr/>
        </p:nvPicPr>
        <p:blipFill>
          <a:blip r:embed="rId2"/>
          <a:srcRect/>
          <a:stretch>
            <a:fillRect/>
          </a:stretch>
        </p:blipFill>
        <p:spPr bwMode="auto">
          <a:xfrm>
            <a:off x="1" y="-214338"/>
            <a:ext cx="3571868" cy="358082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067944" y="1556792"/>
            <a:ext cx="4618856" cy="4539208"/>
          </a:xfrm>
        </p:spPr>
        <p:txBody>
          <a:bodyPr/>
          <a:lstStyle/>
          <a:p>
            <a:pPr marL="0" indent="0">
              <a:buNone/>
            </a:pPr>
            <a:r>
              <a:rPr lang="ru-RU" dirty="0" smtClean="0">
                <a:solidFill>
                  <a:schemeClr val="bg1"/>
                </a:solidFill>
                <a:latin typeface="Times New Roman" panose="02020603050405020304" pitchFamily="18" charset="0"/>
                <a:cs typeface="Times New Roman" panose="02020603050405020304" pitchFamily="18" charset="0"/>
              </a:rPr>
              <a:t>Подготовила </a:t>
            </a:r>
          </a:p>
          <a:p>
            <a:pPr marL="0" indent="0">
              <a:buNone/>
            </a:pPr>
            <a:r>
              <a:rPr lang="ru-RU" dirty="0" smtClean="0">
                <a:solidFill>
                  <a:schemeClr val="bg1"/>
                </a:solidFill>
                <a:latin typeface="Times New Roman" panose="02020603050405020304" pitchFamily="18" charset="0"/>
                <a:cs typeface="Times New Roman" panose="02020603050405020304" pitchFamily="18" charset="0"/>
              </a:rPr>
              <a:t>учитель начальных классов </a:t>
            </a:r>
          </a:p>
          <a:p>
            <a:pPr marL="0" indent="0">
              <a:buNone/>
            </a:pPr>
            <a:r>
              <a:rPr lang="ru-RU" dirty="0" smtClean="0">
                <a:solidFill>
                  <a:schemeClr val="bg1"/>
                </a:solidFill>
                <a:latin typeface="Times New Roman" panose="02020603050405020304" pitchFamily="18" charset="0"/>
                <a:cs typeface="Times New Roman" panose="02020603050405020304" pitchFamily="18" charset="0"/>
              </a:rPr>
              <a:t>Вишневская Галина Михайловна </a:t>
            </a:r>
          </a:p>
          <a:p>
            <a:pPr marL="0" indent="0">
              <a:buNone/>
            </a:pPr>
            <a:r>
              <a:rPr lang="ru-RU" dirty="0" smtClean="0">
                <a:solidFill>
                  <a:schemeClr val="bg1"/>
                </a:solidFill>
                <a:latin typeface="Times New Roman" panose="02020603050405020304" pitchFamily="18" charset="0"/>
                <a:cs typeface="Times New Roman" panose="02020603050405020304" pitchFamily="18" charset="0"/>
              </a:rPr>
              <a:t>МБОУ «СОШ № 10» </a:t>
            </a:r>
          </a:p>
          <a:p>
            <a:pPr marL="0" indent="0">
              <a:buNone/>
            </a:pPr>
            <a:r>
              <a:rPr lang="ru-RU" dirty="0" smtClean="0">
                <a:solidFill>
                  <a:schemeClr val="bg1"/>
                </a:solidFill>
                <a:latin typeface="Times New Roman" panose="02020603050405020304" pitchFamily="18" charset="0"/>
                <a:cs typeface="Times New Roman" panose="02020603050405020304" pitchFamily="18" charset="0"/>
              </a:rPr>
              <a:t>гор. Гусь-Хрустальный </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973622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Узнай писателя</a:t>
            </a:r>
            <a:endParaRPr lang="ru-RU" dirty="0"/>
          </a:p>
        </p:txBody>
      </p:sp>
      <p:sp>
        <p:nvSpPr>
          <p:cNvPr id="3" name="Содержимое 2"/>
          <p:cNvSpPr>
            <a:spLocks noGrp="1"/>
          </p:cNvSpPr>
          <p:nvPr>
            <p:ph sz="quarter" idx="1"/>
          </p:nvPr>
        </p:nvSpPr>
        <p:spPr>
          <a:xfrm>
            <a:off x="467544" y="1447800"/>
            <a:ext cx="8219256" cy="5077544"/>
          </a:xfrm>
        </p:spPr>
        <p:txBody>
          <a:bodyPr>
            <a:noAutofit/>
          </a:bodyPr>
          <a:lstStyle/>
          <a:p>
            <a:r>
              <a:rPr lang="ru-RU" sz="2800" b="1" dirty="0" smtClean="0"/>
              <a:t>Её герои узнают волшебные слова, учатся делать что-то хорошее и задаются вопросом «почему»?</a:t>
            </a:r>
          </a:p>
          <a:p>
            <a:endParaRPr lang="ru-RU" sz="2800" b="1" dirty="0" smtClean="0"/>
          </a:p>
          <a:p>
            <a:endParaRPr lang="ru-RU" sz="2800" b="1" dirty="0" smtClean="0"/>
          </a:p>
          <a:p>
            <a:pPr>
              <a:buNone/>
            </a:pPr>
            <a:endParaRPr lang="ru-RU" sz="2800" b="1" dirty="0" smtClean="0"/>
          </a:p>
          <a:p>
            <a:endParaRPr lang="ru-RU" sz="2800" b="1" dirty="0" smtClean="0"/>
          </a:p>
          <a:p>
            <a:endParaRPr lang="ru-RU" sz="2800" b="1" dirty="0" smtClean="0"/>
          </a:p>
          <a:p>
            <a:endParaRPr lang="ru-RU" sz="2800" b="1" dirty="0" smtClean="0"/>
          </a:p>
          <a:p>
            <a:r>
              <a:rPr lang="ru-RU" sz="2800" b="1" dirty="0" smtClean="0"/>
              <a:t>              Валентина </a:t>
            </a:r>
            <a:r>
              <a:rPr lang="ru-RU" sz="2800" b="1" dirty="0" err="1" smtClean="0"/>
              <a:t>Алекандровна</a:t>
            </a:r>
            <a:r>
              <a:rPr lang="ru-RU" sz="2800" b="1" dirty="0" smtClean="0"/>
              <a:t> Осеева</a:t>
            </a:r>
            <a:endParaRPr lang="ru-RU" sz="2800" b="1" dirty="0"/>
          </a:p>
        </p:txBody>
      </p:sp>
      <p:pic>
        <p:nvPicPr>
          <p:cNvPr id="4" name="Picture 6" descr="Валентина Осеева, 28 апреля"/>
          <p:cNvPicPr>
            <a:picLocks noChangeAspect="1" noChangeArrowheads="1"/>
          </p:cNvPicPr>
          <p:nvPr/>
        </p:nvPicPr>
        <p:blipFill>
          <a:blip r:embed="rId2" cstate="email"/>
          <a:srcRect/>
          <a:stretch>
            <a:fillRect/>
          </a:stretch>
        </p:blipFill>
        <p:spPr bwMode="auto">
          <a:xfrm>
            <a:off x="3491880" y="2492896"/>
            <a:ext cx="2461964" cy="3200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306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490066"/>
          </a:xfrm>
        </p:spPr>
        <p:txBody>
          <a:bodyPr>
            <a:normAutofit fontScale="90000"/>
          </a:bodyPr>
          <a:lstStyle/>
          <a:p>
            <a:r>
              <a:rPr lang="ru-RU" dirty="0" smtClean="0"/>
              <a:t>Источники </a:t>
            </a:r>
            <a:endParaRPr lang="ru-RU" dirty="0"/>
          </a:p>
        </p:txBody>
      </p:sp>
      <p:sp>
        <p:nvSpPr>
          <p:cNvPr id="3" name="Содержимое 2"/>
          <p:cNvSpPr>
            <a:spLocks noGrp="1"/>
          </p:cNvSpPr>
          <p:nvPr>
            <p:ph sz="quarter" idx="1"/>
          </p:nvPr>
        </p:nvSpPr>
        <p:spPr>
          <a:xfrm>
            <a:off x="251520" y="692696"/>
            <a:ext cx="8640960" cy="5760640"/>
          </a:xfrm>
        </p:spPr>
        <p:txBody>
          <a:bodyPr>
            <a:normAutofit fontScale="85000" lnSpcReduction="20000"/>
          </a:bodyPr>
          <a:lstStyle/>
          <a:p>
            <a:r>
              <a:rPr lang="ru-RU" dirty="0" smtClean="0"/>
              <a:t>Берестов В. </a:t>
            </a:r>
            <a:r>
              <a:rPr lang="en-US" dirty="0" smtClean="0">
                <a:hlinkClick r:id="rId2"/>
              </a:rPr>
              <a:t>http://topreferat.znate.ru/pars_docs/refs/41/40333/40333-1_2.jpg</a:t>
            </a:r>
            <a:endParaRPr lang="ru-RU" dirty="0" smtClean="0"/>
          </a:p>
          <a:p>
            <a:r>
              <a:rPr lang="ru-RU" dirty="0" err="1" smtClean="0"/>
              <a:t>Э.Мошковская</a:t>
            </a:r>
            <a:r>
              <a:rPr lang="ru-RU" dirty="0" smtClean="0"/>
              <a:t> </a:t>
            </a:r>
            <a:r>
              <a:rPr lang="en-US" dirty="0" smtClean="0">
                <a:hlinkClick r:id="rId3"/>
              </a:rPr>
              <a:t>http://litcult.ru/u/dd/love_lyrics/565/md_foto.jpg</a:t>
            </a:r>
            <a:endParaRPr lang="ru-RU" dirty="0" smtClean="0"/>
          </a:p>
          <a:p>
            <a:r>
              <a:rPr lang="ru-RU" dirty="0" smtClean="0"/>
              <a:t>В.Лунин </a:t>
            </a:r>
            <a:r>
              <a:rPr lang="en-US" dirty="0" smtClean="0">
                <a:hlinkClick r:id="rId4"/>
              </a:rPr>
              <a:t>http://redakzia.ru/sites/default/files/photo_writers/lynin.jpg</a:t>
            </a:r>
            <a:endParaRPr lang="ru-RU" dirty="0" smtClean="0"/>
          </a:p>
          <a:p>
            <a:r>
              <a:rPr lang="ru-RU" dirty="0" smtClean="0"/>
              <a:t>В.Осеева </a:t>
            </a:r>
            <a:r>
              <a:rPr lang="en-US" dirty="0" smtClean="0">
                <a:hlinkClick r:id="rId5"/>
              </a:rPr>
              <a:t>http://ilearned.ru/sites/default/files/oseeva_v1.jpg</a:t>
            </a:r>
            <a:endParaRPr lang="ru-RU" dirty="0" smtClean="0"/>
          </a:p>
          <a:p>
            <a:r>
              <a:rPr lang="ru-RU" dirty="0" smtClean="0"/>
              <a:t>Ю.Ермолаев </a:t>
            </a:r>
            <a:r>
              <a:rPr lang="en-US" dirty="0" smtClean="0">
                <a:hlinkClick r:id="rId6"/>
              </a:rPr>
              <a:t>http://festival.1september.ru/articles/611731/Image11121.jpg</a:t>
            </a:r>
            <a:endParaRPr lang="ru-RU" dirty="0" smtClean="0"/>
          </a:p>
          <a:p>
            <a:r>
              <a:rPr lang="ru-RU" dirty="0" err="1" smtClean="0"/>
              <a:t>Винни</a:t>
            </a:r>
            <a:r>
              <a:rPr lang="ru-RU" dirty="0" smtClean="0"/>
              <a:t>  Пух</a:t>
            </a:r>
            <a:r>
              <a:rPr lang="en-US" dirty="0" smtClean="0"/>
              <a:t> </a:t>
            </a:r>
            <a:r>
              <a:rPr lang="en-US" dirty="0" smtClean="0">
                <a:hlinkClick r:id="rId7"/>
              </a:rPr>
              <a:t>http://im1-tub-ru.yandex.net/i?id=a9cf0c78405abf57e1c40e7a6dee2b73-64-144&amp;n=21</a:t>
            </a:r>
            <a:endParaRPr lang="ru-RU" dirty="0" smtClean="0"/>
          </a:p>
          <a:p>
            <a:r>
              <a:rPr lang="ru-RU" dirty="0" smtClean="0"/>
              <a:t>Дружба </a:t>
            </a:r>
            <a:r>
              <a:rPr lang="en-US" dirty="0" smtClean="0">
                <a:hlinkClick r:id="rId8"/>
              </a:rPr>
              <a:t>http://kidslive.files.wordpress.com/2012/02/friends_02.jpg</a:t>
            </a:r>
            <a:endParaRPr lang="ru-RU" dirty="0" smtClean="0"/>
          </a:p>
          <a:p>
            <a:r>
              <a:rPr lang="ru-RU" dirty="0" smtClean="0"/>
              <a:t>Друзья </a:t>
            </a:r>
            <a:r>
              <a:rPr lang="en-US" dirty="0" smtClean="0">
                <a:hlinkClick r:id="rId9"/>
              </a:rPr>
              <a:t>http://s1.maminuklubs.lv/cache/97/40/97403b2a2a672eda7fe0eff6b35dcb09.jpg</a:t>
            </a:r>
            <a:endParaRPr lang="ru-RU" dirty="0" smtClean="0"/>
          </a:p>
          <a:p>
            <a:r>
              <a:rPr lang="ru-RU" dirty="0" smtClean="0"/>
              <a:t>Смайлики </a:t>
            </a:r>
            <a:r>
              <a:rPr lang="en-US" dirty="0" smtClean="0">
                <a:hlinkClick r:id="rId10"/>
              </a:rPr>
              <a:t>http://</a:t>
            </a:r>
            <a:r>
              <a:rPr lang="ru-RU" dirty="0" err="1" smtClean="0">
                <a:hlinkClick r:id="rId10"/>
              </a:rPr>
              <a:t>детский-мир</a:t>
            </a:r>
            <a:r>
              <a:rPr lang="ru-RU" dirty="0" smtClean="0">
                <a:hlinkClick r:id="rId10"/>
              </a:rPr>
              <a:t>.</a:t>
            </a:r>
            <a:r>
              <a:rPr lang="en-US" dirty="0" smtClean="0">
                <a:hlinkClick r:id="rId10"/>
              </a:rPr>
              <a:t>net/</a:t>
            </a:r>
            <a:r>
              <a:rPr lang="ru-RU" dirty="0" smtClean="0">
                <a:hlinkClick r:id="rId10"/>
              </a:rPr>
              <a:t>Смайлики/83/</a:t>
            </a:r>
            <a:endParaRPr lang="ru-RU" dirty="0" smtClean="0"/>
          </a:p>
          <a:p>
            <a:r>
              <a:rPr lang="en-US" dirty="0" smtClean="0">
                <a:hlinkClick r:id="rId11"/>
              </a:rPr>
              <a:t>http://open.az/uploads/posts/2009-08/1251527178_smile_b.jpg</a:t>
            </a:r>
            <a:endParaRPr lang="ru-RU" dirty="0" smtClean="0"/>
          </a:p>
          <a:p>
            <a:r>
              <a:rPr lang="ru-RU" dirty="0" smtClean="0"/>
              <a:t>Дети </a:t>
            </a:r>
            <a:r>
              <a:rPr lang="ru-RU" dirty="0" smtClean="0"/>
              <a:t>анимация </a:t>
            </a:r>
            <a:r>
              <a:rPr lang="en-US" dirty="0" smtClean="0">
                <a:hlinkClick r:id="rId12"/>
              </a:rPr>
              <a:t>http://s4.rimg.info/ddcedc575fd11e632e1f1619ab8cd005.gif</a:t>
            </a:r>
            <a:endParaRPr lang="ru-RU" dirty="0" smtClean="0"/>
          </a:p>
          <a:p>
            <a:r>
              <a:rPr lang="ru-RU" dirty="0" smtClean="0"/>
              <a:t>Мальчик анимация </a:t>
            </a:r>
            <a:r>
              <a:rPr lang="en-US" dirty="0" smtClean="0">
                <a:hlinkClick r:id="rId13"/>
              </a:rPr>
              <a:t>http://www.probirka.org/forum/download/file.php?id=68976</a:t>
            </a:r>
            <a:endParaRPr lang="ru-RU" dirty="0" smtClean="0"/>
          </a:p>
          <a:p>
            <a:endParaRPr lang="ru-RU" dirty="0" smtClean="0"/>
          </a:p>
          <a:p>
            <a:endParaRPr lang="ru-RU" dirty="0" smtClean="0"/>
          </a:p>
          <a:p>
            <a:endParaRPr lang="ru-RU" dirty="0" smtClean="0"/>
          </a:p>
          <a:p>
            <a:pPr>
              <a:buNone/>
            </a:pPr>
            <a:endParaRPr lang="ru-RU" dirty="0" smtClean="0"/>
          </a:p>
          <a:p>
            <a:endParaRPr lang="ru-RU" dirty="0"/>
          </a:p>
        </p:txBody>
      </p:sp>
    </p:spTree>
    <p:extLst>
      <p:ext uri="{BB962C8B-B14F-4D97-AF65-F5344CB8AC3E}">
        <p14:creationId xmlns:p14="http://schemas.microsoft.com/office/powerpoint/2010/main" val="227381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Узнай писателя</a:t>
            </a:r>
            <a:endParaRPr lang="ru-RU" dirty="0"/>
          </a:p>
        </p:txBody>
      </p:sp>
      <p:sp>
        <p:nvSpPr>
          <p:cNvPr id="3" name="Содержимое 2"/>
          <p:cNvSpPr>
            <a:spLocks noGrp="1"/>
          </p:cNvSpPr>
          <p:nvPr>
            <p:ph sz="quarter" idx="1"/>
          </p:nvPr>
        </p:nvSpPr>
        <p:spPr>
          <a:xfrm>
            <a:off x="539552" y="1447800"/>
            <a:ext cx="8147248" cy="4572000"/>
          </a:xfrm>
        </p:spPr>
        <p:txBody>
          <a:bodyPr>
            <a:noAutofit/>
          </a:bodyPr>
          <a:lstStyle/>
          <a:p>
            <a:r>
              <a:rPr lang="ru-RU" sz="2800" b="1" dirty="0" smtClean="0"/>
              <a:t>Его герой задавался вопросом: «А как же я?»</a:t>
            </a:r>
          </a:p>
          <a:p>
            <a:endParaRPr lang="ru-RU" sz="2800" b="1" dirty="0" smtClean="0"/>
          </a:p>
          <a:p>
            <a:endParaRPr lang="ru-RU" sz="2800" b="1" dirty="0" smtClean="0"/>
          </a:p>
          <a:p>
            <a:endParaRPr lang="ru-RU" sz="2800" b="1" dirty="0" smtClean="0"/>
          </a:p>
          <a:p>
            <a:endParaRPr lang="ru-RU" sz="2800" b="1" dirty="0" smtClean="0"/>
          </a:p>
          <a:p>
            <a:endParaRPr lang="ru-RU" sz="2800" b="1" dirty="0" smtClean="0"/>
          </a:p>
          <a:p>
            <a:endParaRPr lang="ru-RU" sz="2800" b="1" dirty="0" smtClean="0"/>
          </a:p>
          <a:p>
            <a:endParaRPr lang="ru-RU" sz="2800" b="1" dirty="0" smtClean="0"/>
          </a:p>
          <a:p>
            <a:pPr algn="ctr">
              <a:buNone/>
            </a:pPr>
            <a:r>
              <a:rPr lang="ru-RU" sz="2800" b="1" dirty="0" smtClean="0"/>
              <a:t>    Виктор Лунин</a:t>
            </a:r>
            <a:endParaRPr lang="ru-RU" sz="2800" b="1" dirty="0"/>
          </a:p>
        </p:txBody>
      </p:sp>
      <p:pic>
        <p:nvPicPr>
          <p:cNvPr id="17410" name="Picture 2" descr="ЦЕНТРАЛЬНАЯ ГОРОДСКАЯ ДЕТСКАЯ БИБЛИОТЕКА им. А.П.Гайдара г. МОСКВЫ - Галерея - Категория: Открытие библиотеки им. Олега Кургузов"/>
          <p:cNvPicPr>
            <a:picLocks noChangeAspect="1" noChangeArrowheads="1"/>
          </p:cNvPicPr>
          <p:nvPr/>
        </p:nvPicPr>
        <p:blipFill>
          <a:blip r:embed="rId2" cstate="email"/>
          <a:srcRect/>
          <a:stretch>
            <a:fillRect/>
          </a:stretch>
        </p:blipFill>
        <p:spPr bwMode="auto">
          <a:xfrm>
            <a:off x="3059832" y="2348880"/>
            <a:ext cx="3412071"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82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fill="hold"/>
                                        <p:tgtEl>
                                          <p:spTgt spid="17410"/>
                                        </p:tgtEl>
                                        <p:attrNameLst>
                                          <p:attrName>ppt_x</p:attrName>
                                        </p:attrNameLst>
                                      </p:cBhvr>
                                      <p:tavLst>
                                        <p:tav tm="0">
                                          <p:val>
                                            <p:strVal val="#ppt_x"/>
                                          </p:val>
                                        </p:tav>
                                        <p:tav tm="100000">
                                          <p:val>
                                            <p:strVal val="#ppt_x"/>
                                          </p:val>
                                        </p:tav>
                                      </p:tavLst>
                                    </p:anim>
                                    <p:anim calcmode="lin" valueType="num">
                                      <p:cBhvr additive="base">
                                        <p:cTn id="13"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Узнай писателя</a:t>
            </a:r>
            <a:endParaRPr lang="ru-RU" dirty="0"/>
          </a:p>
        </p:txBody>
      </p:sp>
      <p:sp>
        <p:nvSpPr>
          <p:cNvPr id="3" name="Содержимое 2"/>
          <p:cNvSpPr>
            <a:spLocks noGrp="1"/>
          </p:cNvSpPr>
          <p:nvPr>
            <p:ph sz="quarter" idx="1"/>
          </p:nvPr>
        </p:nvSpPr>
        <p:spPr>
          <a:xfrm>
            <a:off x="914400" y="1447800"/>
            <a:ext cx="7772400" cy="5005536"/>
          </a:xfrm>
        </p:spPr>
        <p:txBody>
          <a:bodyPr>
            <a:normAutofit/>
          </a:bodyPr>
          <a:lstStyle/>
          <a:p>
            <a:r>
              <a:rPr lang="ru-RU" sz="2800" b="1" dirty="0" smtClean="0"/>
              <a:t>Её герой ушёл в свою обиду и обидел и щенка, и кота?</a:t>
            </a:r>
          </a:p>
          <a:p>
            <a:endParaRPr lang="ru-RU" sz="2800" b="1" dirty="0" smtClean="0"/>
          </a:p>
          <a:p>
            <a:endParaRPr lang="ru-RU" sz="2800" b="1" dirty="0" smtClean="0"/>
          </a:p>
          <a:p>
            <a:endParaRPr lang="ru-RU" sz="2800" b="1" dirty="0" smtClean="0"/>
          </a:p>
          <a:p>
            <a:endParaRPr lang="ru-RU" sz="2800" b="1" dirty="0" smtClean="0"/>
          </a:p>
          <a:p>
            <a:endParaRPr lang="ru-RU" sz="2800" b="1" dirty="0" smtClean="0"/>
          </a:p>
          <a:p>
            <a:endParaRPr lang="ru-RU" sz="2800" b="1" dirty="0" smtClean="0"/>
          </a:p>
          <a:p>
            <a:endParaRPr lang="ru-RU" sz="2800" b="1" dirty="0" smtClean="0"/>
          </a:p>
          <a:p>
            <a:r>
              <a:rPr lang="ru-RU" sz="2800" b="1" dirty="0" smtClean="0"/>
              <a:t>                         Эмма </a:t>
            </a:r>
            <a:r>
              <a:rPr lang="ru-RU" sz="2800" b="1" dirty="0" err="1" smtClean="0"/>
              <a:t>Мошковская</a:t>
            </a:r>
            <a:endParaRPr lang="ru-RU" sz="2800" b="1" dirty="0"/>
          </a:p>
        </p:txBody>
      </p:sp>
      <p:pic>
        <p:nvPicPr>
          <p:cNvPr id="4" name="Picture 2" descr="Эмма Мошковская. Краткая биография. Стихи Эммы Мошковской :: Поэзия для детей. Детские поэты"/>
          <p:cNvPicPr>
            <a:picLocks noChangeAspect="1" noChangeArrowheads="1"/>
          </p:cNvPicPr>
          <p:nvPr/>
        </p:nvPicPr>
        <p:blipFill>
          <a:blip r:embed="rId2" cstate="email"/>
          <a:srcRect/>
          <a:stretch>
            <a:fillRect/>
          </a:stretch>
        </p:blipFill>
        <p:spPr bwMode="auto">
          <a:xfrm>
            <a:off x="3131840" y="2348880"/>
            <a:ext cx="3322905" cy="357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84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Узнай писателя</a:t>
            </a:r>
            <a:endParaRPr lang="ru-RU" dirty="0"/>
          </a:p>
        </p:txBody>
      </p:sp>
      <p:sp>
        <p:nvSpPr>
          <p:cNvPr id="3" name="Содержимое 2"/>
          <p:cNvSpPr>
            <a:spLocks noGrp="1"/>
          </p:cNvSpPr>
          <p:nvPr>
            <p:ph sz="quarter" idx="1"/>
          </p:nvPr>
        </p:nvSpPr>
        <p:spPr>
          <a:xfrm>
            <a:off x="323528" y="1447800"/>
            <a:ext cx="8363272" cy="5149552"/>
          </a:xfrm>
        </p:spPr>
        <p:txBody>
          <a:bodyPr>
            <a:noAutofit/>
          </a:bodyPr>
          <a:lstStyle/>
          <a:p>
            <a:r>
              <a:rPr lang="ru-RU" sz="2800" b="1" dirty="0" smtClean="0"/>
              <a:t>Его героини путешествовали по Африке и ели пирожные?</a:t>
            </a:r>
          </a:p>
          <a:p>
            <a:endParaRPr lang="ru-RU" sz="2800" b="1" dirty="0" smtClean="0"/>
          </a:p>
          <a:p>
            <a:endParaRPr lang="ru-RU" sz="2800" b="1" dirty="0" smtClean="0"/>
          </a:p>
          <a:p>
            <a:endParaRPr lang="ru-RU" sz="2800" b="1" dirty="0" smtClean="0"/>
          </a:p>
          <a:p>
            <a:endParaRPr lang="ru-RU" sz="2800" b="1" dirty="0" smtClean="0"/>
          </a:p>
          <a:p>
            <a:endParaRPr lang="ru-RU" sz="2800" b="1" dirty="0" smtClean="0"/>
          </a:p>
          <a:p>
            <a:endParaRPr lang="ru-RU" sz="2800" b="1" dirty="0" smtClean="0"/>
          </a:p>
          <a:p>
            <a:endParaRPr lang="ru-RU" sz="2800" b="1" dirty="0" smtClean="0"/>
          </a:p>
          <a:p>
            <a:r>
              <a:rPr lang="ru-RU" sz="2800" b="1" dirty="0" smtClean="0"/>
              <a:t>                                      Юрий Ермолаев</a:t>
            </a:r>
            <a:endParaRPr lang="ru-RU" sz="2800" b="1" dirty="0"/>
          </a:p>
        </p:txBody>
      </p:sp>
      <p:pic>
        <p:nvPicPr>
          <p:cNvPr id="14344" name="Picture 8" descr="Российские писатели"/>
          <p:cNvPicPr>
            <a:picLocks noChangeAspect="1" noChangeArrowheads="1"/>
          </p:cNvPicPr>
          <p:nvPr/>
        </p:nvPicPr>
        <p:blipFill>
          <a:blip r:embed="rId2" cstate="email"/>
          <a:srcRect/>
          <a:stretch>
            <a:fillRect/>
          </a:stretch>
        </p:blipFill>
        <p:spPr bwMode="auto">
          <a:xfrm>
            <a:off x="3563888" y="2132856"/>
            <a:ext cx="2808312" cy="3782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60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 calcmode="lin" valueType="num">
                                      <p:cBhvr additive="base">
                                        <p:cTn id="12" dur="500" fill="hold"/>
                                        <p:tgtEl>
                                          <p:spTgt spid="14344"/>
                                        </p:tgtEl>
                                        <p:attrNameLst>
                                          <p:attrName>ppt_x</p:attrName>
                                        </p:attrNameLst>
                                      </p:cBhvr>
                                      <p:tavLst>
                                        <p:tav tm="0">
                                          <p:val>
                                            <p:strVal val="#ppt_x"/>
                                          </p:val>
                                        </p:tav>
                                        <p:tav tm="100000">
                                          <p:val>
                                            <p:strVal val="#ppt_x"/>
                                          </p:val>
                                        </p:tav>
                                      </p:tavLst>
                                    </p:anim>
                                    <p:anim calcmode="lin" valueType="num">
                                      <p:cBhvr additive="base">
                                        <p:cTn id="13"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a:stretch>
            <a:fillRect/>
          </a:stretch>
        </p:blipFill>
        <p:spPr>
          <a:xfrm>
            <a:off x="650432" y="1196752"/>
            <a:ext cx="11781406" cy="4392488"/>
          </a:xfrm>
          <a:prstGeom prst="rect">
            <a:avLst/>
          </a:prstGeom>
        </p:spPr>
      </p:pic>
    </p:spTree>
    <p:extLst>
      <p:ext uri="{BB962C8B-B14F-4D97-AF65-F5344CB8AC3E}">
        <p14:creationId xmlns:p14="http://schemas.microsoft.com/office/powerpoint/2010/main" val="320029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357166"/>
            <a:ext cx="7555082" cy="1077218"/>
          </a:xfrm>
          <a:prstGeom prst="rect">
            <a:avLst/>
          </a:prstGeom>
          <a:blipFill>
            <a:blip r:embed="rId2"/>
            <a:tile tx="0" ty="0" sx="100000" sy="100000" flip="none" algn="tl"/>
          </a:blipFill>
        </p:spPr>
        <p:txBody>
          <a:bodyPr wrap="none" lIns="91440" tIns="45720" rIns="91440" bIns="45720">
            <a:spAutoFit/>
          </a:bodyPr>
          <a:lstStyle/>
          <a:p>
            <a:pPr algn="ct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Найдите ошибки в названиях</a:t>
            </a:r>
          </a:p>
          <a:p>
            <a:pPr algn="ct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произведений</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 name="TextBox 2"/>
          <p:cNvSpPr txBox="1"/>
          <p:nvPr/>
        </p:nvSpPr>
        <p:spPr>
          <a:xfrm>
            <a:off x="428596" y="1500174"/>
            <a:ext cx="4791696" cy="4154984"/>
          </a:xfrm>
          <a:prstGeom prst="rect">
            <a:avLst/>
          </a:prstGeom>
          <a:noFill/>
        </p:spPr>
        <p:txBody>
          <a:bodyPr wrap="none" rtlCol="0">
            <a:spAutoFit/>
          </a:bodyPr>
          <a:lstStyle/>
          <a:p>
            <a:r>
              <a:rPr lang="ru-RU" sz="4400" b="1" dirty="0" smtClean="0">
                <a:solidFill>
                  <a:srgbClr val="00B050"/>
                </a:solidFill>
                <a:latin typeface="Monotype Corsiva" pitchFamily="66" charset="0"/>
              </a:rPr>
              <a:t>«Алла, не грусти!»</a:t>
            </a:r>
          </a:p>
          <a:p>
            <a:r>
              <a:rPr lang="ru-RU" sz="4400" b="1" dirty="0" smtClean="0">
                <a:solidFill>
                  <a:srgbClr val="00B050"/>
                </a:solidFill>
                <a:latin typeface="Monotype Corsiva" pitchFamily="66" charset="0"/>
              </a:rPr>
              <a:t>«Хорошие»</a:t>
            </a:r>
          </a:p>
          <a:p>
            <a:r>
              <a:rPr lang="ru-RU" sz="4400" b="1" dirty="0" smtClean="0">
                <a:solidFill>
                  <a:srgbClr val="00B050"/>
                </a:solidFill>
                <a:latin typeface="Monotype Corsiva" pitchFamily="66" charset="0"/>
              </a:rPr>
              <a:t>«Волшебство слова»</a:t>
            </a:r>
          </a:p>
          <a:p>
            <a:r>
              <a:rPr lang="ru-RU" sz="4400" b="1" dirty="0" smtClean="0">
                <a:solidFill>
                  <a:srgbClr val="00B050"/>
                </a:solidFill>
                <a:latin typeface="Monotype Corsiva" pitchFamily="66" charset="0"/>
              </a:rPr>
              <a:t>«Два пирожка»</a:t>
            </a:r>
          </a:p>
          <a:p>
            <a:r>
              <a:rPr lang="ru-RU" sz="4400" b="1" dirty="0" smtClean="0">
                <a:solidFill>
                  <a:srgbClr val="00B050"/>
                </a:solidFill>
                <a:latin typeface="Monotype Corsiva" pitchFamily="66" charset="0"/>
              </a:rPr>
              <a:t>«Перед игрой»</a:t>
            </a:r>
          </a:p>
          <a:p>
            <a:r>
              <a:rPr lang="ru-RU" sz="4400" b="1" dirty="0" smtClean="0">
                <a:solidFill>
                  <a:srgbClr val="00B050"/>
                </a:solidFill>
                <a:latin typeface="Monotype Corsiva" pitchFamily="66" charset="0"/>
              </a:rPr>
              <a:t>«Я ушла в свою обиду»</a:t>
            </a:r>
            <a:endParaRPr lang="ru-RU" sz="4400" b="1" dirty="0">
              <a:solidFill>
                <a:srgbClr val="00B050"/>
              </a:solidFill>
              <a:latin typeface="Monotype Corsiva" pitchFamily="66" charset="0"/>
            </a:endParaRPr>
          </a:p>
        </p:txBody>
      </p:sp>
      <p:sp>
        <p:nvSpPr>
          <p:cNvPr id="6" name="Прямоугольник 5"/>
          <p:cNvSpPr/>
          <p:nvPr/>
        </p:nvSpPr>
        <p:spPr>
          <a:xfrm>
            <a:off x="1571604" y="1500174"/>
            <a:ext cx="6429420" cy="4524315"/>
          </a:xfrm>
          <a:prstGeom prst="rect">
            <a:avLst/>
          </a:prstGeom>
        </p:spPr>
        <p:txBody>
          <a:bodyPr wrap="square">
            <a:spAutoFit/>
          </a:bodyPr>
          <a:lstStyle/>
          <a:p>
            <a:r>
              <a:rPr lang="ru-RU" sz="4800" dirty="0" smtClean="0">
                <a:solidFill>
                  <a:srgbClr val="C00000"/>
                </a:solidFill>
                <a:latin typeface="Monotype Corsiva" pitchFamily="66" charset="0"/>
              </a:rPr>
              <a:t>«</a:t>
            </a:r>
            <a:r>
              <a:rPr lang="ru-RU" sz="4800" b="1" dirty="0" smtClean="0">
                <a:solidFill>
                  <a:srgbClr val="C00000"/>
                </a:solidFill>
                <a:latin typeface="Monotype Corsiva" pitchFamily="66" charset="0"/>
              </a:rPr>
              <a:t>Анна, не грусти!»</a:t>
            </a:r>
          </a:p>
          <a:p>
            <a:r>
              <a:rPr lang="ru-RU" sz="4800" b="1" dirty="0" smtClean="0">
                <a:solidFill>
                  <a:srgbClr val="C00000"/>
                </a:solidFill>
                <a:latin typeface="Monotype Corsiva" pitchFamily="66" charset="0"/>
              </a:rPr>
              <a:t>«Хорошее»</a:t>
            </a:r>
          </a:p>
          <a:p>
            <a:r>
              <a:rPr lang="ru-RU" sz="4800" b="1" dirty="0" smtClean="0">
                <a:solidFill>
                  <a:srgbClr val="C00000"/>
                </a:solidFill>
                <a:latin typeface="Monotype Corsiva" pitchFamily="66" charset="0"/>
              </a:rPr>
              <a:t>«Волшебное слово»</a:t>
            </a:r>
          </a:p>
          <a:p>
            <a:r>
              <a:rPr lang="ru-RU" sz="4800" b="1" dirty="0" smtClean="0">
                <a:solidFill>
                  <a:srgbClr val="C00000"/>
                </a:solidFill>
                <a:latin typeface="Monotype Corsiva" pitchFamily="66" charset="0"/>
              </a:rPr>
              <a:t>«Два пирожных»</a:t>
            </a:r>
          </a:p>
          <a:p>
            <a:r>
              <a:rPr lang="ru-RU" sz="4800" b="1" dirty="0" smtClean="0">
                <a:solidFill>
                  <a:srgbClr val="C00000"/>
                </a:solidFill>
                <a:latin typeface="Monotype Corsiva" pitchFamily="66" charset="0"/>
              </a:rPr>
              <a:t>«За игрой»</a:t>
            </a:r>
          </a:p>
          <a:p>
            <a:r>
              <a:rPr lang="ru-RU" sz="4800" b="1" dirty="0" smtClean="0">
                <a:solidFill>
                  <a:srgbClr val="C00000"/>
                </a:solidFill>
                <a:latin typeface="Monotype Corsiva" pitchFamily="66" charset="0"/>
              </a:rPr>
              <a:t>«Я ушёл в свою обиду»</a:t>
            </a:r>
            <a:endParaRPr lang="ru-RU" sz="4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Справедливост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Справедливост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350</TotalTime>
  <Words>1066</Words>
  <Application>Microsoft Office PowerPoint</Application>
  <PresentationFormat>Экран (4:3)</PresentationFormat>
  <Paragraphs>217</Paragraphs>
  <Slides>40</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3</vt:i4>
      </vt:variant>
      <vt:variant>
        <vt:lpstr>Заголовки слайдов</vt:lpstr>
      </vt:variant>
      <vt:variant>
        <vt:i4>40</vt:i4>
      </vt:variant>
    </vt:vector>
  </HeadingPairs>
  <TitlesOfParts>
    <vt:vector size="55" baseType="lpstr">
      <vt:lpstr>Arial</vt:lpstr>
      <vt:lpstr>Arial Black</vt:lpstr>
      <vt:lpstr>Calibri</vt:lpstr>
      <vt:lpstr>Cambria</vt:lpstr>
      <vt:lpstr>Comic Sans MS</vt:lpstr>
      <vt:lpstr>Constantia</vt:lpstr>
      <vt:lpstr>Franklin Gothic Book</vt:lpstr>
      <vt:lpstr>Haettenschweiler</vt:lpstr>
      <vt:lpstr>Monotype Corsiva</vt:lpstr>
      <vt:lpstr>Perpetua</vt:lpstr>
      <vt:lpstr>Times New Roman</vt:lpstr>
      <vt:lpstr>Wingdings 2</vt:lpstr>
      <vt:lpstr>Бумажная</vt:lpstr>
      <vt:lpstr>Справедливость</vt:lpstr>
      <vt:lpstr>1_Справедливость</vt:lpstr>
      <vt:lpstr>Презентация PowerPoint</vt:lpstr>
      <vt:lpstr>Презентация PowerPoint</vt:lpstr>
      <vt:lpstr>Узнай писателя </vt:lpstr>
      <vt:lpstr>Узнай писателя</vt:lpstr>
      <vt:lpstr>Узнай писателя</vt:lpstr>
      <vt:lpstr>Узнай писателя</vt:lpstr>
      <vt:lpstr>Узнай писателя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уроку литературного чтения во 2 классе по теме "Я и мои друзья"</dc:title>
  <dc:creator>Циклева И.В.</dc:creator>
  <cp:lastModifiedBy>Пользователь Windows</cp:lastModifiedBy>
  <cp:revision>35</cp:revision>
  <dcterms:created xsi:type="dcterms:W3CDTF">2010-03-17T17:56:01Z</dcterms:created>
  <dcterms:modified xsi:type="dcterms:W3CDTF">2019-03-12T20:35:10Z</dcterms:modified>
</cp:coreProperties>
</file>