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58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70" r:id="rId13"/>
    <p:sldId id="259" r:id="rId14"/>
    <p:sldId id="273" r:id="rId15"/>
    <p:sldId id="262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62C"/>
    <a:srgbClr val="0F282F"/>
    <a:srgbClr val="0C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214290"/>
            <a:ext cx="1524003" cy="950978"/>
          </a:xfrm>
          <a:prstGeom prst="rect">
            <a:avLst/>
          </a:prstGeom>
        </p:spPr>
      </p:pic>
      <p:pic>
        <p:nvPicPr>
          <p:cNvPr id="15" name="Рисунок 14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1500174"/>
            <a:ext cx="1524003" cy="950978"/>
          </a:xfrm>
          <a:prstGeom prst="rect">
            <a:avLst/>
          </a:prstGeom>
        </p:spPr>
      </p:pic>
      <p:pic>
        <p:nvPicPr>
          <p:cNvPr id="16" name="Рисунок 15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2786058"/>
            <a:ext cx="1524003" cy="950978"/>
          </a:xfrm>
          <a:prstGeom prst="rect">
            <a:avLst/>
          </a:prstGeom>
        </p:spPr>
      </p:pic>
      <p:pic>
        <p:nvPicPr>
          <p:cNvPr id="17" name="Рисунок 16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4214818"/>
            <a:ext cx="1524003" cy="950978"/>
          </a:xfrm>
          <a:prstGeom prst="rect">
            <a:avLst/>
          </a:prstGeom>
        </p:spPr>
      </p:pic>
      <p:pic>
        <p:nvPicPr>
          <p:cNvPr id="18" name="Рисунок 17" descr="0_75db4_ad8b0f15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85720" y="5643578"/>
            <a:ext cx="1524003" cy="950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4214842"/>
            <a:chOff x="1115616" y="2146448"/>
            <a:chExt cx="7165477" cy="45405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 Механическое движение</a:t>
              </a:r>
              <a:endParaRPr lang="ru-RU" sz="60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1601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Зиновьева Ольга Николаевна,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физики и информатики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«Светловская СОШ им. Солёнова Б.А.»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Березовского </a:t>
              </a: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района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ХМАО-Югра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2019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691680" y="274638"/>
                <a:ext cx="6995120" cy="1642194"/>
              </a:xfrm>
            </p:spPr>
            <p:txBody>
              <a:bodyPr/>
              <a:lstStyle/>
              <a:p>
                <a:r>
                  <a:rPr lang="ru-RU" sz="22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Известно, что скорость распространения Цунами достигает 500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200" b="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2200" b="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22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и волна врывается на сушу на 10 км. Найдите время, за которое цунами может пройти это расстояние. </a:t>
                </a:r>
                <a:endParaRPr lang="ru-RU" sz="2200" dirty="0">
                  <a:solidFill>
                    <a:srgbClr val="0F282F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1680" y="274638"/>
                <a:ext cx="6995120" cy="1642194"/>
              </a:xfrm>
              <a:blipFill rotWithShape="1">
                <a:blip r:embed="rId2"/>
                <a:stretch>
                  <a:fillRect l="-436" t="-1859" r="-1744" b="-1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110810669"/>
                  </p:ext>
                </p:extLst>
              </p:nvPr>
            </p:nvGraphicFramePr>
            <p:xfrm>
              <a:off x="1763688" y="1916832"/>
              <a:ext cx="6853238" cy="4508056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6853238"/>
                  </a:tblGrid>
                  <a:tr h="4247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 Дано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:         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СИ: 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           Решение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: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 = 500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км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ч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υ = 500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км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ч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       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 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;          </a:t>
                          </a:r>
                          <a:r>
                            <a:rPr lang="en-US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𝑣</m:t>
                                  </m:r>
                                </m:den>
                              </m:f>
                            </m:oMath>
                          </a14:m>
                          <a:endParaRPr lang="ru-RU" sz="1800" dirty="0">
                            <a:effectLst/>
                            <a:latin typeface="Bookman Old Style" pitchFamily="18" charset="0"/>
                            <a:ea typeface="Times New Roman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S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10 км     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500∗1000 м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3600 с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</a:t>
                          </a:r>
                          <a:r>
                            <a:rPr lang="en-US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10000 м с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139 м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71,9 с 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72 с = </a:t>
                          </a:r>
                          <a:endParaRPr lang="ru-RU" sz="1800" dirty="0">
                            <a:effectLst/>
                            <a:latin typeface="Bookman Old Style" pitchFamily="18" charset="0"/>
                            <a:ea typeface="Times New Roman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              = 139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с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    = 1 мин 12 с</a:t>
                          </a:r>
                          <a:endParaRPr lang="ru-RU" sz="1800" dirty="0">
                            <a:effectLst/>
                            <a:latin typeface="Bookman Old Style" pitchFamily="18" charset="0"/>
                            <a:ea typeface="Times New Roman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Найти:          </a:t>
                          </a:r>
                          <a:r>
                            <a:rPr lang="en-US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S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10 км=                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- ?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      = 10000м                 Ответ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: </a:t>
                          </a:r>
                          <a:r>
                            <a:rPr lang="en-US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 </a:t>
                          </a:r>
                          <a:r>
                            <a:rPr lang="en-US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72 </a:t>
                          </a:r>
                          <a:r>
                            <a:rPr lang="en-US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c</a:t>
                          </a:r>
                          <a:endParaRPr lang="ru-RU" sz="1800" dirty="0" smtClean="0">
                            <a:effectLst/>
                            <a:latin typeface="Bookman Old Style" pitchFamily="18" charset="0"/>
                            <a:ea typeface="Times New Roman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Или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Дано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:         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           Решение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: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 = 500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км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ч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υ 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;          </a:t>
                          </a:r>
                          <a:r>
                            <a:rPr lang="en-US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𝑣</m:t>
                                  </m:r>
                                </m:den>
                              </m:f>
                            </m:oMath>
                          </a14:m>
                          <a:endParaRPr lang="ru-RU" sz="1800" dirty="0">
                            <a:effectLst/>
                            <a:latin typeface="Bookman Old Style" pitchFamily="18" charset="0"/>
                            <a:ea typeface="Times New Roman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S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10 км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</a:t>
                          </a:r>
                          <a:r>
                            <a:rPr lang="en-US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𝟏𝟎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ru-RU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к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 </m:t>
                                  </m:r>
                                  <m:r>
                                    <a:rPr lang="ru-RU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ч</m:t>
                                  </m:r>
                                </m:num>
                                <m:den>
                                  <m:r>
                                    <a:rPr lang="ru-RU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𝟓𝟎𝟎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ru-RU" sz="1800" b="1" i="1" smtClean="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к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0,02 ч 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</a:t>
                          </a:r>
                          <a:r>
                            <a:rPr lang="ru-RU" sz="1800" dirty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1,2 мин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Найти:                       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- ?                        Ответ: </a:t>
                          </a:r>
                          <a:r>
                            <a:rPr lang="en-US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 </a:t>
                          </a:r>
                          <a:r>
                            <a:rPr lang="en-US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</a:t>
                          </a:r>
                          <a:r>
                            <a:rPr lang="ru-RU" sz="1800" dirty="0" smtClean="0"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1,2 мин                           </a:t>
                          </a:r>
                          <a:endParaRPr lang="ru-RU" sz="1800" dirty="0">
                            <a:effectLst/>
                            <a:latin typeface="Bookman Old Style" pitchFamily="18" charset="0"/>
                            <a:ea typeface="Times New Roman"/>
                            <a:cs typeface="Times New Roman"/>
                          </a:endParaRPr>
                        </a:p>
                      </a:txBody>
                      <a:tcPr marL="38100" marR="38100" marT="38100" marB="381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110810669"/>
                  </p:ext>
                </p:extLst>
              </p:nvPr>
            </p:nvGraphicFramePr>
            <p:xfrm>
              <a:off x="1763688" y="1916832"/>
              <a:ext cx="6853238" cy="4482275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6853238"/>
                  </a:tblGrid>
                  <a:tr h="44822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8100" marR="38100" marT="38100" marB="381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408" b="-23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3203848" y="1988840"/>
            <a:ext cx="0" cy="2160240"/>
          </a:xfrm>
          <a:prstGeom prst="line">
            <a:avLst/>
          </a:prstGeom>
          <a:ln w="28575">
            <a:solidFill>
              <a:srgbClr val="0F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3848" y="4653136"/>
            <a:ext cx="0" cy="1944216"/>
          </a:xfrm>
          <a:prstGeom prst="line">
            <a:avLst/>
          </a:prstGeom>
          <a:ln w="28575">
            <a:solidFill>
              <a:srgbClr val="0F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48064" y="1988840"/>
            <a:ext cx="0" cy="2160240"/>
          </a:xfrm>
          <a:prstGeom prst="line">
            <a:avLst/>
          </a:prstGeom>
          <a:ln w="28575">
            <a:solidFill>
              <a:srgbClr val="0F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3356992"/>
            <a:ext cx="1368152" cy="0"/>
          </a:xfrm>
          <a:prstGeom prst="line">
            <a:avLst/>
          </a:prstGeom>
          <a:ln w="28575">
            <a:solidFill>
              <a:srgbClr val="0F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35696" y="5805264"/>
            <a:ext cx="1368152" cy="0"/>
          </a:xfrm>
          <a:prstGeom prst="line">
            <a:avLst/>
          </a:prstGeom>
          <a:ln w="28575">
            <a:solidFill>
              <a:srgbClr val="0F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19" y="195461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Bookman Old Style"/>
                <a:ea typeface="Times New Roman"/>
                <a:cs typeface="Times New Roman"/>
              </a:rPr>
              <a:t>Траектория</a:t>
            </a:r>
            <a:br>
              <a:rPr lang="ru-RU" sz="3200" b="1" dirty="0" smtClean="0">
                <a:latin typeface="Bookman Old Style"/>
                <a:ea typeface="Times New Roman"/>
                <a:cs typeface="Times New Roman"/>
              </a:rPr>
            </a:br>
            <a:r>
              <a:rPr lang="ru-RU" sz="2800" dirty="0" smtClean="0">
                <a:latin typeface="Bookman Old Style"/>
                <a:ea typeface="Times New Roman"/>
                <a:cs typeface="Times New Roman"/>
              </a:rPr>
              <a:t>Стр</a:t>
            </a:r>
            <a:r>
              <a:rPr lang="ru-RU" sz="2800" dirty="0">
                <a:latin typeface="Bookman Old Style"/>
                <a:ea typeface="Times New Roman"/>
                <a:cs typeface="Times New Roman"/>
              </a:rPr>
              <a:t>. </a:t>
            </a:r>
            <a:r>
              <a:rPr lang="ru-RU" sz="2800" dirty="0" smtClean="0">
                <a:latin typeface="Bookman Old Style"/>
                <a:ea typeface="Times New Roman"/>
                <a:cs typeface="Times New Roman"/>
              </a:rPr>
              <a:t>42 </a:t>
            </a:r>
            <a:r>
              <a:rPr lang="ru-RU" sz="2800" dirty="0">
                <a:latin typeface="Bookman Old Style"/>
                <a:ea typeface="Times New Roman"/>
                <a:cs typeface="Times New Roman"/>
              </a:rPr>
              <a:t>(задание после § </a:t>
            </a:r>
            <a:r>
              <a:rPr lang="ru-RU" sz="2800" dirty="0" smtClean="0">
                <a:latin typeface="Bookman Old Style"/>
                <a:ea typeface="Times New Roman"/>
                <a:cs typeface="Times New Roman"/>
              </a:rPr>
              <a:t>14)</a:t>
            </a:r>
            <a:endParaRPr lang="ru-RU" sz="28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904131"/>
            <a:ext cx="352839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F282F"/>
                </a:solidFill>
                <a:latin typeface="Bookman Old Style" pitchFamily="18" charset="0"/>
              </a:rPr>
              <a:t>Зарисуйте траекторию вашего движения по школе.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F282F"/>
                </a:solidFill>
                <a:latin typeface="Bookman Old Style" pitchFamily="18" charset="0"/>
              </a:rPr>
              <a:t>Как вы сегодня двигались?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F282F"/>
                </a:solidFill>
                <a:latin typeface="Bookman Old Style" pitchFamily="18" charset="0"/>
              </a:rPr>
              <a:t>Равномерно или неравномерно?</a:t>
            </a:r>
            <a:endParaRPr lang="ru-RU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5" name="Двенадцатиугольник 4"/>
          <p:cNvSpPr/>
          <p:nvPr/>
        </p:nvSpPr>
        <p:spPr>
          <a:xfrm>
            <a:off x="15863" y="298909"/>
            <a:ext cx="1008112" cy="936104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F2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0F282F"/>
                  </a:solidFill>
                </a:ln>
                <a:solidFill>
                  <a:srgbClr val="0F282F"/>
                </a:solidFill>
                <a:latin typeface="Bookman Old Style" pitchFamily="18" charset="0"/>
              </a:rPr>
              <a:t>5</a:t>
            </a:r>
            <a:endParaRPr lang="ru-RU" sz="4400" dirty="0">
              <a:ln>
                <a:solidFill>
                  <a:srgbClr val="0F282F"/>
                </a:solidFill>
              </a:ln>
              <a:solidFill>
                <a:srgbClr val="0F282F"/>
              </a:solidFill>
              <a:latin typeface="Bookman Old Style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04487" y="1916832"/>
            <a:ext cx="3493350" cy="3960440"/>
            <a:chOff x="5304487" y="1916832"/>
            <a:chExt cx="3493350" cy="3960440"/>
          </a:xfrm>
        </p:grpSpPr>
        <p:sp>
          <p:nvSpPr>
            <p:cNvPr id="10" name="Двенадцатиугольник 9"/>
            <p:cNvSpPr/>
            <p:nvPr/>
          </p:nvSpPr>
          <p:spPr>
            <a:xfrm>
              <a:off x="7357677" y="3807082"/>
              <a:ext cx="1440160" cy="720080"/>
            </a:xfrm>
            <a:prstGeom prst="dodecagon">
              <a:avLst/>
            </a:prstGeom>
            <a:ln>
              <a:solidFill>
                <a:srgbClr val="0F282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Bookman Old Style" pitchFamily="18" charset="0"/>
                </a:rPr>
                <a:t>Кабинет труда</a:t>
              </a:r>
              <a:endParaRPr lang="ru-RU" sz="1600" dirty="0">
                <a:latin typeface="Bookman Old Style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304487" y="1916832"/>
              <a:ext cx="3083937" cy="3960440"/>
              <a:chOff x="5304487" y="1916832"/>
              <a:chExt cx="3083937" cy="3960440"/>
            </a:xfrm>
          </p:grpSpPr>
          <p:sp>
            <p:nvSpPr>
              <p:cNvPr id="6" name="Двенадцатиугольник 5"/>
              <p:cNvSpPr/>
              <p:nvPr/>
            </p:nvSpPr>
            <p:spPr>
              <a:xfrm>
                <a:off x="6948264" y="5157192"/>
                <a:ext cx="1440160" cy="720080"/>
              </a:xfrm>
              <a:prstGeom prst="dodecagon">
                <a:avLst/>
              </a:prstGeom>
              <a:ln>
                <a:solidFill>
                  <a:srgbClr val="0F282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latin typeface="Bookman Old Style" pitchFamily="18" charset="0"/>
                  </a:rPr>
                  <a:t>Кабинет физики</a:t>
                </a:r>
                <a:endParaRPr lang="ru-RU" sz="1600" dirty="0">
                  <a:latin typeface="Bookman Old Style" pitchFamily="18" charset="0"/>
                </a:endParaRPr>
              </a:p>
            </p:txBody>
          </p:sp>
          <p:sp>
            <p:nvSpPr>
              <p:cNvPr id="9" name="Двенадцатиугольник 8"/>
              <p:cNvSpPr/>
              <p:nvPr/>
            </p:nvSpPr>
            <p:spPr>
              <a:xfrm>
                <a:off x="5856961" y="3140968"/>
                <a:ext cx="1440160" cy="720080"/>
              </a:xfrm>
              <a:prstGeom prst="dodecagon">
                <a:avLst/>
              </a:prstGeom>
              <a:ln>
                <a:solidFill>
                  <a:srgbClr val="0F282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latin typeface="Bookman Old Style" pitchFamily="18" charset="0"/>
                  </a:rPr>
                  <a:t>Ф</a:t>
                </a:r>
                <a:r>
                  <a:rPr lang="ru-RU" sz="1600" dirty="0" smtClean="0">
                    <a:latin typeface="Bookman Old Style" pitchFamily="18" charset="0"/>
                  </a:rPr>
                  <a:t>ойе</a:t>
                </a:r>
                <a:endParaRPr lang="ru-RU" sz="1600" dirty="0">
                  <a:latin typeface="Bookman Old Style" pitchFamily="18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6804248" y="5229200"/>
                <a:ext cx="360040" cy="0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7297121" y="3532686"/>
                <a:ext cx="720080" cy="0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>
                <a:stCxn id="9" idx="4"/>
              </p:cNvCxnSpPr>
              <p:nvPr/>
            </p:nvCxnSpPr>
            <p:spPr>
              <a:xfrm>
                <a:off x="6769996" y="3861048"/>
                <a:ext cx="25344" cy="1376536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8027722" y="3501008"/>
                <a:ext cx="0" cy="299572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8244408" y="2265368"/>
                <a:ext cx="0" cy="1535212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6689043" y="2265368"/>
                <a:ext cx="1555365" cy="0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5580112" y="2492896"/>
                <a:ext cx="0" cy="3024336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Двенадцатиугольник 10"/>
              <p:cNvSpPr/>
              <p:nvPr/>
            </p:nvSpPr>
            <p:spPr>
              <a:xfrm>
                <a:off x="5304487" y="1916832"/>
                <a:ext cx="1440160" cy="720080"/>
              </a:xfrm>
              <a:prstGeom prst="dodecagon">
                <a:avLst/>
              </a:prstGeom>
              <a:ln>
                <a:solidFill>
                  <a:srgbClr val="0F282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latin typeface="Bookman Old Style" pitchFamily="18" charset="0"/>
                  </a:rPr>
                  <a:t>Кабинет </a:t>
                </a:r>
                <a:r>
                  <a:rPr lang="ru-RU" sz="1400" dirty="0" err="1" smtClean="0">
                    <a:latin typeface="Bookman Old Style" pitchFamily="18" charset="0"/>
                  </a:rPr>
                  <a:t>инфор-матики</a:t>
                </a:r>
                <a:endParaRPr lang="ru-RU" sz="1400" dirty="0">
                  <a:latin typeface="Bookman Old Style" pitchFamily="18" charset="0"/>
                </a:endParaRPr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 flipH="1" flipV="1">
                <a:off x="5580112" y="5499922"/>
                <a:ext cx="1368152" cy="5770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274042"/>
          </a:xfrm>
        </p:spPr>
        <p:txBody>
          <a:bodyPr/>
          <a:lstStyle/>
          <a:p>
            <a:r>
              <a:rPr lang="ru-RU" sz="1400" b="1" dirty="0"/>
              <a:t>Список источников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404664"/>
            <a:ext cx="7272808" cy="633670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400" dirty="0"/>
              <a:t>https://top10a.ru/samye-krupnye-cunami-za-poslednie-10-let.html © Топ </a:t>
            </a:r>
            <a:r>
              <a:rPr lang="ru-RU" sz="1400" dirty="0" smtClean="0"/>
              <a:t>10</a:t>
            </a:r>
          </a:p>
          <a:p>
            <a:pPr>
              <a:buFont typeface="+mj-lt"/>
              <a:buAutoNum type="arabicPeriod"/>
            </a:pPr>
            <a:r>
              <a:rPr lang="ru-RU" sz="1400" u="sng" dirty="0" smtClean="0"/>
              <a:t>http://seninvg07.narod.ru/000_fizika_cele_rebus.htm</a:t>
            </a:r>
            <a:r>
              <a:rPr lang="ru-RU" sz="1400" dirty="0" smtClean="0"/>
              <a:t>  Ребусы по физике интерактивные программы на уроке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 </a:t>
            </a:r>
            <a:r>
              <a:rPr lang="ru-RU" sz="1400" b="1" dirty="0" smtClean="0"/>
              <a:t>Сайт </a:t>
            </a:r>
            <a:r>
              <a:rPr lang="en-US" sz="1400" b="1" u="sng" dirty="0" smtClean="0">
                <a:hlinkClick r:id="rId2"/>
              </a:rPr>
              <a:t>http</a:t>
            </a:r>
            <a:r>
              <a:rPr lang="ru-RU" sz="1400" b="1" u="sng" dirty="0" smtClean="0">
                <a:hlinkClick r:id="rId2"/>
              </a:rPr>
              <a:t>://</a:t>
            </a:r>
            <a:r>
              <a:rPr lang="en-US" sz="1400" b="1" u="sng" dirty="0" err="1" smtClean="0">
                <a:hlinkClick r:id="rId2"/>
              </a:rPr>
              <a:t>linda</a:t>
            </a:r>
            <a:r>
              <a:rPr lang="ru-RU" sz="1400" b="1" u="sng" dirty="0" smtClean="0">
                <a:hlinkClick r:id="rId2"/>
              </a:rPr>
              <a:t>6035.</a:t>
            </a:r>
            <a:r>
              <a:rPr lang="en-US" sz="1400" b="1" u="sng" dirty="0" err="1" smtClean="0">
                <a:hlinkClick r:id="rId2"/>
              </a:rPr>
              <a:t>ucoz</a:t>
            </a:r>
            <a:r>
              <a:rPr lang="ru-RU" sz="1400" b="1" u="sng" dirty="0" smtClean="0">
                <a:hlinkClick r:id="rId2"/>
              </a:rPr>
              <a:t>.</a:t>
            </a:r>
            <a:r>
              <a:rPr lang="en-US" sz="1400" b="1" u="sng" dirty="0" err="1" smtClean="0">
                <a:hlinkClick r:id="rId2"/>
              </a:rPr>
              <a:t>ru</a:t>
            </a:r>
            <a:r>
              <a:rPr lang="ru-RU" sz="1400" b="1" u="sng" dirty="0" smtClean="0">
                <a:hlinkClick r:id="rId2"/>
              </a:rPr>
              <a:t>/</a:t>
            </a:r>
            <a:r>
              <a:rPr lang="ru-RU" sz="1400" b="1" dirty="0" smtClean="0"/>
              <a:t>  </a:t>
            </a:r>
            <a:r>
              <a:rPr lang="ru-RU" sz="1400" dirty="0" smtClean="0"/>
              <a:t>Фокина Лидия Петровна учитель начальных классов МКОУ «СОШ ст. Евсино» </a:t>
            </a:r>
            <a:r>
              <a:rPr lang="ru-RU" sz="1400" dirty="0" err="1" smtClean="0"/>
              <a:t>Искитимского</a:t>
            </a:r>
            <a:r>
              <a:rPr lang="ru-RU" sz="1400" dirty="0" smtClean="0"/>
              <a:t> района Новосибирской области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 Учебник </a:t>
            </a:r>
            <a:r>
              <a:rPr lang="ru-RU" sz="1400" dirty="0"/>
              <a:t>для общеобразовательных организаций. Физика, 7 класс. А.В. </a:t>
            </a:r>
            <a:r>
              <a:rPr lang="ru-RU" sz="1400" dirty="0" err="1"/>
              <a:t>Перышкин</a:t>
            </a:r>
            <a:r>
              <a:rPr lang="ru-RU" sz="1400" dirty="0"/>
              <a:t>. 2016 г. Издательство М.: </a:t>
            </a:r>
            <a:r>
              <a:rPr lang="ru-RU" sz="1400" dirty="0" smtClean="0"/>
              <a:t>Дрофа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https</a:t>
            </a:r>
            <a:r>
              <a:rPr lang="ru-RU" sz="1400" dirty="0"/>
              <a:t>://www.science-education.ru/ru/article/view?id=20247 -</a:t>
            </a:r>
            <a:r>
              <a:rPr lang="ru-RU" sz="1400" dirty="0" err="1"/>
              <a:t>Осяк</a:t>
            </a:r>
            <a:r>
              <a:rPr lang="ru-RU" sz="1400" dirty="0"/>
              <a:t> С.А., </a:t>
            </a:r>
            <a:r>
              <a:rPr lang="ru-RU" sz="1400" dirty="0" err="1"/>
              <a:t>Султанбекова</a:t>
            </a:r>
            <a:r>
              <a:rPr lang="ru-RU" sz="1400" dirty="0"/>
              <a:t> С.С., Захарова Т.В., Яковлева Е.Н., Лобанова О.Б., Плеханова Е.М. ОБРАЗОВАТЕЛЬНЫЙ КВЕСТ – СОВРЕМЕННАЯ ИНТЕРАКТИВНАЯ ТЕХНОЛОГИЯ </a:t>
            </a:r>
            <a:r>
              <a:rPr lang="ru-RU" sz="1400" dirty="0" smtClean="0"/>
              <a:t>//Современные </a:t>
            </a:r>
            <a:r>
              <a:rPr lang="ru-RU" sz="1400" dirty="0"/>
              <a:t>проблемы науки и </a:t>
            </a:r>
            <a:r>
              <a:rPr lang="ru-RU" sz="1400" dirty="0" smtClean="0"/>
              <a:t>образования</a:t>
            </a:r>
            <a:r>
              <a:rPr lang="ru-RU" sz="1400" dirty="0"/>
              <a:t>. – 2015. – № 1-2.; </a:t>
            </a:r>
            <a:endParaRPr lang="ru-RU" sz="1400" dirty="0" smtClean="0"/>
          </a:p>
          <a:p>
            <a:pPr>
              <a:buFont typeface="+mj-lt"/>
              <a:buAutoNum type="arabicPeriod"/>
            </a:pPr>
            <a:r>
              <a:rPr lang="ru-RU" sz="1400" dirty="0" smtClean="0"/>
              <a:t>https</a:t>
            </a:r>
            <a:r>
              <a:rPr lang="ru-RU" sz="1400" dirty="0"/>
              <a:t>://hr-portal.ru/article/igrovye-metody-v-uchebnom-processe - HR-</a:t>
            </a:r>
            <a:r>
              <a:rPr lang="ru-RU" sz="1400" dirty="0" err="1"/>
              <a:t>Portal</a:t>
            </a:r>
            <a:r>
              <a:rPr lang="ru-RU" sz="1400" dirty="0"/>
              <a:t> - Игровые методы в учебном </a:t>
            </a:r>
            <a:r>
              <a:rPr lang="ru-RU" sz="1400" dirty="0" smtClean="0"/>
              <a:t>процессе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https</a:t>
            </a:r>
            <a:r>
              <a:rPr lang="ru-RU" sz="1400" dirty="0"/>
              <a:t>://4brain.ru/team/interaction%D1%8E.php –Урок 3. Сплочение коллектива: эффективное взаимодействие в </a:t>
            </a:r>
            <a:r>
              <a:rPr lang="ru-RU" sz="1400" dirty="0" smtClean="0"/>
              <a:t>команде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https</a:t>
            </a:r>
            <a:r>
              <a:rPr lang="ru-RU" sz="1400" dirty="0"/>
              <a:t>://school-herald.ru/ru/article/view?id=448 Никонов Ю.Д. УРОК ФИЗИКИ В ФОРМЕ STEM-ИГРЫ С ИСПОЛЬЗОВАНИЕМ ИКТ В УСЛОВИЯХ РЕАЛИЗАЦИИ ФЕДЕРАЛЬНЫХ ГОСУДАРСТВЕННЫХ ОБРАЗОВАТЕЛЬНЫХ СТАНДАРТОВ // Международный школьный научный вестник. – 2017. – № 5-2. – С. 381-386; </a:t>
            </a:r>
            <a:endParaRPr lang="ru-RU" sz="1400" dirty="0" smtClean="0"/>
          </a:p>
          <a:p>
            <a:pPr>
              <a:buFont typeface="+mj-lt"/>
              <a:buAutoNum type="arabicPeriod"/>
            </a:pPr>
            <a:r>
              <a:rPr lang="ru-RU" sz="1400" dirty="0" smtClean="0"/>
              <a:t>https://nsportal.ru/detskiy-sad/raznoe/2014/11/03/attestatsiya-pedagogicheskikh-rabotnikov-kontseptsiya-2014g </a:t>
            </a:r>
            <a:r>
              <a:rPr lang="ru-RU" sz="1400" dirty="0" err="1" smtClean="0"/>
              <a:t>Бахмутский</a:t>
            </a:r>
            <a:r>
              <a:rPr lang="ru-RU" sz="1400" dirty="0" smtClean="0"/>
              <a:t> А.Е, Гладкая И.В., Глубокова Е.Н., Кондракова И.Э., Писарева С.А., </a:t>
            </a:r>
            <a:r>
              <a:rPr lang="ru-RU" sz="1400" dirty="0" err="1" smtClean="0"/>
              <a:t>Тряпицына</a:t>
            </a:r>
            <a:r>
              <a:rPr lang="ru-RU" sz="1400" dirty="0" smtClean="0"/>
              <a:t> А.П. 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http</a:t>
            </a:r>
            <a:r>
              <a:rPr lang="ru-RU" sz="1400" dirty="0"/>
              <a:t>://planeta.tspu.ru/?ur=810&amp;ur1=1481&amp;ur2=2349 - МАСТЕР-КЛАСС ПЕДАГОГА: ИСПОЛЬЗОВАНИЕ ТЕХНОЛОГИИ ВЕБ-КВЕСТ  ДЛЯ АКТИВИЗАЦИИ УЧЕБНОЙ ДЕЯТЕЛЬНОСТИ УЧАЩИХСЯ.- </a:t>
            </a:r>
            <a:r>
              <a:rPr lang="ru-RU" sz="1400" dirty="0" err="1"/>
              <a:t>Форсова</a:t>
            </a:r>
            <a:r>
              <a:rPr lang="ru-RU" sz="1400" dirty="0"/>
              <a:t> Ольга Борисовна, учитель математики высшей категории МОУ СОШ № 37 города Твери. Долженко Светлана Николаевна, учитель русского языка и литературы высшей категории МОУ СОШ № 37 города Твери</a:t>
            </a:r>
            <a:endParaRPr lang="ru-RU" sz="14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Bookman Old Style" pitchFamily="18" charset="0"/>
              </a:rPr>
              <a:t>Ответы к заданиям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63688" y="840586"/>
            <a:ext cx="7094592" cy="685964"/>
          </a:xfrm>
        </p:spPr>
        <p:txBody>
          <a:bodyPr/>
          <a:lstStyle/>
          <a:p>
            <a:r>
              <a:rPr lang="ru-RU" sz="2000" dirty="0">
                <a:latin typeface="Bookman Old Style" pitchFamily="18" charset="0"/>
              </a:rPr>
              <a:t>1 </a:t>
            </a:r>
            <a:r>
              <a:rPr lang="ru-RU" sz="2000" dirty="0" smtClean="0">
                <a:latin typeface="Bookman Old Style" pitchFamily="18" charset="0"/>
              </a:rPr>
              <a:t>станция      Средняя </a:t>
            </a:r>
            <a:r>
              <a:rPr lang="ru-RU" sz="2000" dirty="0">
                <a:latin typeface="Bookman Old Style" pitchFamily="18" charset="0"/>
              </a:rPr>
              <a:t>длина шага (7 мин)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endParaRPr lang="ru-RU" sz="2000" dirty="0"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3"/>
              <p:cNvSpPr txBox="1">
                <a:spLocks/>
              </p:cNvSpPr>
              <p:nvPr/>
            </p:nvSpPr>
            <p:spPr>
              <a:xfrm>
                <a:off x="3144544" y="1561669"/>
                <a:ext cx="4038600" cy="470912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Количество шагов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  N</a:t>
                </a:r>
                <a:r>
                  <a:rPr lang="en-US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1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= 10</a:t>
                </a:r>
                <a:endParaRPr lang="ru-RU" sz="2400" dirty="0" smtClean="0">
                  <a:solidFill>
                    <a:srgbClr val="0F282F"/>
                  </a:solidFill>
                  <a:latin typeface="Bookman Old Style" pitchFamily="18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Длина 10 шагов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      L</a:t>
                </a:r>
                <a:r>
                  <a:rPr lang="en-US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1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= 5</a:t>
                </a: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м 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Средняя длина шага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L</a:t>
                </a:r>
                <a:r>
                  <a:rPr lang="en-US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0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ru-RU" sz="240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  <m:t> м</m:t>
                        </m:r>
                        <m:r>
                          <a:rPr lang="en-US" sz="240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= 0,5 м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Количество шагов до станции   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N</a:t>
                </a: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= 10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Пройденный путь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    S = N 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Arial"/>
                    <a:cs typeface="Arial"/>
                  </a:rPr>
                  <a:t>· 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L</a:t>
                </a:r>
                <a:r>
                  <a:rPr lang="en-US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0 </a:t>
                </a:r>
                <a:r>
                  <a:rPr lang="ru-RU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                               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S</a:t>
                </a: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= 10</a:t>
                </a: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  <a:cs typeface="Arial"/>
                  </a:rPr>
                  <a:t>·0,5 м = 5 м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</a:t>
                </a:r>
                <a:endParaRPr lang="ru-RU" sz="2400" dirty="0" smtClean="0">
                  <a:solidFill>
                    <a:srgbClr val="0F282F"/>
                  </a:solidFill>
                  <a:latin typeface="Bookman Old Style" pitchFamily="18" charset="0"/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endParaRPr lang="ru-RU" sz="2400" dirty="0">
                  <a:solidFill>
                    <a:srgbClr val="0F282F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544" y="1561669"/>
                <a:ext cx="4038600" cy="4709120"/>
              </a:xfrm>
              <a:prstGeom prst="rect">
                <a:avLst/>
              </a:prstGeom>
              <a:blipFill rotWithShape="1">
                <a:blip r:embed="rId2"/>
                <a:stretch>
                  <a:fillRect l="-150" t="-513" r="-2545" b="-385"/>
                </a:stretch>
              </a:blipFill>
              <a:ln w="381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Bookman Old Style" pitchFamily="18" charset="0"/>
              </a:rPr>
              <a:t>Ответы к заданиям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63688" y="840586"/>
            <a:ext cx="7094592" cy="685964"/>
          </a:xfrm>
        </p:spPr>
        <p:txBody>
          <a:bodyPr/>
          <a:lstStyle/>
          <a:p>
            <a:r>
              <a:rPr lang="ru-RU" sz="2000" dirty="0">
                <a:latin typeface="Bookman Old Style" pitchFamily="18" charset="0"/>
              </a:rPr>
              <a:t>2 </a:t>
            </a:r>
            <a:r>
              <a:rPr lang="ru-RU" sz="2000" dirty="0" smtClean="0">
                <a:latin typeface="Bookman Old Style" pitchFamily="18" charset="0"/>
              </a:rPr>
              <a:t>станция Равномерное </a:t>
            </a:r>
            <a:r>
              <a:rPr lang="ru-RU" sz="2000" dirty="0">
                <a:latin typeface="Bookman Old Style" pitchFamily="18" charset="0"/>
              </a:rPr>
              <a:t>и  неравномерное движение </a:t>
            </a:r>
            <a:r>
              <a:rPr lang="ru-RU" sz="2000" dirty="0" smtClean="0">
                <a:latin typeface="Bookman Old Style" pitchFamily="18" charset="0"/>
              </a:rPr>
              <a:t>(</a:t>
            </a:r>
            <a:r>
              <a:rPr lang="ru-RU" sz="2000" dirty="0">
                <a:latin typeface="Bookman Old Style" pitchFamily="18" charset="0"/>
              </a:rPr>
              <a:t>4 мин)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Bookman Old Style" pitchFamily="18" charset="0"/>
              </a:rPr>
              <a:t>1.	Движение автомобиля было </a:t>
            </a:r>
          </a:p>
          <a:p>
            <a:pPr marL="0" indent="0" algn="ctr">
              <a:buNone/>
            </a:pPr>
            <a:r>
              <a:rPr lang="ru-RU" sz="2000" dirty="0">
                <a:latin typeface="Bookman Old Style" pitchFamily="18" charset="0"/>
              </a:rPr>
              <a:t>неравномерным, так как за </a:t>
            </a:r>
          </a:p>
          <a:p>
            <a:pPr marL="0" indent="0" algn="ctr">
              <a:buNone/>
            </a:pPr>
            <a:r>
              <a:rPr lang="ru-RU" sz="2000" dirty="0">
                <a:latin typeface="Bookman Old Style" pitchFamily="18" charset="0"/>
              </a:rPr>
              <a:t>одинаковые промежутки времени </a:t>
            </a:r>
          </a:p>
          <a:p>
            <a:pPr marL="0" indent="0" algn="ctr">
              <a:buNone/>
            </a:pPr>
            <a:r>
              <a:rPr lang="ru-RU" sz="2000" dirty="0">
                <a:latin typeface="Bookman Old Style" pitchFamily="18" charset="0"/>
              </a:rPr>
              <a:t>(t = 1с) машинка прошла разный путь.</a:t>
            </a:r>
          </a:p>
          <a:p>
            <a:pPr marL="0" indent="0" algn="ctr">
              <a:buNone/>
            </a:pPr>
            <a:endParaRPr lang="ru-RU" sz="2000" dirty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Bookman Old Style" pitchFamily="18" charset="0"/>
              </a:rPr>
              <a:t>2.	Она ускорялась, т.к. путь по мере </a:t>
            </a:r>
          </a:p>
          <a:p>
            <a:pPr marL="0" indent="0" algn="ctr">
              <a:buNone/>
            </a:pPr>
            <a:r>
              <a:rPr lang="ru-RU" sz="2000" dirty="0">
                <a:latin typeface="Bookman Old Style" pitchFamily="18" charset="0"/>
              </a:rPr>
              <a:t>движения за каждую последующую </a:t>
            </a:r>
          </a:p>
          <a:p>
            <a:pPr marL="0" indent="0" algn="ctr">
              <a:buNone/>
            </a:pPr>
            <a:r>
              <a:rPr lang="ru-RU" sz="2000" dirty="0">
                <a:latin typeface="Bookman Old Style" pitchFamily="18" charset="0"/>
              </a:rPr>
              <a:t>секунду увеличивался. </a:t>
            </a:r>
          </a:p>
          <a:p>
            <a:pPr marL="0" indent="0" algn="ctr">
              <a:buNone/>
            </a:pP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421039118"/>
                  </p:ext>
                </p:extLst>
              </p:nvPr>
            </p:nvGraphicFramePr>
            <p:xfrm>
              <a:off x="1691680" y="1268760"/>
              <a:ext cx="7211566" cy="5735447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7211566"/>
                  </a:tblGrid>
                  <a:tr h="53658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Дано:             СИ:                              Решение: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=63ч           </a:t>
                          </a:r>
                          <a:r>
                            <a:rPr lang="en-US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63 ч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                         </a:t>
                          </a:r>
                          <a:r>
                            <a:rPr lang="ru-RU" sz="2000" i="1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S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=8582 км  =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63*3600с =                 </a:t>
                          </a:r>
                          <a:r>
                            <a:rPr lang="ru-RU" sz="2000" i="1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𝟖𝟓𝟖𝟐𝟎𝟎𝟎</m:t>
                                  </m:r>
                                  <m: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м</m:t>
                                  </m:r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𝟐𝟐</m:t>
                                  </m:r>
                                  <m:r>
                                    <a:rPr lang="ru-RU" sz="2000" b="1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𝟔𝟖𝟎𝟎</m:t>
                                  </m:r>
                                  <m: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с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            = 226800с=                   =  3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7,8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ru-RU" sz="2000" i="1">
                                  <a:solidFill>
                                    <a:srgbClr val="0F282F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с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8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</a:t>
                          </a:r>
                          <a:endParaRPr lang="ru-RU" sz="2000" dirty="0">
                            <a:solidFill>
                              <a:srgbClr val="0F282F"/>
                            </a:solidFill>
                            <a:effectLst/>
                            <a:latin typeface="Bookman Old Style" pitchFamily="18" charset="0"/>
                            <a:ea typeface="Times New Roman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Найти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: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</a:t>
                          </a:r>
                          <a:r>
                            <a:rPr lang="en-US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S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= 8582 км=                  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38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i="1">
                                  <a:solidFill>
                                    <a:srgbClr val="0F282F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с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                        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</a:t>
                          </a:r>
                          <a:r>
                            <a:rPr lang="ru-RU" sz="2000" i="1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-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?          = 8582*1000 м=</a:t>
                          </a:r>
                          <a:endParaRPr lang="ru-RU" sz="2000" dirty="0">
                            <a:solidFill>
                              <a:srgbClr val="0F282F"/>
                            </a:solidFill>
                            <a:effectLst/>
                            <a:latin typeface="Bookman Old Style" pitchFamily="18" charset="0"/>
                            <a:ea typeface="Times New Roman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cs typeface="Times New Roman"/>
                            </a:rPr>
                            <a:t>                     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cs typeface="Times New Roman"/>
                            </a:rPr>
                            <a:t>= 8 582 000 м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cs typeface="Times New Roman"/>
                            </a:rPr>
                            <a:t>       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Ответ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: </a:t>
                          </a:r>
                          <a:r>
                            <a:rPr lang="ru-RU" sz="2000" i="1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en-US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</a:t>
                          </a:r>
                          <a:r>
                            <a:rPr lang="en-US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38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i="1">
                                  <a:solidFill>
                                    <a:srgbClr val="0F282F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с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ru-RU" sz="2000" dirty="0" smtClean="0">
                            <a:solidFill>
                              <a:srgbClr val="0F282F"/>
                            </a:solidFill>
                            <a:effectLst/>
                            <a:latin typeface="Bookman Old Style" pitchFamily="18" charset="0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cs typeface="Times New Roman"/>
                            </a:rPr>
                            <a:t>     или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Дано:                      </a:t>
                          </a:r>
                          <a:r>
                            <a:rPr lang="en-US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Решение: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en-US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t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=63ч                             </a:t>
                          </a:r>
                          <a:r>
                            <a:rPr lang="ru-RU" sz="2000" i="1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b="1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𝑺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S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=8582 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км </a:t>
                          </a:r>
                          <a:r>
                            <a:rPr lang="en-US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      </a:t>
                          </a:r>
                          <a:r>
                            <a:rPr lang="ru-RU" sz="2000" i="1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𝟖𝟓𝟖𝟐</m:t>
                                  </m:r>
                                  <m:r>
                                    <a:rPr lang="ru-RU" sz="2000" b="1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к</m:t>
                                  </m:r>
                                  <m:r>
                                    <a:rPr lang="ru-RU" sz="2000" b="1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 </m:t>
                                  </m:r>
                                </m:num>
                                <m:den>
                                  <m:r>
                                    <a:rPr lang="ru-RU" sz="2000" b="1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𝟔𝟑</m:t>
                                  </m:r>
                                  <m:r>
                                    <a:rPr lang="ru-RU" sz="2000" b="1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ч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 136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к</m:t>
                                  </m:r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b="1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ч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cs typeface="Times New Roman"/>
                            </a:rPr>
                            <a:t>  Найти: </a:t>
                          </a:r>
                          <a:r>
                            <a:rPr lang="ru-RU" sz="2000" i="1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- ?         Ответ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: </a:t>
                          </a:r>
                          <a:r>
                            <a:rPr lang="ru-RU" sz="2000" i="1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υ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 </a:t>
                          </a:r>
                          <a:r>
                            <a:rPr lang="en-US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  <a:sym typeface="Symbol"/>
                            </a:rPr>
                            <a:t></a:t>
                          </a:r>
                          <a:r>
                            <a:rPr lang="en-US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ru-RU" sz="2000" dirty="0" smtClean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136</a:t>
                          </a:r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i="1">
                                  <a:solidFill>
                                    <a:srgbClr val="0F282F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к</m:t>
                                  </m:r>
                                  <m:r>
                                    <a:rPr lang="ru-RU" sz="2000" i="1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м</m:t>
                                  </m:r>
                                </m:num>
                                <m:den>
                                  <m:r>
                                    <a:rPr lang="ru-RU" sz="2000" b="1" i="1" smtClean="0">
                                      <a:solidFill>
                                        <a:srgbClr val="0F282F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ч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>
                              <a:solidFill>
                                <a:srgbClr val="0F282F"/>
                              </a:solidFill>
                              <a:effectLst/>
                              <a:latin typeface="Bookman Old Style" pitchFamily="18" charset="0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ru-RU" sz="2000" dirty="0" smtClean="0">
                            <a:solidFill>
                              <a:srgbClr val="0F282F"/>
                            </a:solidFill>
                            <a:effectLst/>
                            <a:latin typeface="Bookman Old Style" pitchFamily="18" charset="0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2000" dirty="0">
                            <a:solidFill>
                              <a:srgbClr val="0F282F"/>
                            </a:solidFill>
                            <a:effectLst/>
                            <a:latin typeface="Bookman Old Style" pitchFamily="18" charset="0"/>
                            <a:cs typeface="Times New Roman"/>
                          </a:endParaRPr>
                        </a:p>
                      </a:txBody>
                      <a:tcPr marL="38100" marR="38100" marT="38100" marB="381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421039118"/>
                  </p:ext>
                </p:extLst>
              </p:nvPr>
            </p:nvGraphicFramePr>
            <p:xfrm>
              <a:off x="1691680" y="1268760"/>
              <a:ext cx="7211566" cy="5707888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7211566"/>
                  </a:tblGrid>
                  <a:tr h="570788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8100" marR="38100" marT="38100" marB="381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5" t="-321" b="-1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5796136" y="1319618"/>
            <a:ext cx="0" cy="31683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27804" y="1268760"/>
            <a:ext cx="0" cy="31683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91680" y="2132856"/>
            <a:ext cx="172819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63888" y="4581128"/>
            <a:ext cx="0" cy="20882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latin typeface="Bookman Old Style" pitchFamily="18" charset="0"/>
              </a:rPr>
              <a:t>Ответы к заданиям</a:t>
            </a:r>
            <a:br>
              <a:rPr lang="ru-RU" sz="3200" dirty="0" smtClean="0">
                <a:latin typeface="Bookman Old Style" pitchFamily="18" charset="0"/>
              </a:rPr>
            </a:br>
            <a:r>
              <a:rPr lang="ru-RU" sz="3200" dirty="0" smtClean="0">
                <a:latin typeface="Bookman Old Style" pitchFamily="18" charset="0"/>
              </a:rPr>
              <a:t>      </a:t>
            </a:r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>3станция   </a:t>
            </a:r>
            <a:r>
              <a:rPr lang="ru-RU" sz="2000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  <a:t>Перелет через северный полюс (7 мин)</a:t>
            </a:r>
            <a:br>
              <a:rPr lang="ru-RU" sz="2000" dirty="0">
                <a:solidFill>
                  <a:prstClr val="black"/>
                </a:solidFill>
                <a:latin typeface="Bookman Old Style" pitchFamily="18" charset="0"/>
                <a:ea typeface="+mn-ea"/>
                <a:cs typeface="+mn-cs"/>
              </a:rPr>
            </a:b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Bookman Old Style" pitchFamily="18" charset="0"/>
              </a:rPr>
              <a:t>Ответы к заданиям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63688" y="840586"/>
            <a:ext cx="7094592" cy="685964"/>
          </a:xfrm>
        </p:spPr>
        <p:txBody>
          <a:bodyPr/>
          <a:lstStyle/>
          <a:p>
            <a:r>
              <a:rPr lang="ru-RU" sz="2000" dirty="0">
                <a:latin typeface="Bookman Old Style" pitchFamily="18" charset="0"/>
              </a:rPr>
              <a:t>4	</a:t>
            </a:r>
            <a:r>
              <a:rPr lang="ru-RU" sz="2000" dirty="0" smtClean="0">
                <a:latin typeface="Bookman Old Style" pitchFamily="18" charset="0"/>
              </a:rPr>
              <a:t>станция      Цунами </a:t>
            </a:r>
            <a:r>
              <a:rPr lang="ru-RU" sz="2000" dirty="0">
                <a:latin typeface="Bookman Old Style" pitchFamily="18" charset="0"/>
              </a:rPr>
              <a:t>(7 мин)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43" y="1600200"/>
            <a:ext cx="67350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42976" y="1916832"/>
            <a:ext cx="7715304" cy="4353957"/>
            <a:chOff x="539750" y="1344094"/>
            <a:chExt cx="7993063" cy="5189402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6216"/>
              <a:chOff x="539552" y="-815361"/>
              <a:chExt cx="7992888" cy="56080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39552" y="-815361"/>
                <a:ext cx="7992888" cy="550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91382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Bookman Old Style" pitchFamily="18" charset="0"/>
              </a:rPr>
              <a:t>Ответы к заданиям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763688" y="840586"/>
            <a:ext cx="7094592" cy="685964"/>
          </a:xfrm>
        </p:spPr>
        <p:txBody>
          <a:bodyPr/>
          <a:lstStyle/>
          <a:p>
            <a:r>
              <a:rPr lang="ru-RU" sz="2000" dirty="0">
                <a:latin typeface="Bookman Old Style" pitchFamily="18" charset="0"/>
              </a:rPr>
              <a:t>5	</a:t>
            </a:r>
            <a:r>
              <a:rPr lang="ru-RU" sz="2000" dirty="0" smtClean="0">
                <a:latin typeface="Bookman Old Style" pitchFamily="18" charset="0"/>
              </a:rPr>
              <a:t>станция       Траектория </a:t>
            </a:r>
            <a:r>
              <a:rPr lang="ru-RU" sz="2000" dirty="0">
                <a:latin typeface="Bookman Old Style" pitchFamily="18" charset="0"/>
              </a:rPr>
              <a:t>(4 мин)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latin typeface="Bookman Old Style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555776" y="1720368"/>
            <a:ext cx="4896544" cy="4732967"/>
            <a:chOff x="5304487" y="1916832"/>
            <a:chExt cx="3493350" cy="3960440"/>
          </a:xfrm>
        </p:grpSpPr>
        <p:sp>
          <p:nvSpPr>
            <p:cNvPr id="14" name="Двенадцатиугольник 13"/>
            <p:cNvSpPr/>
            <p:nvPr/>
          </p:nvSpPr>
          <p:spPr>
            <a:xfrm>
              <a:off x="7357677" y="3807082"/>
              <a:ext cx="1440160" cy="720080"/>
            </a:xfrm>
            <a:prstGeom prst="dodecagon">
              <a:avLst/>
            </a:prstGeom>
            <a:ln>
              <a:solidFill>
                <a:srgbClr val="0F282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Bookman Old Style" pitchFamily="18" charset="0"/>
                </a:rPr>
                <a:t>Кабинет труда</a:t>
              </a:r>
              <a:endParaRPr lang="ru-RU" sz="1600" dirty="0">
                <a:latin typeface="Bookman Old Style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5304487" y="1916832"/>
              <a:ext cx="3083937" cy="3960440"/>
              <a:chOff x="5304487" y="1916832"/>
              <a:chExt cx="3083937" cy="3960440"/>
            </a:xfrm>
          </p:grpSpPr>
          <p:sp>
            <p:nvSpPr>
              <p:cNvPr id="16" name="Двенадцатиугольник 15"/>
              <p:cNvSpPr/>
              <p:nvPr/>
            </p:nvSpPr>
            <p:spPr>
              <a:xfrm>
                <a:off x="6948264" y="5157192"/>
                <a:ext cx="1440160" cy="720080"/>
              </a:xfrm>
              <a:prstGeom prst="dodecagon">
                <a:avLst/>
              </a:prstGeom>
              <a:ln>
                <a:solidFill>
                  <a:srgbClr val="0F282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latin typeface="Bookman Old Style" pitchFamily="18" charset="0"/>
                  </a:rPr>
                  <a:t>Кабинет физики</a:t>
                </a:r>
                <a:endParaRPr lang="ru-RU" sz="1600" dirty="0">
                  <a:latin typeface="Bookman Old Style" pitchFamily="18" charset="0"/>
                </a:endParaRPr>
              </a:p>
            </p:txBody>
          </p:sp>
          <p:sp>
            <p:nvSpPr>
              <p:cNvPr id="17" name="Двенадцатиугольник 16"/>
              <p:cNvSpPr/>
              <p:nvPr/>
            </p:nvSpPr>
            <p:spPr>
              <a:xfrm>
                <a:off x="5856961" y="3140968"/>
                <a:ext cx="1440160" cy="720080"/>
              </a:xfrm>
              <a:prstGeom prst="dodecagon">
                <a:avLst/>
              </a:prstGeom>
              <a:ln>
                <a:solidFill>
                  <a:srgbClr val="0F282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latin typeface="Bookman Old Style" pitchFamily="18" charset="0"/>
                  </a:rPr>
                  <a:t>Ф</a:t>
                </a:r>
                <a:r>
                  <a:rPr lang="ru-RU" sz="1600" dirty="0" smtClean="0">
                    <a:latin typeface="Bookman Old Style" pitchFamily="18" charset="0"/>
                  </a:rPr>
                  <a:t>ойе</a:t>
                </a:r>
                <a:endParaRPr lang="ru-RU" sz="1600" dirty="0">
                  <a:latin typeface="Bookman Old Style" pitchFamily="18" charset="0"/>
                </a:endParaRPr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 flipH="1">
                <a:off x="6804248" y="5229200"/>
                <a:ext cx="360040" cy="0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7297121" y="3532686"/>
                <a:ext cx="720080" cy="0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17" idx="4"/>
              </p:cNvCxnSpPr>
              <p:nvPr/>
            </p:nvCxnSpPr>
            <p:spPr>
              <a:xfrm>
                <a:off x="6769996" y="3861048"/>
                <a:ext cx="25344" cy="1376536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8027722" y="3501008"/>
                <a:ext cx="0" cy="299572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8244408" y="2265368"/>
                <a:ext cx="0" cy="1535212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6689043" y="2265368"/>
                <a:ext cx="1555365" cy="0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5580112" y="2492896"/>
                <a:ext cx="0" cy="3024336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Двенадцатиугольник 24"/>
              <p:cNvSpPr/>
              <p:nvPr/>
            </p:nvSpPr>
            <p:spPr>
              <a:xfrm>
                <a:off x="5304487" y="1916832"/>
                <a:ext cx="1440160" cy="720080"/>
              </a:xfrm>
              <a:prstGeom prst="dodecagon">
                <a:avLst/>
              </a:prstGeom>
              <a:ln>
                <a:solidFill>
                  <a:srgbClr val="0F282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latin typeface="Bookman Old Style" pitchFamily="18" charset="0"/>
                  </a:rPr>
                  <a:t>Кабинет </a:t>
                </a:r>
                <a:r>
                  <a:rPr lang="ru-RU" sz="1400" dirty="0" err="1" smtClean="0">
                    <a:latin typeface="Bookman Old Style" pitchFamily="18" charset="0"/>
                  </a:rPr>
                  <a:t>инфор-матики</a:t>
                </a:r>
                <a:endParaRPr lang="ru-RU" sz="1400" dirty="0">
                  <a:latin typeface="Bookman Old Style" pitchFamily="18" charset="0"/>
                </a:endParaRP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5580112" y="5499922"/>
                <a:ext cx="1368152" cy="5770"/>
              </a:xfrm>
              <a:prstGeom prst="line">
                <a:avLst/>
              </a:prstGeom>
              <a:ln w="38100">
                <a:solidFill>
                  <a:srgbClr val="0F28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65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F282F"/>
                </a:solidFill>
                <a:latin typeface="Bookman Old Style" pitchFamily="18" charset="0"/>
              </a:rPr>
              <a:t>      Тема урока</a:t>
            </a:r>
            <a:endParaRPr lang="ru-RU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9717" y="2449860"/>
            <a:ext cx="7056784" cy="8351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F282F"/>
                </a:solidFill>
                <a:latin typeface="Bookman Old Style" pitchFamily="18" charset="0"/>
              </a:rPr>
              <a:t>М Е Х А Н И Ч Е С К О Е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F282F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9672" y="4813548"/>
            <a:ext cx="7067128" cy="1312615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F282F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F282F"/>
                </a:solidFill>
                <a:latin typeface="Bookman Old Style" pitchFamily="18" charset="0"/>
              </a:rPr>
              <a:t>Д В И Ж Е Н И Е</a:t>
            </a:r>
          </a:p>
          <a:p>
            <a:pPr marL="0" indent="0" algn="ctr">
              <a:buNone/>
            </a:pPr>
            <a:endParaRPr lang="ru-RU" dirty="0">
              <a:solidFill>
                <a:srgbClr val="0F282F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F282F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46" y="3632448"/>
            <a:ext cx="3590925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F282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5200650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C202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E262C"/>
                </a:solidFill>
                <a:latin typeface="Bookman Old Style" pitchFamily="18" charset="0"/>
              </a:rPr>
              <a:t>Цель урока</a:t>
            </a:r>
            <a:endParaRPr lang="ru-RU" sz="3200" dirty="0">
              <a:solidFill>
                <a:srgbClr val="0E262C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1600201"/>
            <a:ext cx="7344816" cy="3989040"/>
          </a:xfrm>
        </p:spPr>
        <p:txBody>
          <a:bodyPr/>
          <a:lstStyle/>
          <a:p>
            <a:r>
              <a:rPr lang="ru-RU" sz="2000" dirty="0">
                <a:solidFill>
                  <a:srgbClr val="0F282F"/>
                </a:solidFill>
                <a:latin typeface="Bookman Old Style" pitchFamily="18" charset="0"/>
              </a:rPr>
              <a:t>повторение и закрепление основных понятий и формул (механическое движение, траектория, пройденный путь, равномерное и неравномерное движение, скорость, единицы скорости, формула скорости, средняя скорость</a:t>
            </a:r>
            <a:r>
              <a:rPr lang="ru-RU" sz="2000" dirty="0" smtClean="0">
                <a:solidFill>
                  <a:srgbClr val="0F282F"/>
                </a:solidFill>
                <a:latin typeface="Bookman Old Style" pitchFamily="18" charset="0"/>
              </a:rPr>
              <a:t>)</a:t>
            </a:r>
          </a:p>
          <a:p>
            <a:endParaRPr lang="ru-RU" sz="2000" dirty="0">
              <a:solidFill>
                <a:srgbClr val="0F282F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rgbClr val="0F282F"/>
                </a:solidFill>
                <a:latin typeface="Bookman Old Style" pitchFamily="18" charset="0"/>
              </a:rPr>
              <a:t>применение </a:t>
            </a:r>
            <a:r>
              <a:rPr lang="ru-RU" sz="2000" dirty="0">
                <a:solidFill>
                  <a:srgbClr val="0F282F"/>
                </a:solidFill>
                <a:latin typeface="Bookman Old Style" pitchFamily="18" charset="0"/>
              </a:rPr>
              <a:t>полученных знаний и умений в новой ситуации (во время прохождения образовательного квеста).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5661248"/>
            <a:ext cx="4038600" cy="608931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F282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F282F"/>
                </a:solidFill>
                <a:latin typeface="Bookman Old Style" pitchFamily="18" charset="0"/>
              </a:rPr>
              <a:t>             </a:t>
            </a:r>
            <a:r>
              <a:rPr lang="ru-RU" sz="3200" b="1" dirty="0" smtClean="0">
                <a:solidFill>
                  <a:srgbClr val="0F282F"/>
                </a:solidFill>
                <a:latin typeface="Bookman Old Style" pitchFamily="18" charset="0"/>
              </a:rPr>
              <a:t>Средняя длина шага</a:t>
            </a:r>
            <a:br>
              <a:rPr lang="ru-RU" sz="3200" b="1" dirty="0" smtClean="0">
                <a:solidFill>
                  <a:srgbClr val="0F282F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0F282F"/>
                </a:solidFill>
                <a:latin typeface="Bookman Old Style" pitchFamily="18" charset="0"/>
              </a:rPr>
              <a:t>             </a:t>
            </a:r>
            <a:r>
              <a:rPr lang="ru-RU" sz="2800" dirty="0" smtClean="0">
                <a:solidFill>
                  <a:srgbClr val="0F282F"/>
                </a:solidFill>
                <a:latin typeface="Bookman Old Style" pitchFamily="18" charset="0"/>
              </a:rPr>
              <a:t>Стр</a:t>
            </a:r>
            <a:r>
              <a:rPr lang="ru-RU" sz="2800" dirty="0">
                <a:solidFill>
                  <a:srgbClr val="0F282F"/>
                </a:solidFill>
                <a:latin typeface="Bookman Old Style" pitchFamily="18" charset="0"/>
              </a:rPr>
              <a:t>. 42 (задание после § 14)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1600201"/>
            <a:ext cx="3024336" cy="23328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F282F"/>
                </a:solidFill>
                <a:latin typeface="Bookman Old Style" pitchFamily="18" charset="0"/>
              </a:rPr>
              <a:t>Измерьте среднюю длину своего шага.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F282F"/>
                </a:solidFill>
                <a:latin typeface="Bookman Old Style" pitchFamily="18" charset="0"/>
              </a:rPr>
              <a:t>Пользуясь этой мерой,  определите путь, который вы пройдете до следующей станции.</a:t>
            </a:r>
            <a:endParaRPr lang="ru-RU" sz="20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709120"/>
              </a:xfrm>
              <a:solidFill>
                <a:schemeClr val="bg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Количество шагов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  N</a:t>
                </a:r>
                <a:r>
                  <a:rPr lang="en-US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1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</a:t>
                </a:r>
                <a:endParaRPr lang="ru-RU" sz="2400" dirty="0" smtClean="0">
                  <a:solidFill>
                    <a:srgbClr val="0F282F"/>
                  </a:solidFill>
                  <a:latin typeface="Bookman Old Style" pitchFamily="18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Длина 10 шагов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      L</a:t>
                </a:r>
                <a:r>
                  <a:rPr lang="en-US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1</a:t>
                </a:r>
                <a:endParaRPr lang="ru-RU" sz="2400" dirty="0" smtClean="0">
                  <a:solidFill>
                    <a:srgbClr val="0F282F"/>
                  </a:solidFill>
                  <a:latin typeface="Bookman Old Style" pitchFamily="18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Средняя длина шага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L</a:t>
                </a:r>
                <a:r>
                  <a:rPr lang="en-US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0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F282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F282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</a:t>
                </a:r>
                <a:endParaRPr lang="ru-RU" sz="2400" dirty="0" smtClean="0">
                  <a:solidFill>
                    <a:srgbClr val="0F282F"/>
                  </a:solidFill>
                  <a:latin typeface="Bookman Old Style" pitchFamily="18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Количество шагов до станции   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N</a:t>
                </a: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ru-RU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Пройденный путь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     S = N 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Arial"/>
                    <a:cs typeface="Arial"/>
                  </a:rPr>
                  <a:t>· </a:t>
                </a:r>
                <a:r>
                  <a:rPr lang="en-US" sz="24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L</a:t>
                </a:r>
                <a:r>
                  <a:rPr lang="en-US" sz="2400" baseline="-25000" dirty="0" smtClean="0">
                    <a:solidFill>
                      <a:srgbClr val="0F282F"/>
                    </a:solidFill>
                    <a:latin typeface="Bookman Old Style" pitchFamily="18" charset="0"/>
                  </a:rPr>
                  <a:t>0</a:t>
                </a:r>
                <a:endParaRPr lang="ru-RU" sz="2400" dirty="0">
                  <a:solidFill>
                    <a:srgbClr val="0F282F"/>
                  </a:solidFill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709120"/>
              </a:xfrm>
              <a:blipFill rotWithShape="1">
                <a:blip r:embed="rId2"/>
                <a:stretch>
                  <a:fillRect l="-150" t="-514" r="-2545"/>
                </a:stretch>
              </a:blip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венадцатиугольник 4"/>
          <p:cNvSpPr/>
          <p:nvPr/>
        </p:nvSpPr>
        <p:spPr>
          <a:xfrm>
            <a:off x="48501" y="188640"/>
            <a:ext cx="1008112" cy="936104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F2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0F282F"/>
                  </a:solidFill>
                </a:ln>
                <a:solidFill>
                  <a:srgbClr val="0F282F"/>
                </a:solidFill>
                <a:latin typeface="Bookman Old Style" pitchFamily="18" charset="0"/>
              </a:rPr>
              <a:t>1</a:t>
            </a:r>
            <a:endParaRPr lang="ru-RU" sz="4400" dirty="0">
              <a:ln>
                <a:solidFill>
                  <a:srgbClr val="0F282F"/>
                </a:solidFill>
              </a:ln>
              <a:solidFill>
                <a:srgbClr val="0F282F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Картинки по запросу дети измеряют среднюю длину своего шага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54" y="3979358"/>
            <a:ext cx="2930235" cy="23031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E262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0F282F"/>
                </a:solidFill>
                <a:latin typeface="Bookman Old Style" pitchFamily="18" charset="0"/>
              </a:rPr>
              <a:t>       </a:t>
            </a:r>
            <a:r>
              <a:rPr lang="ru-RU" sz="3200" b="1" dirty="0" smtClean="0">
                <a:solidFill>
                  <a:srgbClr val="0F282F"/>
                </a:solidFill>
                <a:latin typeface="Bookman Old Style" pitchFamily="18" charset="0"/>
              </a:rPr>
              <a:t>Равномерное и </a:t>
            </a:r>
            <a:br>
              <a:rPr lang="ru-RU" sz="3200" b="1" dirty="0" smtClean="0">
                <a:solidFill>
                  <a:srgbClr val="0F282F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F282F"/>
                </a:solidFill>
                <a:latin typeface="Bookman Old Style" pitchFamily="18" charset="0"/>
              </a:rPr>
              <a:t>         неравномерное движение</a:t>
            </a:r>
            <a:r>
              <a:rPr lang="ru-RU" sz="3200" dirty="0">
                <a:solidFill>
                  <a:srgbClr val="0F282F"/>
                </a:solidFill>
                <a:latin typeface="Bookman Old Style" pitchFamily="18" charset="0"/>
              </a:rPr>
              <a:t/>
            </a:r>
            <a:br>
              <a:rPr lang="ru-RU" sz="3200" dirty="0">
                <a:solidFill>
                  <a:srgbClr val="0F282F"/>
                </a:solidFill>
                <a:latin typeface="Bookman Old Style" pitchFamily="18" charset="0"/>
              </a:rPr>
            </a:br>
            <a:r>
              <a:rPr lang="ru-RU" sz="2400" dirty="0">
                <a:solidFill>
                  <a:srgbClr val="0F282F"/>
                </a:solidFill>
                <a:latin typeface="Bookman Old Style" pitchFamily="18" charset="0"/>
              </a:rPr>
              <a:t>                 </a:t>
            </a:r>
            <a:r>
              <a:rPr lang="ru-RU" sz="2800" dirty="0">
                <a:solidFill>
                  <a:srgbClr val="0F282F"/>
                </a:solidFill>
                <a:latin typeface="Bookman Old Style" pitchFamily="18" charset="0"/>
              </a:rPr>
              <a:t>Стр. </a:t>
            </a:r>
            <a:r>
              <a:rPr lang="ru-RU" sz="2800" dirty="0" smtClean="0">
                <a:solidFill>
                  <a:srgbClr val="0F282F"/>
                </a:solidFill>
                <a:latin typeface="Bookman Old Style" pitchFamily="18" charset="0"/>
              </a:rPr>
              <a:t>44 </a:t>
            </a:r>
            <a:r>
              <a:rPr lang="ru-RU" sz="2800" dirty="0">
                <a:solidFill>
                  <a:srgbClr val="0F282F"/>
                </a:solidFill>
                <a:latin typeface="Bookman Old Style" pitchFamily="18" charset="0"/>
              </a:rPr>
              <a:t>(задание после § </a:t>
            </a:r>
            <a:r>
              <a:rPr lang="ru-RU" sz="2800" dirty="0" smtClean="0">
                <a:solidFill>
                  <a:srgbClr val="0F282F"/>
                </a:solidFill>
                <a:latin typeface="Bookman Old Style" pitchFamily="18" charset="0"/>
              </a:rPr>
              <a:t>15)</a:t>
            </a:r>
            <a:endParaRPr lang="ru-RU" sz="28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3284983"/>
            <a:ext cx="3240360" cy="282621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F282F"/>
                </a:solidFill>
                <a:latin typeface="Bookman Old Style" pitchFamily="18" charset="0"/>
              </a:rPr>
              <a:t>Сравните пройденные пути и сделайте вывод, как двигался автомобиль: равномерно или неравномерно.</a:t>
            </a:r>
            <a:endParaRPr lang="ru-RU" sz="24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35696" y="1600201"/>
            <a:ext cx="6851104" cy="168478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F282F"/>
                </a:solidFill>
                <a:latin typeface="Bookman Old Style" pitchFamily="18" charset="0"/>
              </a:rPr>
              <a:t>Запустите игрушечный автомобиль и одновременно мелком на столе отмечайте путь, который пройдет машинка через каждую секунду.</a:t>
            </a:r>
          </a:p>
          <a:p>
            <a:endParaRPr lang="ru-RU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07504" y="180102"/>
            <a:ext cx="1008112" cy="936104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F2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0F282F"/>
                  </a:solidFill>
                </a:ln>
                <a:solidFill>
                  <a:srgbClr val="0F282F"/>
                </a:solidFill>
                <a:latin typeface="Bookman Old Style" pitchFamily="18" charset="0"/>
              </a:rPr>
              <a:t>2</a:t>
            </a:r>
            <a:endParaRPr lang="ru-RU" sz="4400" dirty="0">
              <a:ln>
                <a:solidFill>
                  <a:srgbClr val="0F282F"/>
                </a:solidFill>
              </a:ln>
              <a:solidFill>
                <a:srgbClr val="0F282F"/>
              </a:solidFill>
              <a:latin typeface="Bookman Old Style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t="25462" r="69952"/>
          <a:stretch/>
        </p:blipFill>
        <p:spPr>
          <a:xfrm>
            <a:off x="4962389" y="3140968"/>
            <a:ext cx="3672408" cy="28262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3200" dirty="0" smtClean="0">
                <a:latin typeface="Bookman Old Style" pitchFamily="18" charset="0"/>
              </a:rPr>
              <a:t>          </a:t>
            </a:r>
            <a:r>
              <a:rPr lang="ru-RU" sz="3200" b="1" dirty="0" smtClean="0">
                <a:latin typeface="Bookman Old Style" pitchFamily="18" charset="0"/>
              </a:rPr>
              <a:t>Первый </a:t>
            </a:r>
            <a:r>
              <a:rPr lang="ru-RU" sz="3200" b="1" dirty="0">
                <a:latin typeface="Bookman Old Style" pitchFamily="18" charset="0"/>
              </a:rPr>
              <a:t>в мире </a:t>
            </a:r>
            <a:r>
              <a:rPr lang="ru-RU" sz="3200" b="1" dirty="0" smtClean="0">
                <a:latin typeface="Bookman Old Style" pitchFamily="18" charset="0"/>
              </a:rPr>
              <a:t>беспосадочный       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>
                <a:latin typeface="Bookman Old Style" pitchFamily="18" charset="0"/>
              </a:rPr>
              <a:t> </a:t>
            </a:r>
            <a:r>
              <a:rPr lang="ru-RU" sz="3200" b="1" dirty="0" smtClean="0">
                <a:latin typeface="Bookman Old Style" pitchFamily="18" charset="0"/>
              </a:rPr>
              <a:t>          перелет </a:t>
            </a:r>
            <a:r>
              <a:rPr lang="ru-RU" sz="3200" b="1" dirty="0">
                <a:latin typeface="Bookman Old Style" pitchFamily="18" charset="0"/>
              </a:rPr>
              <a:t>через северный полюс</a:t>
            </a:r>
            <a:endParaRPr lang="ru-RU" sz="3200" b="1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672" y="1412777"/>
            <a:ext cx="7272808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Bookman Old Style" pitchFamily="18" charset="0"/>
              </a:rPr>
              <a:t>18 </a:t>
            </a:r>
            <a:r>
              <a:rPr lang="ru-RU" sz="2000" dirty="0">
                <a:latin typeface="Bookman Old Style" pitchFamily="18" charset="0"/>
              </a:rPr>
              <a:t>июня 1937 года пилоты Валерий Чкалов и Георгий </a:t>
            </a:r>
            <a:r>
              <a:rPr lang="ru-RU" sz="2000" dirty="0" err="1">
                <a:latin typeface="Bookman Old Style" pitchFamily="18" charset="0"/>
              </a:rPr>
              <a:t>Байдуков</a:t>
            </a:r>
            <a:r>
              <a:rPr lang="ru-RU" sz="2000" dirty="0">
                <a:latin typeface="Bookman Old Style" pitchFamily="18" charset="0"/>
              </a:rPr>
              <a:t>, а также штурман Александр </a:t>
            </a:r>
            <a:r>
              <a:rPr lang="ru-RU" sz="2000" dirty="0" smtClean="0">
                <a:latin typeface="Bookman Old Style" pitchFamily="18" charset="0"/>
              </a:rPr>
              <a:t>Беляков </a:t>
            </a:r>
            <a:r>
              <a:rPr lang="ru-RU" sz="2000" dirty="0">
                <a:latin typeface="Bookman Old Style" pitchFamily="18" charset="0"/>
              </a:rPr>
              <a:t>на самолете АНТ–25, сконструированном Туполевым, взяли курс через Северный полюс в Ванкувер (США). </a:t>
            </a:r>
            <a:r>
              <a:rPr lang="ru-RU" sz="2000" dirty="0" smtClean="0">
                <a:latin typeface="Bookman Old Style" pitchFamily="18" charset="0"/>
              </a:rPr>
              <a:t>8582 </a:t>
            </a:r>
            <a:r>
              <a:rPr lang="ru-RU" sz="2000" dirty="0">
                <a:latin typeface="Bookman Old Style" pitchFamily="18" charset="0"/>
              </a:rPr>
              <a:t>км было преодолено за 63 часа. </a:t>
            </a:r>
            <a:endParaRPr lang="ru-RU" sz="20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pic>
        <p:nvPicPr>
          <p:cNvPr id="5" name="Объект 4" descr="В. П. Чкалов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384376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3068960"/>
            <a:ext cx="70567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Перелет не побил рекорд 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дальности </a:t>
            </a:r>
            <a:r>
              <a:rPr lang="ru-RU" dirty="0">
                <a:latin typeface="Bookman Old Style" pitchFamily="18" charset="0"/>
              </a:rPr>
              <a:t>перелета,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Но </a:t>
            </a:r>
            <a:r>
              <a:rPr lang="ru-RU" dirty="0">
                <a:latin typeface="Bookman Old Style" pitchFamily="18" charset="0"/>
              </a:rPr>
              <a:t>важность этого </a:t>
            </a:r>
            <a:r>
              <a:rPr lang="ru-RU" dirty="0" smtClean="0">
                <a:latin typeface="Bookman Old Style" pitchFamily="18" charset="0"/>
              </a:rPr>
              <a:t>события</a:t>
            </a:r>
            <a:r>
              <a:rPr lang="ru-RU" dirty="0">
                <a:latin typeface="Bookman Old Style" pitchFamily="18" charset="0"/>
              </a:rPr>
              <a:t>,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которое </a:t>
            </a:r>
            <a:r>
              <a:rPr lang="ru-RU" dirty="0">
                <a:latin typeface="Bookman Old Style" pitchFamily="18" charset="0"/>
              </a:rPr>
              <a:t>навсегда </a:t>
            </a:r>
            <a:r>
              <a:rPr lang="ru-RU" dirty="0" smtClean="0">
                <a:latin typeface="Bookman Old Style" pitchFamily="18" charset="0"/>
              </a:rPr>
              <a:t>вошло </a:t>
            </a:r>
            <a:r>
              <a:rPr lang="ru-RU" dirty="0">
                <a:latin typeface="Bookman Old Style" pitchFamily="18" charset="0"/>
              </a:rPr>
              <a:t>в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Историю советской авиа-</a:t>
            </a:r>
          </a:p>
          <a:p>
            <a:r>
              <a:rPr lang="ru-RU" dirty="0" smtClean="0">
                <a:latin typeface="Bookman Old Style" pitchFamily="18" charset="0"/>
              </a:rPr>
              <a:t>школы-выбранный </a:t>
            </a:r>
            <a:r>
              <a:rPr lang="ru-RU" dirty="0">
                <a:latin typeface="Bookman Old Style" pitchFamily="18" charset="0"/>
              </a:rPr>
              <a:t>маршрут.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Самолет </a:t>
            </a:r>
            <a:r>
              <a:rPr lang="ru-RU" dirty="0">
                <a:latin typeface="Bookman Old Style" pitchFamily="18" charset="0"/>
              </a:rPr>
              <a:t>под управлением </a:t>
            </a:r>
            <a:endParaRPr lang="ru-RU" dirty="0" smtClean="0">
              <a:latin typeface="Bookman Old Style" pitchFamily="18" charset="0"/>
            </a:endParaRPr>
          </a:p>
          <a:p>
            <a:pPr lvl="0"/>
            <a:r>
              <a:rPr lang="ru-RU" dirty="0" smtClean="0">
                <a:latin typeface="Bookman Old Style" pitchFamily="18" charset="0"/>
              </a:rPr>
              <a:t>Чкалова </a:t>
            </a:r>
            <a:r>
              <a:rPr lang="ru-RU" dirty="0">
                <a:latin typeface="Bookman Old Style" pitchFamily="18" charset="0"/>
              </a:rPr>
              <a:t>первый раз </a:t>
            </a:r>
            <a:r>
              <a:rPr lang="ru-RU" dirty="0" smtClean="0">
                <a:latin typeface="Bookman Old Style" pitchFamily="18" charset="0"/>
              </a:rPr>
              <a:t>в</a:t>
            </a:r>
          </a:p>
          <a:p>
            <a:pPr lvl="0"/>
            <a:r>
              <a:rPr lang="ru-RU" dirty="0" smtClean="0">
                <a:latin typeface="Bookman Old Style" pitchFamily="18" charset="0"/>
              </a:rPr>
              <a:t>истории </a:t>
            </a:r>
            <a:r>
              <a:rPr lang="ru-RU" dirty="0">
                <a:latin typeface="Bookman Old Style" pitchFamily="18" charset="0"/>
              </a:rPr>
              <a:t>достиг США, </a:t>
            </a:r>
            <a:endParaRPr lang="ru-RU" dirty="0" smtClean="0">
              <a:latin typeface="Bookman Old Style" pitchFamily="18" charset="0"/>
            </a:endParaRPr>
          </a:p>
          <a:p>
            <a:pPr lvl="0"/>
            <a:r>
              <a:rPr lang="ru-RU" dirty="0" smtClean="0">
                <a:latin typeface="Bookman Old Style" pitchFamily="18" charset="0"/>
              </a:rPr>
              <a:t>показав американцам                    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Легендарный </a:t>
            </a:r>
            <a:r>
              <a:rPr lang="ru-RU" dirty="0">
                <a:solidFill>
                  <a:prstClr val="black"/>
                </a:solidFill>
                <a:latin typeface="Bookman Old Style" pitchFamily="18" charset="0"/>
              </a:rPr>
              <a:t>летчик </a:t>
            </a:r>
            <a:endParaRPr lang="ru-RU" dirty="0" smtClean="0">
              <a:latin typeface="Bookman Old Style" pitchFamily="18" charset="0"/>
            </a:endParaRPr>
          </a:p>
          <a:p>
            <a:pPr lvl="0"/>
            <a:r>
              <a:rPr lang="ru-RU" dirty="0" smtClean="0">
                <a:latin typeface="Bookman Old Style" pitchFamily="18" charset="0"/>
              </a:rPr>
              <a:t>всю </a:t>
            </a:r>
            <a:r>
              <a:rPr lang="ru-RU" dirty="0">
                <a:latin typeface="Bookman Old Style" pitchFamily="18" charset="0"/>
              </a:rPr>
              <a:t>мощь советской </a:t>
            </a:r>
            <a:r>
              <a:rPr lang="ru-RU" dirty="0" smtClean="0">
                <a:latin typeface="Bookman Old Style" pitchFamily="18" charset="0"/>
              </a:rPr>
              <a:t>                            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Валерий Чкалов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авиатехники </a:t>
            </a:r>
            <a:r>
              <a:rPr lang="ru-RU" dirty="0">
                <a:latin typeface="Bookman Old Style" pitchFamily="18" charset="0"/>
              </a:rPr>
              <a:t>и отвагу летчиков.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107504" y="188640"/>
            <a:ext cx="1008112" cy="936104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F2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0F282F"/>
                  </a:solidFill>
                </a:ln>
                <a:solidFill>
                  <a:srgbClr val="0F282F"/>
                </a:solidFill>
                <a:latin typeface="Bookman Old Style" pitchFamily="18" charset="0"/>
              </a:rPr>
              <a:t>3</a:t>
            </a:r>
            <a:endParaRPr lang="ru-RU" sz="4400" dirty="0">
              <a:ln>
                <a:solidFill>
                  <a:srgbClr val="0F282F"/>
                </a:solidFill>
              </a:ln>
              <a:solidFill>
                <a:srgbClr val="0F282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381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F282F"/>
                </a:solidFill>
                <a:latin typeface="Bookman Old Style" pitchFamily="18" charset="0"/>
              </a:rPr>
              <a:t>         Перелет через северный полюс</a:t>
            </a:r>
            <a:br>
              <a:rPr lang="ru-RU" sz="3200" b="1" dirty="0" smtClean="0">
                <a:solidFill>
                  <a:srgbClr val="0F282F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F282F"/>
                </a:solidFill>
                <a:latin typeface="Bookman Old Style" pitchFamily="18" charset="0"/>
              </a:rPr>
              <a:t>         Стр</a:t>
            </a:r>
            <a:r>
              <a:rPr lang="ru-RU" sz="2800" dirty="0">
                <a:solidFill>
                  <a:srgbClr val="0F282F"/>
                </a:solidFill>
                <a:latin typeface="Bookman Old Style" pitchFamily="18" charset="0"/>
              </a:rPr>
              <a:t>. </a:t>
            </a:r>
            <a:r>
              <a:rPr lang="ru-RU" sz="2800" dirty="0" smtClean="0">
                <a:solidFill>
                  <a:srgbClr val="0F282F"/>
                </a:solidFill>
                <a:latin typeface="Bookman Old Style" pitchFamily="18" charset="0"/>
              </a:rPr>
              <a:t>49 </a:t>
            </a:r>
            <a:r>
              <a:rPr lang="ru-RU" sz="2800" dirty="0">
                <a:solidFill>
                  <a:srgbClr val="0F282F"/>
                </a:solidFill>
                <a:latin typeface="Bookman Old Style" pitchFamily="18" charset="0"/>
              </a:rPr>
              <a:t>(задание после § </a:t>
            </a:r>
            <a:r>
              <a:rPr lang="ru-RU" sz="2800" dirty="0" smtClean="0">
                <a:solidFill>
                  <a:srgbClr val="0F282F"/>
                </a:solidFill>
                <a:latin typeface="Bookman Old Style" pitchFamily="18" charset="0"/>
              </a:rPr>
              <a:t>16)</a:t>
            </a:r>
            <a:endParaRPr lang="ru-RU" sz="28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74057" y="4893386"/>
            <a:ext cx="6923112" cy="165618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ookman Old Style" pitchFamily="18" charset="0"/>
              </a:rPr>
              <a:t>8582 </a:t>
            </a:r>
            <a:r>
              <a:rPr lang="ru-RU" dirty="0">
                <a:latin typeface="Bookman Old Style" pitchFamily="18" charset="0"/>
              </a:rPr>
              <a:t>км </a:t>
            </a:r>
            <a:r>
              <a:rPr lang="ru-RU" dirty="0" smtClean="0">
                <a:latin typeface="Bookman Old Style" pitchFamily="18" charset="0"/>
              </a:rPr>
              <a:t>было </a:t>
            </a:r>
            <a:r>
              <a:rPr lang="ru-RU" dirty="0">
                <a:latin typeface="Bookman Old Style" pitchFamily="18" charset="0"/>
              </a:rPr>
              <a:t>преодолено </a:t>
            </a:r>
            <a:r>
              <a:rPr lang="ru-RU" dirty="0" smtClean="0">
                <a:latin typeface="Bookman Old Style" pitchFamily="18" charset="0"/>
              </a:rPr>
              <a:t>за 63 </a:t>
            </a:r>
            <a:r>
              <a:rPr lang="ru-RU" dirty="0">
                <a:latin typeface="Bookman Old Style" pitchFamily="18" charset="0"/>
              </a:rPr>
              <a:t>часа. </a:t>
            </a:r>
          </a:p>
          <a:p>
            <a:pPr marL="0" indent="0" algn="ctr">
              <a:buNone/>
            </a:pPr>
            <a:r>
              <a:rPr lang="ru-RU" dirty="0">
                <a:latin typeface="Bookman Old Style" pitchFamily="18" charset="0"/>
              </a:rPr>
              <a:t>Определите, с какой скоростью летел самолет.</a:t>
            </a:r>
            <a:endParaRPr lang="ru-RU" dirty="0">
              <a:solidFill>
                <a:srgbClr val="0F282F"/>
              </a:solidFill>
              <a:latin typeface="Bookman Old Style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Беспосадочный перелет через Северный полю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032448" cy="30672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ru-RU" dirty="0" smtClean="0">
                <a:latin typeface="Bookman Old Style"/>
                <a:ea typeface="Times New Roman"/>
              </a:rPr>
              <a:t>     </a:t>
            </a:r>
            <a:r>
              <a:rPr lang="ru-RU" sz="3200" b="1" dirty="0" smtClean="0">
                <a:latin typeface="Bookman Old Style"/>
                <a:ea typeface="Times New Roman"/>
              </a:rPr>
              <a:t>Самолет-легенда </a:t>
            </a:r>
            <a:r>
              <a:rPr lang="ru-RU" sz="3200" b="1" dirty="0">
                <a:latin typeface="Bookman Old Style"/>
                <a:ea typeface="Times New Roman"/>
              </a:rPr>
              <a:t>— АН-25</a:t>
            </a:r>
            <a:r>
              <a:rPr lang="ru-RU" sz="4200" dirty="0">
                <a:latin typeface="Times New Roman"/>
                <a:ea typeface="Times New Roman"/>
              </a:rPr>
              <a:t/>
            </a:r>
            <a:br>
              <a:rPr lang="ru-RU" sz="4200" dirty="0">
                <a:latin typeface="Times New Roman"/>
                <a:ea typeface="Times New Roman"/>
              </a:rPr>
            </a:br>
            <a:endParaRPr lang="ru-RU" sz="42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6268" y="980727"/>
            <a:ext cx="7300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/>
                <a:ea typeface="Times New Roman"/>
                <a:cs typeface="Times New Roman"/>
              </a:rPr>
              <a:t>Легендарным конструктором </a:t>
            </a:r>
            <a:r>
              <a:rPr lang="ru-RU" dirty="0" smtClean="0">
                <a:latin typeface="Bookman Old Style"/>
                <a:ea typeface="Times New Roman"/>
                <a:cs typeface="Times New Roman"/>
              </a:rPr>
              <a:t>Андреем 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Николаевичем Туполевым был разработан </a:t>
            </a:r>
            <a:r>
              <a:rPr lang="ru-RU" dirty="0" smtClean="0">
                <a:latin typeface="Bookman Old Style"/>
                <a:ea typeface="Times New Roman"/>
                <a:cs typeface="Times New Roman"/>
              </a:rPr>
              <a:t>самолет - АНТ-25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. </a:t>
            </a:r>
            <a:endParaRPr lang="ru-RU" dirty="0" smtClean="0">
              <a:latin typeface="Bookman Old Style"/>
              <a:ea typeface="Times New Roman"/>
              <a:cs typeface="Times New Roman"/>
            </a:endParaRP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Самолет 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имел уникальную для тех времен конструкцию </a:t>
            </a:r>
            <a:r>
              <a:rPr lang="ru-RU" dirty="0" smtClean="0">
                <a:latin typeface="Bookman Old Style"/>
                <a:ea typeface="Times New Roman"/>
                <a:cs typeface="Times New Roman"/>
              </a:rPr>
              <a:t>—каркас 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полностью </a:t>
            </a:r>
            <a:endParaRPr lang="ru-RU" dirty="0" smtClean="0">
              <a:latin typeface="Bookman Old Style"/>
              <a:ea typeface="Times New Roman"/>
              <a:cs typeface="Times New Roman"/>
            </a:endParaRP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металлический, </a:t>
            </a: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размах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 крыльев 33 </a:t>
            </a: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метра. Впервые </a:t>
            </a: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в истории крылья </a:t>
            </a: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самолета </a:t>
            </a: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использовались </a:t>
            </a: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не 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только для </a:t>
            </a:r>
            <a:endParaRPr lang="ru-RU" dirty="0" smtClean="0">
              <a:latin typeface="Bookman Old Style"/>
              <a:ea typeface="Times New Roman"/>
              <a:cs typeface="Times New Roman"/>
            </a:endParaRP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аэродинамики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, </a:t>
            </a:r>
            <a:endParaRPr lang="ru-RU" dirty="0" smtClean="0">
              <a:latin typeface="Bookman Old Style"/>
              <a:ea typeface="Times New Roman"/>
              <a:cs typeface="Times New Roman"/>
            </a:endParaRPr>
          </a:p>
          <a:p>
            <a:r>
              <a:rPr lang="ru-RU" dirty="0" smtClean="0">
                <a:latin typeface="Bookman Old Style"/>
                <a:ea typeface="Times New Roman"/>
                <a:cs typeface="Times New Roman"/>
              </a:rPr>
              <a:t>но и 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для хранения </a:t>
            </a:r>
            <a:r>
              <a:rPr lang="ru-RU" dirty="0" smtClean="0">
                <a:latin typeface="Bookman Old Style"/>
                <a:ea typeface="Times New Roman"/>
                <a:cs typeface="Times New Roman"/>
              </a:rPr>
              <a:t>топливных </a:t>
            </a:r>
            <a:r>
              <a:rPr lang="ru-RU" dirty="0">
                <a:latin typeface="Bookman Old Style"/>
                <a:ea typeface="Times New Roman"/>
                <a:cs typeface="Times New Roman"/>
              </a:rPr>
              <a:t>запасов. </a:t>
            </a:r>
            <a:endParaRPr lang="ru-RU" dirty="0" smtClean="0">
              <a:latin typeface="Bookman Old Style"/>
              <a:ea typeface="Times New Roman"/>
              <a:cs typeface="Times New Roman"/>
            </a:endParaRPr>
          </a:p>
          <a:p>
            <a:r>
              <a:rPr lang="ru-RU" dirty="0" smtClean="0">
                <a:latin typeface="Bookman Old Style"/>
                <a:ea typeface="Times New Roman"/>
              </a:rPr>
              <a:t>Это </a:t>
            </a:r>
            <a:r>
              <a:rPr lang="ru-RU" dirty="0">
                <a:latin typeface="Bookman Old Style"/>
                <a:ea typeface="Times New Roman"/>
              </a:rPr>
              <a:t>в наши дни самолеты совершают длительные беспосадочные перелеты ежедневно. </a:t>
            </a:r>
            <a:r>
              <a:rPr lang="ru-RU" dirty="0" smtClean="0">
                <a:latin typeface="Bookman Old Style"/>
                <a:ea typeface="Times New Roman"/>
              </a:rPr>
              <a:t>Но </a:t>
            </a:r>
            <a:r>
              <a:rPr lang="ru-RU" dirty="0">
                <a:latin typeface="Bookman Old Style"/>
                <a:ea typeface="Times New Roman"/>
              </a:rPr>
              <a:t>в 30-х годах прошлого века «марш-броски» были сродни подвигам. Идея полета в США витала в воздухе постоянно — для всех было важно доказать мощь и преобладание русских в этой </a:t>
            </a:r>
            <a:r>
              <a:rPr lang="ru-RU" dirty="0" err="1">
                <a:latin typeface="Bookman Old Style"/>
                <a:ea typeface="Times New Roman"/>
              </a:rPr>
              <a:t>авиасфере</a:t>
            </a:r>
            <a:r>
              <a:rPr lang="ru-RU" dirty="0">
                <a:latin typeface="Bookman Old Style"/>
                <a:ea typeface="Times New Roman"/>
              </a:rPr>
              <a:t> над американцами.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" name="Объект 6" descr="Самолет Ан-2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728091" cy="22188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F282F"/>
                </a:solidFill>
                <a:latin typeface="Bookman Old Style" pitchFamily="18" charset="0"/>
              </a:rPr>
              <a:t>   Цунами</a:t>
            </a:r>
            <a:r>
              <a:rPr lang="ru-RU" dirty="0" smtClean="0">
                <a:solidFill>
                  <a:srgbClr val="0F282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F282F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0F282F"/>
                </a:solidFill>
                <a:latin typeface="Bookman Old Style" pitchFamily="18" charset="0"/>
              </a:rPr>
              <a:t>        </a:t>
            </a:r>
            <a:r>
              <a:rPr lang="ru-RU" sz="2800" dirty="0" smtClean="0">
                <a:latin typeface="Bookman Old Style"/>
                <a:ea typeface="Times New Roman"/>
                <a:cs typeface="Times New Roman"/>
              </a:rPr>
              <a:t>Стр</a:t>
            </a:r>
            <a:r>
              <a:rPr lang="ru-RU" sz="2800" dirty="0">
                <a:latin typeface="Bookman Old Style"/>
                <a:ea typeface="Times New Roman"/>
                <a:cs typeface="Times New Roman"/>
              </a:rPr>
              <a:t>. 51 (задание после § 17)</a:t>
            </a:r>
            <a:endParaRPr lang="ru-RU" sz="28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3688" y="4532845"/>
            <a:ext cx="7056784" cy="213651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Bookman Old Style" pitchFamily="18" charset="0"/>
              </a:rPr>
              <a:t>Цунами входит в число самых страшных природных явлений, которое приводит к многочисленным разрушениям и </a:t>
            </a:r>
            <a:r>
              <a:rPr lang="ru-RU" sz="1800" dirty="0" smtClean="0">
                <a:latin typeface="Bookman Old Style" pitchFamily="18" charset="0"/>
              </a:rPr>
              <a:t>жертвам. </a:t>
            </a:r>
            <a:r>
              <a:rPr lang="ru-RU" sz="1800" dirty="0">
                <a:latin typeface="Bookman Old Style" pitchFamily="18" charset="0"/>
              </a:rPr>
              <a:t>Причинами возникновения стихии становятся крупные землетрясения, тропические циклоны и вулканы. Предсказать их появление практически невозможно. Только своевременная эвакуация помогает избежать многочисленных смертей. </a:t>
            </a:r>
            <a:endParaRPr lang="ru-RU" sz="1800" dirty="0">
              <a:solidFill>
                <a:srgbClr val="0F282F"/>
              </a:solidFill>
              <a:latin typeface="Bookman Old Style" pitchFamily="18" charset="0"/>
            </a:endParaRPr>
          </a:p>
        </p:txBody>
      </p:sp>
      <p:sp>
        <p:nvSpPr>
          <p:cNvPr id="5" name="Двенадцатиугольник 4"/>
          <p:cNvSpPr/>
          <p:nvPr/>
        </p:nvSpPr>
        <p:spPr>
          <a:xfrm>
            <a:off x="0" y="188640"/>
            <a:ext cx="1008112" cy="936104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F2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0F282F"/>
                  </a:solidFill>
                </a:ln>
                <a:solidFill>
                  <a:srgbClr val="0F282F"/>
                </a:solidFill>
                <a:latin typeface="Bookman Old Style" pitchFamily="18" charset="0"/>
              </a:rPr>
              <a:t>4</a:t>
            </a:r>
            <a:endParaRPr lang="ru-RU" sz="4400" dirty="0">
              <a:ln>
                <a:solidFill>
                  <a:srgbClr val="0F282F"/>
                </a:solidFill>
              </a:ln>
              <a:solidFill>
                <a:srgbClr val="0F282F"/>
              </a:solidFill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6563072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7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31859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791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Презентация PowerPoint</vt:lpstr>
      <vt:lpstr>      Тема урока</vt:lpstr>
      <vt:lpstr>Цель урока</vt:lpstr>
      <vt:lpstr>             Средняя длина шага              Стр. 42 (задание после § 14)</vt:lpstr>
      <vt:lpstr>       Равномерное и           неравномерное движение                  Стр. 44 (задание после § 15)</vt:lpstr>
      <vt:lpstr>          Первый в мире беспосадочный                   перелет через северный полюс</vt:lpstr>
      <vt:lpstr>         Перелет через северный полюс          Стр. 49 (задание после § 16)</vt:lpstr>
      <vt:lpstr>     Самолет-легенда — АН-25 </vt:lpstr>
      <vt:lpstr>   Цунами         Стр. 51 (задание после § 17)</vt:lpstr>
      <vt:lpstr>Известно, что скорость распространения Цунами достигает 500 км/ч и волна врывается на сушу на 10 км. Найдите время, за которое цунами может пройти это расстояние. </vt:lpstr>
      <vt:lpstr>Траектория Стр. 42 (задание после § 14)</vt:lpstr>
      <vt:lpstr>Список источников .</vt:lpstr>
      <vt:lpstr>Ответы к заданиям</vt:lpstr>
      <vt:lpstr>Ответы к заданиям</vt:lpstr>
      <vt:lpstr>Ответы к заданиям       3станция   Перелет через северный полюс (7 мин) </vt:lpstr>
      <vt:lpstr>Ответы к заданиям</vt:lpstr>
      <vt:lpstr>Ответы к заданиям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2014-05-31T12:00:25Z</dcterms:created>
  <dcterms:modified xsi:type="dcterms:W3CDTF">2020-10-29T01:29:05Z</dcterms:modified>
</cp:coreProperties>
</file>