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9" d="100"/>
          <a:sy n="79" d="100"/>
        </p:scale>
        <p:origin x="8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4.png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45634" y="1674674"/>
            <a:ext cx="59535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Экскурсия </a:t>
            </a:r>
          </a:p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по достопримечательностям </a:t>
            </a:r>
          </a:p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Новосибирска</a:t>
            </a:r>
          </a:p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Действия с натуральными</a:t>
            </a:r>
          </a:p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Числами</a:t>
            </a:r>
          </a:p>
          <a:p>
            <a:pPr algn="r"/>
            <a:r>
              <a:rPr lang="ru-RU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Санцевич Владимир Николаевич</a:t>
            </a:r>
          </a:p>
          <a:p>
            <a:pPr algn="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у</a:t>
            </a:r>
            <a:r>
              <a:rPr lang="ru-RU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читель математики </a:t>
            </a:r>
          </a:p>
          <a:p>
            <a:pPr algn="r"/>
            <a:r>
              <a:rPr lang="ru-RU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высшей категории</a:t>
            </a:r>
          </a:p>
          <a:p>
            <a:pPr algn="r"/>
            <a:r>
              <a:rPr lang="ru-RU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МБОУ «Новосибирская классическая гимназия №17»</a:t>
            </a:r>
            <a:endParaRPr lang="ru-RU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г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.Новосибирск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317"/>
            <a:ext cx="9277218" cy="69610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58055" y="1421144"/>
            <a:ext cx="522789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oiarussia.ru/wp-content/uploads/2017/12/Teatr-opery-i-baleta-Novosibirs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318"/>
            <a:ext cx="9277218" cy="70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3114" y="464407"/>
            <a:ext cx="7937771" cy="4154984"/>
          </a:xfrm>
          <a:prstGeom prst="rect">
            <a:avLst/>
          </a:prstGeom>
          <a:noFill/>
          <a:effectLst>
            <a:glow rad="1016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glow rad="558800">
                    <a:schemeClr val="tx1"/>
                  </a:glow>
                </a:effectLst>
              </a:rPr>
              <a:t>А вот узнать дату основания вы сможете, решив следующие примеры и выписав первые цифры из полученных ответов</a:t>
            </a:r>
          </a:p>
          <a:p>
            <a:r>
              <a:rPr lang="ru-RU" sz="2400" dirty="0">
                <a:solidFill>
                  <a:schemeClr val="bg1"/>
                </a:solidFill>
                <a:effectLst>
                  <a:glow rad="558800">
                    <a:schemeClr val="tx1"/>
                  </a:glow>
                </a:effectLst>
              </a:rPr>
              <a:t>Найдите сумму 56 и </a:t>
            </a:r>
            <a:r>
              <a:rPr lang="ru-RU" sz="2400" dirty="0" smtClean="0">
                <a:solidFill>
                  <a:schemeClr val="bg1"/>
                </a:solidFill>
                <a:effectLst>
                  <a:glow rad="558800">
                    <a:schemeClr val="tx1"/>
                  </a:glow>
                </a:effectLst>
              </a:rPr>
              <a:t>44.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glow rad="558800">
                    <a:schemeClr val="tx1"/>
                  </a:glow>
                </a:effectLst>
              </a:rPr>
              <a:t>Первое </a:t>
            </a:r>
            <a:r>
              <a:rPr lang="ru-RU" sz="2400" dirty="0">
                <a:solidFill>
                  <a:schemeClr val="bg1"/>
                </a:solidFill>
                <a:effectLst>
                  <a:glow rad="558800">
                    <a:schemeClr val="tx1"/>
                  </a:glow>
                </a:effectLst>
              </a:rPr>
              <a:t>слагаемое 78, второе – </a:t>
            </a:r>
            <a:r>
              <a:rPr lang="ru-RU" sz="2400" dirty="0" smtClean="0">
                <a:solidFill>
                  <a:schemeClr val="bg1"/>
                </a:solidFill>
                <a:effectLst>
                  <a:glow rad="558800">
                    <a:schemeClr val="tx1"/>
                  </a:glow>
                </a:effectLst>
              </a:rPr>
              <a:t>9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glow rad="558800">
                    <a:schemeClr val="tx1"/>
                  </a:glow>
                </a:effectLst>
              </a:rPr>
              <a:t>93 </a:t>
            </a:r>
            <a:r>
              <a:rPr lang="ru-RU" sz="2400" dirty="0">
                <a:solidFill>
                  <a:schemeClr val="bg1"/>
                </a:solidFill>
                <a:effectLst>
                  <a:glow rad="558800">
                    <a:schemeClr val="tx1"/>
                  </a:glow>
                </a:effectLst>
              </a:rPr>
              <a:t>уменьшить на </a:t>
            </a:r>
            <a:r>
              <a:rPr lang="ru-RU" sz="2400" dirty="0" smtClean="0">
                <a:solidFill>
                  <a:schemeClr val="bg1"/>
                </a:solidFill>
                <a:effectLst>
                  <a:glow rad="558800">
                    <a:schemeClr val="tx1"/>
                  </a:glow>
                </a:effectLst>
              </a:rPr>
              <a:t>3.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glow rad="558800">
                    <a:schemeClr val="tx1"/>
                  </a:glow>
                </a:effectLst>
              </a:rPr>
              <a:t>В </a:t>
            </a:r>
            <a:r>
              <a:rPr lang="ru-RU" sz="2400" dirty="0">
                <a:solidFill>
                  <a:schemeClr val="bg1"/>
                </a:solidFill>
                <a:effectLst>
                  <a:glow rad="558800">
                    <a:schemeClr val="tx1"/>
                  </a:glow>
                </a:effectLst>
              </a:rPr>
              <a:t>одном районе 27 новых домов, это на 4 меньше, чем во втором. Сколько домов во втором районе? </a:t>
            </a:r>
            <a:endParaRPr lang="ru-RU" sz="2400" dirty="0" smtClean="0">
              <a:solidFill>
                <a:schemeClr val="bg1"/>
              </a:solidFill>
              <a:effectLst>
                <a:glow rad="558800">
                  <a:schemeClr val="tx1"/>
                </a:glow>
              </a:effectLst>
            </a:endParaRPr>
          </a:p>
          <a:p>
            <a:r>
              <a:rPr lang="ru-RU" sz="2400" dirty="0">
                <a:solidFill>
                  <a:schemeClr val="bg1"/>
                </a:solidFill>
                <a:effectLst>
                  <a:glow rad="558800">
                    <a:schemeClr val="tx1"/>
                  </a:glow>
                </a:effectLst>
              </a:rPr>
              <a:t> </a:t>
            </a:r>
          </a:p>
          <a:p>
            <a:r>
              <a:rPr lang="ru-RU" sz="2400" dirty="0">
                <a:solidFill>
                  <a:schemeClr val="bg1"/>
                </a:solidFill>
                <a:effectLst>
                  <a:glow rad="558800">
                    <a:schemeClr val="tx1"/>
                  </a:glow>
                </a:effectLst>
              </a:rPr>
              <a:t>Новосибирск основан в 1893 году, статус города получил в декабре 1903 году</a:t>
            </a:r>
          </a:p>
        </p:txBody>
      </p:sp>
    </p:spTree>
    <p:extLst>
      <p:ext uri="{BB962C8B-B14F-4D97-AF65-F5344CB8AC3E}">
        <p14:creationId xmlns:p14="http://schemas.microsoft.com/office/powerpoint/2010/main" val="429259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3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23347"/>
          <a:stretch/>
        </p:blipFill>
        <p:spPr>
          <a:xfrm>
            <a:off x="4167802" y="2363820"/>
            <a:ext cx="4573396" cy="36727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208" y="2071195"/>
            <a:ext cx="32587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Перекрытие зала – сферический монолитный железобетонный купол с толщиной оболочки 8-10 см. и высотой 35 м., свободно лежит на круговой балке, опирающейся на колонны.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А вот какой диаметр купола, вы узнаете, решив пример:</a:t>
            </a:r>
          </a:p>
          <a:p>
            <a:r>
              <a:rPr lang="ru-RU" dirty="0"/>
              <a:t>38*65 - 36*63 – </a:t>
            </a:r>
            <a:r>
              <a:rPr lang="ru-RU" dirty="0" smtClean="0"/>
              <a:t>142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802" y="1245140"/>
            <a:ext cx="4573396" cy="4791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3161" y="5461921"/>
            <a:ext cx="661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60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0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587" y="846306"/>
            <a:ext cx="7208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нашем городе много мест, которыми мы по праву можем гордиться. Одно из таких – Новосибирский зоопарк. Один из крупнейших зоопарков в стране. В нем содержатся более 11 тысяч особей (всего 756 видов), около половины из которых занесены в Красную книгу.</a:t>
            </a:r>
          </a:p>
          <a:p>
            <a:r>
              <a:rPr lang="ru-RU" dirty="0"/>
              <a:t>Ежегодно он принимает до 1,5 млн посетителей.</a:t>
            </a:r>
          </a:p>
          <a:p>
            <a:r>
              <a:rPr lang="ru-RU" dirty="0"/>
              <a:t>Вычислите несколько первых примеров, найдите закономерность и заполните столбцы до конца, объяснить принцип составления столбца. Если задание будет выполнено, мы узнаем дату открытия зоопарка</a:t>
            </a:r>
          </a:p>
        </p:txBody>
      </p:sp>
      <p:pic>
        <p:nvPicPr>
          <p:cNvPr id="4" name="Рисунок 3" descr="https://top10.travel/wp-content/uploads/2017/08/novosibirskiy-zoopar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072" y="3307404"/>
            <a:ext cx="5188120" cy="33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786163"/>
              </p:ext>
            </p:extLst>
          </p:nvPr>
        </p:nvGraphicFramePr>
        <p:xfrm>
          <a:off x="1104900" y="339551"/>
          <a:ext cx="7017696" cy="2815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848"/>
                <a:gridCol w="3508848"/>
              </a:tblGrid>
              <a:tr h="529079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Команда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Команда 2</a:t>
                      </a:r>
                      <a:endParaRPr lang="ru-RU" dirty="0"/>
                    </a:p>
                  </a:txBody>
                  <a:tcPr/>
                </a:tc>
              </a:tr>
              <a:tr h="1918241">
                <a:tc>
                  <a:txBody>
                    <a:bodyPr/>
                    <a:lstStyle/>
                    <a:p>
                      <a:r>
                        <a:rPr lang="ru-RU" dirty="0" smtClean="0"/>
                        <a:t>9*9 + 7 = …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98*9 + 6 = …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987*9 + 5 = …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9876*9 + 4 = …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98765*9 + 3 = …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987654*9 + … = …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9876543*9 + … = …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…*9 + … =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1*8 + 1 = …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12*8 + 2 = …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123*8 + 3 = …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1234*8 + 4 = …</a:t>
                      </a:r>
                    </a:p>
                    <a:p>
                      <a:r>
                        <a:rPr lang="ru-RU" dirty="0" smtClean="0"/>
                        <a:t>12345*8 + 5 = …</a:t>
                      </a:r>
                    </a:p>
                    <a:p>
                      <a:r>
                        <a:rPr lang="ru-RU" dirty="0" smtClean="0"/>
                        <a:t>123456*8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+… = …</a:t>
                      </a:r>
                    </a:p>
                    <a:p>
                      <a:r>
                        <a:rPr lang="ru-RU" dirty="0" smtClean="0"/>
                        <a:t>1234567*8 + … = … </a:t>
                      </a:r>
                    </a:p>
                    <a:p>
                      <a:r>
                        <a:rPr lang="ru-RU" dirty="0" smtClean="0"/>
                        <a:t>…*8 + … = …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913072" y="3446932"/>
            <a:ext cx="5188120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Зоопарк был основан в 1947 году.</a:t>
            </a:r>
            <a:endParaRPr lang="ru-RU" dirty="0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97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457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42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127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12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42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27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82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902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127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97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457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42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127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12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42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27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82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902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127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87875" y="190836"/>
            <a:ext cx="487093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Планетарий - современный комплекс, оснащенный по последнему слову техники. На его территории находятся 4 мощных телескопа. Космический театр планетария рассчитан на 114 зрителей, также здесь имеется полноценный астрофизический центр, киностудия, обсерватория, башня Фуко, где можно отследить суточные вращения Земли. Планетарий открылся в 2012 году в День российской науки. Каждой команде предлагается по ребусу: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87875" y="5372984"/>
            <a:ext cx="33020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ребусе надо звездочки заменить цифрами таким образом, чтобы равенства были верными.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875" y="3391784"/>
            <a:ext cx="5105400" cy="1981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142" y="3783679"/>
            <a:ext cx="741726" cy="13757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358" y="3797992"/>
            <a:ext cx="890451" cy="1433202"/>
          </a:xfrm>
          <a:prstGeom prst="rect">
            <a:avLst/>
          </a:prstGeom>
        </p:spPr>
      </p:pic>
      <p:pic>
        <p:nvPicPr>
          <p:cNvPr id="12" name="Рисунок 11" descr="https://top10.travel/wp-content/uploads/2017/08/planetarij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28576"/>
            <a:ext cx="9200472" cy="691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5343" y="1458461"/>
            <a:ext cx="3138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Цифра единиц в ответе первой команды – это дата открытия, в ответе второй – месяц открытия.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42854" y="4584863"/>
            <a:ext cx="2187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8 февраля</a:t>
            </a:r>
          </a:p>
        </p:txBody>
      </p:sp>
    </p:spTree>
    <p:extLst>
      <p:ext uri="{BB962C8B-B14F-4D97-AF65-F5344CB8AC3E}">
        <p14:creationId xmlns:p14="http://schemas.microsoft.com/office/powerpoint/2010/main" val="34452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99" y="-594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6391" y="76969"/>
            <a:ext cx="5836596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Монумент Славы. Памятник был воздвигнут в честь жителей Сибири – участников Великой Отечественной войны. Он представляет собой мемориальный комплекс, состоящий из Вечного огня, фигуры женщины-матери и нескольких десятиметровых пилонов, на которых в хронологическом порядке высечены сцены основных этапы ВОВ. Сразу же за комплексом начинается Аллея славы, состоящая из 100 елей.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6864" y="2657000"/>
            <a:ext cx="265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16+12</a:t>
            </a:r>
            <a:r>
              <a:rPr lang="en-US" sz="3200" dirty="0" smtClean="0"/>
              <a:t>:4+2*12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651"/>
          <a:stretch/>
        </p:blipFill>
        <p:spPr>
          <a:xfrm>
            <a:off x="3239311" y="3189757"/>
            <a:ext cx="5072164" cy="1104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7839" y="4294657"/>
            <a:ext cx="2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Ответы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059" y="4861764"/>
            <a:ext cx="5076825" cy="485775"/>
          </a:xfrm>
          <a:prstGeom prst="rect">
            <a:avLst/>
          </a:prstGeom>
        </p:spPr>
      </p:pic>
      <p:pic>
        <p:nvPicPr>
          <p:cNvPr id="13" name="Рисунок 12" descr="https://top10.travel/wp-content/uploads/2017/08/monument-slav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390" y="-594"/>
            <a:ext cx="9160484" cy="685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1604" y="2111016"/>
            <a:ext cx="2733472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открытия монумента вы сможете,  выполнив действия по следующей схеме: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699" y="4252419"/>
            <a:ext cx="351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((Команда 1 + </a:t>
            </a:r>
            <a:r>
              <a:rPr lang="ru-RU" dirty="0" err="1" smtClean="0"/>
              <a:t>команла</a:t>
            </a:r>
            <a:r>
              <a:rPr lang="ru-RU" dirty="0" smtClean="0"/>
              <a:t> 2) – 2 ) * 7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632472" y="5609149"/>
            <a:ext cx="255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1967 году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9017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" y="0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281693"/>
            <a:ext cx="5194569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Еще одно уникальное сооружение, единственное в своем роде за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Уралом.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комплексный парк, обладающий уникальной научно-технологической и деловой инфраструктурой, позволяющей создать наилучшие условия для генерации и развития инновационных компаний и успешного развития действующих инновационных предприятий, место, где научные разработки воплощаются в промышленные технологии.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278" y="327048"/>
            <a:ext cx="3764605" cy="226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называтся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этот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парк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узнаете,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решив уравнения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100+х=110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10*у=80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n-17=29</a:t>
            </a:r>
          </a:p>
          <a:p>
            <a:pPr indent="228600" algn="just">
              <a:lnSpc>
                <a:spcPct val="107000"/>
              </a:lnSpc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а:64=3</a:t>
            </a:r>
          </a:p>
          <a:p>
            <a:pPr indent="228600" algn="just">
              <a:lnSpc>
                <a:spcPct val="107000"/>
              </a:lnSpc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175-к=98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194570" y="87549"/>
            <a:ext cx="0" cy="3250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336" y="2640740"/>
            <a:ext cx="3949827" cy="6894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1854" y="2960852"/>
            <a:ext cx="35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09489" y="2960852"/>
            <a:ext cx="49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0069" y="2960852"/>
            <a:ext cx="49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29833" y="2968326"/>
            <a:ext cx="49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974732" y="2968326"/>
            <a:ext cx="35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44366" y="4621949"/>
            <a:ext cx="140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парк</a:t>
            </a:r>
            <a:endParaRPr lang="ru-RU" dirty="0"/>
          </a:p>
        </p:txBody>
      </p:sp>
      <p:pic>
        <p:nvPicPr>
          <p:cNvPr id="17" name="Рисунок 16" descr="https://top10.travel/wp-content/uploads/2017/08/akademgorodo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5149" y="3337658"/>
            <a:ext cx="5379329" cy="352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81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64497 0.237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57" y="1189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 -0.00717 L -0.53698 0.2379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1224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4.81481E-6 L -0.77813 0.236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75" y="1182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37187 0.2354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175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57691 0.2368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54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4094" y="0"/>
            <a:ext cx="6789906" cy="326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Новосибирский метромост.</a:t>
            </a: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Крытый понтон над рекой Обь общей протяженностью более 2 тысяч метров (около 900 метров проходят над водой), который соединяет станции метрополитена «Речной вокзал» и «Студенческая». Конструкцию возвели в 1980-х годах. Она считается самым длинным мостом такого типа в мире и уникальным техническим сооружением. Строительство моста решило в свое время многие транспортные проблемы города. Он состоит из х пролетов.</a:t>
            </a: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Решив уравнение вы узнаете ответ на этот вопрос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4094" y="3319671"/>
            <a:ext cx="497083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 + (х + 8) + (х + 8 + 33) + (х + 8 + 33 + 55) = 173,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324" y="2785037"/>
            <a:ext cx="2091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 = 7</a:t>
            </a:r>
            <a:br>
              <a:rPr lang="ru-RU" dirty="0" smtClean="0"/>
            </a:br>
            <a:r>
              <a:rPr lang="ru-RU" dirty="0" smtClean="0"/>
              <a:t>Мост состоит из семи пролетов</a:t>
            </a:r>
            <a:endParaRPr lang="ru-RU" dirty="0"/>
          </a:p>
        </p:txBody>
      </p:sp>
      <p:pic>
        <p:nvPicPr>
          <p:cNvPr id="6" name="Рисунок 5" descr="https://top10.travel/wp-content/uploads/2017/08/metromos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742" y="2271446"/>
            <a:ext cx="6937375" cy="461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628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9030" y="2345906"/>
            <a:ext cx="7354110" cy="216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Новосибирск лучший ты без сомнения,</a:t>
            </a: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Новосибирск, люблю облик твой.</a:t>
            </a: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Непрерывных твоих улиц движение,</a:t>
            </a:r>
          </a:p>
          <a:p>
            <a:pPr algn="ctr"/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Словно радуга мосты над рекой.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3811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40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48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720"/>
                            </p:stCondLst>
                            <p:childTnLst>
                              <p:par>
                                <p:cTn id="2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595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Владимир Н. Санцевич</cp:lastModifiedBy>
  <cp:revision>34</cp:revision>
  <dcterms:created xsi:type="dcterms:W3CDTF">2013-11-19T05:52:05Z</dcterms:created>
  <dcterms:modified xsi:type="dcterms:W3CDTF">2019-02-04T08:42:52Z</dcterms:modified>
</cp:coreProperties>
</file>