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</p:sldMasterIdLst>
  <p:notesMasterIdLst>
    <p:notesMasterId r:id="rId43"/>
  </p:notesMasterIdLst>
  <p:sldIdLst>
    <p:sldId id="384" r:id="rId5"/>
    <p:sldId id="382" r:id="rId6"/>
    <p:sldId id="341" r:id="rId7"/>
    <p:sldId id="343" r:id="rId8"/>
    <p:sldId id="344" r:id="rId9"/>
    <p:sldId id="345" r:id="rId10"/>
    <p:sldId id="346" r:id="rId11"/>
    <p:sldId id="347" r:id="rId12"/>
    <p:sldId id="348" r:id="rId13"/>
    <p:sldId id="350" r:id="rId14"/>
    <p:sldId id="349" r:id="rId15"/>
    <p:sldId id="351" r:id="rId16"/>
    <p:sldId id="354" r:id="rId17"/>
    <p:sldId id="355" r:id="rId18"/>
    <p:sldId id="356" r:id="rId19"/>
    <p:sldId id="357" r:id="rId20"/>
    <p:sldId id="360" r:id="rId21"/>
    <p:sldId id="361" r:id="rId22"/>
    <p:sldId id="362" r:id="rId23"/>
    <p:sldId id="363" r:id="rId24"/>
    <p:sldId id="365" r:id="rId25"/>
    <p:sldId id="366" r:id="rId26"/>
    <p:sldId id="367" r:id="rId27"/>
    <p:sldId id="352" r:id="rId28"/>
    <p:sldId id="299" r:id="rId29"/>
    <p:sldId id="381" r:id="rId30"/>
    <p:sldId id="370" r:id="rId31"/>
    <p:sldId id="371" r:id="rId32"/>
    <p:sldId id="373" r:id="rId33"/>
    <p:sldId id="374" r:id="rId34"/>
    <p:sldId id="372" r:id="rId35"/>
    <p:sldId id="368" r:id="rId36"/>
    <p:sldId id="376" r:id="rId37"/>
    <p:sldId id="377" r:id="rId38"/>
    <p:sldId id="375" r:id="rId39"/>
    <p:sldId id="378" r:id="rId40"/>
    <p:sldId id="379" r:id="rId41"/>
    <p:sldId id="380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000000"/>
    <a:srgbClr val="008000"/>
    <a:srgbClr val="660404"/>
    <a:srgbClr val="FFCCFF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-965" y="-2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2758301689540791E-2"/>
          <c:y val="4.4139500128816643E-2"/>
          <c:w val="0.95724169831045924"/>
          <c:h val="0.8705489938757656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Белый</c:v>
                </c:pt>
              </c:strCache>
            </c:strRef>
          </c:tx>
          <c:spPr>
            <a:solidFill>
              <a:schemeClr val="bg1"/>
            </a:solidFill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Золотой</c:v>
                </c:pt>
              </c:strCache>
            </c:strRef>
          </c:tx>
          <c:spPr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100000">
                  <a:srgbClr val="FF0300"/>
                </a:gs>
                <a:gs pos="100000">
                  <a:srgbClr val="4D0808"/>
                </a:gs>
              </a:gsLst>
              <a:lin ang="8100000" scaled="1"/>
              <a:tileRect/>
            </a:gradFill>
          </c:spPr>
          <c:invertIfNegative val="0"/>
          <c:dLbls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Красный</c:v>
                </c:pt>
              </c:strCache>
            </c:strRef>
          </c:tx>
          <c:spPr>
            <a:gradFill flip="none" rotWithShape="1">
              <a:gsLst>
                <a:gs pos="65000">
                  <a:srgbClr val="FF0000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1.157407407407407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Зелёный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1.1574074074074032E-2"/>
                  <c:y val="-1.2984275014798878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Чёрный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dLbls>
            <c:dLbl>
              <c:idx val="0"/>
              <c:layout>
                <c:manualLayout>
                  <c:x val="1.8518518518518434E-2"/>
                  <c:y val="7.08213480677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Жёлтый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6.944444444444359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Розовый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1.1574074074074073E-2"/>
                  <c:y val="1.0623620462933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Серебряный</c:v>
                </c:pt>
              </c:strCache>
            </c:strRef>
          </c:tx>
          <c:spPr>
            <a:gradFill flip="none" rotWithShape="1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0" scaled="0"/>
              <a:tileRect/>
            </a:gradFill>
          </c:spPr>
          <c:invertIfNegative val="0"/>
          <c:dLbls>
            <c:dLbl>
              <c:idx val="0"/>
              <c:layout>
                <c:manualLayout>
                  <c:x val="9.2592592592592587E-3"/>
                  <c:y val="-3.54120682097777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Лист1!$I$2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Синий</c:v>
                </c:pt>
              </c:strCache>
            </c:strRef>
          </c:tx>
          <c:spPr>
            <a:solidFill>
              <a:srgbClr val="005696"/>
            </a:solidFill>
          </c:spPr>
          <c:invertIfNegative val="0"/>
          <c:dLbls>
            <c:dLbl>
              <c:idx val="0"/>
              <c:layout>
                <c:manualLayout>
                  <c:x val="2.083333333333324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Лист1!$J$2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Голубой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5BB9FF"/>
              </a:solidFill>
            </c:spPr>
          </c:dPt>
          <c:dLbls>
            <c:dLbl>
              <c:idx val="0"/>
              <c:layout>
                <c:manualLayout>
                  <c:x val="1.8518518518518604E-2"/>
                  <c:y val="-3.54120682097777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Лист1!$K$2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Медный</c:v>
                </c:pt>
              </c:strCache>
            </c:strRef>
          </c:tx>
          <c:spPr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path path="circle">
                <a:fillToRect l="100000" t="100000"/>
              </a:path>
            </a:gradFill>
          </c:spPr>
          <c:invertIfNegative val="0"/>
          <c:dLbls>
            <c:dLbl>
              <c:idx val="0"/>
              <c:layout>
                <c:manualLayout>
                  <c:x val="1.3888888888888888E-2"/>
                  <c:y val="3.54120682097777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Лист1!$L$2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Серый</c:v>
                </c:pt>
              </c:strCache>
            </c:strRef>
          </c:tx>
          <c:spPr>
            <a:solidFill>
              <a:srgbClr val="5F5F5F"/>
            </a:solidFill>
          </c:spPr>
          <c:invertIfNegative val="0"/>
          <c:dLbls>
            <c:dLbl>
              <c:idx val="0"/>
              <c:layout>
                <c:manualLayout>
                  <c:x val="1.157407407407407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Лист1!$M$2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4157440"/>
        <c:axId val="35361856"/>
        <c:axId val="0"/>
      </c:bar3DChart>
      <c:catAx>
        <c:axId val="44157440"/>
        <c:scaling>
          <c:orientation val="minMax"/>
        </c:scaling>
        <c:delete val="1"/>
        <c:axPos val="b"/>
        <c:majorTickMark val="out"/>
        <c:minorTickMark val="none"/>
        <c:tickLblPos val="nextTo"/>
        <c:crossAx val="35361856"/>
        <c:crosses val="autoZero"/>
        <c:auto val="1"/>
        <c:lblAlgn val="ctr"/>
        <c:lblOffset val="100"/>
        <c:noMultiLvlLbl val="0"/>
      </c:catAx>
      <c:valAx>
        <c:axId val="353618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441574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2194006999125113"/>
          <c:y val="5.0053753020557222E-2"/>
          <c:w val="0.67787911927675704"/>
          <c:h val="0.31607724626834877"/>
        </c:manualLayout>
      </c:layout>
      <c:overlay val="1"/>
      <c:sp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ln w="47625">
          <a:solidFill>
            <a:srgbClr val="00B050"/>
          </a:solidFill>
        </a:ln>
      </c:spPr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spPr>
    <a:solidFill>
      <a:srgbClr val="9EBD5F"/>
    </a:solidFill>
    <a:ln w="76200" cap="rnd">
      <a:solidFill>
        <a:srgbClr val="00B050"/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2758301689540791E-2"/>
          <c:y val="4.4139500128816643E-2"/>
          <c:w val="0.95724169831045924"/>
          <c:h val="0.8705489938757656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Белый</c:v>
                </c:pt>
              </c:strCache>
            </c:strRef>
          </c:tx>
          <c:spPr>
            <a:solidFill>
              <a:schemeClr val="bg1"/>
            </a:solidFill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Золотой</c:v>
                </c:pt>
              </c:strCache>
            </c:strRef>
          </c:tx>
          <c:spPr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100000">
                  <a:srgbClr val="FF0300"/>
                </a:gs>
                <a:gs pos="100000">
                  <a:srgbClr val="4D0808"/>
                </a:gs>
              </a:gsLst>
              <a:lin ang="8100000" scaled="1"/>
              <a:tileRect/>
            </a:gradFill>
          </c:spPr>
          <c:invertIfNegative val="0"/>
          <c:dLbls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Красный</c:v>
                </c:pt>
              </c:strCache>
            </c:strRef>
          </c:tx>
          <c:spPr>
            <a:gradFill flip="none" rotWithShape="1">
              <a:gsLst>
                <a:gs pos="65000">
                  <a:srgbClr val="FF0000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1.157407407407407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Зелёный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1.1574074074074032E-2"/>
                  <c:y val="-1.2984275014798878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Чёрный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dLbls>
            <c:dLbl>
              <c:idx val="0"/>
              <c:layout>
                <c:manualLayout>
                  <c:x val="1.8518518518518434E-2"/>
                  <c:y val="7.08213480677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Жёлтый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6.944444444444359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Розовый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1.1574074074074073E-2"/>
                  <c:y val="1.0623620462933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Серебряный</c:v>
                </c:pt>
              </c:strCache>
            </c:strRef>
          </c:tx>
          <c:spPr>
            <a:gradFill flip="none" rotWithShape="1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0" scaled="0"/>
              <a:tileRect/>
            </a:gradFill>
          </c:spPr>
          <c:invertIfNegative val="0"/>
          <c:dLbls>
            <c:dLbl>
              <c:idx val="0"/>
              <c:layout>
                <c:manualLayout>
                  <c:x val="9.2592592592592587E-3"/>
                  <c:y val="-3.54120682097777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Лист1!$I$2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Синий</c:v>
                </c:pt>
              </c:strCache>
            </c:strRef>
          </c:tx>
          <c:spPr>
            <a:solidFill>
              <a:srgbClr val="005696"/>
            </a:solidFill>
          </c:spPr>
          <c:invertIfNegative val="0"/>
          <c:dLbls>
            <c:dLbl>
              <c:idx val="0"/>
              <c:layout>
                <c:manualLayout>
                  <c:x val="2.083333333333324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Лист1!$J$2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Голубой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5BB9FF"/>
              </a:solidFill>
            </c:spPr>
          </c:dPt>
          <c:dLbls>
            <c:dLbl>
              <c:idx val="0"/>
              <c:layout>
                <c:manualLayout>
                  <c:x val="1.8518518518518604E-2"/>
                  <c:y val="-3.54120682097777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Лист1!$K$2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Медный</c:v>
                </c:pt>
              </c:strCache>
            </c:strRef>
          </c:tx>
          <c:spPr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path path="circle">
                <a:fillToRect l="100000" t="100000"/>
              </a:path>
            </a:gradFill>
          </c:spPr>
          <c:invertIfNegative val="0"/>
          <c:dLbls>
            <c:dLbl>
              <c:idx val="0"/>
              <c:layout>
                <c:manualLayout>
                  <c:x val="1.3888888888888888E-2"/>
                  <c:y val="3.54120682097777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Лист1!$L$2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Серый</c:v>
                </c:pt>
              </c:strCache>
            </c:strRef>
          </c:tx>
          <c:spPr>
            <a:solidFill>
              <a:srgbClr val="5F5F5F"/>
            </a:solidFill>
          </c:spPr>
          <c:invertIfNegative val="0"/>
          <c:dLbls>
            <c:dLbl>
              <c:idx val="0"/>
              <c:layout>
                <c:manualLayout>
                  <c:x val="1.157407407407407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Лист1!$M$2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4136960"/>
        <c:axId val="35058752"/>
        <c:axId val="0"/>
      </c:bar3DChart>
      <c:catAx>
        <c:axId val="44136960"/>
        <c:scaling>
          <c:orientation val="minMax"/>
        </c:scaling>
        <c:delete val="1"/>
        <c:axPos val="b"/>
        <c:majorTickMark val="out"/>
        <c:minorTickMark val="none"/>
        <c:tickLblPos val="nextTo"/>
        <c:crossAx val="35058752"/>
        <c:crosses val="autoZero"/>
        <c:auto val="1"/>
        <c:lblAlgn val="ctr"/>
        <c:lblOffset val="100"/>
        <c:noMultiLvlLbl val="0"/>
      </c:catAx>
      <c:valAx>
        <c:axId val="350587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44136960"/>
        <c:crosses val="autoZero"/>
        <c:crossBetween val="between"/>
      </c:valAx>
    </c:plotArea>
    <c:plotVisOnly val="1"/>
    <c:dispBlanksAs val="gap"/>
    <c:showDLblsOverMax val="0"/>
  </c:chart>
  <c:spPr>
    <a:solidFill>
      <a:srgbClr val="9EBD5F"/>
    </a:solidFill>
    <a:ln w="76200" cap="rnd">
      <a:solidFill>
        <a:srgbClr val="00B050"/>
      </a:solidFill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7.0591488563929508E-2"/>
          <c:w val="0.95530806245373179"/>
          <c:h val="0.7345773425653578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  <a:bevelB prst="slope"/>
            </a:sp3d>
          </c:spPr>
          <c:invertIfNegative val="0"/>
          <c:dPt>
            <c:idx val="0"/>
            <c:invertIfNegative val="0"/>
            <c:bubble3D val="1"/>
            <c:spPr>
              <a:solidFill>
                <a:srgbClr val="FF00FF"/>
              </a:solidFill>
              <a:scene3d>
                <a:camera prst="orthographicFront"/>
                <a:lightRig rig="threePt" dir="t"/>
              </a:scene3d>
              <a:sp3d>
                <a:bevelT/>
                <a:bevelB prst="slope"/>
              </a:sp3d>
            </c:spPr>
          </c:dPt>
          <c:dPt>
            <c:idx val="1"/>
            <c:invertIfNegative val="0"/>
            <c:bubble3D val="1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  <a:bevelB prst="slope"/>
              </a:sp3d>
            </c:spPr>
          </c:dPt>
          <c:dPt>
            <c:idx val="2"/>
            <c:invertIfNegative val="0"/>
            <c:bubble3D val="1"/>
            <c:spPr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>
                <a:bevelT/>
                <a:bevelB prst="slope"/>
              </a:sp3d>
            </c:spPr>
          </c:dPt>
          <c:dPt>
            <c:idx val="3"/>
            <c:invertIfNegative val="0"/>
            <c:bubble3D val="1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  <a:bevelB prst="slope"/>
              </a:sp3d>
            </c:spPr>
          </c:dPt>
          <c:dPt>
            <c:idx val="4"/>
            <c:invertIfNegative val="0"/>
            <c:bubble3D val="1"/>
            <c:spPr>
              <a:solidFill>
                <a:srgbClr val="6600CC"/>
              </a:solidFill>
              <a:scene3d>
                <a:camera prst="orthographicFront"/>
                <a:lightRig rig="threePt" dir="t"/>
              </a:scene3d>
              <a:sp3d>
                <a:bevelT/>
                <a:bevelB prst="slope"/>
              </a:sp3d>
            </c:spPr>
          </c:dPt>
          <c:dPt>
            <c:idx val="5"/>
            <c:invertIfNegative val="0"/>
            <c:bubble3D val="1"/>
            <c:spPr>
              <a:solidFill>
                <a:srgbClr val="CC6600"/>
              </a:solidFill>
              <a:scene3d>
                <a:camera prst="orthographicFront"/>
                <a:lightRig rig="threePt" dir="t"/>
              </a:scene3d>
              <a:sp3d>
                <a:bevelT/>
                <a:bevelB prst="slope"/>
              </a:sp3d>
            </c:spPr>
          </c:dPt>
          <c:dPt>
            <c:idx val="6"/>
            <c:invertIfNegative val="0"/>
            <c:bubble3D val="1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  <a:bevelB prst="slope"/>
              </a:sp3d>
            </c:spPr>
          </c:dPt>
          <c:dLbls>
            <c:dLbl>
              <c:idx val="0"/>
              <c:layout>
                <c:manualLayout>
                  <c:x val="9.1196176445125802E-4"/>
                  <c:y val="-0.11280065811944143"/>
                </c:manualLayout>
              </c:layout>
              <c:tx>
                <c:rich>
                  <a:bodyPr/>
                  <a:lstStyle/>
                  <a:p>
                    <a:r>
                      <a:rPr lang="en-US" sz="2800" b="1" cap="none" spc="0">
                        <a:ln w="952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rPr>
                      <a:t>1</a:t>
                    </a:r>
                    <a:endParaRPr lang="en-US" sz="2400" b="1" cap="none" spc="0">
                      <a:ln w="952"/>
                      <a:gradFill>
                        <a:gsLst>
                          <a:gs pos="0">
                            <a:schemeClr val="accent6">
                              <a:shade val="20000"/>
                              <a:satMod val="200000"/>
                            </a:schemeClr>
                          </a:gs>
                          <a:gs pos="78000">
                            <a:schemeClr val="accent6">
                              <a:tint val="90000"/>
                              <a:shade val="89000"/>
                              <a:satMod val="220000"/>
                            </a:schemeClr>
                          </a:gs>
                          <a:gs pos="100000">
                            <a:schemeClr val="accent6">
                              <a:tint val="12000"/>
                              <a:satMod val="255000"/>
                            </a:schemeClr>
                          </a:gs>
                        </a:gsLst>
                        <a:lin ang="5400000"/>
                      </a:gra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9205532000807595E-3"/>
                  <c:y val="-8.7860032295117491E-2"/>
                </c:manualLayout>
              </c:layout>
              <c:tx>
                <c:rich>
                  <a:bodyPr/>
                  <a:lstStyle/>
                  <a:p>
                    <a:r>
                      <a:rPr lang="en-US" sz="2800" b="1" cap="none" spc="0">
                        <a:ln w="952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rPr>
                      <a:t>14</a:t>
                    </a:r>
                    <a:endParaRPr lang="en-US" sz="2400" b="1" cap="none" spc="0">
                      <a:ln w="952"/>
                      <a:gradFill>
                        <a:gsLst>
                          <a:gs pos="0">
                            <a:schemeClr val="accent6">
                              <a:shade val="20000"/>
                              <a:satMod val="200000"/>
                            </a:schemeClr>
                          </a:gs>
                          <a:gs pos="78000">
                            <a:schemeClr val="accent6">
                              <a:tint val="90000"/>
                              <a:shade val="89000"/>
                              <a:satMod val="220000"/>
                            </a:schemeClr>
                          </a:gs>
                          <a:gs pos="100000">
                            <a:schemeClr val="accent6">
                              <a:tint val="12000"/>
                              <a:satMod val="255000"/>
                            </a:schemeClr>
                          </a:gs>
                        </a:gsLst>
                        <a:lin ang="5400000"/>
                      </a:gra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564164702455826E-3"/>
                  <c:y val="-0.10144249112472506"/>
                </c:manualLayout>
              </c:layout>
              <c:tx>
                <c:rich>
                  <a:bodyPr/>
                  <a:lstStyle/>
                  <a:p>
                    <a:r>
                      <a:rPr lang="en-US" sz="2800" b="1" cap="none" spc="0">
                        <a:ln w="952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rPr>
                      <a:t>36</a:t>
                    </a:r>
                    <a:endParaRPr lang="en-US" sz="2400" b="1" cap="none" spc="0">
                      <a:ln w="952"/>
                      <a:gradFill>
                        <a:gsLst>
                          <a:gs pos="0">
                            <a:schemeClr val="accent6">
                              <a:shade val="20000"/>
                              <a:satMod val="200000"/>
                            </a:schemeClr>
                          </a:gs>
                          <a:gs pos="78000">
                            <a:schemeClr val="accent6">
                              <a:tint val="90000"/>
                              <a:shade val="89000"/>
                              <a:satMod val="220000"/>
                            </a:schemeClr>
                          </a:gs>
                          <a:gs pos="100000">
                            <a:schemeClr val="accent6">
                              <a:tint val="12000"/>
                              <a:satMod val="255000"/>
                            </a:schemeClr>
                          </a:gs>
                        </a:gsLst>
                        <a:lin ang="5400000"/>
                      </a:gra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2551096810558854E-3"/>
                  <c:y val="-0.10622028820964839"/>
                </c:manualLayout>
              </c:layout>
              <c:tx>
                <c:rich>
                  <a:bodyPr/>
                  <a:lstStyle/>
                  <a:p>
                    <a:r>
                      <a:rPr lang="en-US" sz="2800" b="1" cap="none" spc="0">
                        <a:ln w="952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rPr>
                      <a:t>21</a:t>
                    </a:r>
                    <a:endParaRPr lang="en-US" sz="2400" b="1" cap="none" spc="0">
                      <a:ln w="952"/>
                      <a:gradFill>
                        <a:gsLst>
                          <a:gs pos="0">
                            <a:schemeClr val="accent6">
                              <a:shade val="20000"/>
                              <a:satMod val="200000"/>
                            </a:schemeClr>
                          </a:gs>
                          <a:gs pos="78000">
                            <a:schemeClr val="accent6">
                              <a:tint val="90000"/>
                              <a:shade val="89000"/>
                              <a:satMod val="220000"/>
                            </a:schemeClr>
                          </a:gs>
                          <a:gs pos="100000">
                            <a:schemeClr val="accent6">
                              <a:tint val="12000"/>
                              <a:satMod val="255000"/>
                            </a:schemeClr>
                          </a:gs>
                        </a:gsLst>
                        <a:lin ang="5400000"/>
                      </a:gra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6.8105626231125226E-3"/>
                  <c:y val="-0.10699758976740524"/>
                </c:manualLayout>
              </c:layout>
              <c:tx>
                <c:rich>
                  <a:bodyPr/>
                  <a:lstStyle/>
                  <a:p>
                    <a:r>
                      <a:rPr lang="en-US" sz="2800" b="1" cap="none" spc="0">
                        <a:ln w="952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rPr>
                      <a:t>7</a:t>
                    </a:r>
                    <a:endParaRPr lang="en-US" sz="2400" b="1" cap="none" spc="0">
                      <a:ln w="952"/>
                      <a:gradFill>
                        <a:gsLst>
                          <a:gs pos="0">
                            <a:schemeClr val="accent6">
                              <a:shade val="20000"/>
                              <a:satMod val="200000"/>
                            </a:schemeClr>
                          </a:gs>
                          <a:gs pos="78000">
                            <a:schemeClr val="accent6">
                              <a:tint val="90000"/>
                              <a:shade val="89000"/>
                              <a:satMod val="220000"/>
                            </a:schemeClr>
                          </a:gs>
                          <a:gs pos="100000">
                            <a:schemeClr val="accent6">
                              <a:tint val="12000"/>
                              <a:satMod val="255000"/>
                            </a:schemeClr>
                          </a:gs>
                        </a:gsLst>
                        <a:lin ang="5400000"/>
                      </a:gra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3.1223821778193594E-3"/>
                  <c:y val="-0.11148083264229555"/>
                </c:manualLayout>
              </c:layout>
              <c:tx>
                <c:rich>
                  <a:bodyPr/>
                  <a:lstStyle/>
                  <a:p>
                    <a:r>
                      <a:rPr lang="en-US" sz="2800" b="1" cap="none" spc="0">
                        <a:ln w="952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rPr>
                      <a:t>4</a:t>
                    </a:r>
                    <a:endParaRPr lang="en-US" sz="2400" b="1" cap="none" spc="0">
                      <a:ln w="952"/>
                      <a:gradFill>
                        <a:gsLst>
                          <a:gs pos="0">
                            <a:schemeClr val="accent6">
                              <a:shade val="20000"/>
                              <a:satMod val="200000"/>
                            </a:schemeClr>
                          </a:gs>
                          <a:gs pos="78000">
                            <a:schemeClr val="accent6">
                              <a:tint val="90000"/>
                              <a:shade val="89000"/>
                              <a:satMod val="220000"/>
                            </a:schemeClr>
                          </a:gs>
                          <a:gs pos="100000">
                            <a:schemeClr val="accent6">
                              <a:tint val="12000"/>
                              <a:satMod val="255000"/>
                            </a:schemeClr>
                          </a:gs>
                        </a:gsLst>
                        <a:lin ang="5400000"/>
                      </a:gra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3458283906086282E-3"/>
                  <c:y val="-9.5370840452413827E-2"/>
                </c:manualLayout>
              </c:layout>
              <c:tx>
                <c:rich>
                  <a:bodyPr/>
                  <a:lstStyle/>
                  <a:p>
                    <a:r>
                      <a:rPr lang="en-US" sz="2800" b="1" cap="none" spc="0">
                        <a:ln w="952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rPr>
                      <a:t>12</a:t>
                    </a:r>
                    <a:endParaRPr lang="en-US" sz="2400" b="1" cap="none" spc="0">
                      <a:ln w="952"/>
                      <a:gradFill>
                        <a:gsLst>
                          <a:gs pos="0">
                            <a:schemeClr val="accent6">
                              <a:shade val="20000"/>
                              <a:satMod val="200000"/>
                            </a:schemeClr>
                          </a:gs>
                          <a:gs pos="78000">
                            <a:schemeClr val="accent6">
                              <a:tint val="90000"/>
                              <a:shade val="89000"/>
                              <a:satMod val="220000"/>
                            </a:schemeClr>
                          </a:gs>
                          <a:gs pos="100000">
                            <a:schemeClr val="accent6">
                              <a:tint val="12000"/>
                              <a:satMod val="255000"/>
                            </a:schemeClr>
                          </a:gs>
                        </a:gsLst>
                        <a:lin ang="5400000"/>
                      </a:gra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 cap="flat" cmpd="sng" algn="ctr">
                <a:noFill/>
                <a:prstDash val="solid"/>
              </a:ln>
              <a:effectLst/>
            </c:spPr>
            <c:txPr>
              <a:bodyPr/>
              <a:lstStyle/>
              <a:p>
                <a:pPr>
                  <a:defRPr sz="2800" b="1" cap="none" spc="0">
                    <a:ln w="952"/>
                    <a:solidFill>
                      <a:schemeClr val="accent6">
                        <a:lumMod val="50000"/>
                      </a:schemeClr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Лист1!$A$2:$A$8</c:f>
              <c:strCache>
                <c:ptCount val="7"/>
                <c:pt idx="0">
                  <c:v>Рассказ №1</c:v>
                </c:pt>
                <c:pt idx="1">
                  <c:v>Рассказ № 2</c:v>
                </c:pt>
                <c:pt idx="2">
                  <c:v>Рассказ № 3</c:v>
                </c:pt>
                <c:pt idx="3">
                  <c:v>Рассказ № 4</c:v>
                </c:pt>
                <c:pt idx="4">
                  <c:v>Рассказ № 5</c:v>
                </c:pt>
                <c:pt idx="5">
                  <c:v>Рассказ № 6</c:v>
                </c:pt>
                <c:pt idx="6">
                  <c:v>Рассказ № 7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</c:v>
                </c:pt>
                <c:pt idx="1">
                  <c:v>14</c:v>
                </c:pt>
                <c:pt idx="2">
                  <c:v>36</c:v>
                </c:pt>
                <c:pt idx="3">
                  <c:v>21</c:v>
                </c:pt>
                <c:pt idx="4">
                  <c:v>7</c:v>
                </c:pt>
                <c:pt idx="5">
                  <c:v>4</c:v>
                </c:pt>
                <c:pt idx="6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gapDepth val="36"/>
        <c:shape val="cylinder"/>
        <c:axId val="159824896"/>
        <c:axId val="36553280"/>
        <c:axId val="0"/>
      </c:bar3DChart>
      <c:catAx>
        <c:axId val="1598248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36553280"/>
        <c:crosses val="autoZero"/>
        <c:auto val="1"/>
        <c:lblAlgn val="ctr"/>
        <c:lblOffset val="100"/>
        <c:noMultiLvlLbl val="0"/>
      </c:catAx>
      <c:valAx>
        <c:axId val="365532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9824896"/>
        <c:crosses val="autoZero"/>
        <c:crossBetween val="between"/>
      </c:valAx>
    </c:plotArea>
    <c:plotVisOnly val="1"/>
    <c:dispBlanksAs val="gap"/>
    <c:showDLblsOverMax val="0"/>
  </c:chart>
  <c:spPr>
    <a:ln w="92075" cap="rnd">
      <a:solidFill>
        <a:srgbClr val="00B0F0"/>
      </a:solidFill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7D5DC-DC07-4946-9053-E23AF25A1F84}" type="datetimeFigureOut">
              <a:rPr lang="ru-RU" smtClean="0"/>
              <a:t>09.03.2019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BC021-88E3-4588-87C6-806487F7C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762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930E-6CF6-4BEE-A8FA-987601848614}" type="datetime1">
              <a:rPr lang="ru-RU" smtClean="0"/>
              <a:t>09.03.2019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107BE-46D7-49A0-9D43-F62B61D0BB3B}" type="datetime1">
              <a:rPr lang="ru-RU" smtClean="0"/>
              <a:t>09.03.2019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1A81-B070-4D41-9D46-FC99E71BA832}" type="datetime1">
              <a:rPr lang="ru-RU" smtClean="0"/>
              <a:t>09.03.2019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F360-2B19-463C-AC63-ECB04F8117D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473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5025-1C8A-4E76-AAB4-961ACD195EF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858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8F97C-DB98-4CB5-85CD-9F55D8FC7E3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268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CABBA-309D-498F-9DE3-24C3A836BFE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909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CF8D-B90A-40A2-8137-C8F51D0C618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121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71F7D-B76E-4466-96F2-F8F2FCD381E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955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8E13B-1785-47AE-968D-33DC8E85DAA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752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762CD-AC53-4736-8E3E-D7D8C59BF0B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761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C0BC9-23D7-4F90-8BE9-A1EA6C1598E1}" type="datetime1">
              <a:rPr lang="ru-RU" smtClean="0"/>
              <a:t>09.03.2019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E4A6-CC67-4CC8-9FF3-3898274598A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017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C332-D472-4B65-B785-5A455CD9F7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40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D4FA6-F359-4C94-A89D-B975BBDA860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80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BA9C-AD1E-4BE5-A280-F69AB87BED5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747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8934-5ED9-4D3E-83CE-75B9EECED9F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8978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C6CC-23A4-4A9F-BC46-6F37712E8B5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2889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1B2B8-FA02-407D-9073-2F64BFA76E5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695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67BFF-C5B9-4F39-8C04-D2941A4D1DE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719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FB32F-E9D1-47CA-86CA-5957A0C3B11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87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0CF0-7DA3-4177-B51F-47080EA1EB6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028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F961-CA26-4A7D-89A0-D9C7263C3509}" type="datetime1">
              <a:rPr lang="ru-RU" smtClean="0"/>
              <a:t>09.03.2019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A882-1D38-42DD-894E-0E1BFBEB34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3375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F18E5-CA84-4453-9922-B6D3C0D9904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331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07420-5013-4925-B4CC-358F88DF20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6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86BD5-BEE8-4BD9-A32C-0BE39F2A866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9372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054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8258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9101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238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5191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386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A5B1-3F9E-4453-A037-2B2D3CE159B4}" type="datetime1">
              <a:rPr lang="ru-RU" smtClean="0"/>
              <a:t>09.03.2019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2045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875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314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7851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20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B6D1-09DE-4067-AC77-26473AF24EE5}" type="datetime1">
              <a:rPr lang="ru-RU" smtClean="0"/>
              <a:t>09.03.2019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3A1C-0E43-453C-85F3-A54CCD0D0DB9}" type="datetime1">
              <a:rPr lang="ru-RU" smtClean="0"/>
              <a:t>09.03.2019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3A7F-9B2F-4934-9E07-D4D491A151A1}" type="datetime1">
              <a:rPr lang="ru-RU" smtClean="0"/>
              <a:t>09.03.2019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570D-9A1C-4297-820C-BE9C41D21B8A}" type="datetime1">
              <a:rPr lang="ru-RU" smtClean="0"/>
              <a:t>09.03.2019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F9BF1-03F8-428B-A5A1-4D7703D02083}" type="datetime1">
              <a:rPr lang="ru-RU" smtClean="0"/>
              <a:t>09.03.2019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37501-DC3B-4343-8454-649820D214ED}" type="datetime1">
              <a:rPr lang="ru-RU" smtClean="0"/>
              <a:t>09.03.2019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290A7-E662-4FF4-94B5-A0546539D4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0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38B83-9BDF-4A28-82E7-4FA5E97979B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8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28201-532C-41FE-822E-EDA3E01817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124EC-A26A-431C-82D7-FF85E74068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63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7"/>
          <p:cNvSpPr>
            <a:spLocks noGrp="1"/>
          </p:cNvSpPr>
          <p:nvPr>
            <p:ph type="dt" sz="half" idx="10"/>
          </p:nvPr>
        </p:nvSpPr>
        <p:spPr>
          <a:xfrm>
            <a:off x="628650" y="6472896"/>
            <a:ext cx="1964279" cy="365125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2F4959-1220-4A46-975F-8EB164FCC197}" type="datetime1"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09.03.2019</a:t>
            </a:fld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12258" y="549141"/>
            <a:ext cx="6122895" cy="64633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Batang" pitchFamily="18" charset="-127"/>
                <a:ea typeface="Batang" pitchFamily="18" charset="-127"/>
                <a:cs typeface="+mn-cs"/>
              </a:rPr>
              <a:t>МАОУ МНОГОПРОФИЛЬНЫЙ ЛИЦЕЙ № 20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Batang" pitchFamily="18" charset="-127"/>
                <a:ea typeface="Batang" pitchFamily="18" charset="-127"/>
                <a:cs typeface="+mn-cs"/>
              </a:rPr>
              <a:t>ГОРОДА УЛЬЯНОВСКА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18336" y="2052939"/>
            <a:ext cx="764914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all" spc="0" normalizeH="0" baseline="0" noProof="0" dirty="0" smtClean="0">
                <a:ln w="0"/>
                <a:gradFill flip="none">
                  <a:gsLst>
                    <a:gs pos="0">
                      <a:srgbClr val="5B9BD5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5B9BD5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5B9BD5">
                        <a:shade val="65000"/>
                        <a:satMod val="130000"/>
                      </a:srgbClr>
                    </a:gs>
                    <a:gs pos="92000">
                      <a:srgbClr val="5B9BD5">
                        <a:shade val="50000"/>
                        <a:satMod val="120000"/>
                      </a:srgbClr>
                    </a:gs>
                    <a:gs pos="100000">
                      <a:srgbClr val="5B9BD5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Bookman Old Style" pitchFamily="18" charset="0"/>
              </a:rPr>
              <a:t>Исследовательский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all" spc="0" normalizeH="0" baseline="0" noProof="0" dirty="0" smtClean="0">
                <a:ln w="0"/>
                <a:gradFill flip="none">
                  <a:gsLst>
                    <a:gs pos="0">
                      <a:srgbClr val="5B9BD5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5B9BD5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5B9BD5">
                        <a:shade val="65000"/>
                        <a:satMod val="130000"/>
                      </a:srgbClr>
                    </a:gs>
                    <a:gs pos="92000">
                      <a:srgbClr val="5B9BD5">
                        <a:shade val="50000"/>
                        <a:satMod val="120000"/>
                      </a:srgbClr>
                    </a:gs>
                    <a:gs pos="100000">
                      <a:srgbClr val="5B9BD5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Bookman Old Style" pitchFamily="18" charset="0"/>
              </a:rPr>
              <a:t>проект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9" r="18074" b="54079"/>
          <a:stretch/>
        </p:blipFill>
        <p:spPr bwMode="auto">
          <a:xfrm>
            <a:off x="3012141" y="5397594"/>
            <a:ext cx="3962400" cy="54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3" t="45921" r="16278" b="13366"/>
          <a:stretch/>
        </p:blipFill>
        <p:spPr bwMode="auto">
          <a:xfrm>
            <a:off x="2761130" y="5988423"/>
            <a:ext cx="4347882" cy="48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26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914" y="0"/>
            <a:ext cx="2090737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7467" y="542926"/>
            <a:ext cx="6330950" cy="908197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4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4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Цвета</a:t>
            </a:r>
            <a:r>
              <a:rPr lang="ru-RU" sz="24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использованные Андерсеном в сказке «Снежная королева»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4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2000" b="1" dirty="0">
              <a:ln w="1905">
                <a:solidFill>
                  <a:schemeClr val="accent6">
                    <a:lumMod val="50000"/>
                  </a:schemeClr>
                </a:solidFill>
              </a:ln>
              <a:gradFill flip="none" rotWithShape="1"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366517354"/>
              </p:ext>
            </p:extLst>
          </p:nvPr>
        </p:nvGraphicFramePr>
        <p:xfrm>
          <a:off x="135467" y="1354667"/>
          <a:ext cx="8848195" cy="5359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33683" flipV="1">
            <a:off x="-846787" y="962677"/>
            <a:ext cx="3041910" cy="155252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60234" y="1583266"/>
            <a:ext cx="5274732" cy="2709335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9580" algn="ctr">
              <a:spcAft>
                <a:spcPts val="0"/>
              </a:spcAft>
            </a:pPr>
            <a:r>
              <a:rPr lang="ru-RU" sz="2200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Проведённые нами подсчёты выявляют многоцветие сказок Андерсена. </a:t>
            </a:r>
          </a:p>
          <a:p>
            <a:pPr indent="449580" algn="ctr">
              <a:spcAft>
                <a:spcPts val="0"/>
              </a:spcAft>
            </a:pPr>
            <a:r>
              <a:rPr lang="ru-RU" sz="2200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Использование цветовой палитры является одним из художественных приёмов автора, позволяющем добиться желаемых целей.</a:t>
            </a:r>
            <a:endParaRPr lang="ru-RU" sz="2200" dirty="0">
              <a:ln w="10541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8ABF1-20CC-4E38-A442-2B3094AB8E52}" type="datetime1">
              <a:rPr lang="ru-RU" smtClean="0"/>
              <a:t>09.03.2019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49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914" y="0"/>
            <a:ext cx="2090737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5068" y="839259"/>
            <a:ext cx="6330950" cy="540807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6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6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6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Символика </a:t>
            </a:r>
            <a:r>
              <a:rPr lang="ru-RU" sz="36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цвета в </a:t>
            </a:r>
            <a:r>
              <a:rPr lang="ru-RU" sz="36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сказке Андерсена</a:t>
            </a:r>
            <a:br>
              <a:rPr lang="ru-RU" sz="36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«Снежная королева»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6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3200" b="1" dirty="0">
              <a:ln w="1905">
                <a:solidFill>
                  <a:schemeClr val="accent6">
                    <a:lumMod val="50000"/>
                  </a:schemeClr>
                </a:solidFill>
              </a:ln>
              <a:gradFill flip="none" rotWithShape="1"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t="2022" r="3705" b="2513"/>
          <a:stretch/>
        </p:blipFill>
        <p:spPr bwMode="auto">
          <a:xfrm>
            <a:off x="3098800" y="1964267"/>
            <a:ext cx="4695823" cy="466513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B86A5-2E78-4934-8B91-D428205BA8DA}" type="datetime1">
              <a:rPr lang="ru-RU" smtClean="0"/>
              <a:t>09.03.2019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29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6"/>
            <a:ext cx="9230783" cy="686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 rot="1557744">
            <a:off x="5130801" y="495068"/>
            <a:ext cx="4411132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indent="449580" algn="just">
              <a:spcAft>
                <a:spcPts val="0"/>
              </a:spcAft>
              <a:tabLst>
                <a:tab pos="2065338" algn="l"/>
              </a:tabLst>
            </a:pPr>
            <a:r>
              <a:rPr lang="ru-RU" sz="7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DS Diploma Art" pitchFamily="82" charset="-78"/>
                <a:cs typeface="DS Diploma Art" pitchFamily="82" charset="-78"/>
              </a:rPr>
              <a:t>Холод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790" y="80201"/>
            <a:ext cx="5132687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7600" b="1" spc="50" dirty="0" smtClean="0">
                <a:ln w="13500">
                  <a:solidFill>
                    <a:srgbClr val="5B9BD5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5B9BD5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Белый цвет</a:t>
            </a:r>
            <a:endParaRPr lang="ru-RU" sz="7600" b="1" spc="50" dirty="0">
              <a:ln w="13500">
                <a:solidFill>
                  <a:srgbClr val="5B9BD5">
                    <a:shade val="2500"/>
                    <a:alpha val="6500"/>
                  </a:srgbClr>
                </a:solidFill>
                <a:prstDash val="solid"/>
              </a:ln>
              <a:solidFill>
                <a:srgbClr val="5B9BD5">
                  <a:tint val="3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21048151">
            <a:off x="67137" y="2290005"/>
            <a:ext cx="4478867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72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DS Diploma Art" pitchFamily="82" charset="-78"/>
                <a:cs typeface="DS Diploma Art" pitchFamily="82" charset="-78"/>
              </a:rPr>
              <a:t>пустота</a:t>
            </a:r>
            <a:endParaRPr lang="ru-RU" sz="72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DS Diploma Art" pitchFamily="82" charset="-78"/>
              <a:cs typeface="DS Diploma Art" pitchFamily="82" charset="-78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021" y="1059921"/>
            <a:ext cx="5094287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59" y="4930775"/>
            <a:ext cx="9545108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-110067"/>
            <a:ext cx="73644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" t="54907" r="57628" b="15378"/>
          <a:stretch/>
        </p:blipFill>
        <p:spPr>
          <a:xfrm>
            <a:off x="2166060" y="4685144"/>
            <a:ext cx="4852807" cy="2646989"/>
          </a:xfrm>
          <a:effectLst>
            <a:glow rad="1905000">
              <a:schemeClr val="accent3">
                <a:satMod val="175000"/>
                <a:alpha val="57000"/>
              </a:schemeClr>
            </a:glow>
          </a:effec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96EB6-D567-425C-B132-DE914095529C}" type="datetime1">
              <a:rPr lang="ru-RU" smtClean="0"/>
              <a:t>09.03.2019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40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9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91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3">
                                          <p:stCondLst>
                                            <p:cond delay="5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3">
                                          <p:stCondLst>
                                            <p:cond delay="14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45" decel="50000">
                                          <p:stCondLst>
                                            <p:cond delay="146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333" y="3051644"/>
            <a:ext cx="4697134" cy="38063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067" y="0"/>
            <a:ext cx="4221645" cy="427848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691231" y="520468"/>
            <a:ext cx="4555542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Жёлтый цвет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40667" y="1615702"/>
            <a:ext cx="48598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 w="10541" cmpd="sng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Helvetica"/>
              </a:rPr>
              <a:t>символизирует теплоту, радость, солнце, жизнь, свет, счастье, богатство. </a:t>
            </a:r>
            <a:endParaRPr lang="ru-RU" sz="2800" b="1" dirty="0">
              <a:ln w="10541" cmpd="sng">
                <a:solidFill>
                  <a:schemeClr val="tx1"/>
                </a:solidFill>
                <a:prstDash val="solid"/>
              </a:ln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E6F71-43B2-433B-9E48-46739D6EDE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1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5544"/>
            <a:ext cx="9144000" cy="460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067" y="0"/>
            <a:ext cx="4221645" cy="427848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691231" y="520468"/>
            <a:ext cx="4555542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Жёлтый цвет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40667" y="1615702"/>
            <a:ext cx="48598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 w="10541" cmpd="sng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Helvetica"/>
              </a:rPr>
              <a:t>символизирует теплоту, радость, солнце, жизнь, свет, счастье, богатство. </a:t>
            </a:r>
            <a:endParaRPr lang="ru-RU" sz="2800" b="1" dirty="0">
              <a:ln w="10541" cmpd="sng">
                <a:solidFill>
                  <a:schemeClr val="tx1"/>
                </a:solidFill>
                <a:prstDash val="solid"/>
              </a:ln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8A6D0-9B93-48B6-AFED-D80E3A8C89E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17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76907" y="520468"/>
            <a:ext cx="4784195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Золотой цвет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3" y="2601293"/>
            <a:ext cx="4902200" cy="3867240"/>
          </a:xfrm>
        </p:spPr>
      </p:pic>
      <p:pic>
        <p:nvPicPr>
          <p:cNvPr id="11" name="Picture 2" descr="https://avatanplus.com/files/resources/original/57d302191b016157104032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7" y="112274"/>
            <a:ext cx="2508516" cy="216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pynokio.narod.ru/dop/kapeta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908" y="3289300"/>
            <a:ext cx="40767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139266" y="1632635"/>
            <a:ext cx="392853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Helvetica"/>
              </a:rPr>
              <a:t>символизирует </a:t>
            </a:r>
            <a:r>
              <a:rPr lang="ru-RU" sz="28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Helvetica"/>
              </a:rPr>
              <a:t>радость</a:t>
            </a:r>
            <a:r>
              <a:rPr lang="ru-RU" sz="2800" b="1" dirty="0">
                <a:ln w="10541" cmpd="sng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Helvetica"/>
              </a:rPr>
              <a:t>, солнце, жизнь, свет, счастье, богатство. </a:t>
            </a:r>
            <a:endParaRPr lang="ru-RU" sz="2800" b="1" dirty="0">
              <a:ln w="10541" cmpd="sng">
                <a:solidFill>
                  <a:schemeClr val="tx1"/>
                </a:solidFill>
                <a:prstDash val="solid"/>
              </a:ln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4D38-EF80-42DC-9A01-8ACB9353F4F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85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33729" y="156402"/>
            <a:ext cx="4791889" cy="101566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Зелёный цвет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4668" y="1073835"/>
            <a:ext cx="89577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Helvetica"/>
              </a:rPr>
              <a:t>символ юности, духовности, жизненных возможностей, возрождения </a:t>
            </a:r>
            <a:r>
              <a:rPr lang="ru-RU" sz="2800" b="1" dirty="0">
                <a:ln w="10541" cmpd="sng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Helvetica"/>
              </a:rPr>
              <a:t>и </a:t>
            </a:r>
            <a:r>
              <a:rPr lang="ru-RU" sz="28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Helvetica"/>
              </a:rPr>
              <a:t>надежды </a:t>
            </a:r>
            <a:endParaRPr lang="ru-RU" sz="2800" b="1" dirty="0">
              <a:ln w="10541" cmpd="sng">
                <a:solidFill>
                  <a:schemeClr val="tx1"/>
                </a:solidFill>
                <a:prstDash val="solid"/>
              </a:ln>
              <a:latin typeface="Batang" pitchFamily="18" charset="-127"/>
              <a:ea typeface="Batang" pitchFamily="18" charset="-127"/>
              <a:cs typeface="Helvetica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783" y="2141539"/>
            <a:ext cx="58039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D5FED-8A6F-4544-BFC4-0050ED904A9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04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25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067" y="0"/>
            <a:ext cx="9762067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33729" y="156402"/>
            <a:ext cx="4791889" cy="101566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Зелёный цвет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4668" y="1073835"/>
            <a:ext cx="89577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Helvetica"/>
              </a:rPr>
              <a:t>символ юности, духовности, жизненных возможностей, возрождения </a:t>
            </a:r>
            <a:r>
              <a:rPr lang="ru-RU" sz="2800" b="1" dirty="0">
                <a:ln w="10541" cmpd="sng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Helvetica"/>
              </a:rPr>
              <a:t>и </a:t>
            </a:r>
            <a:r>
              <a:rPr lang="ru-RU" sz="28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Helvetica"/>
              </a:rPr>
              <a:t>надежды </a:t>
            </a:r>
            <a:endParaRPr lang="ru-RU" sz="2800" b="1" dirty="0">
              <a:ln w="10541" cmpd="sng">
                <a:solidFill>
                  <a:schemeClr val="tx1"/>
                </a:solidFill>
                <a:prstDash val="solid"/>
              </a:ln>
              <a:latin typeface="Batang" pitchFamily="18" charset="-127"/>
              <a:ea typeface="Batang" pitchFamily="18" charset="-127"/>
              <a:cs typeface="Helvetica"/>
            </a:endParaRPr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89" y="2215092"/>
            <a:ext cx="5988938" cy="4351338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133724" y="156400"/>
            <a:ext cx="4791889" cy="101566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Зелёный цвет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4662" y="1082296"/>
            <a:ext cx="8957733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Helvetica"/>
              </a:rPr>
              <a:t>символ юности, духовности, жизненных возможностей, возрождения </a:t>
            </a:r>
            <a:r>
              <a:rPr lang="ru-RU" sz="2800" b="1" dirty="0">
                <a:ln w="10541" cmpd="sng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Helvetica"/>
              </a:rPr>
              <a:t>и </a:t>
            </a:r>
            <a:r>
              <a:rPr lang="ru-RU" sz="28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Helvetica"/>
              </a:rPr>
              <a:t>надежды </a:t>
            </a:r>
            <a:endParaRPr lang="ru-RU" sz="2800" b="1" dirty="0">
              <a:ln w="10541" cmpd="sng">
                <a:solidFill>
                  <a:schemeClr val="tx1"/>
                </a:solidFill>
                <a:prstDash val="solid"/>
              </a:ln>
              <a:latin typeface="Batang" pitchFamily="18" charset="-127"/>
              <a:ea typeface="Batang" pitchFamily="18" charset="-127"/>
              <a:cs typeface="Helvetica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89293-BAE4-423B-BED7-4A73A55D085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29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30326" y="757533"/>
            <a:ext cx="3632076" cy="156504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50000"/>
              </a:lnSpc>
            </a:pPr>
            <a:endParaRPr lang="ru-RU" sz="6000" b="1" dirty="0" smtClean="0">
              <a:ln w="10541" cmpd="sng">
                <a:solidFill>
                  <a:schemeClr val="accent5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>
              <a:lnSpc>
                <a:spcPct val="50000"/>
              </a:lnSpc>
            </a:pPr>
            <a:r>
              <a:rPr lang="ru-RU" sz="6000" b="1" dirty="0" smtClean="0">
                <a:ln w="10541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Синий цвет</a:t>
            </a:r>
            <a:endParaRPr lang="ru-RU" sz="6000" b="1" dirty="0">
              <a:ln w="10541" cmpd="sng">
                <a:solidFill>
                  <a:schemeClr val="accent5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23266" y="632114"/>
            <a:ext cx="5020734" cy="138499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Helvetica"/>
              </a:rPr>
              <a:t>ассоциируется </a:t>
            </a:r>
            <a:r>
              <a:rPr lang="ru-RU" sz="2800" b="1" dirty="0">
                <a:ln w="10541" cmpd="sng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Helvetica"/>
              </a:rPr>
              <a:t>с холодом, </a:t>
            </a:r>
            <a:r>
              <a:rPr lang="ru-RU" sz="28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Helvetica"/>
              </a:rPr>
              <a:t> покоем, </a:t>
            </a:r>
            <a:r>
              <a:rPr lang="ru-RU" sz="2800" b="1" dirty="0">
                <a:ln w="10541" cmpd="sng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Helvetica"/>
              </a:rPr>
              <a:t>тяжестью, </a:t>
            </a:r>
            <a:r>
              <a:rPr lang="ru-RU" sz="28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Helvetica"/>
              </a:rPr>
              <a:t>вечностью и </a:t>
            </a:r>
            <a:r>
              <a:rPr lang="ru-RU" sz="2800" b="1" dirty="0">
                <a:ln w="10541" cmpd="sng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Helvetica"/>
              </a:rPr>
              <a:t>тоской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04" y="2505075"/>
            <a:ext cx="7731125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5ECAA-0910-4049-947B-3F93FDAE6A6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7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13393" y="334200"/>
            <a:ext cx="3632076" cy="156504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50000"/>
              </a:lnSpc>
            </a:pPr>
            <a:endParaRPr lang="ru-RU" sz="6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>
              <a:lnSpc>
                <a:spcPct val="50000"/>
              </a:lnSpc>
            </a:pPr>
            <a: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Серый цвет</a:t>
            </a:r>
            <a:endParaRPr lang="ru-RU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2479296"/>
            <a:ext cx="4191000" cy="22467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Helvetica"/>
              </a:rPr>
              <a:t>символ </a:t>
            </a:r>
            <a:r>
              <a:rPr lang="ru-RU" sz="2800" b="1" dirty="0">
                <a:ln w="10541" cmpd="sng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Helvetica"/>
              </a:rPr>
              <a:t>скуки, печали, депрессии, безразличия, незаметности, пасмурности, </a:t>
            </a:r>
            <a:r>
              <a:rPr lang="ru-RU" sz="28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Helvetica"/>
              </a:rPr>
              <a:t>тучи  </a:t>
            </a:r>
            <a:endParaRPr lang="ru-RU" sz="2800" b="1" dirty="0">
              <a:ln w="10541" cmpd="sng">
                <a:solidFill>
                  <a:schemeClr val="tx1"/>
                </a:solidFill>
                <a:prstDash val="solid"/>
              </a:ln>
              <a:latin typeface="Batang" pitchFamily="18" charset="-127"/>
              <a:ea typeface="Batang" pitchFamily="18" charset="-127"/>
              <a:cs typeface="Helvetica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060" y="-254000"/>
            <a:ext cx="5413407" cy="679026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09DFE-8882-45F9-9062-D58340830E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8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E9F0"/>
              </a:clrFrom>
              <a:clrTo>
                <a:srgbClr val="FEE9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1" b="-80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1" b="-804"/>
          <a:stretch/>
        </p:blipFill>
        <p:spPr>
          <a:xfrm rot="10800000">
            <a:off x="0" y="-232088"/>
            <a:ext cx="9152463" cy="68749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3412" y="515912"/>
            <a:ext cx="8346141" cy="1904560"/>
          </a:xfrm>
          <a:prstGeom prst="ellipse">
            <a:avLst/>
          </a:prstGeom>
          <a:solidFill>
            <a:srgbClr val="FFFF99"/>
          </a:solidFill>
          <a:effectLst>
            <a:softEdge rad="317500"/>
          </a:effectLst>
        </p:spPr>
        <p:txBody>
          <a:bodyPr>
            <a:prstTxWarp prst="textDeflate">
              <a:avLst/>
            </a:prstTxWarp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0000">
                      <a:srgbClr val="0819FB"/>
                    </a:gs>
                    <a:gs pos="39000">
                      <a:srgbClr val="1A8D48"/>
                    </a:gs>
                    <a:gs pos="52000">
                      <a:srgbClr val="FFFF00"/>
                    </a:gs>
                    <a:gs pos="67000">
                      <a:srgbClr val="EE3F17"/>
                    </a:gs>
                    <a:gs pos="78000">
                      <a:srgbClr val="E81766"/>
                    </a:gs>
                    <a:gs pos="100000">
                      <a:srgbClr val="A603AB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Как математик сказку читал </a:t>
            </a:r>
            <a:endParaRPr lang="ru-RU" sz="2800" b="1" dirty="0">
              <a:ln w="12700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A603AB"/>
                  </a:gs>
                  <a:gs pos="20000">
                    <a:srgbClr val="0819FB"/>
                  </a:gs>
                  <a:gs pos="39000">
                    <a:srgbClr val="1A8D48"/>
                  </a:gs>
                  <a:gs pos="52000">
                    <a:srgbClr val="FFFF00"/>
                  </a:gs>
                  <a:gs pos="67000">
                    <a:srgbClr val="EE3F17"/>
                  </a:gs>
                  <a:gs pos="7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4959-1220-4A46-975F-8EB164FCC197}" type="datetime1">
              <a:rPr lang="ru-RU" smtClean="0"/>
              <a:t>09.03.2019</a:t>
            </a:fld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700138" y="2210240"/>
            <a:ext cx="6168981" cy="2730321"/>
          </a:xfrm>
          <a:prstGeom prst="ellipse">
            <a:avLst/>
          </a:prstGeom>
          <a:solidFill>
            <a:srgbClr val="FFFF99"/>
          </a:solidFill>
          <a:effectLst>
            <a:softEdge rad="317500"/>
          </a:effectLst>
        </p:spPr>
        <p:txBody>
          <a:bodyPr vert="horz" lIns="91440" tIns="45720" rIns="91440" bIns="45720" numCol="1" rtlCol="0" anchor="b">
            <a:prstTxWarp prst="textInflateBottom">
              <a:avLst/>
            </a:prstTxWarp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0000">
                      <a:srgbClr val="0819FB"/>
                    </a:gs>
                    <a:gs pos="39000">
                      <a:srgbClr val="1A8D48"/>
                    </a:gs>
                    <a:gs pos="52000">
                      <a:srgbClr val="FFFF00"/>
                    </a:gs>
                    <a:gs pos="67000">
                      <a:srgbClr val="EE3F17"/>
                    </a:gs>
                    <a:gs pos="78000">
                      <a:srgbClr val="E81766"/>
                    </a:gs>
                    <a:gs pos="100000">
                      <a:srgbClr val="A603AB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Многоцветность фабульного мира  </a:t>
            </a:r>
            <a:br>
              <a:rPr lang="ru-RU" sz="2800" b="1" dirty="0" smtClean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0000">
                      <a:srgbClr val="0819FB"/>
                    </a:gs>
                    <a:gs pos="39000">
                      <a:srgbClr val="1A8D48"/>
                    </a:gs>
                    <a:gs pos="52000">
                      <a:srgbClr val="FFFF00"/>
                    </a:gs>
                    <a:gs pos="67000">
                      <a:srgbClr val="EE3F17"/>
                    </a:gs>
                    <a:gs pos="78000">
                      <a:srgbClr val="E81766"/>
                    </a:gs>
                    <a:gs pos="100000">
                      <a:srgbClr val="A603AB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</a:b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0000">
                      <a:srgbClr val="0819FB"/>
                    </a:gs>
                    <a:gs pos="39000">
                      <a:srgbClr val="1A8D48"/>
                    </a:gs>
                    <a:gs pos="52000">
                      <a:srgbClr val="FFFF00"/>
                    </a:gs>
                    <a:gs pos="67000">
                      <a:srgbClr val="EE3F17"/>
                    </a:gs>
                    <a:gs pos="78000">
                      <a:srgbClr val="E81766"/>
                    </a:gs>
                    <a:gs pos="100000">
                      <a:srgbClr val="A603AB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«Снежной королевы» </a:t>
            </a:r>
            <a:br>
              <a:rPr lang="ru-RU" sz="2800" b="1" dirty="0" smtClean="0">
                <a:ln w="1270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0000">
                      <a:srgbClr val="0819FB"/>
                    </a:gs>
                    <a:gs pos="39000">
                      <a:srgbClr val="1A8D48"/>
                    </a:gs>
                    <a:gs pos="52000">
                      <a:srgbClr val="FFFF00"/>
                    </a:gs>
                    <a:gs pos="67000">
                      <a:srgbClr val="EE3F17"/>
                    </a:gs>
                    <a:gs pos="78000">
                      <a:srgbClr val="E81766"/>
                    </a:gs>
                    <a:gs pos="100000">
                      <a:srgbClr val="A603AB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</a:br>
            <a:endParaRPr lang="ru-RU" sz="2800" b="1" dirty="0">
              <a:ln w="12700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A603AB"/>
                  </a:gs>
                  <a:gs pos="20000">
                    <a:srgbClr val="0819FB"/>
                  </a:gs>
                  <a:gs pos="39000">
                    <a:srgbClr val="1A8D48"/>
                  </a:gs>
                  <a:gs pos="52000">
                    <a:srgbClr val="FFFF00"/>
                  </a:gs>
                  <a:gs pos="67000">
                    <a:srgbClr val="EE3F17"/>
                  </a:gs>
                  <a:gs pos="7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77610" y="1819852"/>
            <a:ext cx="10246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или</a:t>
            </a:r>
            <a:endParaRPr lang="ru-RU" sz="40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652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13393" y="334200"/>
            <a:ext cx="3632076" cy="156504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50000"/>
              </a:lnSpc>
            </a:pPr>
            <a:endParaRPr lang="ru-RU" sz="6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lnSpc>
                <a:spcPct val="50000"/>
              </a:lnSpc>
            </a:pPr>
            <a:r>
              <a:rPr lang="ru-RU" sz="6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Красный цвет</a:t>
            </a:r>
            <a:endParaRPr lang="ru-RU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996696"/>
            <a:ext cx="9144000" cy="44012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sz="2800" b="1" dirty="0" smtClean="0">
              <a:ln w="10541" cmpd="sng">
                <a:solidFill>
                  <a:schemeClr val="tx1"/>
                </a:solidFill>
                <a:prstDash val="solid"/>
              </a:ln>
              <a:latin typeface="Batang" pitchFamily="18" charset="-127"/>
              <a:ea typeface="Batang" pitchFamily="18" charset="-127"/>
              <a:cs typeface="Helvetica"/>
            </a:endParaRPr>
          </a:p>
          <a:p>
            <a:pPr marL="457200" indent="-457200">
              <a:buClr>
                <a:srgbClr val="FF0000"/>
              </a:buClr>
              <a:buSzPct val="200000"/>
              <a:buFont typeface="Wingdings" pitchFamily="2" charset="2"/>
              <a:buChar char="ü"/>
            </a:pPr>
            <a:r>
              <a:rPr lang="ru-RU" sz="28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Helvetica"/>
              </a:rPr>
              <a:t>Символ радости, красоты, любви, полноты </a:t>
            </a:r>
            <a:r>
              <a:rPr lang="ru-RU" sz="2800" b="1" dirty="0">
                <a:ln w="10541" cmpd="sng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Helvetica"/>
              </a:rPr>
              <a:t>жизни, </a:t>
            </a:r>
            <a:r>
              <a:rPr lang="ru-RU" sz="28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Helvetica"/>
              </a:rPr>
              <a:t>мудрости;</a:t>
            </a:r>
          </a:p>
          <a:p>
            <a:pPr marL="457200" indent="-457200">
              <a:buClr>
                <a:srgbClr val="FF0000"/>
              </a:buClr>
              <a:buSzPct val="200000"/>
              <a:buFont typeface="Wingdings" pitchFamily="2" charset="2"/>
              <a:buChar char="ü"/>
            </a:pPr>
            <a:endParaRPr lang="ru-RU" sz="2800" b="1" dirty="0">
              <a:ln w="10541" cmpd="sng">
                <a:solidFill>
                  <a:schemeClr val="tx1"/>
                </a:solidFill>
                <a:prstDash val="solid"/>
              </a:ln>
              <a:latin typeface="Batang" pitchFamily="18" charset="-127"/>
              <a:ea typeface="Batang" pitchFamily="18" charset="-127"/>
              <a:cs typeface="Helvetica"/>
            </a:endParaRPr>
          </a:p>
          <a:p>
            <a:pPr marL="457200" indent="-457200">
              <a:buClr>
                <a:srgbClr val="FF0000"/>
              </a:buClr>
              <a:buSzPct val="200000"/>
              <a:buFont typeface="Wingdings" pitchFamily="2" charset="2"/>
              <a:buChar char="ü"/>
            </a:pPr>
            <a:r>
              <a:rPr lang="ru-RU" sz="28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Helvetica"/>
              </a:rPr>
              <a:t>символ греха, цвет </a:t>
            </a:r>
            <a:r>
              <a:rPr lang="ru-RU" sz="2800" b="1" dirty="0">
                <a:ln w="10541" cmpd="sng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Helvetica"/>
              </a:rPr>
              <a:t>всего мистического, таинственного, потустороннего</a:t>
            </a:r>
            <a:r>
              <a:rPr lang="ru-RU" sz="28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Helvetica"/>
              </a:rPr>
              <a:t>.</a:t>
            </a:r>
          </a:p>
          <a:p>
            <a:pPr>
              <a:buClr>
                <a:srgbClr val="FF0000"/>
              </a:buClr>
              <a:buSzPct val="200000"/>
            </a:pPr>
            <a:r>
              <a:rPr lang="ru-RU" sz="28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Helvetica"/>
              </a:rPr>
              <a:t> </a:t>
            </a:r>
          </a:p>
          <a:p>
            <a:pPr marL="457200" indent="-457200">
              <a:buClr>
                <a:srgbClr val="FF0000"/>
              </a:buClr>
              <a:buSzPct val="200000"/>
              <a:buFont typeface="Wingdings" pitchFamily="2" charset="2"/>
              <a:buChar char="ü"/>
            </a:pPr>
            <a:r>
              <a:rPr lang="ru-RU" sz="28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Helvetica"/>
              </a:rPr>
              <a:t>Символ власти, величия. У </a:t>
            </a:r>
            <a:r>
              <a:rPr lang="ru-RU" sz="2800" b="1" dirty="0">
                <a:ln w="10541" cmpd="sng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Helvetica"/>
              </a:rPr>
              <a:t>древних иудеев он был царским цветом, в православии символизировал божественное проявление. </a:t>
            </a:r>
          </a:p>
        </p:txBody>
      </p:sp>
      <p:sp>
        <p:nvSpPr>
          <p:cNvPr id="2" name="Прямоугольник 1"/>
          <p:cNvSpPr/>
          <p:nvPr/>
        </p:nvSpPr>
        <p:spPr>
          <a:xfrm rot="295967">
            <a:off x="3973983" y="683435"/>
            <a:ext cx="45469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Batang" pitchFamily="18" charset="-127"/>
                <a:ea typeface="Batang" pitchFamily="18" charset="-127"/>
                <a:cs typeface="Helvetica"/>
              </a:rPr>
              <a:t> Очень противоречивый цвет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27C5D-8C3A-43D3-B44B-314EDE536BF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04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30327" y="351133"/>
            <a:ext cx="3632076" cy="156504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50000"/>
              </a:lnSpc>
            </a:pPr>
            <a:endParaRPr lang="ru-RU" sz="6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lnSpc>
                <a:spcPct val="50000"/>
              </a:lnSpc>
            </a:pPr>
            <a:r>
              <a:rPr lang="ru-RU" sz="6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Красный цвет</a:t>
            </a:r>
            <a:endParaRPr lang="ru-RU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" t="31780" r="26076" b="-422"/>
          <a:stretch/>
        </p:blipFill>
        <p:spPr bwMode="auto">
          <a:xfrm flipH="1">
            <a:off x="4455459" y="0"/>
            <a:ext cx="4273176" cy="264897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4910"/>
            <a:ext cx="5069947" cy="347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ADD"/>
              </a:clrFrom>
              <a:clrTo>
                <a:srgbClr val="FDFA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674" y="2990830"/>
            <a:ext cx="3206749" cy="41475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8769A-A6CF-41A4-A46C-98D9F052614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5455" y="2377472"/>
            <a:ext cx="8551571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/>
                <a:ea typeface="Times New Roman"/>
                <a:cs typeface="Helvetica"/>
              </a:rPr>
              <a:t>В </a:t>
            </a:r>
            <a:r>
              <a:rPr lang="ru-RU" sz="20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/>
                <a:ea typeface="Times New Roman"/>
                <a:cs typeface="Helvetica"/>
              </a:rPr>
              <a:t>сказке красный цвет упоминается в словосочетаниях: </a:t>
            </a:r>
            <a:r>
              <a:rPr lang="ru-RU" sz="2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/>
                <a:ea typeface="Times New Roman"/>
                <a:cs typeface="Helvetica"/>
              </a:rPr>
              <a:t>красные </a:t>
            </a:r>
            <a:r>
              <a:rPr lang="ru-RU" sz="20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/>
                <a:ea typeface="Times New Roman"/>
                <a:cs typeface="Helvetica"/>
              </a:rPr>
              <a:t>стёклышки, красные шёлковые перинки, красное одеяние, красное платье, красная лилия, красный лепесток, красные ягоды, красная шапочка.</a:t>
            </a:r>
            <a:endParaRPr lang="ru-RU" sz="2000" b="1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1693" y="2426609"/>
            <a:ext cx="84537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>
                <a:ln w="11430"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/>
                <a:ea typeface="Times New Roman"/>
                <a:cs typeface="Helvetica"/>
              </a:rPr>
              <a:t>Словосочетания со словом «красный» и производными от него встречаются в пяти из семи рассказов данного произведения. </a:t>
            </a:r>
          </a:p>
        </p:txBody>
      </p:sp>
    </p:spTree>
    <p:extLst>
      <p:ext uri="{BB962C8B-B14F-4D97-AF65-F5344CB8AC3E}">
        <p14:creationId xmlns:p14="http://schemas.microsoft.com/office/powerpoint/2010/main" val="205836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13393" y="334200"/>
            <a:ext cx="3632076" cy="156504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50000"/>
              </a:lnSpc>
            </a:pPr>
            <a:endParaRPr lang="ru-RU" sz="6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lnSpc>
                <a:spcPct val="50000"/>
              </a:lnSpc>
            </a:pPr>
            <a:r>
              <a:rPr lang="ru-RU" sz="6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Красный цвет</a:t>
            </a:r>
            <a:endParaRPr lang="ru-RU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9626" y="0"/>
            <a:ext cx="4794374" cy="6858000"/>
          </a:xfrm>
          <a:prstGeom prst="rect">
            <a:avLst/>
          </a:prstGeom>
        </p:spPr>
      </p:pic>
      <p:pic>
        <p:nvPicPr>
          <p:cNvPr id="21506" name="Picture 2" descr="http://i024.radikal.ru/1310/32/2230d5c4b50c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1F2ED"/>
              </a:clrFrom>
              <a:clrTo>
                <a:srgbClr val="F1F2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t="21684" r="229" b="23579"/>
          <a:stretch/>
        </p:blipFill>
        <p:spPr bwMode="auto">
          <a:xfrm flipH="1">
            <a:off x="243541" y="4012703"/>
            <a:ext cx="2616200" cy="22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861798" y="5938335"/>
            <a:ext cx="801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Tahoma"/>
              </a:rPr>
              <a:t>Герда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AA30C-C326-465A-928B-067300402C0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6138" y="2207142"/>
            <a:ext cx="3910380" cy="18158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/>
                <a:ea typeface="Times New Roman"/>
                <a:cs typeface="Helvetica"/>
              </a:rPr>
              <a:t>Словосочетание </a:t>
            </a:r>
          </a:p>
          <a:p>
            <a:pPr algn="just">
              <a:spcAft>
                <a:spcPts val="0"/>
              </a:spcAft>
            </a:pP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/>
                <a:ea typeface="Times New Roman"/>
                <a:cs typeface="Helvetica"/>
              </a:rPr>
              <a:t>«красные башмачки» </a:t>
            </a:r>
          </a:p>
          <a:p>
            <a:pPr algn="just">
              <a:spcAft>
                <a:spcPts val="0"/>
              </a:spcAft>
            </a:pP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/>
                <a:ea typeface="Times New Roman"/>
                <a:cs typeface="Helvetica"/>
              </a:rPr>
              <a:t>упоминается в сказке 5 раз.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421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w-dog.ru/wallpapers/12/11/434211853398455/svet-cvet-luchi-raduga-kras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6144" y="1824335"/>
            <a:ext cx="8548815" cy="2733056"/>
          </a:xfrm>
          <a:prstGeom prst="rect">
            <a:avLst/>
          </a:prstGeom>
          <a:solidFill>
            <a:srgbClr val="660404"/>
          </a:solidFill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ru-RU" sz="8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Рейтинг </a:t>
            </a:r>
            <a:r>
              <a:rPr lang="ru-RU" sz="80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рассказов</a:t>
            </a:r>
          </a:p>
          <a:p>
            <a:pPr algn="ctr">
              <a:lnSpc>
                <a:spcPct val="70000"/>
              </a:lnSpc>
            </a:pPr>
            <a:r>
              <a:rPr lang="ru-RU" sz="8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по</a:t>
            </a:r>
          </a:p>
          <a:p>
            <a:pPr algn="ctr">
              <a:lnSpc>
                <a:spcPct val="70000"/>
              </a:lnSpc>
            </a:pPr>
            <a:r>
              <a:rPr lang="ru-RU" sz="8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многоцветности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5424B-E247-4291-8FAC-646DC3B57D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24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999771"/>
              </p:ext>
            </p:extLst>
          </p:nvPr>
        </p:nvGraphicFramePr>
        <p:xfrm>
          <a:off x="152399" y="177799"/>
          <a:ext cx="8652934" cy="643673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95221"/>
                <a:gridCol w="918871"/>
                <a:gridCol w="919786"/>
                <a:gridCol w="918871"/>
                <a:gridCol w="919786"/>
                <a:gridCol w="919786"/>
                <a:gridCol w="918871"/>
                <a:gridCol w="919786"/>
                <a:gridCol w="821956"/>
              </a:tblGrid>
              <a:tr h="425535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rPr>
                        <a:t>Число цветовых оттенков в отдельных рассказах сказки</a:t>
                      </a:r>
                      <a:endParaRPr lang="ru-RU" sz="200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08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Рассказ </a:t>
                      </a:r>
                      <a:endParaRPr lang="ru-RU" sz="16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I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Рассказ </a:t>
                      </a:r>
                      <a:r>
                        <a:rPr lang="en-US" sz="1600" b="1">
                          <a:effectLst/>
                        </a:rPr>
                        <a:t>II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Рассказ </a:t>
                      </a:r>
                      <a:r>
                        <a:rPr lang="en-US" sz="1600" b="1">
                          <a:effectLst/>
                        </a:rPr>
                        <a:t>III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Рассказ </a:t>
                      </a:r>
                      <a:r>
                        <a:rPr lang="en-US" sz="1600" b="1">
                          <a:effectLst/>
                        </a:rPr>
                        <a:t>IV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Рассказ </a:t>
                      </a:r>
                      <a:r>
                        <a:rPr lang="en-US" sz="1600" b="1">
                          <a:effectLst/>
                        </a:rPr>
                        <a:t>V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Рассказ </a:t>
                      </a:r>
                      <a:r>
                        <a:rPr lang="en-US" sz="1600" b="1">
                          <a:effectLst/>
                        </a:rPr>
                        <a:t>VI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Рассказ </a:t>
                      </a:r>
                      <a:r>
                        <a:rPr lang="en-US" sz="1600" b="1">
                          <a:effectLst/>
                        </a:rPr>
                        <a:t>VII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Итого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Зеркало и его осколки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Мальчик и девочка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Цветник женщины, умевшей колдовать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Принц и принцесса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Маленькая разбойница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Лапландка и финка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…в чертогах Снежной королевы…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47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05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685800" rtl="0" eaLnBrk="1" latinLnBrk="0" hangingPunct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05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685800" rtl="0" eaLnBrk="1" latinLnBrk="0" hangingPunct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5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 всей сказке</a:t>
                      </a:r>
                      <a:endParaRPr lang="ru-RU" sz="105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55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800" b="0" kern="1200" cap="none" spc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Белый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7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8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4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2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3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26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800" b="0" kern="1200" cap="none" spc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Золотой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7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7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2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17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800" b="0" kern="1200" cap="none" spc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Красный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9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2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2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2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16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800" b="0" kern="1200" cap="none" spc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Зеленый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3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3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800" b="0" kern="1200" cap="none" spc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Чёрный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2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2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7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800" b="0" kern="1200" cap="none" spc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Желтый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4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5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800" b="0" kern="1200" cap="none" spc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Розовый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4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800" b="0" kern="1200" cap="none" spc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Серебряный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3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3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800" b="0" kern="1200" cap="none" spc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Синий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2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800" b="0" kern="1200" cap="none" spc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Голубой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2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800" b="0" kern="1200" cap="none" spc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Медный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2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800" b="0" kern="1200" cap="none" spc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Серый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0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Итого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14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36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21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7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4</a:t>
                      </a:r>
                      <a:endParaRPr lang="ru-RU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12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95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E3F89-DF18-4637-878A-E12D48C25B5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31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12A95-9AEC-455B-A3C9-1135D5567813}" type="datetime1">
              <a:rPr lang="ru-RU" smtClean="0"/>
              <a:t>09.03.2019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493104" y="1084747"/>
            <a:ext cx="41040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Номинация</a:t>
            </a:r>
            <a:endParaRPr lang="ru-RU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08846" y="2516885"/>
            <a:ext cx="635597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5600"/>
              </a:lnSpc>
            </a:pPr>
            <a:r>
              <a:rPr lang="ru-RU" sz="7200" b="1" dirty="0" smtClean="0">
                <a:ln w="10541" cmpd="sng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«Самый </a:t>
            </a:r>
            <a:endParaRPr lang="ru-RU" sz="7200" b="1" dirty="0">
              <a:ln w="10541" cmpd="sng">
                <a:solidFill>
                  <a:srgbClr val="FF0000"/>
                </a:solidFill>
                <a:prstDash val="solid"/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  <a:p>
            <a:pPr lvl="0" algn="ctr">
              <a:lnSpc>
                <a:spcPts val="5600"/>
              </a:lnSpc>
            </a:pPr>
            <a:r>
              <a:rPr lang="ru-RU" sz="7200" b="1" dirty="0">
                <a:ln w="10541" cmpd="sng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разноцветный </a:t>
            </a:r>
            <a:r>
              <a:rPr lang="ru-RU" sz="7200" b="1" dirty="0" smtClean="0">
                <a:ln w="10541" cmpd="sng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рассказ»</a:t>
            </a:r>
            <a:endParaRPr lang="ru-RU" sz="7200" b="1" dirty="0">
              <a:ln w="10541" cmpd="sng">
                <a:solidFill>
                  <a:srgbClr val="FF0000"/>
                </a:solidFill>
                <a:prstDash val="solid"/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81702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532" y="1244695"/>
            <a:ext cx="4351603" cy="5423335"/>
          </a:xfrm>
        </p:spPr>
      </p:pic>
      <p:sp>
        <p:nvSpPr>
          <p:cNvPr id="3" name="Прямоугольник 2"/>
          <p:cNvSpPr/>
          <p:nvPr/>
        </p:nvSpPr>
        <p:spPr>
          <a:xfrm>
            <a:off x="708884" y="893002"/>
            <a:ext cx="25084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u="sng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 место</a:t>
            </a:r>
            <a:endParaRPr lang="ru-RU" sz="4800" b="1" u="sng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5666" y="3228413"/>
            <a:ext cx="3488267" cy="2918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>
              <a:lnSpc>
                <a:spcPct val="115000"/>
              </a:lnSpc>
              <a:spcBef>
                <a:spcPts val="750"/>
              </a:spcBef>
              <a:tabLst>
                <a:tab pos="18034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  <a:cs typeface="Times New Roman"/>
              </a:rPr>
              <a:t>В </a:t>
            </a:r>
            <a:r>
              <a:rPr lang="ru-RU" b="1" dirty="0">
                <a:solidFill>
                  <a:srgbClr val="000000"/>
                </a:solidFill>
                <a:latin typeface="Batang" pitchFamily="18" charset="-127"/>
                <a:ea typeface="Batang" pitchFamily="18" charset="-127"/>
                <a:cs typeface="Times New Roman"/>
              </a:rPr>
              <a:t>описании волшебного вишнёвого сада и прекрасного цветника, а также интерьера дома использованы практически все цвета радуги. Здесь больше, чем в других частях сказки,  красного, зелёного, белого и жёлтого цвета.</a:t>
            </a:r>
            <a:endParaRPr lang="ru-RU" sz="1400" b="1" dirty="0">
              <a:solidFill>
                <a:prstClr val="black"/>
              </a:solidFill>
              <a:latin typeface="Batang" pitchFamily="18" charset="-127"/>
              <a:ea typeface="Batang" pitchFamily="18" charset="-127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333" y="1609094"/>
            <a:ext cx="295486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UI Semibold" pitchFamily="34" charset="0"/>
              <a:ea typeface="Times New Roman"/>
              <a:cs typeface="Times New Roman"/>
            </a:endParaRPr>
          </a:p>
          <a:p>
            <a:pPr algn="ctr"/>
            <a:r>
              <a:rPr lang="ru-RU" sz="20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Рассказ </a:t>
            </a:r>
            <a:r>
              <a:rPr lang="ru-RU" sz="2000" b="1" dirty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№ 3 </a:t>
            </a:r>
            <a:endParaRPr lang="ru-RU" sz="2000" b="1" dirty="0" smtClean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UI Semibold" pitchFamily="34" charset="0"/>
              <a:ea typeface="Times New Roman"/>
              <a:cs typeface="Times New Roman"/>
            </a:endParaRPr>
          </a:p>
          <a:p>
            <a:pPr algn="ctr"/>
            <a:r>
              <a:rPr lang="ru-RU" sz="20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«Цветник женщины</a:t>
            </a:r>
            <a:r>
              <a:rPr lang="ru-RU" sz="2000" b="1" dirty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, </a:t>
            </a:r>
            <a:endParaRPr lang="ru-RU" sz="2000" b="1" dirty="0" smtClean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UI Semibold" pitchFamily="34" charset="0"/>
              <a:ea typeface="Times New Roman"/>
              <a:cs typeface="Times New Roman"/>
            </a:endParaRPr>
          </a:p>
          <a:p>
            <a:pPr algn="ctr"/>
            <a:r>
              <a:rPr lang="ru-RU" sz="20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умевшей </a:t>
            </a:r>
            <a:r>
              <a:rPr lang="ru-RU" sz="2000" b="1" dirty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колдовать». </a:t>
            </a:r>
            <a:endParaRPr lang="ru-RU" sz="2000" b="1" dirty="0" smtClean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UI Semibold" pitchFamily="34" charset="0"/>
              <a:ea typeface="Times New Roman"/>
              <a:cs typeface="Times New Roman"/>
            </a:endParaRPr>
          </a:p>
          <a:p>
            <a:pPr algn="ctr"/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cs typeface="Times New Roman"/>
              </a:rPr>
              <a:t>36 упоминаний цвета</a:t>
            </a:r>
            <a:endParaRPr lang="ru-RU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UI Semibold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34170" y="145279"/>
            <a:ext cx="75337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Самый разноцветный рассказ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50000" t="50000" r="50000" b="50000"/>
                </a:path>
                <a:tileRect/>
              </a:gradFill>
              <a:effectLst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12A95-9AEC-455B-A3C9-1135D5567813}" type="datetime1">
              <a:rPr lang="ru-RU" smtClean="0"/>
              <a:t>09.03.2019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16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08884" y="893002"/>
            <a:ext cx="25084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u="sng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 место</a:t>
            </a:r>
            <a:endParaRPr lang="ru-RU" sz="4800" b="1" u="sng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5666" y="3228413"/>
            <a:ext cx="3488267" cy="1644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>
              <a:lnSpc>
                <a:spcPct val="115000"/>
              </a:lnSpc>
              <a:spcBef>
                <a:spcPts val="750"/>
              </a:spcBef>
              <a:tabLst>
                <a:tab pos="18034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  <a:cs typeface="Times New Roman"/>
              </a:rPr>
              <a:t>Рассказ повествует о </a:t>
            </a:r>
            <a:r>
              <a:rPr lang="ru-RU" b="1" dirty="0">
                <a:solidFill>
                  <a:srgbClr val="000000"/>
                </a:solidFill>
                <a:latin typeface="Batang" pitchFamily="18" charset="-127"/>
                <a:ea typeface="Batang" pitchFamily="18" charset="-127"/>
                <a:cs typeface="Times New Roman"/>
              </a:rPr>
              <a:t>пышности убранства, красочности одежды героев и богатстве интерьеров королевского дворца</a:t>
            </a:r>
            <a:r>
              <a:rPr lang="ru-RU" b="1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  <a:cs typeface="Times New Roman"/>
              </a:rPr>
              <a:t>.</a:t>
            </a:r>
            <a:endParaRPr lang="ru-RU" b="1" dirty="0">
              <a:solidFill>
                <a:srgbClr val="000000"/>
              </a:solidFill>
              <a:latin typeface="Batang" pitchFamily="18" charset="-127"/>
              <a:ea typeface="Batang" pitchFamily="18" charset="-127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333" y="1609094"/>
            <a:ext cx="295486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UI Semibold" pitchFamily="34" charset="0"/>
              <a:ea typeface="Times New Roman"/>
              <a:cs typeface="Times New Roman"/>
            </a:endParaRPr>
          </a:p>
          <a:p>
            <a:pPr algn="ctr"/>
            <a:r>
              <a:rPr lang="ru-RU" sz="20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Рассказ </a:t>
            </a:r>
            <a:r>
              <a:rPr lang="ru-RU" sz="2000" b="1" dirty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№ </a:t>
            </a:r>
            <a:r>
              <a:rPr lang="ru-RU" sz="20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4 </a:t>
            </a:r>
          </a:p>
          <a:p>
            <a:pPr algn="ctr"/>
            <a:r>
              <a:rPr lang="ru-RU" sz="20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«Принц и принцесса».</a:t>
            </a:r>
          </a:p>
          <a:p>
            <a:pPr algn="ctr"/>
            <a:r>
              <a:rPr lang="ru-RU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cs typeface="Times New Roman"/>
              </a:rPr>
              <a:t>21 упоминание </a:t>
            </a:r>
            <a:r>
              <a:rPr lang="ru-RU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cs typeface="Times New Roman"/>
              </a:rPr>
              <a:t>цвета </a:t>
            </a:r>
            <a:endParaRPr lang="ru-RU" sz="1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UI Semibold" pitchFamily="34" charset="0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34170" y="145279"/>
            <a:ext cx="75337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Самый разноцветный рассказ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50000" t="50000" r="50000" b="50000"/>
                </a:path>
                <a:tileRect/>
              </a:gradFill>
              <a:effectLst/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6" t="4547" r="3605" b="5753"/>
          <a:stretch/>
        </p:blipFill>
        <p:spPr bwMode="auto">
          <a:xfrm>
            <a:off x="4470399" y="810560"/>
            <a:ext cx="4126095" cy="5852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9661-1C2B-4567-B4DB-C64DC1DB32F8}" type="datetime1">
              <a:rPr lang="ru-RU" smtClean="0"/>
              <a:t>09.03.2019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27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8751" y="952269"/>
            <a:ext cx="25084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u="sng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 место</a:t>
            </a:r>
            <a:endParaRPr lang="ru-RU" sz="4800" b="1" u="sng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79799" y="1890679"/>
            <a:ext cx="2294467" cy="487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b="1" dirty="0">
                <a:solidFill>
                  <a:srgbClr val="000000"/>
                </a:solidFill>
                <a:latin typeface="Batang" pitchFamily="18" charset="-127"/>
                <a:ea typeface="Batang" pitchFamily="18" charset="-127"/>
                <a:cs typeface="Times New Roman"/>
              </a:rPr>
              <a:t>Рассказ повествует о мирной, спокойной жизни, полной покоя, добра и любви. </a:t>
            </a:r>
            <a:r>
              <a:rPr lang="ru-RU" b="1" dirty="0" smtClean="0">
                <a:solidFill>
                  <a:srgbClr val="000000"/>
                </a:solidFill>
                <a:latin typeface="Batang" pitchFamily="18" charset="-127"/>
                <a:ea typeface="Batang" pitchFamily="18" charset="-127"/>
                <a:cs typeface="Times New Roman"/>
              </a:rPr>
              <a:t>Здесь </a:t>
            </a:r>
            <a:r>
              <a:rPr lang="ru-RU" b="1" dirty="0">
                <a:solidFill>
                  <a:srgbClr val="000000"/>
                </a:solidFill>
                <a:latin typeface="Batang" pitchFamily="18" charset="-127"/>
                <a:ea typeface="Batang" pitchFamily="18" charset="-127"/>
                <a:cs typeface="Times New Roman"/>
              </a:rPr>
              <a:t>же впервые появляется Снежная королева, и все холодные краски использованы для описания этого персонажа.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91200" y="957161"/>
            <a:ext cx="29548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Рассказ </a:t>
            </a:r>
            <a:r>
              <a:rPr lang="ru-RU" sz="2000" b="1" dirty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№ </a:t>
            </a:r>
            <a:r>
              <a:rPr lang="ru-RU" sz="20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2 </a:t>
            </a:r>
          </a:p>
          <a:p>
            <a:pPr algn="ctr"/>
            <a:r>
              <a:rPr lang="ru-RU" sz="20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«Мальчик и девочка».</a:t>
            </a:r>
          </a:p>
          <a:p>
            <a:pPr lvl="0" algn="ctr"/>
            <a:r>
              <a:rPr lang="ru-RU" sz="16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cs typeface="Times New Roman"/>
              </a:rPr>
              <a:t>14 упоминаний </a:t>
            </a:r>
            <a:r>
              <a:rPr lang="ru-RU" sz="16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cs typeface="Times New Roman"/>
              </a:rPr>
              <a:t>цвета </a:t>
            </a:r>
            <a:r>
              <a:rPr lang="ru-RU" sz="20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 </a:t>
            </a:r>
            <a:endParaRPr lang="ru-RU" sz="2400" b="1" dirty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UI Semibold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34170" y="145279"/>
            <a:ext cx="75337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Самый разноцветный рассказ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50000" t="50000" r="50000" b="50000"/>
                </a:path>
                <a:tileRect/>
              </a:gradFill>
              <a:effectLst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0733"/>
            <a:ext cx="3322951" cy="437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2505075"/>
            <a:ext cx="3157537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56AFB-08E7-4184-86D8-65FCFE0DC6D9}" type="datetime1">
              <a:rPr lang="ru-RU" smtClean="0"/>
              <a:t>09.03.2019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93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3399FF">
                <a:alpha val="53000"/>
                <a:lumMod val="74000"/>
              </a:srgbClr>
            </a:gs>
            <a:gs pos="16000">
              <a:srgbClr val="00CCCC">
                <a:lumMod val="0"/>
                <a:lumOff val="100000"/>
              </a:srgbClr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33000">
              <a:srgbClr val="1170FF">
                <a:alpha val="13000"/>
              </a:srgbClr>
            </a:gs>
            <a:gs pos="100000">
              <a:srgbClr val="00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3218" y="198736"/>
            <a:ext cx="25084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u="sng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 место</a:t>
            </a:r>
            <a:endParaRPr lang="ru-RU" sz="4800" b="1" u="sng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15733" y="59694"/>
            <a:ext cx="57996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Рассказ </a:t>
            </a:r>
            <a:r>
              <a:rPr lang="ru-RU" sz="2000" b="1" dirty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№ </a:t>
            </a:r>
            <a:r>
              <a:rPr lang="ru-RU" sz="20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7 </a:t>
            </a:r>
          </a:p>
          <a:p>
            <a:pPr algn="ctr"/>
            <a:r>
              <a:rPr lang="ru-RU" sz="20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«Что происходило в чертогах Снежной королевы и что случилось» </a:t>
            </a:r>
          </a:p>
          <a:p>
            <a:pPr algn="ctr"/>
            <a:r>
              <a:rPr lang="ru-RU" sz="16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cs typeface="Times New Roman"/>
              </a:rPr>
              <a:t>12 упоминаний </a:t>
            </a:r>
            <a:r>
              <a:rPr lang="ru-RU" sz="16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cs typeface="Times New Roman"/>
              </a:rPr>
              <a:t>цвета </a:t>
            </a:r>
            <a:r>
              <a:rPr lang="ru-RU" sz="20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 </a:t>
            </a:r>
            <a:endParaRPr lang="ru-RU" sz="2400" b="1" dirty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UI Semibold" pitchFamily="34" charset="0"/>
            </a:endParaRPr>
          </a:p>
        </p:txBody>
      </p:sp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2" y="1498599"/>
            <a:ext cx="6389627" cy="477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33" y="2018678"/>
            <a:ext cx="4072467" cy="47631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73BB-D2E0-4300-98A2-873B101E9547}" type="datetime1">
              <a:rPr lang="ru-RU" smtClean="0"/>
              <a:t>09.03.2019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71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7091" y="382060"/>
            <a:ext cx="4950509" cy="1201208"/>
          </a:xfr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Цель работы: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7668" y="1557869"/>
            <a:ext cx="7154332" cy="3852332"/>
          </a:xfrm>
          <a:effectLst>
            <a:softEdge rad="317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 anchorCtr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49263" indent="-449263" algn="just"/>
            <a:r>
              <a:rPr lang="ru-RU" sz="32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выявить палитру цветовой </a:t>
            </a:r>
            <a:r>
              <a:rPr lang="ru-RU" sz="32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гаммы сказки </a:t>
            </a:r>
            <a:r>
              <a:rPr lang="ru-RU" sz="32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«Снежная королева</a:t>
            </a:r>
            <a:r>
              <a:rPr lang="ru-RU" sz="32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»; </a:t>
            </a:r>
          </a:p>
          <a:p>
            <a:pPr marL="449263" indent="-449263" algn="just"/>
            <a:r>
              <a:rPr lang="ru-RU" sz="32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установить </a:t>
            </a:r>
            <a:r>
              <a:rPr lang="ru-RU" sz="32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её связь с сюжетной линией и замыслом автора.</a:t>
            </a:r>
            <a:endParaRPr lang="ru-RU" sz="2800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Batang" pitchFamily="18" charset="-127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69" b="45499"/>
          <a:stretch/>
        </p:blipFill>
        <p:spPr>
          <a:xfrm>
            <a:off x="110067" y="127000"/>
            <a:ext cx="2547551" cy="229901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9" t="57398"/>
          <a:stretch/>
        </p:blipFill>
        <p:spPr bwMode="auto">
          <a:xfrm>
            <a:off x="6171048" y="5130801"/>
            <a:ext cx="2906807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50" r="60012"/>
          <a:stretch/>
        </p:blipFill>
        <p:spPr bwMode="auto">
          <a:xfrm>
            <a:off x="0" y="4739684"/>
            <a:ext cx="2226733" cy="1961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8" r="-229" b="47024"/>
          <a:stretch/>
        </p:blipFill>
        <p:spPr bwMode="auto">
          <a:xfrm>
            <a:off x="7264400" y="324381"/>
            <a:ext cx="1879600" cy="152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39" y="4262803"/>
            <a:ext cx="2206095" cy="2696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B79A2-F109-4109-9A66-037BC839350A}" type="datetime1">
              <a:rPr lang="ru-RU" smtClean="0"/>
              <a:t>09.03.2019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76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1250">
              <a:srgbClr val="16BCE2"/>
            </a:gs>
            <a:gs pos="0">
              <a:srgbClr val="03D4A8">
                <a:lumMod val="60000"/>
                <a:lumOff val="40000"/>
                <a:alpha val="60000"/>
              </a:srgbClr>
            </a:gs>
            <a:gs pos="25000">
              <a:srgbClr val="21D6E0">
                <a:alpha val="39000"/>
                <a:lumMod val="26000"/>
                <a:lumOff val="74000"/>
              </a:srgbClr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1751" y="232602"/>
            <a:ext cx="25084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u="sng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 место</a:t>
            </a:r>
            <a:endParaRPr lang="ru-RU" sz="4800" b="1" u="sng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7800" y="1160360"/>
            <a:ext cx="40809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Рассказ </a:t>
            </a:r>
            <a:r>
              <a:rPr lang="ru-RU" sz="2000" b="1" dirty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№ </a:t>
            </a:r>
            <a:r>
              <a:rPr lang="ru-RU" sz="20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5 </a:t>
            </a:r>
          </a:p>
          <a:p>
            <a:pPr algn="ctr"/>
            <a:r>
              <a:rPr lang="ru-RU" sz="20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«Маленькая разбойница».</a:t>
            </a:r>
          </a:p>
          <a:p>
            <a:pPr lvl="0" algn="ctr"/>
            <a:r>
              <a:rPr lang="ru-RU" sz="16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cs typeface="Times New Roman"/>
              </a:rPr>
              <a:t>7 упоминаний </a:t>
            </a:r>
            <a:r>
              <a:rPr lang="ru-RU" sz="16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cs typeface="Times New Roman"/>
              </a:rPr>
              <a:t>цвета </a:t>
            </a:r>
            <a:r>
              <a:rPr lang="ru-RU" sz="20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 </a:t>
            </a:r>
            <a:endParaRPr lang="ru-RU" sz="2400" b="1" dirty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UI Semibold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26417" y="241068"/>
            <a:ext cx="25084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u="sng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 место</a:t>
            </a:r>
            <a:endParaRPr lang="ru-RU" sz="4800" b="1" u="sng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52534" y="1101093"/>
            <a:ext cx="29548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Рассказ </a:t>
            </a:r>
            <a:r>
              <a:rPr lang="ru-RU" sz="2000" b="1" dirty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№ </a:t>
            </a:r>
            <a:r>
              <a:rPr lang="ru-RU" sz="20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6 </a:t>
            </a:r>
          </a:p>
          <a:p>
            <a:pPr algn="ctr"/>
            <a:r>
              <a:rPr lang="ru-RU" sz="20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«Лапландка и финка».</a:t>
            </a:r>
          </a:p>
          <a:p>
            <a:pPr lvl="0" algn="ctr"/>
            <a:r>
              <a:rPr lang="ru-RU" sz="16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cs typeface="Times New Roman"/>
              </a:rPr>
              <a:t>4 упоминания </a:t>
            </a:r>
            <a:r>
              <a:rPr lang="ru-RU" sz="16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cs typeface="Times New Roman"/>
              </a:rPr>
              <a:t>цвета </a:t>
            </a:r>
            <a:r>
              <a:rPr lang="ru-RU" sz="20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 </a:t>
            </a:r>
            <a:endParaRPr lang="ru-RU" sz="2400" b="1" dirty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UI Semibold" pitchFamily="34" charset="0"/>
            </a:endParaRPr>
          </a:p>
        </p:txBody>
      </p:sp>
      <p:pic>
        <p:nvPicPr>
          <p:cNvPr id="10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48466"/>
            <a:ext cx="4504267" cy="4709534"/>
          </a:xfrm>
          <a:effectLst>
            <a:softEdge rad="317500"/>
          </a:effectLst>
        </p:spPr>
      </p:pic>
      <p:pic>
        <p:nvPicPr>
          <p:cNvPr id="28674" name="Picture 2" descr="C:\Users\User\Desktop\Сне\Реферат_ 1 Творческий путь Оскара Уайльда_files\imgh102027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t="6365" r="3237" b="7035"/>
          <a:stretch/>
        </p:blipFill>
        <p:spPr bwMode="auto">
          <a:xfrm>
            <a:off x="4953000" y="2155717"/>
            <a:ext cx="3903133" cy="45244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9D89-7F4E-4455-B893-667D3FECC231}" type="datetime1">
              <a:rPr lang="ru-RU" smtClean="0"/>
              <a:t>09.03.2019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33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6000">
              <a:srgbClr val="1F1F1F"/>
            </a:gs>
            <a:gs pos="17999">
              <a:srgbClr val="FFFFFF"/>
            </a:gs>
            <a:gs pos="42000">
              <a:srgbClr val="636363"/>
            </a:gs>
            <a:gs pos="53000">
              <a:srgbClr val="CFCFCF"/>
            </a:gs>
            <a:gs pos="66000">
              <a:srgbClr val="CFCFCF"/>
            </a:gs>
            <a:gs pos="75999">
              <a:srgbClr val="1F1F1F"/>
            </a:gs>
            <a:gs pos="78999">
              <a:srgbClr val="FFFFFF"/>
            </a:gs>
            <a:gs pos="100000">
              <a:srgbClr val="7F7F7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5317067" y="2113490"/>
            <a:ext cx="3657599" cy="46259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180340" algn="l"/>
              </a:tabLst>
            </a:pPr>
            <a:r>
              <a:rPr lang="ru-RU" sz="17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7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cs typeface="Times New Roman"/>
              </a:rPr>
              <a:t>В рассказе всего лишь один раз употребляется слово «белый», когда говорится об осколках, разлетевшихся по всему «белу свету». </a:t>
            </a:r>
            <a:endParaRPr lang="ru-RU" sz="1700" b="1" dirty="0" smtClean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UI Semibold" pitchFamily="34" charset="0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180340" algn="l"/>
              </a:tabLst>
            </a:pPr>
            <a:r>
              <a:rPr lang="ru-RU" sz="17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cs typeface="Times New Roman"/>
              </a:rPr>
              <a:t>Отсутствие </a:t>
            </a:r>
            <a:r>
              <a:rPr lang="ru-RU" sz="17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cs typeface="Times New Roman"/>
              </a:rPr>
              <a:t>цвета лишает рассказ всякой эмоциональной окраски. </a:t>
            </a:r>
            <a:r>
              <a:rPr lang="ru-RU" sz="17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cs typeface="Times New Roman"/>
              </a:rPr>
              <a:t>Кажется, </a:t>
            </a:r>
            <a:r>
              <a:rPr lang="ru-RU" sz="17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cs typeface="Times New Roman"/>
              </a:rPr>
              <a:t>что в нём нет личной заинтересованности автора. Рассказ </a:t>
            </a:r>
            <a:r>
              <a:rPr lang="ru-RU" sz="17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cs typeface="Times New Roman"/>
              </a:rPr>
              <a:t>будто бы носит </a:t>
            </a:r>
            <a:r>
              <a:rPr lang="ru-RU" sz="17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cs typeface="Times New Roman"/>
              </a:rPr>
              <a:t>информативный характер, служит вступлением к последующим, более интересным и волнующим событиям. </a:t>
            </a:r>
          </a:p>
          <a:p>
            <a:endParaRPr lang="ru-RU" sz="17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1751" y="232602"/>
            <a:ext cx="859598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u="sng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Самый «бесцветный»  рассказ</a:t>
            </a:r>
            <a:endParaRPr lang="ru-RU" sz="4800" b="1" u="sng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52133" y="1041826"/>
            <a:ext cx="40809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Рассказ </a:t>
            </a:r>
            <a:r>
              <a:rPr lang="ru-RU" sz="2000" b="1" dirty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№ </a:t>
            </a:r>
            <a:r>
              <a:rPr lang="ru-RU" sz="20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1 </a:t>
            </a:r>
          </a:p>
          <a:p>
            <a:pPr algn="ctr"/>
            <a:r>
              <a:rPr lang="ru-RU" sz="20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«Зеркало и его осколки».</a:t>
            </a:r>
          </a:p>
          <a:p>
            <a:pPr lvl="0" algn="ctr"/>
            <a:r>
              <a:rPr lang="ru-RU" sz="16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cs typeface="Times New Roman"/>
              </a:rPr>
              <a:t>1 упоминание </a:t>
            </a:r>
            <a:r>
              <a:rPr lang="ru-RU" sz="16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cs typeface="Times New Roman"/>
              </a:rPr>
              <a:t>цвета </a:t>
            </a:r>
            <a:r>
              <a:rPr lang="ru-RU" sz="20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 Semibold" pitchFamily="34" charset="0"/>
                <a:ea typeface="Times New Roman"/>
                <a:cs typeface="Times New Roman"/>
              </a:rPr>
              <a:t> </a:t>
            </a:r>
            <a:endParaRPr lang="ru-RU" sz="2400" b="1" dirty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UI Semibold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97" y="2008000"/>
            <a:ext cx="4063470" cy="472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41C2-05B9-4F5F-8BB7-E05CB83CCD60}" type="datetime1">
              <a:rPr lang="ru-RU" smtClean="0"/>
              <a:t>09.03.2019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06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987338009"/>
              </p:ext>
            </p:extLst>
          </p:nvPr>
        </p:nvGraphicFramePr>
        <p:xfrm>
          <a:off x="533400" y="1447801"/>
          <a:ext cx="7958667" cy="4851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87867" y="338846"/>
            <a:ext cx="8483599" cy="890115"/>
          </a:xfrm>
          <a:prstGeom prst="rect">
            <a:avLst/>
          </a:prstGeom>
          <a:ln w="762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lvl="0" algn="ctr" defTabSz="685800">
              <a:lnSpc>
                <a:spcPct val="80000"/>
              </a:lnSpc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Число цветовых оттенков </a:t>
            </a:r>
            <a:endParaRPr lang="ru-RU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lvl="0" algn="ctr" defTabSz="685800">
              <a:lnSpc>
                <a:spcPct val="80000"/>
              </a:lnSpc>
            </a:pP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отдельных рассказах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«Снежной королевы»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a typeface="Calibri"/>
              <a:cs typeface="Times New Roman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20D83-296E-4A25-91C4-BA57DBA1DC5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23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bat" pitchFamily="2" charset="0"/>
                <a:ea typeface="Times New Roman"/>
                <a:cs typeface="Times New Roman"/>
              </a:rPr>
              <a:t>Дополнительные средства отражения многоцветности мира сказки</a:t>
            </a:r>
            <a:r>
              <a:rPr lang="ru-RU" sz="2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/>
            </a:r>
            <a:br>
              <a:rPr lang="ru-RU" sz="2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Calibri"/>
                <a:cs typeface="Times New Roman"/>
              </a:rPr>
            </a:b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9534" y="1568363"/>
            <a:ext cx="3860800" cy="2906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tabLst>
                <a:tab pos="180340" algn="l"/>
              </a:tabLst>
            </a:pP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bat" pitchFamily="2" charset="0"/>
                <a:ea typeface="Times New Roman"/>
                <a:cs typeface="Times New Roman"/>
              </a:rPr>
              <a:t>М</a:t>
            </a: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bat" pitchFamily="2" charset="0"/>
                <a:ea typeface="Times New Roman"/>
                <a:cs typeface="Times New Roman"/>
              </a:rPr>
              <a:t>ногоцветность мира  сказки </a:t>
            </a: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bat" pitchFamily="2" charset="0"/>
                <a:ea typeface="Times New Roman"/>
                <a:cs typeface="Times New Roman"/>
              </a:rPr>
              <a:t>может быть </a:t>
            </a: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bat" pitchFamily="2" charset="0"/>
                <a:ea typeface="Times New Roman"/>
                <a:cs typeface="Times New Roman"/>
              </a:rPr>
              <a:t>создана </a:t>
            </a: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bat" pitchFamily="2" charset="0"/>
                <a:ea typeface="Times New Roman"/>
                <a:cs typeface="Times New Roman"/>
              </a:rPr>
              <a:t>не только прямым упоминанием конкретного цвета (синий, красный и пр.), но и описанием ярких вещей, которые сами по себе несут в себе энергию красок. </a:t>
            </a:r>
          </a:p>
        </p:txBody>
      </p:sp>
      <p:pic>
        <p:nvPicPr>
          <p:cNvPr id="33794" name="Picture 2" descr="http://www.motto.net.ua/pic/201412/1024x768/motto.net.ua-8759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1100"/>
            <a:ext cx="9144000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833532" y="1602229"/>
            <a:ext cx="2793999" cy="295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tabLst>
                <a:tab pos="180340" algn="l"/>
              </a:tabLst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Script" pitchFamily="34" charset="0"/>
                <a:ea typeface="Times New Roman"/>
                <a:cs typeface="Times New Roman"/>
              </a:rPr>
              <a:t>В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Script" pitchFamily="34" charset="0"/>
                <a:ea typeface="Times New Roman"/>
                <a:cs typeface="Times New Roman"/>
              </a:rPr>
              <a:t>сказке «Снежная королева» разнообразную цветовую гамму дополняют и многократно усиливают описания растений. 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4DA54-AF64-4A58-B836-C11DA7F10A73}" type="datetime1">
              <a:rPr lang="ru-RU" smtClean="0"/>
              <a:t>09.03.2019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44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bat" pitchFamily="2" charset="0"/>
                <a:ea typeface="Times New Roman"/>
                <a:cs typeface="Times New Roman"/>
              </a:rPr>
              <a:t>Дополнительные средства отражения многоцветности мира сказки</a:t>
            </a:r>
            <a:r>
              <a:rPr lang="ru-RU" sz="2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/>
            </a:r>
            <a:br>
              <a:rPr lang="ru-RU" sz="2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Calibri"/>
                <a:cs typeface="Times New Roman"/>
              </a:rPr>
            </a:b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794" name="Picture 2" descr="http://www.motto.net.ua/pic/201412/1024x768/motto.net.ua-8759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1100"/>
            <a:ext cx="9144000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36134" y="1800730"/>
            <a:ext cx="6536267" cy="256993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Segoe Script" pitchFamily="34" charset="0"/>
                <a:ea typeface="Times New Roman"/>
                <a:cs typeface="Times New Roman"/>
              </a:rPr>
              <a:t>Слово </a:t>
            </a:r>
            <a:r>
              <a:rPr lang="ru-RU" sz="2000" b="1" dirty="0">
                <a:solidFill>
                  <a:srgbClr val="000000"/>
                </a:solidFill>
                <a:latin typeface="Segoe Script" pitchFamily="34" charset="0"/>
                <a:ea typeface="Times New Roman"/>
                <a:cs typeface="Times New Roman"/>
              </a:rPr>
              <a:t>«цветы» </a:t>
            </a:r>
            <a:r>
              <a:rPr lang="ru-RU" sz="2000" b="1" dirty="0" smtClean="0">
                <a:solidFill>
                  <a:srgbClr val="000000"/>
                </a:solidFill>
                <a:latin typeface="Segoe Script" pitchFamily="34" charset="0"/>
                <a:ea typeface="Times New Roman"/>
                <a:cs typeface="Times New Roman"/>
              </a:rPr>
              <a:t>в сказке встречается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2000" b="1" u="sng" dirty="0" smtClean="0">
                <a:solidFill>
                  <a:srgbClr val="000000"/>
                </a:solidFill>
                <a:latin typeface="Segoe Script" pitchFamily="34" charset="0"/>
                <a:ea typeface="Times New Roman"/>
                <a:cs typeface="Times New Roman"/>
              </a:rPr>
              <a:t>43 </a:t>
            </a:r>
            <a:r>
              <a:rPr lang="ru-RU" sz="2000" b="1" u="sng" dirty="0">
                <a:solidFill>
                  <a:srgbClr val="000000"/>
                </a:solidFill>
                <a:latin typeface="Segoe Script" pitchFamily="34" charset="0"/>
                <a:ea typeface="Times New Roman"/>
                <a:cs typeface="Times New Roman"/>
              </a:rPr>
              <a:t>раза!  </a:t>
            </a:r>
            <a:endParaRPr lang="ru-RU" sz="2000" b="1" u="sng" dirty="0" smtClean="0">
              <a:solidFill>
                <a:srgbClr val="000000"/>
              </a:solidFill>
              <a:latin typeface="Segoe Script" pitchFamily="34" charset="0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Segoe Script" pitchFamily="34" charset="0"/>
                <a:ea typeface="Times New Roman"/>
                <a:cs typeface="Times New Roman"/>
              </a:rPr>
              <a:t>Слово </a:t>
            </a:r>
            <a:r>
              <a:rPr lang="ru-RU" sz="2000" b="1" dirty="0">
                <a:solidFill>
                  <a:srgbClr val="000000"/>
                </a:solidFill>
                <a:latin typeface="Segoe Script" pitchFamily="34" charset="0"/>
                <a:ea typeface="Times New Roman"/>
                <a:cs typeface="Times New Roman"/>
              </a:rPr>
              <a:t>«зелень» </a:t>
            </a:r>
            <a:r>
              <a:rPr lang="ru-RU" sz="2000" b="1" dirty="0" smtClean="0">
                <a:solidFill>
                  <a:srgbClr val="000000"/>
                </a:solidFill>
                <a:latin typeface="Segoe Script" pitchFamily="34" charset="0"/>
                <a:ea typeface="Times New Roman"/>
                <a:cs typeface="Times New Roman"/>
              </a:rPr>
              <a:t>– 2 </a:t>
            </a:r>
            <a:r>
              <a:rPr lang="ru-RU" sz="2000" b="1" dirty="0">
                <a:solidFill>
                  <a:srgbClr val="000000"/>
                </a:solidFill>
                <a:latin typeface="Segoe Script" pitchFamily="34" charset="0"/>
                <a:ea typeface="Times New Roman"/>
                <a:cs typeface="Times New Roman"/>
              </a:rPr>
              <a:t>раза, </a:t>
            </a:r>
            <a:endParaRPr lang="ru-RU" sz="2000" b="1" dirty="0" smtClean="0">
              <a:solidFill>
                <a:srgbClr val="000000"/>
              </a:solidFill>
              <a:latin typeface="Segoe Script" pitchFamily="34" charset="0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Segoe Script" pitchFamily="34" charset="0"/>
                <a:ea typeface="Times New Roman"/>
                <a:cs typeface="Times New Roman"/>
              </a:rPr>
              <a:t>Слово «трава»– </a:t>
            </a:r>
            <a:r>
              <a:rPr lang="ru-RU" sz="2000" b="1" dirty="0">
                <a:solidFill>
                  <a:srgbClr val="000000"/>
                </a:solidFill>
                <a:latin typeface="Segoe Script" pitchFamily="34" charset="0"/>
                <a:ea typeface="Times New Roman"/>
                <a:cs typeface="Times New Roman"/>
              </a:rPr>
              <a:t>3 раза.  </a:t>
            </a:r>
            <a:endParaRPr lang="ru-RU" sz="2000" b="1" dirty="0" smtClean="0">
              <a:solidFill>
                <a:srgbClr val="000000"/>
              </a:solidFill>
              <a:latin typeface="Segoe Script" pitchFamily="34" charset="0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Segoe Script" pitchFamily="34" charset="0"/>
                <a:ea typeface="Times New Roman"/>
                <a:cs typeface="Times New Roman"/>
              </a:rPr>
              <a:t>«</a:t>
            </a:r>
            <a:r>
              <a:rPr lang="ru-RU" sz="2000" b="1" dirty="0">
                <a:solidFill>
                  <a:srgbClr val="000000"/>
                </a:solidFill>
                <a:latin typeface="Segoe Script" pitchFamily="34" charset="0"/>
                <a:ea typeface="Times New Roman"/>
                <a:cs typeface="Times New Roman"/>
              </a:rPr>
              <a:t>Деревья» </a:t>
            </a:r>
            <a:r>
              <a:rPr lang="ru-RU" sz="2000" b="1" dirty="0" smtClean="0">
                <a:solidFill>
                  <a:srgbClr val="000000"/>
                </a:solidFill>
                <a:latin typeface="Segoe Script" pitchFamily="34" charset="0"/>
                <a:ea typeface="Times New Roman"/>
                <a:cs typeface="Times New Roman"/>
              </a:rPr>
              <a:t>– 5 </a:t>
            </a:r>
            <a:r>
              <a:rPr lang="ru-RU" sz="2000" b="1" dirty="0">
                <a:solidFill>
                  <a:srgbClr val="000000"/>
                </a:solidFill>
                <a:latin typeface="Segoe Script" pitchFamily="34" charset="0"/>
                <a:ea typeface="Times New Roman"/>
                <a:cs typeface="Times New Roman"/>
              </a:rPr>
              <a:t>раз. </a:t>
            </a:r>
            <a:endParaRPr lang="ru-RU" sz="2000" b="1" dirty="0" smtClean="0">
              <a:solidFill>
                <a:srgbClr val="000000"/>
              </a:solidFill>
              <a:latin typeface="Segoe Script" pitchFamily="34" charset="0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Segoe Script" pitchFamily="34" charset="0"/>
                <a:ea typeface="Times New Roman"/>
                <a:cs typeface="Times New Roman"/>
              </a:rPr>
              <a:t>Сложно </a:t>
            </a:r>
            <a:r>
              <a:rPr lang="ru-RU" sz="2000" b="1" dirty="0">
                <a:solidFill>
                  <a:srgbClr val="000000"/>
                </a:solidFill>
                <a:latin typeface="Segoe Script" pitchFamily="34" charset="0"/>
                <a:ea typeface="Times New Roman"/>
                <a:cs typeface="Times New Roman"/>
              </a:rPr>
              <a:t>рассматривать эти понятия вне зависимости от цвета</a:t>
            </a:r>
            <a:r>
              <a:rPr lang="ru-RU" dirty="0">
                <a:solidFill>
                  <a:srgbClr val="000000"/>
                </a:solidFill>
                <a:latin typeface="Segoe Script" pitchFamily="34" charset="0"/>
                <a:ea typeface="Times New Roman"/>
                <a:cs typeface="Times New Roman"/>
              </a:rPr>
              <a:t>. </a:t>
            </a:r>
            <a:endParaRPr lang="ru-RU" sz="1400" dirty="0">
              <a:solidFill>
                <a:srgbClr val="000000"/>
              </a:solidFill>
              <a:latin typeface="Segoe Script" pitchFamily="34" charset="0"/>
              <a:ea typeface="Calibri"/>
              <a:cs typeface="Times New Roman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7BC5-9E61-4636-B4F4-E98D024F3408}" type="datetime1">
              <a:rPr lang="ru-RU" smtClean="0"/>
              <a:t>09.03.2019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87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://mywishlist.ru/pic/i/wish/orig/002/568/420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7" b="2926"/>
          <a:stretch/>
        </p:blipFill>
        <p:spPr bwMode="auto">
          <a:xfrm>
            <a:off x="-1" y="1058333"/>
            <a:ext cx="9144001" cy="618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115540"/>
              </p:ext>
            </p:extLst>
          </p:nvPr>
        </p:nvGraphicFramePr>
        <p:xfrm>
          <a:off x="626533" y="1524001"/>
          <a:ext cx="8195733" cy="5257800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4050237"/>
                <a:gridCol w="4145496"/>
              </a:tblGrid>
              <a:tr h="3243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0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</a:rPr>
                        <a:t>Название растения</a:t>
                      </a:r>
                      <a:endParaRPr lang="ru-RU" sz="1600" b="0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0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</a:rPr>
                        <a:t>Количество упоминаний в сказке</a:t>
                      </a:r>
                      <a:endParaRPr lang="ru-RU" sz="1600" b="0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43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0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</a:rPr>
                        <a:t>Лилия</a:t>
                      </a:r>
                      <a:endParaRPr lang="ru-RU" sz="1600" b="0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0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600" b="0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43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0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</a:rPr>
                        <a:t>Одуванчик</a:t>
                      </a:r>
                      <a:endParaRPr lang="ru-RU" sz="1600" b="0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0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600" b="0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43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0" cap="none" spc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</a:rPr>
                        <a:t>Куст с красными ягодами</a:t>
                      </a:r>
                      <a:endParaRPr lang="ru-RU" sz="1600" b="0" cap="none" spc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0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600" b="0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43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0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</a:rPr>
                        <a:t>Гиацинты</a:t>
                      </a:r>
                      <a:endParaRPr lang="ru-RU" sz="1600" b="0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0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600" b="0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43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0" cap="none" spc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</a:rPr>
                        <a:t>Колокольчики</a:t>
                      </a:r>
                      <a:endParaRPr lang="ru-RU" sz="1600" b="0" cap="none" spc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0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600" b="0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43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0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</a:rPr>
                        <a:t>Вьюнок</a:t>
                      </a:r>
                      <a:endParaRPr lang="ru-RU" sz="1600" b="0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0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600" b="0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43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0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</a:rPr>
                        <a:t>Нарцисс</a:t>
                      </a:r>
                      <a:endParaRPr lang="ru-RU" sz="1600" b="0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0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600" b="0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43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0" cap="none" spc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</a:rPr>
                        <a:t>Фиалки</a:t>
                      </a:r>
                      <a:endParaRPr lang="ru-RU" sz="1600" b="0" cap="none" spc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0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 b="0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43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0" cap="none" spc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</a:rPr>
                        <a:t>Плющ</a:t>
                      </a:r>
                      <a:endParaRPr lang="ru-RU" sz="1600" b="0" cap="none" spc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0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 b="0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43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0" cap="none" spc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</a:rPr>
                        <a:t>Цветок яблони</a:t>
                      </a:r>
                      <a:endParaRPr lang="ru-RU" sz="1600" b="0" cap="none" spc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0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 b="0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43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0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</a:rPr>
                        <a:t>Подснежник</a:t>
                      </a:r>
                      <a:endParaRPr lang="ru-RU" sz="1600" b="0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0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 b="0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43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0" cap="none" spc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</a:rPr>
                        <a:t>Тростник</a:t>
                      </a:r>
                      <a:endParaRPr lang="ru-RU" sz="1600" b="0" cap="none" spc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0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 b="0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43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0" cap="none" spc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</a:rPr>
                        <a:t>Терновник</a:t>
                      </a:r>
                      <a:endParaRPr lang="ru-RU" sz="1600" b="0" cap="none" spc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0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 b="0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43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0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</a:rPr>
                        <a:t>Всего</a:t>
                      </a:r>
                      <a:endParaRPr lang="ru-RU" sz="1600" b="0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2000" b="0" cap="none" spc="0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ru-RU" sz="1600" b="0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1453403" y="6858000"/>
            <a:ext cx="2057400" cy="365125"/>
          </a:xfrm>
        </p:spPr>
        <p:txBody>
          <a:bodyPr/>
          <a:lstStyle/>
          <a:p>
            <a:fld id="{362FC54A-71BD-4CE0-86E2-F6977EB923B5}" type="datetime1">
              <a:rPr lang="ru-RU" smtClean="0"/>
              <a:t>09.03.2019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20" y="186578"/>
            <a:ext cx="8364537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44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sakh.givemeflower.ru/file/2016/08/roza1-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066" y="635001"/>
            <a:ext cx="4220426" cy="553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65600" y="2123702"/>
            <a:ext cx="4572000" cy="243143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На страницах 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сказки слова 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«роза» и «розы» встречается </a:t>
            </a:r>
            <a:r>
              <a:rPr lang="ru-RU" sz="44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/>
                <a:ea typeface="Times New Roman"/>
              </a:rPr>
              <a:t>26 раз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!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D3BC6-7053-478A-A351-C7BB7C925933}" type="datetime1">
              <a:rPr lang="ru-RU" smtClean="0"/>
              <a:t>09.03.2019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31" y="164073"/>
            <a:ext cx="6480175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10" y="5936783"/>
            <a:ext cx="877887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558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26205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Вывод: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162039"/>
            <a:ext cx="90423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Light" pitchFamily="34" charset="0"/>
                <a:ea typeface="Times New Roman"/>
              </a:rPr>
              <a:t>Автор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Light" pitchFamily="34" charset="0"/>
                <a:ea typeface="Times New Roman"/>
              </a:rPr>
              <a:t>использует разнообразную цветовую гамму для более полного и яркого описания событий, внешности и характеров героев. Всё это способствует украшению авторской речи, живости оборотов, делает произведение более интересным, придаёт ему изящную простоту и лёгкость восприятия, и, самое главное, наполняет сюжет глубоким смысловым значением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Segoe UI Light" pitchFamily="34" charset="0"/>
            </a:endParaRPr>
          </a:p>
        </p:txBody>
      </p:sp>
      <p:pic>
        <p:nvPicPr>
          <p:cNvPr id="36866" name="Picture 2" descr="http://iappfind.com/images/_fullsize/f/fancy-paint-color-splash-background-wallpaper-as-wells-as-paint-color-splash-background_paint-colo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2" b="22515"/>
          <a:stretch/>
        </p:blipFill>
        <p:spPr bwMode="auto">
          <a:xfrm>
            <a:off x="-1" y="3011919"/>
            <a:ext cx="9228667" cy="384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66066" y="118534"/>
            <a:ext cx="51646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Segoe UI Light" pitchFamily="34" charset="0"/>
                <a:ea typeface="Times New Roman"/>
              </a:rPr>
              <a:t>Как мы убедились, мир фабульной реальности сказки «Снежная королева» полон красок и красочных сравнений. 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A8365-92A4-4AF8-B592-17B7C4398286}" type="datetime1">
              <a:rPr lang="ru-RU" smtClean="0"/>
              <a:t>09.03.2019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96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2725" y="1329267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Спасибо за внимание!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6866" name="Picture 2" descr="http://iappfind.com/images/_fullsize/f/fancy-paint-color-splash-background-wallpaper-as-wells-as-paint-color-splash-background_paint-colo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2" b="22515"/>
          <a:stretch/>
        </p:blipFill>
        <p:spPr bwMode="auto">
          <a:xfrm>
            <a:off x="0" y="3011919"/>
            <a:ext cx="9144000" cy="384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ACCAC-94AA-4909-97D8-D183FEDDA6CA}" type="datetime1">
              <a:rPr lang="ru-RU" smtClean="0"/>
              <a:t>09.03.2019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74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7091" y="382060"/>
            <a:ext cx="4950509" cy="1201208"/>
          </a:xfr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900" b="1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Гипотеза исследования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1329268"/>
            <a:ext cx="8915400" cy="4512734"/>
          </a:xfrm>
          <a:effectLst>
            <a:softEdge rad="317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 anchorCtr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32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Использование многообразия цветовых характеристик – не случайность, не прихоть автора, а продуманный эффективный художественный приём для раскрытия глубинного </a:t>
            </a:r>
            <a:r>
              <a:rPr lang="ru-RU" sz="32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смысла произведения</a:t>
            </a:r>
            <a:r>
              <a:rPr lang="ru-RU" sz="32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69" b="45499"/>
          <a:stretch/>
        </p:blipFill>
        <p:spPr>
          <a:xfrm>
            <a:off x="110067" y="127000"/>
            <a:ext cx="2547551" cy="229901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9" t="57398"/>
          <a:stretch/>
        </p:blipFill>
        <p:spPr bwMode="auto">
          <a:xfrm>
            <a:off x="6171048" y="5130801"/>
            <a:ext cx="2906807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50" r="60012"/>
          <a:stretch/>
        </p:blipFill>
        <p:spPr bwMode="auto">
          <a:xfrm>
            <a:off x="0" y="4739684"/>
            <a:ext cx="2226733" cy="1961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8" r="-229" b="47024"/>
          <a:stretch/>
        </p:blipFill>
        <p:spPr bwMode="auto">
          <a:xfrm>
            <a:off x="7264400" y="324381"/>
            <a:ext cx="1879600" cy="152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39" y="4262803"/>
            <a:ext cx="2206095" cy="2696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2D7A-0713-4E1E-BA35-C6673009FFD5}" type="datetime1">
              <a:rPr lang="ru-RU" smtClean="0"/>
              <a:t>09.03.2019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07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7091" y="382060"/>
            <a:ext cx="4950509" cy="1201208"/>
          </a:xfr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900" b="1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Методы исследования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23568"/>
            <a:ext cx="9144000" cy="4224867"/>
          </a:xfrm>
          <a:effectLst>
            <a:softEdge rad="317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"/>
            </a:pPr>
            <a:r>
              <a:rPr lang="ru-RU" sz="28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изучение и анализ </a:t>
            </a:r>
            <a:r>
              <a:rPr lang="ru-RU" sz="28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произведения;</a:t>
            </a:r>
            <a:endParaRPr lang="ru-RU" sz="2800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Batang" pitchFamily="18" charset="-127"/>
              <a:cs typeface="Arial" pitchFamily="34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"/>
            </a:pPr>
            <a:r>
              <a:rPr lang="ru-RU" sz="28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изучение и обобщение исследовательского опыта других авторов по рассматриваемой проблеме;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"/>
            </a:pPr>
            <a:r>
              <a:rPr lang="ru-RU" sz="28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сбор, подсчёт и статистическая обработка данных;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"/>
            </a:pPr>
            <a:r>
              <a:rPr lang="ru-RU" sz="2800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анализ полученных в ходе исследования данных</a:t>
            </a:r>
            <a:r>
              <a:rPr lang="ru-RU" sz="2800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.</a:t>
            </a:r>
            <a:endParaRPr lang="ru-RU" sz="2800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Batang" pitchFamily="18" charset="-127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69" b="45499"/>
          <a:stretch/>
        </p:blipFill>
        <p:spPr>
          <a:xfrm>
            <a:off x="110067" y="127000"/>
            <a:ext cx="2547551" cy="229901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9" t="57398"/>
          <a:stretch/>
        </p:blipFill>
        <p:spPr bwMode="auto">
          <a:xfrm>
            <a:off x="6171048" y="5130801"/>
            <a:ext cx="2906807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50" r="60012"/>
          <a:stretch/>
        </p:blipFill>
        <p:spPr bwMode="auto">
          <a:xfrm>
            <a:off x="0" y="4739684"/>
            <a:ext cx="2226733" cy="1961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8" r="-229" b="47024"/>
          <a:stretch/>
        </p:blipFill>
        <p:spPr bwMode="auto">
          <a:xfrm>
            <a:off x="7264400" y="324381"/>
            <a:ext cx="1879600" cy="152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22" y="4284663"/>
            <a:ext cx="2206625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F72FE-5F0E-47EE-9C46-CC93EF143451}" type="datetime1">
              <a:rPr lang="ru-RU" smtClean="0"/>
              <a:t>09.03.2019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6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178" y="5281889"/>
            <a:ext cx="8862822" cy="1325563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  <a:ea typeface="Times New Roman"/>
                <a:cs typeface="Helvetica"/>
              </a:rPr>
              <a:t>Андерсен в своих сказках создает своеобразный, красивый, живописный мир. </a:t>
            </a:r>
            <a:r>
              <a:rPr lang="ru-RU" sz="24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  <a:ea typeface="Times New Roman"/>
                <a:cs typeface="Helvetica"/>
              </a:rPr>
              <a:t>Его сказки отличаются богатой палитрой красок. </a:t>
            </a:r>
            <a:endParaRPr lang="ru-RU" sz="2400" b="1" dirty="0">
              <a:ln w="1905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533" r="600" b="3875"/>
          <a:stretch/>
        </p:blipFill>
        <p:spPr>
          <a:xfrm>
            <a:off x="1005018" y="274320"/>
            <a:ext cx="7114853" cy="5065775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B19AF-F658-4E7F-ADC2-803923C005D7}" type="datetime1">
              <a:rPr lang="ru-RU" smtClean="0"/>
              <a:t>09.03.2019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34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944" y="5477573"/>
            <a:ext cx="8138160" cy="1325563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  <a:ea typeface="Times New Roman"/>
                <a:cs typeface="Helvetica"/>
              </a:rPr>
              <a:t>В </a:t>
            </a:r>
            <a:r>
              <a:rPr lang="ru-RU" sz="24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  <a:ea typeface="Times New Roman"/>
                <a:cs typeface="Helvetica"/>
              </a:rPr>
              <a:t>произведениях Андерсена цвет  имеет </a:t>
            </a:r>
            <a:r>
              <a:rPr lang="ru-RU" sz="24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  <a:ea typeface="Times New Roman"/>
                <a:cs typeface="Helvetica"/>
              </a:rPr>
              <a:t>символическое значение и </a:t>
            </a:r>
            <a:r>
              <a:rPr lang="ru-RU" sz="24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  <a:ea typeface="Times New Roman"/>
                <a:cs typeface="Helvetica"/>
              </a:rPr>
              <a:t>служит </a:t>
            </a:r>
            <a:r>
              <a:rPr lang="ru-RU" sz="24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  <a:ea typeface="Times New Roman"/>
                <a:cs typeface="Helvetica"/>
              </a:rPr>
              <a:t>для отражения разнообразия и многоцветия событий и переживаний, раскрытия душевного состояния героев</a:t>
            </a:r>
            <a:r>
              <a:rPr lang="ru-RU" sz="24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  <a:ea typeface="Times New Roman"/>
                <a:cs typeface="Helvetica"/>
              </a:rPr>
              <a:t>. </a:t>
            </a:r>
            <a:endParaRPr lang="ru-RU" sz="2400" b="1" dirty="0">
              <a:ln w="1905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533" r="600" b="3875"/>
          <a:stretch/>
        </p:blipFill>
        <p:spPr>
          <a:xfrm>
            <a:off x="1005018" y="274320"/>
            <a:ext cx="7114853" cy="5065775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22C1E-E3F8-4E38-9061-D0A4B37E8F9E}" type="datetime1">
              <a:rPr lang="ru-RU" smtClean="0"/>
              <a:t>09.03.2019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36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DDEBCF"/>
            </a:gs>
            <a:gs pos="68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914" y="0"/>
            <a:ext cx="2090737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80" b="18450"/>
          <a:stretch/>
        </p:blipFill>
        <p:spPr bwMode="auto">
          <a:xfrm>
            <a:off x="854606" y="892704"/>
            <a:ext cx="3480328" cy="3569229"/>
          </a:xfrm>
          <a:prstGeom prst="star32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5" b="17618"/>
          <a:stretch/>
        </p:blipFill>
        <p:spPr bwMode="auto">
          <a:xfrm>
            <a:off x="5359929" y="2697164"/>
            <a:ext cx="3784071" cy="4008437"/>
          </a:xfrm>
          <a:prstGeom prst="star32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9" b="17271"/>
          <a:stretch/>
        </p:blipFill>
        <p:spPr bwMode="auto">
          <a:xfrm>
            <a:off x="3607332" y="605898"/>
            <a:ext cx="3978802" cy="4025369"/>
          </a:xfrm>
          <a:prstGeom prst="star32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75" b="21098"/>
          <a:stretch/>
        </p:blipFill>
        <p:spPr bwMode="auto">
          <a:xfrm>
            <a:off x="1651528" y="2942699"/>
            <a:ext cx="4105805" cy="3839102"/>
          </a:xfrm>
          <a:prstGeom prst="star32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717" y="542926"/>
            <a:ext cx="7886700" cy="908197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sz="40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Какого цвета </a:t>
            </a:r>
            <a:br>
              <a:rPr lang="ru-RU" sz="40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0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«Снежная королева»? </a:t>
            </a:r>
            <a:br>
              <a:rPr lang="ru-RU" sz="40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3600" b="1" dirty="0">
              <a:ln w="1905">
                <a:solidFill>
                  <a:schemeClr val="accent6">
                    <a:lumMod val="50000"/>
                  </a:schemeClr>
                </a:solidFill>
              </a:ln>
              <a:gradFill flip="none" rotWithShape="1"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893BD-C46B-43AC-B530-E8CA86097C11}" type="datetime1">
              <a:rPr lang="ru-RU" smtClean="0"/>
              <a:t>09.03.2019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004675" y="2375664"/>
            <a:ext cx="1170513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1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220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914" y="0"/>
            <a:ext cx="2090737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7467" y="542926"/>
            <a:ext cx="6330950" cy="908197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4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4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Цвета</a:t>
            </a:r>
            <a:r>
              <a:rPr lang="ru-RU" sz="24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использованные Андерсеном в сказке «Снежная королева»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4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2000" b="1" dirty="0">
              <a:ln w="1905">
                <a:solidFill>
                  <a:schemeClr val="accent6">
                    <a:lumMod val="50000"/>
                  </a:schemeClr>
                </a:solidFill>
              </a:ln>
              <a:gradFill flip="none" rotWithShape="1"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184538136"/>
              </p:ext>
            </p:extLst>
          </p:nvPr>
        </p:nvGraphicFramePr>
        <p:xfrm>
          <a:off x="135467" y="1354667"/>
          <a:ext cx="8848195" cy="5359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33683" flipV="1">
            <a:off x="-846787" y="962677"/>
            <a:ext cx="3041910" cy="1552528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BB6DF-0863-4A20-B862-D8DC78E90EF5}" type="datetime1">
              <a:rPr lang="ru-RU" smtClean="0"/>
              <a:t>09.03.2019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5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8" grpId="0">
        <p:bldAsOne/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ock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1145</Words>
  <Application>Microsoft Office PowerPoint</Application>
  <PresentationFormat>Экран (4:3)</PresentationFormat>
  <Paragraphs>366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38</vt:i4>
      </vt:variant>
    </vt:vector>
  </HeadingPairs>
  <TitlesOfParts>
    <vt:vector size="42" baseType="lpstr">
      <vt:lpstr>Тема Office</vt:lpstr>
      <vt:lpstr>1_Тема Office</vt:lpstr>
      <vt:lpstr>2_Тема Office</vt:lpstr>
      <vt:lpstr>block1</vt:lpstr>
      <vt:lpstr>Презентация PowerPoint</vt:lpstr>
      <vt:lpstr>Как математик сказку читал </vt:lpstr>
      <vt:lpstr>Цель работы:</vt:lpstr>
      <vt:lpstr>Гипотеза исследования</vt:lpstr>
      <vt:lpstr>Методы исследования</vt:lpstr>
      <vt:lpstr>Андерсен в своих сказках создает своеобразный, красивый, живописный мир. Его сказки отличаются богатой палитрой красок. </vt:lpstr>
      <vt:lpstr>В произведениях Андерсена цвет  имеет символическое значение и служит для отражения разнообразия и многоцветия событий и переживаний, раскрытия душевного состояния героев. </vt:lpstr>
      <vt:lpstr>Какого цвета  «Снежная королева»?  </vt:lpstr>
      <vt:lpstr> Цвета, использованные Андерсеном в сказке «Снежная королева»   </vt:lpstr>
      <vt:lpstr> Цвета, использованные Андерсеном в сказке «Снежная королева»   </vt:lpstr>
      <vt:lpstr>   Символика цвета в сказке Андерсена «Снежная королева»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Дополнительные средства отражения многоцветности мира сказки </vt:lpstr>
      <vt:lpstr>Дополнительные средства отражения многоцветности мира сказки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User</cp:lastModifiedBy>
  <cp:revision>86</cp:revision>
  <dcterms:created xsi:type="dcterms:W3CDTF">2014-11-21T11:00:06Z</dcterms:created>
  <dcterms:modified xsi:type="dcterms:W3CDTF">2019-03-09T15:40:03Z</dcterms:modified>
</cp:coreProperties>
</file>