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73" r:id="rId7"/>
    <p:sldId id="263" r:id="rId8"/>
    <p:sldId id="281" r:id="rId9"/>
    <p:sldId id="274" r:id="rId10"/>
    <p:sldId id="264" r:id="rId11"/>
    <p:sldId id="282" r:id="rId12"/>
    <p:sldId id="265" r:id="rId13"/>
    <p:sldId id="275" r:id="rId14"/>
    <p:sldId id="283" r:id="rId15"/>
    <p:sldId id="284" r:id="rId16"/>
    <p:sldId id="266" r:id="rId17"/>
    <p:sldId id="286" r:id="rId18"/>
    <p:sldId id="279" r:id="rId19"/>
    <p:sldId id="288" r:id="rId20"/>
    <p:sldId id="287" r:id="rId21"/>
    <p:sldId id="280" r:id="rId22"/>
    <p:sldId id="267" r:id="rId23"/>
    <p:sldId id="268" r:id="rId24"/>
    <p:sldId id="289" r:id="rId25"/>
    <p:sldId id="277" r:id="rId26"/>
    <p:sldId id="269" r:id="rId27"/>
    <p:sldId id="270" r:id="rId28"/>
    <p:sldId id="271" r:id="rId29"/>
    <p:sldId id="278" r:id="rId30"/>
    <p:sldId id="25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31" autoAdjust="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7560" y="1362203"/>
            <a:ext cx="695043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560" y="3841878"/>
            <a:ext cx="695043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476" y="1379955"/>
            <a:ext cx="8192229" cy="20977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1476" y="3645084"/>
            <a:ext cx="8192229" cy="866956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6350">
              <a:bevelT w="38100" h="38100"/>
              <a:contourClr>
                <a:schemeClr val="accent4">
                  <a:lumMod val="40000"/>
                  <a:lumOff val="60000"/>
                </a:schemeClr>
              </a:contourClr>
            </a:sp3d>
          </a:bodyPr>
          <a:lstStyle>
            <a:lvl1pPr marL="0" indent="0" algn="ctr">
              <a:buNone/>
              <a:defRPr sz="2400" b="0">
                <a:solidFill>
                  <a:srgbClr val="6C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8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5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5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5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705" y="509666"/>
            <a:ext cx="11242623" cy="1181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 contourW="12700" prstMaterial="metal">
              <a:bevelT w="38100" h="38100"/>
              <a:contourClr>
                <a:srgbClr val="FFFF00"/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705" y="1825624"/>
            <a:ext cx="11242623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3BF27-C854-412E-902F-DBEA09EDFDA5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6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6C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C:\Users\сладулька\Desktop\проект баба-яга\опыты и эксперименты\опыты и эксперименты 2\20190207_070022_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0" y="1359027"/>
            <a:ext cx="5851979" cy="4208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7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196" y="523060"/>
            <a:ext cx="1079318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После танца все остаются на сцене. На сцену выходит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Медведь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 муз. Сен – Сан «Слон».</a:t>
            </a:r>
          </a:p>
          <a:p>
            <a:pPr fontAlgn="base"/>
            <a:endParaRPr lang="ru-RU" sz="1400" b="1" i="1" u="sng" dirty="0"/>
          </a:p>
          <a:p>
            <a:pPr fontAlgn="base"/>
            <a:endParaRPr lang="ru-RU" sz="1400" b="1" i="1" u="sng" dirty="0" smtClean="0"/>
          </a:p>
          <a:p>
            <a:pPr fontAlgn="base"/>
            <a:endParaRPr lang="ru-RU" sz="1400" b="1" dirty="0"/>
          </a:p>
          <a:p>
            <a:pPr fontAlgn="base"/>
            <a:r>
              <a:rPr lang="ru-RU" b="1" i="1" dirty="0"/>
              <a:t>Баба Яга.</a:t>
            </a:r>
            <a:r>
              <a:rPr lang="ru-RU" b="1" dirty="0"/>
              <a:t> </a:t>
            </a:r>
            <a:endParaRPr lang="ru-RU" dirty="0"/>
          </a:p>
          <a:p>
            <a:pPr fontAlgn="base"/>
            <a:r>
              <a:rPr lang="ru-RU" dirty="0"/>
              <a:t>Тут пришел к Гороху медведь</a:t>
            </a:r>
            <a:br>
              <a:rPr lang="ru-RU" dirty="0"/>
            </a:br>
            <a:r>
              <a:rPr lang="ru-RU" dirty="0"/>
              <a:t>И давай на Гороха реветь.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b="1" i="1" dirty="0"/>
              <a:t>Медведь.</a:t>
            </a:r>
            <a:r>
              <a:rPr lang="ru-RU" b="1" dirty="0"/>
              <a:t> </a:t>
            </a:r>
            <a:endParaRPr lang="ru-RU" dirty="0"/>
          </a:p>
          <a:p>
            <a:pPr fontAlgn="base"/>
            <a:r>
              <a:rPr lang="ru-RU" dirty="0"/>
              <a:t>Все царство в гороховых грядках!</a:t>
            </a:r>
            <a:br>
              <a:rPr lang="ru-RU" dirty="0"/>
            </a:br>
            <a:r>
              <a:rPr lang="ru-RU" dirty="0"/>
              <a:t>Не стало малины сладкой!</a:t>
            </a:r>
            <a:br>
              <a:rPr lang="ru-RU" dirty="0"/>
            </a:br>
            <a:r>
              <a:rPr lang="ru-RU" dirty="0"/>
              <a:t>Есть мне нечего, горемычному,</a:t>
            </a:r>
            <a:br>
              <a:rPr lang="ru-RU" dirty="0"/>
            </a:br>
            <a:r>
              <a:rPr lang="ru-RU" dirty="0"/>
              <a:t>Лесному медведю обычному!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b="1" i="1" dirty="0"/>
              <a:t>Баба Яга.</a:t>
            </a:r>
            <a:r>
              <a:rPr lang="ru-RU" b="1" dirty="0"/>
              <a:t> </a:t>
            </a:r>
            <a:endParaRPr lang="ru-RU" dirty="0"/>
          </a:p>
          <a:p>
            <a:pPr fontAlgn="base"/>
            <a:r>
              <a:rPr lang="ru-RU" dirty="0"/>
              <a:t>Заревел медведь и заохал,</a:t>
            </a:r>
            <a:br>
              <a:rPr lang="ru-RU" dirty="0"/>
            </a:br>
            <a:r>
              <a:rPr lang="ru-RU" dirty="0"/>
              <a:t>Растоптал все царство Гороха!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i="1" dirty="0">
                <a:solidFill>
                  <a:srgbClr val="444444"/>
                </a:solidFill>
                <a:ea typeface="Times New Roman"/>
                <a:cs typeface="Times New Roman"/>
              </a:rPr>
              <a:t>Медведь бросается на детей,</a:t>
            </a:r>
          </a:p>
          <a:p>
            <a:pPr fontAlgn="base"/>
            <a:r>
              <a:rPr lang="ru-RU" i="1" dirty="0" smtClean="0">
                <a:solidFill>
                  <a:srgbClr val="444444"/>
                </a:solidFill>
                <a:ea typeface="Times New Roman"/>
                <a:cs typeface="Times New Roman"/>
              </a:rPr>
              <a:t>дети </a:t>
            </a:r>
            <a:r>
              <a:rPr lang="ru-RU" i="1" dirty="0">
                <a:solidFill>
                  <a:srgbClr val="444444"/>
                </a:solidFill>
                <a:ea typeface="Times New Roman"/>
                <a:cs typeface="Times New Roman"/>
              </a:rPr>
              <a:t>с визгом убегают </a:t>
            </a:r>
            <a:r>
              <a:rPr lang="ru-RU" i="1" dirty="0" smtClean="0">
                <a:solidFill>
                  <a:srgbClr val="444444"/>
                </a:solidFill>
                <a:ea typeface="Times New Roman"/>
                <a:cs typeface="Times New Roman"/>
              </a:rPr>
              <a:t>со</a:t>
            </a:r>
          </a:p>
          <a:p>
            <a:pPr fontAlgn="base"/>
            <a:r>
              <a:rPr lang="ru-RU" i="1" dirty="0" smtClean="0">
                <a:solidFill>
                  <a:srgbClr val="444444"/>
                </a:solidFill>
                <a:ea typeface="Times New Roman"/>
                <a:cs typeface="Times New Roman"/>
              </a:rPr>
              <a:t>сцены</a:t>
            </a:r>
            <a:r>
              <a:rPr lang="ru-RU" i="1" dirty="0">
                <a:solidFill>
                  <a:srgbClr val="444444"/>
                </a:solidFill>
                <a:ea typeface="Times New Roman"/>
                <a:cs typeface="Times New Roman"/>
              </a:rPr>
              <a:t>.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29" y="978605"/>
            <a:ext cx="7484547" cy="52044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648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686" y="156860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i="1" dirty="0"/>
              <a:t>Ведущая.</a:t>
            </a:r>
            <a:endParaRPr lang="ru-RU" dirty="0"/>
          </a:p>
          <a:p>
            <a:pPr fontAlgn="base"/>
            <a:r>
              <a:rPr lang="ru-RU" dirty="0" smtClean="0"/>
              <a:t>Вот </a:t>
            </a:r>
            <a:r>
              <a:rPr lang="ru-RU" dirty="0"/>
              <a:t>так сказка без лица —</a:t>
            </a:r>
            <a:br>
              <a:rPr lang="ru-RU" dirty="0"/>
            </a:br>
            <a:r>
              <a:rPr lang="ru-RU" dirty="0"/>
              <a:t>Ни начала ни конца.</a:t>
            </a:r>
          </a:p>
          <a:p>
            <a:pPr fontAlgn="base"/>
            <a:endParaRPr lang="ru-RU" dirty="0"/>
          </a:p>
          <a:p>
            <a:pPr fontAlgn="base"/>
            <a:r>
              <a:rPr lang="ru-RU" b="1" i="1" dirty="0"/>
              <a:t>Баба Яга.</a:t>
            </a:r>
            <a:r>
              <a:rPr lang="ru-RU" b="1" dirty="0"/>
              <a:t> </a:t>
            </a:r>
            <a:endParaRPr lang="ru-RU" dirty="0"/>
          </a:p>
          <a:p>
            <a:r>
              <a:rPr lang="ru-RU" dirty="0"/>
              <a:t>Что? Не нравится такая?</a:t>
            </a:r>
            <a:br>
              <a:rPr lang="ru-RU" dirty="0"/>
            </a:br>
            <a:r>
              <a:rPr lang="ru-RU" dirty="0"/>
              <a:t>Что ж, пожалуйста, другая: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9" t="5870" r="17336" b="11361"/>
          <a:stretch/>
        </p:blipFill>
        <p:spPr>
          <a:xfrm>
            <a:off x="4982601" y="559873"/>
            <a:ext cx="5903113" cy="5808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00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692" y="435975"/>
            <a:ext cx="1050743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b="1" dirty="0" smtClean="0"/>
              <a:t>ДЕЙСТВИЕ </a:t>
            </a:r>
            <a:r>
              <a:rPr lang="ru-RU" b="1" dirty="0"/>
              <a:t>-  </a:t>
            </a:r>
            <a:r>
              <a:rPr lang="ru-RU" b="1" dirty="0" smtClean="0"/>
              <a:t>3</a:t>
            </a:r>
            <a:endParaRPr lang="ru-RU" b="1" dirty="0"/>
          </a:p>
          <a:p>
            <a:pPr fontAlgn="base"/>
            <a:r>
              <a:rPr lang="ru-RU" b="1" dirty="0" smtClean="0"/>
              <a:t>Баба Яга</a:t>
            </a:r>
          </a:p>
          <a:p>
            <a:pPr fontAlgn="base"/>
            <a:r>
              <a:rPr lang="ru-RU" dirty="0" smtClean="0"/>
              <a:t>Жил </a:t>
            </a:r>
            <a:r>
              <a:rPr lang="ru-RU" dirty="0"/>
              <a:t>да был Горыныч Змей,</a:t>
            </a:r>
            <a:br>
              <a:rPr lang="ru-RU" dirty="0"/>
            </a:br>
            <a:r>
              <a:rPr lang="ru-RU" dirty="0"/>
              <a:t>Прехорошенький злодей!</a:t>
            </a:r>
            <a:br>
              <a:rPr lang="ru-RU" dirty="0"/>
            </a:br>
            <a:r>
              <a:rPr lang="ru-RU" dirty="0" err="1"/>
              <a:t>Оч-чень</a:t>
            </a:r>
            <a:r>
              <a:rPr lang="ru-RU" dirty="0"/>
              <a:t> обаятельный,</a:t>
            </a:r>
            <a:br>
              <a:rPr lang="ru-RU" dirty="0"/>
            </a:br>
            <a:r>
              <a:rPr lang="ru-RU" dirty="0"/>
              <a:t>Но несамостоятельный</a:t>
            </a:r>
            <a:r>
              <a:rPr lang="ru-RU" dirty="0" smtClean="0"/>
              <a:t>!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Появляется Змей Горыныч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сопровождении гномов.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(танец гномов с фонариками,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« Шотландская народная мелодия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»)</a:t>
            </a:r>
          </a:p>
          <a:p>
            <a:pPr fontAlgn="base"/>
            <a:endParaRPr lang="ru-RU" i="1" u="sng" dirty="0"/>
          </a:p>
          <a:p>
            <a:pPr fontAlgn="base"/>
            <a:r>
              <a:rPr lang="ru-RU" dirty="0" smtClean="0"/>
              <a:t>И </a:t>
            </a:r>
            <a:r>
              <a:rPr lang="ru-RU" dirty="0"/>
              <a:t>куда бы ни ходил —</a:t>
            </a:r>
            <a:br>
              <a:rPr lang="ru-RU" dirty="0"/>
            </a:br>
            <a:r>
              <a:rPr lang="ru-RU" dirty="0"/>
              <a:t>Всюду за собой водил.</a:t>
            </a:r>
            <a:br>
              <a:rPr lang="ru-RU" dirty="0"/>
            </a:br>
            <a:r>
              <a:rPr lang="ru-RU" dirty="0"/>
              <a:t>Чтоб не потеряться,</a:t>
            </a:r>
            <a:br>
              <a:rPr lang="ru-RU" dirty="0"/>
            </a:br>
            <a:r>
              <a:rPr lang="ru-RU" dirty="0"/>
              <a:t>Семь забавных братцев.</a:t>
            </a:r>
            <a:br>
              <a:rPr lang="ru-RU" dirty="0"/>
            </a:br>
            <a:r>
              <a:rPr lang="ru-RU" dirty="0"/>
              <a:t>Гномы в нем души не чают:</a:t>
            </a:r>
            <a:br>
              <a:rPr lang="ru-RU" dirty="0"/>
            </a:br>
            <a:r>
              <a:rPr lang="ru-RU" dirty="0"/>
              <a:t>Кормят, носик вытирают.</a:t>
            </a:r>
          </a:p>
          <a:p>
            <a:pPr fontAlgn="base"/>
            <a:r>
              <a:rPr lang="ru-RU" sz="1400" i="1" dirty="0"/>
              <a:t/>
            </a:r>
            <a:br>
              <a:rPr lang="ru-RU" sz="1400" i="1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Гномы имитируют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действия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тексту.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6"/>
          <a:stretch/>
        </p:blipFill>
        <p:spPr>
          <a:xfrm>
            <a:off x="4476206" y="1018902"/>
            <a:ext cx="7141028" cy="5266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168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10" y="731519"/>
            <a:ext cx="7952439" cy="53122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5353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5098" y="174171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dirty="0"/>
              <a:t>И с Горыныча врагами</a:t>
            </a:r>
            <a:br>
              <a:rPr lang="ru-RU" dirty="0"/>
            </a:br>
            <a:r>
              <a:rPr lang="ru-RU" dirty="0"/>
              <a:t>Разбирались тоже сами.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Окружают Змея,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встают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спиной в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круг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в воинственных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позах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85" y="644435"/>
            <a:ext cx="8291394" cy="5538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418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1852" y="1215743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i="1" dirty="0"/>
              <a:t>Ведущая.</a:t>
            </a:r>
            <a:endParaRPr lang="ru-RU" dirty="0"/>
          </a:p>
          <a:p>
            <a:pPr fontAlgn="base"/>
            <a:r>
              <a:rPr lang="ru-RU" dirty="0" smtClean="0"/>
              <a:t>Стоп</a:t>
            </a:r>
            <a:r>
              <a:rPr lang="ru-RU" dirty="0" smtClean="0"/>
              <a:t>!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Все замирают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.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dirty="0"/>
              <a:t>Старалась ты напрасно!</a:t>
            </a:r>
            <a:br>
              <a:rPr lang="ru-RU" dirty="0"/>
            </a:br>
            <a:r>
              <a:rPr lang="ru-RU" dirty="0"/>
              <a:t>Гномы были, я согласна.</a:t>
            </a:r>
            <a:br>
              <a:rPr lang="ru-RU" dirty="0"/>
            </a:br>
            <a:r>
              <a:rPr lang="ru-RU" dirty="0"/>
              <a:t>Но я знаю без подсказки,</a:t>
            </a:r>
            <a:br>
              <a:rPr lang="ru-RU" dirty="0"/>
            </a:br>
            <a:r>
              <a:rPr lang="ru-RU" dirty="0"/>
              <a:t>Змей — совсем не в этой сказке!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Гномы остаются на сцене,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Змей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Горыныч спиной, как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в обратной съемке, уходит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со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сцены под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лейтмотив 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спектакля.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  <a:ea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61949"/>
            <a:ext cx="7249416" cy="48426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97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991" y="1571392"/>
            <a:ext cx="10866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b="1" dirty="0"/>
              <a:t>Баба </a:t>
            </a:r>
            <a:r>
              <a:rPr lang="ru-RU" b="1" dirty="0" smtClean="0"/>
              <a:t>Яга.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(показывает на Змея)</a:t>
            </a:r>
          </a:p>
          <a:p>
            <a:pPr fontAlgn="base"/>
            <a:r>
              <a:rPr lang="ru-RU" dirty="0"/>
              <a:t>Ничего себе, пробежка!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Ведущая. </a:t>
            </a:r>
          </a:p>
          <a:p>
            <a:pPr fontAlgn="base"/>
            <a:r>
              <a:rPr lang="ru-RU" dirty="0"/>
              <a:t>В сказке этой — Белоснежка.</a:t>
            </a:r>
          </a:p>
          <a:p>
            <a:pPr fontAlgn="base"/>
            <a:endParaRPr lang="ru-RU" sz="1400" dirty="0"/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Гномы уходят под музыку</a:t>
            </a:r>
          </a:p>
          <a:p>
            <a:pPr fontAlgn="base"/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  <a:ea typeface="Times New Roman"/>
              <a:cs typeface="Times New Roman"/>
            </a:endParaRP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Открывается занавес, комната,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выходит Белоснежка,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(муз. из фильма «Три орешка для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Золушки»).</a:t>
            </a:r>
          </a:p>
          <a:p>
            <a:pPr fontAlgn="base"/>
            <a:r>
              <a:rPr lang="ru-RU" sz="1400" i="1" u="sng" dirty="0" smtClean="0"/>
              <a:t>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t="-184" r="246" b="184"/>
          <a:stretch/>
        </p:blipFill>
        <p:spPr>
          <a:xfrm>
            <a:off x="4387277" y="657392"/>
            <a:ext cx="7118378" cy="5613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778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r="21911"/>
          <a:stretch/>
        </p:blipFill>
        <p:spPr>
          <a:xfrm>
            <a:off x="6400800" y="915305"/>
            <a:ext cx="4911633" cy="5093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19995"/>
          <a:stretch/>
        </p:blipFill>
        <p:spPr>
          <a:xfrm>
            <a:off x="827315" y="869015"/>
            <a:ext cx="4772297" cy="51399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901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129" y="661307"/>
            <a:ext cx="1064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6868" y="1699413"/>
            <a:ext cx="107605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 </a:t>
            </a:r>
          </a:p>
          <a:p>
            <a:pPr fontAlgn="base"/>
            <a:r>
              <a:rPr lang="ru-RU" b="1" dirty="0"/>
              <a:t>Белоснежка.</a:t>
            </a:r>
          </a:p>
          <a:p>
            <a:pPr fontAlgn="base"/>
            <a:r>
              <a:rPr lang="ru-RU" dirty="0"/>
              <a:t>Как же в комнате красиво,</a:t>
            </a:r>
          </a:p>
          <a:p>
            <a:pPr fontAlgn="base"/>
            <a:r>
              <a:rPr lang="ru-RU" dirty="0"/>
              <a:t>И уютно, просто диво!</a:t>
            </a:r>
          </a:p>
          <a:p>
            <a:pPr fontAlgn="base"/>
            <a:r>
              <a:rPr lang="ru-RU" dirty="0"/>
              <a:t>Здесь сейчас я приберу,</a:t>
            </a:r>
          </a:p>
          <a:p>
            <a:pPr fontAlgn="base"/>
            <a:r>
              <a:rPr lang="ru-RU" dirty="0"/>
              <a:t>А потом и отдохну!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Берёт метёлку, подметает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,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поет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и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танцует, прибирается,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накрывает на стол. 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  <a:ea typeface="Times New Roman"/>
              <a:cs typeface="Times New Roman"/>
            </a:endParaRPr>
          </a:p>
          <a:p>
            <a:pPr fontAlgn="base"/>
            <a:r>
              <a:rPr lang="ru-RU" sz="1400" i="1" dirty="0"/>
              <a:t> </a:t>
            </a:r>
            <a:endParaRPr lang="ru-RU" sz="1400" dirty="0"/>
          </a:p>
          <a:p>
            <a:pPr fontAlgn="base"/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78" y="845973"/>
            <a:ext cx="7780974" cy="5197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620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7" y="441838"/>
            <a:ext cx="5768958" cy="3853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35" y="2562497"/>
            <a:ext cx="5820924" cy="38883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550126" y="435752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endParaRPr lang="ru-RU" i="1" dirty="0">
              <a:solidFill>
                <a:srgbClr val="444444"/>
              </a:solidFill>
              <a:latin typeface="Times New Roman"/>
              <a:ea typeface="Times New Roman"/>
              <a:cs typeface="Times New Roman"/>
            </a:endParaRP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Слышит, как под музыку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идут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гномы (марш гномов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«</a:t>
            </a:r>
            <a:r>
              <a:rPr lang="ru-RU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Хей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 – хо», муз из 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м/ф «Белоснежка и 7 гномов»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(У. Дисней),  прячется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594" y="579664"/>
            <a:ext cx="11425645" cy="696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СПЕШИТЕ УВИДЕТЬ</a:t>
            </a:r>
            <a:r>
              <a:rPr lang="ru-RU" sz="540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!!!</a:t>
            </a:r>
          </a:p>
          <a:p>
            <a:pPr lvl="0" algn="ctr">
              <a:spcBef>
                <a:spcPct val="20000"/>
              </a:spcBef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06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г.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10.15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>
              <a:spcBef>
                <a:spcPct val="20000"/>
              </a:spcBef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11 группа представляет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спектакль</a:t>
            </a:r>
          </a:p>
          <a:p>
            <a:pPr lvl="0" algn="ctr">
              <a:spcBef>
                <a:spcPct val="20000"/>
              </a:spcBef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«СКАЗКИ БАБЫ ЯГИ»</a:t>
            </a:r>
          </a:p>
          <a:p>
            <a:pPr lvl="0" algn="ctr">
              <a:spcBef>
                <a:spcPct val="20000"/>
              </a:spcBef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Над спектаклем работали:</a:t>
            </a:r>
          </a:p>
          <a:p>
            <a:pPr lvl="0" algn="ctr">
              <a:spcBef>
                <a:spcPct val="20000"/>
              </a:spcBef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Сценарий и режиссура: 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ШЛЯКОВА Н.С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ТАРАСОВА С.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Музыкальный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>
              <a:spcBef>
                <a:spcPct val="20000"/>
              </a:spcBef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Алферова Т.Е.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1223" y="5741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i="1" u="sng" dirty="0"/>
              <a:t/>
            </a:r>
            <a:br>
              <a:rPr lang="ru-RU" i="1" u="sng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Инсценировка отрывка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из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сказки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«Белоснежка и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семь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гномов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/>
                <a:cs typeface="Times New Roman"/>
              </a:rPr>
              <a:t>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1223" y="177448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u="sng" dirty="0"/>
              <a:t>1 гном</a:t>
            </a:r>
            <a:r>
              <a:rPr lang="ru-RU" dirty="0"/>
              <a:t>. </a:t>
            </a:r>
          </a:p>
          <a:p>
            <a:pPr fontAlgn="base"/>
            <a:r>
              <a:rPr lang="ru-RU" dirty="0"/>
              <a:t>Ах, как вкусно пахнет в доме!</a:t>
            </a:r>
          </a:p>
          <a:p>
            <a:pPr fontAlgn="base"/>
            <a:r>
              <a:rPr lang="ru-RU" dirty="0"/>
              <a:t>Кто-то в гости к нам зашёл?</a:t>
            </a:r>
          </a:p>
          <a:p>
            <a:pPr fontAlgn="base"/>
            <a:r>
              <a:rPr lang="ru-RU" b="1" u="sng" dirty="0"/>
              <a:t>2 гном. </a:t>
            </a:r>
            <a:endParaRPr lang="ru-RU" dirty="0"/>
          </a:p>
          <a:p>
            <a:pPr fontAlgn="base"/>
            <a:r>
              <a:rPr lang="ru-RU" dirty="0"/>
              <a:t>Ужин вкусный приготовил,</a:t>
            </a:r>
          </a:p>
          <a:p>
            <a:pPr fontAlgn="base"/>
            <a:r>
              <a:rPr lang="ru-RU" dirty="0"/>
              <a:t>И полы везде подмёл</a:t>
            </a:r>
            <a:r>
              <a:rPr lang="ru-RU" dirty="0" smtClean="0"/>
              <a:t>!</a:t>
            </a:r>
          </a:p>
          <a:p>
            <a:pPr fontAlgn="base"/>
            <a:endParaRPr lang="ru-RU" dirty="0"/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Чихает, выходит Белоснежка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fontAlgn="base"/>
            <a:endParaRPr lang="ru-RU" i="1" dirty="0"/>
          </a:p>
          <a:p>
            <a:pPr fontAlgn="base"/>
            <a:r>
              <a:rPr lang="ru-RU" b="1" i="1" u="sng" dirty="0"/>
              <a:t>3 гном.</a:t>
            </a:r>
            <a:endParaRPr lang="ru-RU" i="1" dirty="0"/>
          </a:p>
          <a:p>
            <a:pPr fontAlgn="base"/>
            <a:r>
              <a:rPr lang="ru-RU" dirty="0"/>
              <a:t>Здравствуй, милая принцесса!</a:t>
            </a:r>
          </a:p>
          <a:p>
            <a:pPr fontAlgn="base"/>
            <a:r>
              <a:rPr lang="ru-RU" dirty="0"/>
              <a:t>Очень рады мы гостям!</a:t>
            </a:r>
          </a:p>
          <a:p>
            <a:pPr fontAlgn="base"/>
            <a:r>
              <a:rPr lang="ru-RU" b="1" u="sng" dirty="0"/>
              <a:t>4 гном.</a:t>
            </a:r>
            <a:endParaRPr lang="ru-RU" dirty="0"/>
          </a:p>
          <a:p>
            <a:pPr fontAlgn="base"/>
            <a:r>
              <a:rPr lang="ru-RU" dirty="0"/>
              <a:t>Как же ты сюда попала? </a:t>
            </a:r>
          </a:p>
          <a:p>
            <a:pPr fontAlgn="base"/>
            <a:r>
              <a:rPr lang="ru-RU" dirty="0"/>
              <a:t>Расскажи скорее нам!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68" y="922932"/>
            <a:ext cx="7633034" cy="50988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4481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401" y="481091"/>
            <a:ext cx="10834007" cy="568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ru-RU" sz="1400" b="1" u="sng" dirty="0" smtClean="0">
              <a:solidFill>
                <a:srgbClr val="444444"/>
              </a:solidFill>
              <a:ea typeface="Times New Roman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/>
              <a:t>Белоснежка.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Злая королева, мачеха моя,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Егерю дала приказ, чтобы в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 лес увёз меня.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/>
              <a:t>5 гном.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Оставайся с нами жить,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Будем мы с тобой дружить!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/>
              <a:t>6 гном.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Здесь тебя мы защитим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И в обиду не дадим!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/>
              <a:t>7 гном.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Заживём с тобой мы дружно,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Будет нам теперь не скучно.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444444"/>
                </a:solidFill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Занавес закрывается</a:t>
            </a:r>
            <a:r>
              <a:rPr lang="ru-RU" i="1" dirty="0"/>
              <a:t>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444444"/>
                </a:solidFill>
                <a:ea typeface="Times New Roman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38" y="686888"/>
            <a:ext cx="7893772" cy="52730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818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19" y="978875"/>
            <a:ext cx="1077685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/>
              <a:t>Баба Яга.</a:t>
            </a:r>
          </a:p>
          <a:p>
            <a:pPr fontAlgn="base"/>
            <a:r>
              <a:rPr lang="ru-RU" dirty="0"/>
              <a:t>И с тех пор Горыныч Змей</a:t>
            </a:r>
            <a:br>
              <a:rPr lang="ru-RU" dirty="0"/>
            </a:br>
            <a:r>
              <a:rPr lang="ru-RU" dirty="0"/>
              <a:t>Бегает по свету.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Вбегает Змей Горыныч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Змей Горыныч. </a:t>
            </a:r>
          </a:p>
          <a:p>
            <a:pPr fontAlgn="base"/>
            <a:r>
              <a:rPr lang="ru-RU" dirty="0"/>
              <a:t>Мне без гномов…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Баба Яга.</a:t>
            </a:r>
          </a:p>
          <a:p>
            <a:pPr fontAlgn="base"/>
            <a:r>
              <a:rPr lang="ru-RU" dirty="0" smtClean="0"/>
              <a:t>Вот </a:t>
            </a:r>
            <a:r>
              <a:rPr lang="ru-RU" dirty="0"/>
              <a:t>злодей!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Змей Горыныч. </a:t>
            </a:r>
          </a:p>
          <a:p>
            <a:pPr fontAlgn="base"/>
            <a:r>
              <a:rPr lang="ru-RU" dirty="0"/>
              <a:t>Больше жизни нету!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Так же быстро убегает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лейтмотив спектакля.</a:t>
            </a:r>
          </a:p>
          <a:p>
            <a:pPr fontAlgn="base"/>
            <a:endParaRPr lang="ru-RU" sz="1400" i="1" u="sng" dirty="0" smtClean="0"/>
          </a:p>
          <a:p>
            <a:pPr fontAlgn="base"/>
            <a:endParaRPr lang="ru-RU" sz="1400" dirty="0"/>
          </a:p>
        </p:txBody>
      </p:sp>
      <p:pic>
        <p:nvPicPr>
          <p:cNvPr id="3" name="Рисунок 2" descr="G:\Света работа\спектакль и фото по сказке бабы яги 2019 год\11\P178007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3" r="24364"/>
          <a:stretch/>
        </p:blipFill>
        <p:spPr bwMode="auto">
          <a:xfrm>
            <a:off x="3535684" y="680233"/>
            <a:ext cx="2908662" cy="5556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G:\Света работа\спектакль и фото по сказке бабы яги 2019 год\11\P178007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r="738"/>
          <a:stretch/>
        </p:blipFill>
        <p:spPr bwMode="auto">
          <a:xfrm>
            <a:off x="6662057" y="2307771"/>
            <a:ext cx="5024845" cy="38417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8038011" y="876314"/>
            <a:ext cx="377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/>
              <a:t>Ведущая. </a:t>
            </a:r>
          </a:p>
          <a:p>
            <a:pPr fontAlgn="base"/>
            <a:r>
              <a:rPr lang="ru-RU" dirty="0"/>
              <a:t>Так, опять ты за свое!</a:t>
            </a:r>
            <a:br>
              <a:rPr lang="ru-RU" dirty="0"/>
            </a:br>
            <a:r>
              <a:rPr lang="ru-RU" dirty="0"/>
              <a:t>Вот уж горюшко мое!</a:t>
            </a:r>
          </a:p>
        </p:txBody>
      </p:sp>
    </p:spTree>
    <p:extLst>
      <p:ext uri="{BB962C8B-B14F-4D97-AF65-F5344CB8AC3E}">
        <p14:creationId xmlns:p14="http://schemas.microsoft.com/office/powerpoint/2010/main" val="14974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049" y="443592"/>
            <a:ext cx="1040946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ДЕЙСТВИЕ </a:t>
            </a:r>
            <a:r>
              <a:rPr lang="ru-RU" b="1" dirty="0"/>
              <a:t>– </a:t>
            </a:r>
            <a:r>
              <a:rPr lang="ru-RU" b="1" dirty="0" smtClean="0"/>
              <a:t>4</a:t>
            </a:r>
            <a:endParaRPr lang="ru-RU" b="1" dirty="0"/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  муз. Римского – Корсакова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Симфоническая сюита»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появляется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Сказочник с Востока.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b="1" dirty="0"/>
              <a:t>Баба </a:t>
            </a:r>
            <a:r>
              <a:rPr lang="ru-RU" b="1" dirty="0" smtClean="0"/>
              <a:t>Яга.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разглядывая Сказочника)</a:t>
            </a:r>
          </a:p>
          <a:p>
            <a:pPr fontAlgn="base"/>
            <a:r>
              <a:rPr lang="ru-RU" dirty="0" smtClean="0"/>
              <a:t>Туфли</a:t>
            </a:r>
            <a:r>
              <a:rPr lang="ru-RU" dirty="0"/>
              <a:t>. Хитренькие глазки.</a:t>
            </a:r>
            <a:br>
              <a:rPr lang="ru-RU" dirty="0"/>
            </a:br>
            <a:r>
              <a:rPr lang="ru-RU" dirty="0"/>
              <a:t>Нет тебя у бабки в сказке!</a:t>
            </a:r>
            <a:br>
              <a:rPr lang="ru-RU" dirty="0"/>
            </a:br>
            <a:r>
              <a:rPr lang="ru-RU" dirty="0"/>
              <a:t>Ну?! С какого ты припека?</a:t>
            </a:r>
            <a:br>
              <a:rPr lang="ru-RU" dirty="0"/>
            </a:br>
            <a:r>
              <a:rPr lang="ru-RU" dirty="0"/>
              <a:t>Кто ты?</a:t>
            </a:r>
            <a:br>
              <a:rPr lang="ru-RU" dirty="0"/>
            </a:br>
            <a:r>
              <a:rPr lang="ru-RU" b="1" dirty="0"/>
              <a:t>Сказочник. </a:t>
            </a:r>
          </a:p>
          <a:p>
            <a:pPr fontAlgn="base"/>
            <a:r>
              <a:rPr lang="ru-RU" dirty="0"/>
              <a:t>Сказочник с Востока.</a:t>
            </a:r>
            <a:br>
              <a:rPr lang="ru-RU" dirty="0"/>
            </a:br>
            <a:r>
              <a:rPr lang="ru-RU" b="1" dirty="0"/>
              <a:t>Баба Яга.</a:t>
            </a:r>
          </a:p>
          <a:p>
            <a:pPr fontAlgn="base"/>
            <a:r>
              <a:rPr lang="ru-RU" dirty="0" smtClean="0"/>
              <a:t>Ишь </a:t>
            </a:r>
            <a:r>
              <a:rPr lang="ru-RU" dirty="0"/>
              <a:t>ты, Сказочник! Гляди-ка!</a:t>
            </a:r>
            <a:br>
              <a:rPr lang="ru-RU" dirty="0"/>
            </a:br>
            <a:r>
              <a:rPr lang="ru-RU" b="1" dirty="0"/>
              <a:t>Ведущая.</a:t>
            </a:r>
          </a:p>
          <a:p>
            <a:pPr fontAlgn="base"/>
            <a:r>
              <a:rPr lang="ru-RU" dirty="0" smtClean="0"/>
              <a:t>Ты</a:t>
            </a:r>
            <a:r>
              <a:rPr lang="ru-RU" dirty="0"/>
              <a:t>, </a:t>
            </a:r>
            <a:r>
              <a:rPr lang="ru-RU" dirty="0" err="1"/>
              <a:t>Ягуля</a:t>
            </a:r>
            <a:r>
              <a:rPr lang="ru-RU" dirty="0"/>
              <a:t>, погоди — ка,</a:t>
            </a:r>
            <a:br>
              <a:rPr lang="ru-RU" dirty="0"/>
            </a:br>
            <a:r>
              <a:rPr lang="ru-RU" dirty="0"/>
              <a:t>Дай ему промолвить слово!</a:t>
            </a:r>
            <a:br>
              <a:rPr lang="ru-RU" dirty="0"/>
            </a:br>
            <a:r>
              <a:rPr lang="ru-RU" b="1" dirty="0"/>
              <a:t>Баба Яга. </a:t>
            </a:r>
          </a:p>
          <a:p>
            <a:pPr fontAlgn="base"/>
            <a:r>
              <a:rPr lang="ru-RU" dirty="0"/>
              <a:t>Пусть расскажет, я готова.</a:t>
            </a:r>
            <a:br>
              <a:rPr lang="ru-RU" dirty="0"/>
            </a:br>
            <a:r>
              <a:rPr lang="ru-RU" dirty="0"/>
              <a:t>Лучше нет меня! Я — знаю.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endParaRPr lang="ru-RU" sz="1400" b="1" dirty="0" smtClean="0"/>
          </a:p>
          <a:p>
            <a:endParaRPr lang="ru-RU" sz="1400" b="1" dirty="0"/>
          </a:p>
        </p:txBody>
      </p:sp>
      <p:pic>
        <p:nvPicPr>
          <p:cNvPr id="3" name="Рисунок 2" descr="G:\Света работа\спектакль и фото по сказке бабы яги 2019 год\11\P17800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82" y="1006411"/>
            <a:ext cx="4237990" cy="28301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7" y="3325333"/>
            <a:ext cx="4506216" cy="3010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751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Света работа\спектакль и фото по сказке бабы яги 2019 год\11\P178008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481" r="8913" b="-481"/>
          <a:stretch/>
        </p:blipFill>
        <p:spPr bwMode="auto">
          <a:xfrm>
            <a:off x="5033554" y="862149"/>
            <a:ext cx="6479177" cy="5259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644435" y="673299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i="1" dirty="0"/>
              <a:t>Сказочник.</a:t>
            </a:r>
            <a:r>
              <a:rPr lang="ru-RU" dirty="0"/>
              <a:t> </a:t>
            </a:r>
          </a:p>
          <a:p>
            <a:pPr fontAlgn="base"/>
            <a:r>
              <a:rPr lang="ru-RU" dirty="0"/>
              <a:t>Я, пожалуй, начинаю.</a:t>
            </a:r>
            <a:br>
              <a:rPr lang="ru-RU" dirty="0"/>
            </a:br>
            <a:r>
              <a:rPr lang="ru-RU" dirty="0"/>
              <a:t>Дело было на Востоке.</a:t>
            </a:r>
            <a:br>
              <a:rPr lang="ru-RU" dirty="0"/>
            </a:br>
            <a:r>
              <a:rPr lang="ru-RU" dirty="0"/>
              <a:t>Там, где бурные потоки</a:t>
            </a:r>
            <a:br>
              <a:rPr lang="ru-RU" dirty="0"/>
            </a:br>
            <a:r>
              <a:rPr lang="ru-RU" dirty="0"/>
              <a:t>С гор стремительно несутся,</a:t>
            </a:r>
            <a:br>
              <a:rPr lang="ru-RU" dirty="0"/>
            </a:br>
            <a:r>
              <a:rPr lang="ru-RU" dirty="0"/>
              <a:t>Там, где коз стада пасутся,</a:t>
            </a:r>
            <a:br>
              <a:rPr lang="ru-RU" dirty="0"/>
            </a:br>
            <a:r>
              <a:rPr lang="ru-RU" dirty="0"/>
              <a:t>Там, где гроздья винограда</a:t>
            </a:r>
            <a:br>
              <a:rPr lang="ru-RU" dirty="0"/>
            </a:br>
            <a:r>
              <a:rPr lang="ru-RU" dirty="0"/>
              <a:t>Соберешь с любого сада,</a:t>
            </a:r>
            <a:br>
              <a:rPr lang="ru-RU" dirty="0"/>
            </a:br>
            <a:r>
              <a:rPr lang="ru-RU" dirty="0"/>
              <a:t>Там, где девушки встречают</a:t>
            </a:r>
            <a:r>
              <a:rPr lang="ru-RU" dirty="0" smtClean="0"/>
              <a:t>…</a:t>
            </a:r>
          </a:p>
          <a:p>
            <a:pPr fontAlgn="base"/>
            <a:endParaRPr lang="ru-RU" dirty="0"/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Сказочник три раза хлопает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ладоши. После каждого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хлопка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появляется восточная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красавица (одна выходит с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кувшином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другая с подносом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фруктами, третья с подушкой).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Девочки исполняют восточный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танец («</a:t>
            </a:r>
            <a:r>
              <a:rPr lang="ru-RU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Шахерезада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», 3 часть).</a:t>
            </a:r>
          </a:p>
        </p:txBody>
      </p:sp>
    </p:spTree>
    <p:extLst>
      <p:ext uri="{BB962C8B-B14F-4D97-AF65-F5344CB8AC3E}">
        <p14:creationId xmlns:p14="http://schemas.microsoft.com/office/powerpoint/2010/main" val="32252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Света работа\спектакль и фото по сказке бабы яги 2019 год\11\P178009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/>
          <a:stretch/>
        </p:blipFill>
        <p:spPr bwMode="auto">
          <a:xfrm>
            <a:off x="8273142" y="476155"/>
            <a:ext cx="3511051" cy="2756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-568" r="22646" b="568"/>
          <a:stretch/>
        </p:blipFill>
        <p:spPr>
          <a:xfrm>
            <a:off x="5743846" y="3336830"/>
            <a:ext cx="3187338" cy="3068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6" y="371652"/>
            <a:ext cx="5133235" cy="3429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67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521" y="546184"/>
            <a:ext cx="1080135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После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танца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появляются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лейтмотив спектакля</a:t>
            </a:r>
            <a:b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Змей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Горыныч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Медведем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(выходят из-за кулис с разных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сторон).</a:t>
            </a:r>
          </a:p>
          <a:p>
            <a:pPr fontAlgn="base"/>
            <a:endParaRPr lang="ru-RU" sz="1400" i="1" u="sng" dirty="0" smtClean="0"/>
          </a:p>
          <a:p>
            <a:pPr fontAlgn="base"/>
            <a:r>
              <a:rPr lang="ru-RU" b="1" dirty="0"/>
              <a:t>Змей Горыныч.</a:t>
            </a:r>
            <a:r>
              <a:rPr lang="ru-RU" dirty="0"/>
              <a:t> </a:t>
            </a:r>
          </a:p>
          <a:p>
            <a:pPr fontAlgn="base"/>
            <a:r>
              <a:rPr lang="ru-RU" dirty="0"/>
              <a:t>Вроде здесь мы не бывали.</a:t>
            </a:r>
            <a:br>
              <a:rPr lang="ru-RU" dirty="0"/>
            </a:br>
            <a:r>
              <a:rPr lang="ru-RU" dirty="0"/>
              <a:t>Эй, вы гномов не видали</a:t>
            </a:r>
            <a:r>
              <a:rPr lang="ru-RU" dirty="0" smtClean="0"/>
              <a:t>?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Медведь</a:t>
            </a:r>
            <a:r>
              <a:rPr lang="ru-RU" dirty="0"/>
              <a:t>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(показывает на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Сказочника). </a:t>
            </a:r>
          </a:p>
          <a:p>
            <a:pPr fontAlgn="base"/>
            <a:r>
              <a:rPr lang="ru-RU" dirty="0"/>
              <a:t>Что-то я подозреваю:</a:t>
            </a:r>
            <a:br>
              <a:rPr lang="ru-RU" dirty="0"/>
            </a:br>
            <a:r>
              <a:rPr lang="ru-RU" dirty="0"/>
              <a:t>Гномов здесь заколдовали!</a:t>
            </a:r>
            <a:br>
              <a:rPr lang="ru-RU" dirty="0"/>
            </a:br>
            <a:r>
              <a:rPr lang="ru-RU" dirty="0"/>
              <a:t>Змей, дружище, точно знаю,</a:t>
            </a:r>
            <a:br>
              <a:rPr lang="ru-RU" dirty="0"/>
            </a:br>
            <a:r>
              <a:rPr lang="ru-RU" dirty="0"/>
              <a:t>Это он!</a:t>
            </a:r>
          </a:p>
          <a:p>
            <a:pPr fontAlgn="base"/>
            <a:r>
              <a:rPr lang="ru-RU" b="1" dirty="0"/>
              <a:t>Сказочник.</a:t>
            </a:r>
            <a:endParaRPr lang="ru-RU" dirty="0"/>
          </a:p>
          <a:p>
            <a:pPr fontAlgn="base"/>
            <a:r>
              <a:rPr lang="ru-RU" dirty="0" smtClean="0"/>
              <a:t>Я </a:t>
            </a:r>
            <a:r>
              <a:rPr lang="ru-RU" dirty="0"/>
              <a:t>убегаю!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Убегает со сцены под ту же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музыку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Змей, Медведь и 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девушки следуют за ним.</a:t>
            </a:r>
          </a:p>
        </p:txBody>
      </p:sp>
      <p:pic>
        <p:nvPicPr>
          <p:cNvPr id="3" name="Рисунок 2" descr="G:\Света работа\спектакль и фото по сказке бабы яги 2019 год\11\P17801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82" y="3130912"/>
            <a:ext cx="4494484" cy="3294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06" y="422021"/>
            <a:ext cx="4898101" cy="32719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945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703" y="425470"/>
            <a:ext cx="1081767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/>
              <a:t>Ведущая.</a:t>
            </a:r>
            <a:r>
              <a:rPr lang="ru-RU" dirty="0"/>
              <a:t> </a:t>
            </a:r>
          </a:p>
          <a:p>
            <a:pPr fontAlgn="base"/>
            <a:r>
              <a:rPr lang="ru-RU" dirty="0"/>
              <a:t>Знаю, чьи проделки эти.</a:t>
            </a:r>
            <a:br>
              <a:rPr lang="ru-RU" dirty="0"/>
            </a:br>
            <a:r>
              <a:rPr lang="ru-RU" dirty="0"/>
              <a:t>Ну и ну! Смотрите, дети:</a:t>
            </a:r>
            <a:br>
              <a:rPr lang="ru-RU" dirty="0"/>
            </a:br>
            <a:r>
              <a:rPr lang="ru-RU" dirty="0"/>
              <a:t>Ни одной приличной сказки!</a:t>
            </a:r>
          </a:p>
          <a:p>
            <a:pPr fontAlgn="base"/>
            <a:r>
              <a:rPr lang="ru-RU" b="1" dirty="0"/>
              <a:t>Баба Яга. </a:t>
            </a:r>
            <a:endParaRPr lang="ru-RU" dirty="0"/>
          </a:p>
          <a:p>
            <a:pPr fontAlgn="base"/>
            <a:r>
              <a:rPr lang="ru-RU" dirty="0"/>
              <a:t>Попрошу вас без указки!</a:t>
            </a:r>
            <a:br>
              <a:rPr lang="ru-RU" dirty="0"/>
            </a:br>
            <a:r>
              <a:rPr lang="ru-RU" dirty="0"/>
              <a:t>Пусть сказки ненастоящие,</a:t>
            </a:r>
            <a:br>
              <a:rPr lang="ru-RU" dirty="0"/>
            </a:br>
            <a:r>
              <a:rPr lang="ru-RU" dirty="0"/>
              <a:t>Но зато они веселящие. </a:t>
            </a:r>
            <a:br>
              <a:rPr lang="ru-RU" dirty="0"/>
            </a:br>
            <a:r>
              <a:rPr lang="ru-RU" dirty="0"/>
              <a:t>Все над ними чуть-чуть посмеялись</a:t>
            </a:r>
            <a:br>
              <a:rPr lang="ru-RU" dirty="0"/>
            </a:br>
            <a:r>
              <a:rPr lang="ru-RU" dirty="0"/>
              <a:t>И довольны, наверно, остались.</a:t>
            </a:r>
            <a:br>
              <a:rPr lang="ru-RU" dirty="0"/>
            </a:br>
            <a:r>
              <a:rPr lang="ru-RU" dirty="0"/>
              <a:t>Да и я, признаться, довольна.</a:t>
            </a:r>
            <a:br>
              <a:rPr lang="ru-RU" dirty="0"/>
            </a:br>
            <a:r>
              <a:rPr lang="ru-RU" dirty="0"/>
              <a:t>Своего призвания достойна.</a:t>
            </a:r>
            <a:br>
              <a:rPr lang="ru-RU" dirty="0"/>
            </a:br>
            <a:r>
              <a:rPr lang="ru-RU" dirty="0"/>
              <a:t>Хоть меня перестали бояться,</a:t>
            </a:r>
            <a:br>
              <a:rPr lang="ru-RU" dirty="0"/>
            </a:br>
            <a:r>
              <a:rPr lang="ru-RU" dirty="0"/>
              <a:t>Но зато со мной можно смеяться</a:t>
            </a:r>
            <a:r>
              <a:rPr lang="ru-RU" dirty="0" smtClean="0"/>
              <a:t>.</a:t>
            </a:r>
          </a:p>
          <a:p>
            <a:pPr fontAlgn="base"/>
            <a:r>
              <a:rPr lang="ru-RU" b="1" dirty="0"/>
              <a:t>Ведущая.</a:t>
            </a:r>
            <a:endParaRPr lang="ru-RU" dirty="0"/>
          </a:p>
          <a:p>
            <a:pPr fontAlgn="base"/>
            <a:r>
              <a:rPr lang="ru-RU" dirty="0" smtClean="0"/>
              <a:t>Ладно</a:t>
            </a:r>
            <a:r>
              <a:rPr lang="ru-RU" dirty="0"/>
              <a:t>, </a:t>
            </a:r>
            <a:r>
              <a:rPr lang="ru-RU" dirty="0" err="1"/>
              <a:t>Ягуля</a:t>
            </a:r>
            <a:r>
              <a:rPr lang="ru-RU" dirty="0"/>
              <a:t>, ладно,</a:t>
            </a:r>
            <a:br>
              <a:rPr lang="ru-RU" dirty="0"/>
            </a:br>
            <a:r>
              <a:rPr lang="ru-RU" dirty="0"/>
              <a:t>Сказала ты очень складно.</a:t>
            </a:r>
            <a:br>
              <a:rPr lang="ru-RU" dirty="0"/>
            </a:br>
            <a:r>
              <a:rPr lang="ru-RU" dirty="0"/>
              <a:t>Но давай соблюдать традиции</a:t>
            </a:r>
            <a:br>
              <a:rPr lang="ru-RU" dirty="0"/>
            </a:br>
            <a:r>
              <a:rPr lang="ru-RU" dirty="0"/>
              <a:t>И закончим праздник…</a:t>
            </a:r>
          </a:p>
          <a:p>
            <a:pPr fontAlgn="base"/>
            <a:r>
              <a:rPr lang="ru-RU" sz="1400" i="1" dirty="0"/>
              <a:t/>
            </a:r>
            <a:br>
              <a:rPr lang="ru-RU" sz="1400" i="1" dirty="0"/>
            </a:br>
            <a:r>
              <a:rPr lang="ru-RU" i="1" dirty="0"/>
              <a:t>В этот момент на сцену </a:t>
            </a:r>
            <a:r>
              <a:rPr lang="ru-RU" i="1" dirty="0" smtClean="0"/>
              <a:t>вбегает Сказочник</a:t>
            </a:r>
            <a:r>
              <a:rPr lang="ru-RU" i="1" dirty="0"/>
              <a:t>, за ним Змей. Медведь </a:t>
            </a:r>
            <a:r>
              <a:rPr lang="ru-RU" i="1" dirty="0" smtClean="0"/>
              <a:t>и девушки </a:t>
            </a:r>
            <a:r>
              <a:rPr lang="ru-RU" i="1" dirty="0"/>
              <a:t>под ту же музыку.</a:t>
            </a:r>
          </a:p>
          <a:p>
            <a:pPr fontAlgn="base"/>
            <a:endParaRPr lang="ru-RU" sz="1400" dirty="0"/>
          </a:p>
        </p:txBody>
      </p:sp>
      <p:pic>
        <p:nvPicPr>
          <p:cNvPr id="3" name="Рисунок 2" descr="G:\Света работа\спектакль и фото по сказке бабы яги 2019 год\11\P17801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0" r="4679" b="12649"/>
          <a:stretch/>
        </p:blipFill>
        <p:spPr bwMode="auto">
          <a:xfrm>
            <a:off x="5927542" y="574766"/>
            <a:ext cx="5268686" cy="5111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2306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707" y="448961"/>
            <a:ext cx="1081767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Сказочник</a:t>
            </a:r>
            <a:r>
              <a:rPr lang="ru-RU" dirty="0" smtClean="0"/>
              <a:t> </a:t>
            </a:r>
            <a:endParaRPr lang="ru-RU" dirty="0"/>
          </a:p>
          <a:p>
            <a:pPr fontAlgn="base"/>
            <a:r>
              <a:rPr lang="ru-RU" dirty="0" smtClean="0"/>
              <a:t>Полиция</a:t>
            </a:r>
            <a:r>
              <a:rPr lang="ru-RU" dirty="0"/>
              <a:t>!!! </a:t>
            </a:r>
          </a:p>
          <a:p>
            <a:pPr fontAlgn="base"/>
            <a:r>
              <a:rPr lang="ru-RU" sz="1400" i="1" u="sng" dirty="0"/>
              <a:t/>
            </a:r>
            <a:br>
              <a:rPr lang="ru-RU" sz="1400" i="1" u="sng" dirty="0"/>
            </a:b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Пробежав по сцене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процессия убегает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 противоположную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кулису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b="1" dirty="0"/>
              <a:t>Ведущая</a:t>
            </a:r>
            <a:r>
              <a:rPr lang="ru-RU" dirty="0"/>
              <a:t>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(с угрозой 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смотрит на Бабу Ягу).</a:t>
            </a:r>
          </a:p>
          <a:p>
            <a:pPr fontAlgn="base"/>
            <a:r>
              <a:rPr lang="ru-RU" sz="1400" b="1" i="1" dirty="0"/>
              <a:t/>
            </a:r>
            <a:br>
              <a:rPr lang="ru-RU" sz="1400" b="1" i="1" dirty="0"/>
            </a:br>
            <a:r>
              <a:rPr lang="ru-RU" b="1" dirty="0"/>
              <a:t>Баба </a:t>
            </a:r>
            <a:r>
              <a:rPr lang="ru-RU" b="1" dirty="0" smtClean="0"/>
              <a:t>Яга</a:t>
            </a:r>
            <a:endParaRPr lang="ru-RU" b="1" dirty="0"/>
          </a:p>
          <a:p>
            <a:r>
              <a:rPr lang="ru-RU" dirty="0" smtClean="0"/>
              <a:t>Все</a:t>
            </a:r>
            <a:r>
              <a:rPr lang="ru-RU" dirty="0"/>
              <a:t>, не буду, не буду.</a:t>
            </a:r>
          </a:p>
          <a:p>
            <a:r>
              <a:rPr lang="ru-RU" dirty="0" smtClean="0"/>
              <a:t>Маэстро</a:t>
            </a:r>
            <a:r>
              <a:rPr lang="ru-RU" dirty="0"/>
              <a:t>! </a:t>
            </a:r>
            <a:endParaRPr lang="ru-RU" dirty="0" smtClean="0"/>
          </a:p>
          <a:p>
            <a:r>
              <a:rPr lang="ru-RU" dirty="0" smtClean="0"/>
              <a:t>Заключительная</a:t>
            </a:r>
            <a:endParaRPr lang="ru-RU" dirty="0"/>
          </a:p>
          <a:p>
            <a:r>
              <a:rPr lang="ru-RU" dirty="0" smtClean="0"/>
              <a:t>песня </a:t>
            </a:r>
            <a:r>
              <a:rPr lang="ru-RU" dirty="0"/>
              <a:t>с оркестром! </a:t>
            </a:r>
          </a:p>
          <a:p>
            <a:endParaRPr lang="ru-RU" sz="1400" dirty="0" smtClean="0"/>
          </a:p>
          <a:p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(Дети выходят на сцену,</a:t>
            </a:r>
          </a:p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встают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полукругом,</a:t>
            </a:r>
          </a:p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исполняют 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песню </a:t>
            </a:r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«Добрые сказки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»,  </a:t>
            </a:r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сл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и муз А. Ермолова).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51" y="570881"/>
            <a:ext cx="8590536" cy="5738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200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Света работа\спектакль и фото по сказке бабы яги 2019 год\11\P17801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49" y="2908663"/>
            <a:ext cx="5683651" cy="3492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0" y="438057"/>
            <a:ext cx="5432403" cy="36288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0135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57" y="693964"/>
            <a:ext cx="10956472" cy="5596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ea typeface="Arial Unicode MS"/>
                <a:cs typeface="Times New Roman"/>
              </a:rPr>
              <a:t>АКТЕРЫ: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u="sng" dirty="0" smtClean="0">
                <a:solidFill>
                  <a:srgbClr val="CC66FF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Восточные </a:t>
            </a:r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красавицы</a:t>
            </a:r>
            <a:r>
              <a:rPr lang="ru-RU" sz="2000" dirty="0">
                <a:solidFill>
                  <a:srgbClr val="CC66FF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–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Василиса Райкова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                                        Христина Батурина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                                        Ульяна Игнатьева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 Unicode MS"/>
                <a:cs typeface="Times New Roman"/>
              </a:rPr>
              <a:t> </a:t>
            </a:r>
            <a:endParaRPr lang="ru-RU" sz="900" b="1" i="1" dirty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Сказочник с востока</a:t>
            </a:r>
            <a:r>
              <a:rPr lang="ru-RU" sz="2000" dirty="0"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Arial Unicode MS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Давид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Кожин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Arial Unicode MS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Белоснежка</a:t>
            </a:r>
            <a:r>
              <a:rPr lang="ru-RU" sz="2000" dirty="0">
                <a:latin typeface="Times New Roman" pitchFamily="18" charset="0"/>
                <a:ea typeface="Arial Unicode MS"/>
                <a:cs typeface="Times New Roman" pitchFamily="18" charset="0"/>
              </a:rPr>
              <a:t> 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–  </a:t>
            </a:r>
            <a:r>
              <a:rPr lang="ru-RU" sz="2000" dirty="0">
                <a:latin typeface="Times New Roman" pitchFamily="18" charset="0"/>
                <a:ea typeface="Arial Unicode MS"/>
                <a:cs typeface="Times New Roman" pitchFamily="18" charset="0"/>
              </a:rPr>
              <a:t>      </a:t>
            </a:r>
            <a:r>
              <a:rPr lang="ru-RU" sz="2000" dirty="0" smtClean="0">
                <a:latin typeface="Times New Roman" pitchFamily="18" charset="0"/>
                <a:ea typeface="Arial Unicode MS"/>
                <a:cs typeface="Times New Roman" pitchFamily="18" charset="0"/>
              </a:rPr>
              <a:t>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Виктория Степина</a:t>
            </a:r>
          </a:p>
          <a:p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7 гномов</a:t>
            </a:r>
            <a:r>
              <a:rPr lang="ru-RU" sz="2000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2000" dirty="0"/>
              <a:t>               </a:t>
            </a:r>
            <a:r>
              <a:rPr lang="ru-RU" sz="2000" dirty="0" smtClean="0"/>
              <a:t>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Тамме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Алиса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Смирнова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Элина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Банова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Юля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Кузнецова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Арсений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Исмагулов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Милана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Ищукова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Екатерина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Созинова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Arial"/>
              <a:ea typeface="Arial Unicode MS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900" dirty="0">
              <a:ea typeface="Calibri"/>
              <a:cs typeface="Times New Roman"/>
            </a:endParaRPr>
          </a:p>
        </p:txBody>
      </p:sp>
      <p:pic>
        <p:nvPicPr>
          <p:cNvPr id="4" name="Рисунок 3" descr="https://i.pinimg.com/736x/bb/79/5c/bb795cdf4c47721d568a1b721b4b51c3--disney-hercegno-princess-disne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1" y="1183821"/>
            <a:ext cx="2947307" cy="4122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7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9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3856" y="956309"/>
            <a:ext cx="107768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Медведь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Михаил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Корягин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Змей Горыныч</a:t>
            </a:r>
            <a:r>
              <a:rPr lang="ru-RU" sz="2000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Семен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Хрестенков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Горошины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Милана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Ищукова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Катя Созинова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Варвара Кондратьева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Анастасия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Пенькова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Анастасия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Сомова</a:t>
            </a:r>
          </a:p>
          <a:p>
            <a:pPr algn="ctr"/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u="sng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Царь </a:t>
            </a:r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горох</a:t>
            </a:r>
            <a:r>
              <a:rPr lang="ru-RU" sz="2000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Мирослав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Гуров</a:t>
            </a:r>
          </a:p>
          <a:p>
            <a:pPr algn="ctr"/>
            <a:r>
              <a:rPr lang="en-US" sz="2000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u="sng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Баба </a:t>
            </a:r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Яга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Михаил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Азаренков</a:t>
            </a:r>
          </a:p>
          <a:p>
            <a:pPr algn="ctr"/>
            <a:r>
              <a:rPr lang="ru-RU" sz="2000" u="sng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Ведущая </a:t>
            </a:r>
            <a:endParaRPr lang="ru-RU" sz="2000" dirty="0">
              <a:solidFill>
                <a:srgbClr val="CC66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Красная девица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Анастасия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Хохрина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nachalo4ka.ru/wp-content/uploads/2014/08/Baba-YAga-na-met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99" y="619124"/>
            <a:ext cx="352361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arhivurokov.ru/videouroki/html/2018/11/02/v_5bdc9d92413a2/99722527_1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2" y="2190069"/>
            <a:ext cx="2506345" cy="414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7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5063" y="152015"/>
            <a:ext cx="11025051" cy="465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endParaRPr lang="ru-RU" sz="2000" b="1" dirty="0">
              <a:ln w="18000">
                <a:solidFill>
                  <a:srgbClr val="9C5252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cap="all" dirty="0">
                <a:ln/>
                <a:solidFill>
                  <a:srgbClr val="6076B4"/>
                </a:solidFill>
                <a:effectLst>
                  <a:outerShdw blurRad="19685" dist="12700" dir="5400000" algn="tl" rotWithShape="0">
                    <a:srgbClr val="6076B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cap="all" dirty="0" smtClean="0">
                <a:ln/>
                <a:solidFill>
                  <a:srgbClr val="6076B4"/>
                </a:solidFill>
                <a:effectLst>
                  <a:outerShdw blurRad="19685" dist="12700" dir="5400000" algn="tl" rotWithShape="0">
                    <a:srgbClr val="6076B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сказки бабы яги»</a:t>
            </a:r>
            <a:endParaRPr lang="ru-RU" sz="2000" b="1" cap="all" dirty="0">
              <a:ln/>
              <a:solidFill>
                <a:srgbClr val="6076B4"/>
              </a:solidFill>
              <a:effectLst>
                <a:outerShdw blurRad="19685" dist="12700" dir="5400000" algn="tl" rotWithShape="0">
                  <a:srgbClr val="6076B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b="1" dirty="0" smtClean="0"/>
              <a:t>ДЕЙСТВИЕ </a:t>
            </a:r>
            <a:r>
              <a:rPr lang="ru-RU" b="1" dirty="0" smtClean="0"/>
              <a:t>– </a:t>
            </a:r>
            <a:r>
              <a:rPr lang="ru-RU" b="1" dirty="0" smtClean="0"/>
              <a:t>1</a:t>
            </a:r>
          </a:p>
          <a:p>
            <a:pPr lvl="0" algn="ctr">
              <a:spcBef>
                <a:spcPct val="20000"/>
              </a:spcBef>
            </a:pPr>
            <a:endParaRPr lang="ru-RU" b="1" dirty="0"/>
          </a:p>
          <a:p>
            <a:pPr lvl="0" algn="ctr">
              <a:spcBef>
                <a:spcPct val="20000"/>
              </a:spcBef>
            </a:pPr>
            <a:endParaRPr lang="ru-RU" b="1" i="1" dirty="0"/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 русскую народную музыку</a:t>
            </a:r>
          </a:p>
          <a:p>
            <a:pPr fontAlgn="base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сцену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выходит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ведущая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fontAlgn="base"/>
            <a:endParaRPr lang="ru-RU" sz="1400" b="1" i="1" dirty="0"/>
          </a:p>
          <a:p>
            <a:pPr fontAlgn="base"/>
            <a:endParaRPr lang="ru-RU" sz="1400" b="1" i="1" dirty="0" smtClean="0"/>
          </a:p>
          <a:p>
            <a:pPr fontAlgn="base"/>
            <a:r>
              <a:rPr lang="ru-RU" b="1" dirty="0"/>
              <a:t>Ведущая. </a:t>
            </a:r>
          </a:p>
          <a:p>
            <a:pPr fontAlgn="base"/>
            <a:r>
              <a:rPr lang="ru-RU" dirty="0"/>
              <a:t>Однажды бабушка Яга</a:t>
            </a:r>
            <a:br>
              <a:rPr lang="ru-RU" dirty="0"/>
            </a:br>
            <a:r>
              <a:rPr lang="ru-RU" dirty="0"/>
              <a:t>Была с утра не в духе.</a:t>
            </a:r>
            <a:br>
              <a:rPr lang="ru-RU" dirty="0"/>
            </a:br>
            <a:r>
              <a:rPr lang="ru-RU" dirty="0"/>
              <a:t>Не костяная ли нога</a:t>
            </a:r>
            <a:br>
              <a:rPr lang="ru-RU" dirty="0"/>
            </a:br>
            <a:r>
              <a:rPr lang="ru-RU" dirty="0"/>
              <a:t>Спать не дала старухе?</a:t>
            </a:r>
          </a:p>
          <a:p>
            <a:pPr lvl="0">
              <a:spcBef>
                <a:spcPct val="20000"/>
              </a:spcBef>
            </a:pPr>
            <a:endParaRPr lang="ru-RU" sz="1400" b="1" cap="all" dirty="0" smtClean="0">
              <a:ln/>
              <a:solidFill>
                <a:prstClr val="black">
                  <a:lumMod val="95000"/>
                  <a:lumOff val="5000"/>
                </a:prstClr>
              </a:solidFill>
              <a:effectLst>
                <a:outerShdw blurRad="19685" dist="12700" dir="5400000" algn="tl" rotWithShape="0">
                  <a:srgbClr val="6076B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1400" b="1" cap="all" dirty="0">
              <a:ln/>
              <a:solidFill>
                <a:prstClr val="black">
                  <a:lumMod val="95000"/>
                  <a:lumOff val="5000"/>
                </a:prstClr>
              </a:solidFill>
              <a:effectLst>
                <a:outerShdw blurRad="19685" dist="12700" dir="5400000" algn="tl" rotWithShape="0">
                  <a:srgbClr val="6076B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30" y="1475668"/>
            <a:ext cx="7092661" cy="4737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842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32" y="1045391"/>
            <a:ext cx="7580342" cy="5063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644434" y="1045391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лейтмотив спектакля</a:t>
            </a:r>
          </a:p>
          <a:p>
            <a:pPr fontAlgn="base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оявляется Баба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Яга</a:t>
            </a:r>
          </a:p>
          <a:p>
            <a:pPr fontAlgn="base"/>
            <a:endParaRPr lang="ru-RU" b="1" i="1" dirty="0"/>
          </a:p>
          <a:p>
            <a:pPr fontAlgn="base"/>
            <a:r>
              <a:rPr lang="ru-RU" b="1" i="1" dirty="0" smtClean="0"/>
              <a:t>Баба </a:t>
            </a:r>
            <a:r>
              <a:rPr lang="ru-RU" b="1" i="1" dirty="0"/>
              <a:t>Яга.</a:t>
            </a:r>
            <a:endParaRPr lang="ru-RU" dirty="0"/>
          </a:p>
          <a:p>
            <a:pPr fontAlgn="base"/>
            <a:r>
              <a:rPr lang="ru-RU" dirty="0"/>
              <a:t>Уж больно, как я погляжу,</a:t>
            </a:r>
            <a:br>
              <a:rPr lang="ru-RU" dirty="0"/>
            </a:br>
            <a:r>
              <a:rPr lang="ru-RU" dirty="0"/>
              <a:t>Всем хорошо живется!</a:t>
            </a:r>
            <a:br>
              <a:rPr lang="ru-RU" dirty="0"/>
            </a:br>
            <a:r>
              <a:rPr lang="ru-RU" dirty="0"/>
              <a:t>Вниманья мне, я вам скажу,</a:t>
            </a:r>
            <a:br>
              <a:rPr lang="ru-RU" dirty="0"/>
            </a:br>
            <a:r>
              <a:rPr lang="ru-RU" dirty="0"/>
              <a:t>Совсем не достается!</a:t>
            </a:r>
            <a:br>
              <a:rPr lang="ru-RU" dirty="0"/>
            </a:br>
            <a:r>
              <a:rPr lang="ru-RU" dirty="0"/>
              <a:t>Детишек бабушкой Ягой</a:t>
            </a:r>
            <a:br>
              <a:rPr lang="ru-RU" dirty="0"/>
            </a:br>
            <a:r>
              <a:rPr lang="ru-RU" dirty="0"/>
              <a:t>Теперь не напугаешь.</a:t>
            </a:r>
            <a:br>
              <a:rPr lang="ru-RU" dirty="0"/>
            </a:br>
            <a:r>
              <a:rPr lang="ru-RU" dirty="0"/>
              <a:t>Детишки сами — о-е-ей.</a:t>
            </a:r>
            <a:br>
              <a:rPr lang="ru-RU" dirty="0"/>
            </a:br>
            <a:r>
              <a:rPr lang="ru-RU" dirty="0"/>
              <a:t>Уж ты-то точно знаешь</a:t>
            </a:r>
            <a:r>
              <a:rPr lang="ru-RU" dirty="0" smtClean="0"/>
              <a:t>!</a:t>
            </a:r>
          </a:p>
          <a:p>
            <a:pPr fontAlgn="base"/>
            <a:r>
              <a:rPr lang="ru-RU" dirty="0" smtClean="0"/>
              <a:t> </a:t>
            </a:r>
            <a:r>
              <a:rPr lang="ru-RU" dirty="0"/>
              <a:t>(Ведущей)</a:t>
            </a:r>
            <a:br>
              <a:rPr lang="ru-RU" dirty="0"/>
            </a:br>
            <a:r>
              <a:rPr lang="ru-RU" dirty="0"/>
              <a:t>А мне так хочется порой.</a:t>
            </a:r>
            <a:br>
              <a:rPr lang="ru-RU" dirty="0"/>
            </a:br>
            <a:r>
              <a:rPr lang="ru-RU" dirty="0"/>
              <a:t>Хоть плохо получается,</a:t>
            </a:r>
            <a:br>
              <a:rPr lang="ru-RU" dirty="0"/>
            </a:br>
            <a:r>
              <a:rPr lang="ru-RU" dirty="0"/>
              <a:t>Чтоб все запомнили: с Ягой</a:t>
            </a:r>
            <a:br>
              <a:rPr lang="ru-RU" dirty="0"/>
            </a:br>
            <a:r>
              <a:rPr lang="ru-RU" dirty="0"/>
              <a:t>Шутить не полагается!</a:t>
            </a:r>
          </a:p>
        </p:txBody>
      </p:sp>
    </p:spTree>
    <p:extLst>
      <p:ext uri="{BB962C8B-B14F-4D97-AF65-F5344CB8AC3E}">
        <p14:creationId xmlns:p14="http://schemas.microsoft.com/office/powerpoint/2010/main" val="7631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426" y="711379"/>
            <a:ext cx="1049927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Ведущая. </a:t>
            </a:r>
          </a:p>
          <a:p>
            <a:r>
              <a:rPr lang="ru-RU" dirty="0"/>
              <a:t>Да ладно, что ты, перестань,</a:t>
            </a:r>
          </a:p>
          <a:p>
            <a:r>
              <a:rPr lang="ru-RU" dirty="0"/>
              <a:t>Здесь злиться неуместно!</a:t>
            </a:r>
          </a:p>
          <a:p>
            <a:r>
              <a:rPr lang="ru-RU" dirty="0"/>
              <a:t>Все сказку ждут скорее.</a:t>
            </a:r>
          </a:p>
          <a:p>
            <a:endParaRPr lang="ru-RU" dirty="0"/>
          </a:p>
          <a:p>
            <a:r>
              <a:rPr lang="ru-RU" b="1" dirty="0"/>
              <a:t>Баба Яга. </a:t>
            </a:r>
          </a:p>
          <a:p>
            <a:r>
              <a:rPr lang="ru-RU" dirty="0"/>
              <a:t>Глянь!</a:t>
            </a:r>
          </a:p>
          <a:p>
            <a:r>
              <a:rPr lang="ru-RU" dirty="0"/>
              <a:t>Вот это интересно!</a:t>
            </a:r>
          </a:p>
          <a:p>
            <a:r>
              <a:rPr lang="ru-RU" dirty="0"/>
              <a:t>Я знаю сказочку одну.</a:t>
            </a:r>
          </a:p>
          <a:p>
            <a:r>
              <a:rPr lang="ru-RU" dirty="0"/>
              <a:t>Давным-давно когда-то…</a:t>
            </a:r>
          </a:p>
          <a:p>
            <a:r>
              <a:rPr lang="ru-RU" dirty="0"/>
              <a:t> (Замешкалась.)</a:t>
            </a:r>
          </a:p>
          <a:p>
            <a:endParaRPr lang="ru-RU" dirty="0"/>
          </a:p>
          <a:p>
            <a:r>
              <a:rPr lang="ru-RU" b="1" dirty="0"/>
              <a:t>Ведущая. </a:t>
            </a:r>
          </a:p>
          <a:p>
            <a:r>
              <a:rPr lang="ru-RU" dirty="0"/>
              <a:t>Так, начинай!</a:t>
            </a:r>
          </a:p>
          <a:p>
            <a:endParaRPr lang="ru-RU" b="1" dirty="0"/>
          </a:p>
          <a:p>
            <a:r>
              <a:rPr lang="ru-RU" b="1" dirty="0"/>
              <a:t>Баба Яга. </a:t>
            </a:r>
          </a:p>
          <a:p>
            <a:r>
              <a:rPr lang="ru-RU" dirty="0"/>
              <a:t>Сейчас начну.</a:t>
            </a:r>
          </a:p>
          <a:p>
            <a:r>
              <a:rPr lang="ru-RU" dirty="0"/>
              <a:t>Ну, слушайте, ребята.</a:t>
            </a:r>
          </a:p>
          <a:p>
            <a:endParaRPr lang="ru-RU" sz="1400" dirty="0"/>
          </a:p>
          <a:p>
            <a:endParaRPr lang="ru-RU" sz="1400" dirty="0" smtClean="0"/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G:\Света работа\спектакль и фото по сказке бабы яги 2019 год\11\P17709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77" y="583475"/>
            <a:ext cx="7802880" cy="57128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486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8605" y="578719"/>
            <a:ext cx="101977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ДЕЙСТВИЕ -  2</a:t>
            </a:r>
          </a:p>
          <a:p>
            <a:pPr algn="ctr"/>
            <a:endParaRPr lang="ru-RU" b="1" dirty="0"/>
          </a:p>
          <a:p>
            <a:r>
              <a:rPr lang="ru-RU" b="1" dirty="0"/>
              <a:t>Баба Яга</a:t>
            </a:r>
          </a:p>
          <a:p>
            <a:r>
              <a:rPr lang="ru-RU" dirty="0"/>
              <a:t>Жил-был царь Чертополох.</a:t>
            </a:r>
          </a:p>
          <a:p>
            <a:r>
              <a:rPr lang="ru-RU" dirty="0" smtClean="0"/>
              <a:t>Тьфу-ты</a:t>
            </a:r>
            <a:r>
              <a:rPr lang="ru-RU" dirty="0"/>
              <a:t>, нет, Горох, Горох!</a:t>
            </a:r>
          </a:p>
          <a:p>
            <a:r>
              <a:rPr lang="ru-RU" dirty="0"/>
              <a:t>И были у царя хорошие</a:t>
            </a:r>
          </a:p>
          <a:p>
            <a:r>
              <a:rPr lang="ru-RU" dirty="0"/>
              <a:t>Веселые такие горошины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fontAlgn="base"/>
            <a:r>
              <a:rPr lang="ru-RU" i="1" dirty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Девочки-горошины </a:t>
            </a:r>
            <a:r>
              <a:rPr lang="ru-RU" i="1" dirty="0" smtClean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и</a:t>
            </a:r>
            <a:endParaRPr lang="en-US" i="1" dirty="0" smtClean="0">
              <a:solidFill>
                <a:srgbClr val="444444"/>
              </a:solidFill>
              <a:latin typeface="Calibri" panose="020F0502020204030204" pitchFamily="34" charset="0"/>
              <a:ea typeface="Times New Roman"/>
              <a:cs typeface="Times New Roman"/>
            </a:endParaRPr>
          </a:p>
          <a:p>
            <a:pPr fontAlgn="base"/>
            <a:r>
              <a:rPr lang="ru-RU" i="1" dirty="0" smtClean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мальчик </a:t>
            </a:r>
            <a:r>
              <a:rPr lang="ru-RU" i="1" dirty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(Царь Горох</a:t>
            </a:r>
            <a:r>
              <a:rPr lang="ru-RU" i="1" dirty="0" smtClean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)</a:t>
            </a:r>
            <a:endParaRPr lang="en-US" i="1" dirty="0" smtClean="0">
              <a:solidFill>
                <a:srgbClr val="444444"/>
              </a:solidFill>
              <a:latin typeface="Calibri" panose="020F0502020204030204" pitchFamily="34" charset="0"/>
              <a:ea typeface="Times New Roman"/>
              <a:cs typeface="Times New Roman"/>
            </a:endParaRPr>
          </a:p>
          <a:p>
            <a:pPr fontAlgn="base"/>
            <a:r>
              <a:rPr lang="ru-RU" i="1" dirty="0" smtClean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исполняют танец</a:t>
            </a:r>
            <a:endParaRPr lang="en-US" i="1" dirty="0" smtClean="0">
              <a:solidFill>
                <a:srgbClr val="444444"/>
              </a:solidFill>
              <a:latin typeface="Calibri" panose="020F0502020204030204" pitchFamily="34" charset="0"/>
              <a:ea typeface="Times New Roman"/>
              <a:cs typeface="Times New Roman"/>
            </a:endParaRPr>
          </a:p>
          <a:p>
            <a:pPr fontAlgn="base"/>
            <a:r>
              <a:rPr lang="ru-RU" i="1" dirty="0" smtClean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«</a:t>
            </a:r>
            <a:r>
              <a:rPr lang="ru-RU" i="1" dirty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Горошины цветные» </a:t>
            </a:r>
            <a:endParaRPr lang="en-US" i="1" dirty="0" smtClean="0">
              <a:solidFill>
                <a:srgbClr val="444444"/>
              </a:solidFill>
              <a:latin typeface="Calibri" panose="020F0502020204030204" pitchFamily="34" charset="0"/>
              <a:ea typeface="Times New Roman"/>
              <a:cs typeface="Times New Roman"/>
            </a:endParaRPr>
          </a:p>
          <a:p>
            <a:pPr fontAlgn="base"/>
            <a:r>
              <a:rPr lang="ru-RU" i="1" dirty="0" smtClean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(</a:t>
            </a:r>
            <a:r>
              <a:rPr lang="ru-RU" i="1" dirty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муз А. </a:t>
            </a:r>
            <a:r>
              <a:rPr lang="ru-RU" i="1" dirty="0" smtClean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Варламовой,</a:t>
            </a:r>
          </a:p>
          <a:p>
            <a:pPr fontAlgn="base"/>
            <a:r>
              <a:rPr lang="ru-RU" i="1" dirty="0" smtClean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 сл. </a:t>
            </a:r>
            <a:r>
              <a:rPr lang="ru-RU" i="1" dirty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В. Кузьминой</a:t>
            </a:r>
            <a:r>
              <a:rPr lang="ru-RU" i="1" dirty="0" smtClean="0">
                <a:solidFill>
                  <a:srgbClr val="444444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).</a:t>
            </a:r>
            <a:endParaRPr lang="ru-RU" i="1" dirty="0">
              <a:latin typeface="Calibri" panose="020F0502020204030204" pitchFamily="34" charset="0"/>
              <a:ea typeface="Calibri"/>
              <a:cs typeface="Times New Roman"/>
            </a:endParaRPr>
          </a:p>
        </p:txBody>
      </p:sp>
      <p:pic>
        <p:nvPicPr>
          <p:cNvPr id="5" name="Рисунок 4" descr="G:\Света работа\спектакль и фото по сказке бабы яги 2019 год\11\P17709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1" y="1027611"/>
            <a:ext cx="6966856" cy="5190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323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Света работа\спектакль и фото по сказке бабы яги 2019 год\11\P17800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11615"/>
          <a:stretch/>
        </p:blipFill>
        <p:spPr bwMode="auto">
          <a:xfrm>
            <a:off x="470263" y="3020784"/>
            <a:ext cx="3361509" cy="3442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8493"/>
          <a:stretch/>
        </p:blipFill>
        <p:spPr>
          <a:xfrm>
            <a:off x="7289075" y="2973275"/>
            <a:ext cx="4467498" cy="3489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 r="7257"/>
          <a:stretch/>
        </p:blipFill>
        <p:spPr>
          <a:xfrm>
            <a:off x="3461659" y="414128"/>
            <a:ext cx="4197530" cy="3499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4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азкав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F98F152E-D398-4D72-940E-95AC302EBAC2}" vid="{7276F2CC-9D1B-436A-A410-20E37E0755F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738</TotalTime>
  <Words>519</Words>
  <Application>Microsoft Office PowerPoint</Application>
  <PresentationFormat>Широкоэкранный</PresentationFormat>
  <Paragraphs>276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 Unicode MS</vt:lpstr>
      <vt:lpstr>Arial</vt:lpstr>
      <vt:lpstr>Calibri</vt:lpstr>
      <vt:lpstr>CyrillicOld</vt:lpstr>
      <vt:lpstr>Palatino Linotype</vt:lpstr>
      <vt:lpstr>Times New Roman</vt:lpstr>
      <vt:lpstr>сказкав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Сказочный</dc:title>
  <dc:creator>User</dc:creator>
  <cp:lastModifiedBy>Екатерина Шлякова</cp:lastModifiedBy>
  <cp:revision>70</cp:revision>
  <dcterms:created xsi:type="dcterms:W3CDTF">2017-01-03T21:01:48Z</dcterms:created>
  <dcterms:modified xsi:type="dcterms:W3CDTF">2019-03-24T13:03:09Z</dcterms:modified>
</cp:coreProperties>
</file>