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62" r:id="rId5"/>
    <p:sldId id="263" r:id="rId6"/>
    <p:sldId id="269" r:id="rId7"/>
    <p:sldId id="265" r:id="rId8"/>
    <p:sldId id="266" r:id="rId9"/>
    <p:sldId id="267" r:id="rId10"/>
    <p:sldId id="271" r:id="rId11"/>
    <p:sldId id="272" r:id="rId12"/>
    <p:sldId id="286" r:id="rId13"/>
    <p:sldId id="290" r:id="rId14"/>
    <p:sldId id="291" r:id="rId15"/>
    <p:sldId id="292" r:id="rId16"/>
    <p:sldId id="293" r:id="rId17"/>
    <p:sldId id="294" r:id="rId18"/>
    <p:sldId id="295" r:id="rId19"/>
    <p:sldId id="276" r:id="rId20"/>
    <p:sldId id="278" r:id="rId21"/>
    <p:sldId id="280" r:id="rId22"/>
    <p:sldId id="281" r:id="rId23"/>
    <p:sldId id="282" r:id="rId24"/>
    <p:sldId id="283" r:id="rId25"/>
    <p:sldId id="284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FA26"/>
    <a:srgbClr val="B0F5FA"/>
    <a:srgbClr val="F6FCAE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73" autoAdjust="0"/>
  </p:normalViewPr>
  <p:slideViewPr>
    <p:cSldViewPr snapToGrid="0">
      <p:cViewPr varScale="1">
        <p:scale>
          <a:sx n="84" d="100"/>
          <a:sy n="84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87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060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81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493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55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679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0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74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61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15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75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11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320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10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7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92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10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43EF7A7-5D38-4A91-81C6-4ECF2407532D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A3341C4-77F7-4ED0-850A-3D86682C8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3718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26" Type="http://schemas.microsoft.com/office/2007/relationships/hdphoto" Target="../media/hdphoto14.wdp"/><Relationship Id="rId3" Type="http://schemas.openxmlformats.org/officeDocument/2006/relationships/image" Target="../media/image43.png"/><Relationship Id="rId21" Type="http://schemas.openxmlformats.org/officeDocument/2006/relationships/image" Target="../media/image55.png"/><Relationship Id="rId34" Type="http://schemas.openxmlformats.org/officeDocument/2006/relationships/image" Target="../media/image64.png"/><Relationship Id="rId7" Type="http://schemas.openxmlformats.org/officeDocument/2006/relationships/image" Target="../media/image45.png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5" Type="http://schemas.openxmlformats.org/officeDocument/2006/relationships/image" Target="../media/image58.png"/><Relationship Id="rId33" Type="http://schemas.microsoft.com/office/2007/relationships/hdphoto" Target="../media/hdphoto16.wdp"/><Relationship Id="rId38" Type="http://schemas.openxmlformats.org/officeDocument/2006/relationships/image" Target="../media/image66.png"/><Relationship Id="rId2" Type="http://schemas.openxmlformats.org/officeDocument/2006/relationships/image" Target="../media/image42.png"/><Relationship Id="rId16" Type="http://schemas.openxmlformats.org/officeDocument/2006/relationships/image" Target="../media/image51.png"/><Relationship Id="rId20" Type="http://schemas.openxmlformats.org/officeDocument/2006/relationships/image" Target="../media/image54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48.png"/><Relationship Id="rId24" Type="http://schemas.microsoft.com/office/2007/relationships/hdphoto" Target="../media/hdphoto13.wdp"/><Relationship Id="rId32" Type="http://schemas.openxmlformats.org/officeDocument/2006/relationships/image" Target="../media/image63.png"/><Relationship Id="rId37" Type="http://schemas.microsoft.com/office/2007/relationships/hdphoto" Target="../media/hdphoto18.wdp"/><Relationship Id="rId5" Type="http://schemas.openxmlformats.org/officeDocument/2006/relationships/image" Target="../media/image44.png"/><Relationship Id="rId15" Type="http://schemas.microsoft.com/office/2007/relationships/hdphoto" Target="../media/hdphoto11.wdp"/><Relationship Id="rId23" Type="http://schemas.openxmlformats.org/officeDocument/2006/relationships/image" Target="../media/image57.png"/><Relationship Id="rId28" Type="http://schemas.openxmlformats.org/officeDocument/2006/relationships/image" Target="../media/image60.png"/><Relationship Id="rId36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3.png"/><Relationship Id="rId31" Type="http://schemas.openxmlformats.org/officeDocument/2006/relationships/image" Target="../media/image62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image" Target="../media/image50.png"/><Relationship Id="rId22" Type="http://schemas.openxmlformats.org/officeDocument/2006/relationships/image" Target="../media/image56.png"/><Relationship Id="rId27" Type="http://schemas.openxmlformats.org/officeDocument/2006/relationships/image" Target="../media/image59.png"/><Relationship Id="rId30" Type="http://schemas.microsoft.com/office/2007/relationships/hdphoto" Target="../media/hdphoto15.wdp"/><Relationship Id="rId35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1999" cy="6858000"/>
          </a:xfrm>
          <a:solidFill>
            <a:srgbClr val="CCFF33"/>
          </a:solidFill>
          <a:ln w="28575">
            <a:noFill/>
          </a:ln>
        </p:spPr>
        <p:txBody>
          <a:bodyPr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endParaRPr lang="en-US" sz="5400" b="1" dirty="0" smtClean="0">
              <a:ln w="19050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b="1" dirty="0" smtClean="0">
              <a:ln w="19050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 smtClean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400" b="1" dirty="0" smtClean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общий дом - земля»</a:t>
            </a:r>
          </a:p>
          <a:p>
            <a:pPr algn="ctr"/>
            <a:endParaRPr lang="en-US" sz="2400" b="1" dirty="0" smtClean="0">
              <a:ln w="19050">
                <a:noFill/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19050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Интегрированное </a:t>
            </a:r>
            <a:r>
              <a:rPr lang="ru-RU" sz="2400" b="1" dirty="0" smtClean="0">
                <a:ln w="19050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занятие в старшей </a:t>
            </a:r>
            <a:r>
              <a:rPr lang="ru-RU" sz="2400" b="1" dirty="0" smtClean="0">
                <a:ln w="19050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группе</a:t>
            </a:r>
          </a:p>
          <a:p>
            <a:pPr algn="ctr"/>
            <a:endParaRPr lang="ru-RU" sz="2400" b="1" dirty="0" smtClean="0">
              <a:ln w="19050">
                <a:noFill/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n w="19050">
                <a:noFill/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n w="19050">
                <a:noFill/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dirty="0" smtClean="0">
                <a:ln w="1905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</a:t>
            </a:r>
            <a:r>
              <a:rPr lang="ru-RU" sz="1800" b="1" dirty="0" smtClean="0">
                <a:ln w="1905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r"/>
            <a:r>
              <a:rPr lang="ru-RU" sz="1800" b="1" dirty="0" err="1" smtClean="0">
                <a:ln w="1905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Намысова</a:t>
            </a:r>
            <a:endParaRPr lang="ru-RU" sz="1800" b="1" dirty="0" smtClean="0">
              <a:ln w="19050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dirty="0" smtClean="0">
                <a:ln w="1905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Ия </a:t>
            </a:r>
            <a:r>
              <a:rPr lang="ru-RU" sz="1800" b="1" dirty="0" smtClean="0">
                <a:ln w="1905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  <a:r>
              <a:rPr lang="ru-RU" sz="1800" b="1" dirty="0" smtClean="0">
                <a:ln w="1905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r"/>
            <a:r>
              <a:rPr lang="ru-RU" sz="1800" b="1" dirty="0">
                <a:ln w="1905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b="1" dirty="0" smtClean="0">
                <a:ln w="1905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высшей</a:t>
            </a:r>
          </a:p>
          <a:p>
            <a:pPr algn="r"/>
            <a:r>
              <a:rPr lang="ru-RU" sz="1800" b="1" dirty="0">
                <a:ln w="1905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b="1" dirty="0" smtClean="0">
                <a:ln w="1905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валификационной</a:t>
            </a:r>
          </a:p>
          <a:p>
            <a:pPr algn="r"/>
            <a:r>
              <a:rPr lang="ru-RU" sz="1800" b="1" dirty="0" smtClean="0">
                <a:ln w="1905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категории</a:t>
            </a:r>
            <a:endParaRPr lang="ru-RU" sz="1800" b="1" dirty="0">
              <a:ln w="19050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88189"/>
            <a:ext cx="8206596" cy="931652"/>
          </a:xfrm>
          <a:noFill/>
          <a:ln w="1905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 здравоохранения «детский санаторий №29 департамента здравоохранения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67" b="55694" l="25521" r="73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7042" y="3062550"/>
            <a:ext cx="7953554" cy="6219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31" b="9753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2604">
            <a:off x="9928743" y="15133"/>
            <a:ext cx="2273434" cy="22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5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15660"/>
            <a:ext cx="3585864" cy="56934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«Да - нет»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1" y="1181817"/>
            <a:ext cx="10656500" cy="5426015"/>
          </a:xfrm>
          <a:solidFill>
            <a:schemeClr val="tx2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Ведущий: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поиграем в игру на внимание: я буду называть свои действия,                                      а вы, если я буду поступать хорошо, говорите «Да!», если плохо – то все вместе кричите «Нет!». Слушайте внимательно: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Если я приду в лесок                                                 Если разведу костер,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И сорву ромашку?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(Нет!)               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тушить не буду?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(Нет!)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я съем пирожок                                                 Если сильно насорю,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И выброшу бумажку?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(Нет!)         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Убирать не буду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(Нет!)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Если хлебушка кусок                                                 Если мусор уберу,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На пеньке оставлю?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(Да!)               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Банку закопаю?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(Да!)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Если ветку подвяжу,                                                   Я люблю свою природу,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Колышек подставлю?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(Да!)            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ей помогаю!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(Да!)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35328">
            <a:off x="10130239" y="315698"/>
            <a:ext cx="1780071" cy="158561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703023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336431"/>
            <a:ext cx="10944196" cy="620239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Звучит фонограмма:          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«Я, Земля, ваш дом, прошу вас:</a:t>
            </a:r>
          </a:p>
          <a:p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- берегите мои богатства: леса, луга, реки;</a:t>
            </a:r>
          </a:p>
          <a:p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- не обижайте зверей и птиц;</a:t>
            </a:r>
          </a:p>
          <a:p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- не ломайте деревья и кустарники.</a:t>
            </a:r>
          </a:p>
          <a:p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- В противном случае моя жизнь будет в опасности.»</a:t>
            </a:r>
          </a:p>
          <a:p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какой вы видите нашу землю? 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детей)</a:t>
            </a:r>
          </a:p>
          <a:p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Да, наша планета Земля красивая. На ней есть удивительные места.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33847">
            <a:off x="1042718" y="1708030"/>
            <a:ext cx="2537033" cy="213503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1654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4891"/>
            <a:ext cx="12192000" cy="6858000"/>
          </a:xfr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84212" y="5124090"/>
            <a:ext cx="2542067" cy="1233577"/>
          </a:xfrm>
        </p:spPr>
        <p:txBody>
          <a:bodyPr/>
          <a:lstStyle/>
          <a:p>
            <a:r>
              <a:rPr lang="ru-RU" sz="4000" b="1" cap="none" dirty="0" smtClean="0">
                <a:ln>
                  <a:noFill/>
                </a:ln>
                <a:solidFill>
                  <a:srgbClr val="54A021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Камчатка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388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t="16345" b="163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034" y="5633049"/>
            <a:ext cx="7039155" cy="1000664"/>
          </a:xfrm>
        </p:spPr>
        <p:txBody>
          <a:bodyPr/>
          <a:lstStyle/>
          <a:p>
            <a:r>
              <a:rPr lang="ru-RU" sz="3200" b="1" cap="none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Чарские пески, Забайкальский край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63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t="15911" b="159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4156" y="5628046"/>
            <a:ext cx="4638286" cy="1069675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Алтайские горы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21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t="15627" b="156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684" y="5891842"/>
            <a:ext cx="8678174" cy="966157"/>
          </a:xfrm>
        </p:spPr>
        <p:txBody>
          <a:bodyPr/>
          <a:lstStyle/>
          <a:p>
            <a:r>
              <a:rPr lang="ru-RU" sz="4000" b="1" cap="none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Ордынская пещера, Пермский край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80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t="14130" b="141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4287"/>
            <a:ext cx="6169687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t="5528" b="552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69771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1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t="16246" b="1624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6431" y="6245351"/>
            <a:ext cx="7062309" cy="50913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Ленские столбы. Якутия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5201" y="336431"/>
            <a:ext cx="6130656" cy="517586"/>
          </a:xfrm>
          <a:solidFill>
            <a:schemeClr val="accent4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деятельность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596" y="1273805"/>
            <a:ext cx="10642271" cy="5098210"/>
          </a:xfrm>
          <a:solidFill>
            <a:srgbClr val="3AFA26"/>
          </a:solidFill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Беречь будем птиц, насекомых, зверей,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От этого станем мы только добрей.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Украсим всю землю садами, цветами –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Такая планета нужна и нам с нами.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Ребята, вот макет Земли. Я предлагаю вам украсить его цветами, птицами, насекомыми.</a:t>
            </a:r>
          </a:p>
          <a:p>
            <a:endPara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Звучит спокойная музыка, дети наклеивают на макет земли заготовки цветов, птиц, насекомых.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Ð°ÑÑÐ¸Ð½ÐºÐ¸ Ð¿Ð¾ Ð·Ð°Ð¿ÑÐ¾ÑÑ ÐÐµÐ¼Ð»Ñ Ð¸ Ð´ÐµÑÐ¸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5960">
            <a:off x="8851003" y="1655552"/>
            <a:ext cx="2066925" cy="2209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5014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728" y="491706"/>
            <a:ext cx="9376914" cy="5167221"/>
          </a:xfr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заботливое отношение к земле, восхищение ее      красотой, пробуждать добрые чувства по отношению к природе.</a:t>
            </a:r>
            <a:b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стихов, песен, хоровода «Шире круг», изготовление макета земли, знаков, заготовки цветов, насекомых, птиц, предварительная беседа.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ЭОР: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экологических знаков.</a:t>
            </a:r>
            <a:b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ОО: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«Познавательное развитие», «Социально – коммуникативное развитие», «Художественно – эстетическое развитие».</a:t>
            </a:r>
            <a:b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21220">
            <a:off x="8863375" y="4183895"/>
            <a:ext cx="2970623" cy="237360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48040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7000"/>
            <a:ext cx="12266762" cy="216738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67" b="52500" l="3509" r="39766"/>
                    </a14:imgEffect>
                  </a14:imgLayer>
                </a14:imgProps>
              </a:ext>
            </a:extLst>
          </a:blip>
          <a:srcRect l="-2484" t="15679" r="60283" b="46982"/>
          <a:stretch/>
        </p:blipFill>
        <p:spPr>
          <a:xfrm rot="18247612">
            <a:off x="3546013" y="4105317"/>
            <a:ext cx="879895" cy="81951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437" b="99531" l="0" r="38136"/>
                    </a14:imgEffect>
                    <a14:imgEffect>
                      <a14:artisticPhotocopy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32840" r="57401"/>
          <a:stretch/>
        </p:blipFill>
        <p:spPr>
          <a:xfrm>
            <a:off x="3113087" y="2325126"/>
            <a:ext cx="957582" cy="136255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08694" y="517586"/>
            <a:ext cx="6323164" cy="5796950"/>
          </a:xfrm>
          <a:solidFill>
            <a:srgbClr val="FFC000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/>
          <a:srcRect l="45771" t="-2557" r="-3289" b="50292"/>
          <a:stretch/>
        </p:blipFill>
        <p:spPr>
          <a:xfrm>
            <a:off x="7165077" y="1434124"/>
            <a:ext cx="1293962" cy="10610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312" b="56516" l="27598" r="81163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0902" t="23662" r="12142" b="39834"/>
          <a:stretch/>
        </p:blipFill>
        <p:spPr>
          <a:xfrm rot="1189733">
            <a:off x="5587751" y="1097532"/>
            <a:ext cx="1639020" cy="681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72478" y="1434124"/>
            <a:ext cx="4120460" cy="43274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76" l="52234" r="80069"/>
                    </a14:imgEffect>
                  </a14:imgLayer>
                </a14:imgProps>
              </a:ext>
            </a:extLst>
          </a:blip>
          <a:srcRect l="49344" t="-4871" r="16421" b="12733"/>
          <a:stretch/>
        </p:blipFill>
        <p:spPr>
          <a:xfrm rot="1057840">
            <a:off x="7559742" y="2880200"/>
            <a:ext cx="948906" cy="151824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445018">
            <a:off x="3739136" y="923671"/>
            <a:ext cx="1158195" cy="11581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022" b="91257" l="24364" r="61455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0428" t="12867" r="33466" b="3000"/>
          <a:stretch/>
        </p:blipFill>
        <p:spPr>
          <a:xfrm rot="1447110">
            <a:off x="4353267" y="3611776"/>
            <a:ext cx="1310905" cy="159181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377" b="95628" l="50545" r="75636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7507" t="57461" r="21207" b="-22"/>
          <a:stretch/>
        </p:blipFill>
        <p:spPr>
          <a:xfrm>
            <a:off x="3794688" y="3066722"/>
            <a:ext cx="1101387" cy="99704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8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7588" t="6446" r="5870" b="5404"/>
          <a:stretch/>
        </p:blipFill>
        <p:spPr>
          <a:xfrm rot="1729393">
            <a:off x="6105950" y="4209575"/>
            <a:ext cx="1854680" cy="18891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9"/>
          <a:srcRect l="44702" t="66654" r="28722" b="-1667"/>
          <a:stretch/>
        </p:blipFill>
        <p:spPr>
          <a:xfrm>
            <a:off x="4270602" y="2449428"/>
            <a:ext cx="1013963" cy="10006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23769" y="4517810"/>
            <a:ext cx="1112887" cy="11128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1"/>
          <a:srcRect l="61294" t="34310" r="5836" b="21340"/>
          <a:stretch/>
        </p:blipFill>
        <p:spPr>
          <a:xfrm>
            <a:off x="7179477" y="2530414"/>
            <a:ext cx="998666" cy="10092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45243" y="2866966"/>
            <a:ext cx="1092427" cy="10924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72" b="44402" l="30928" r="87629"/>
                    </a14:imgEffect>
                  </a14:imgLayer>
                </a14:imgProps>
              </a:ext>
            </a:extLst>
          </a:blip>
          <a:srcRect l="31037" t="111" r="12010" b="55829"/>
          <a:stretch/>
        </p:blipFill>
        <p:spPr>
          <a:xfrm>
            <a:off x="5386657" y="1503175"/>
            <a:ext cx="1052423" cy="1086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2284" b="71891" l="12921" r="55105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7648" t="27333" r="39622" b="23158"/>
          <a:stretch/>
        </p:blipFill>
        <p:spPr>
          <a:xfrm>
            <a:off x="5486398" y="4622629"/>
            <a:ext cx="1130061" cy="10610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7"/>
          <a:srcRect l="-653" t="25727" r="54828" b="22016"/>
          <a:stretch/>
        </p:blipFill>
        <p:spPr>
          <a:xfrm>
            <a:off x="4411748" y="1701664"/>
            <a:ext cx="633452" cy="7223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8"/>
          <a:srcRect l="52729" t="35824" r="178" b="16276"/>
          <a:stretch/>
        </p:blipFill>
        <p:spPr>
          <a:xfrm>
            <a:off x="6769381" y="3593575"/>
            <a:ext cx="879894" cy="894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7794" b="37367" l="5556" r="87778"/>
                    </a14:imgEffect>
                  </a14:imgLayer>
                </a14:imgProps>
              </a:ext>
            </a:extLst>
          </a:blip>
          <a:srcRect l="6540" t="15792" r="15975" b="59713"/>
          <a:stretch/>
        </p:blipFill>
        <p:spPr>
          <a:xfrm rot="1442039">
            <a:off x="6598376" y="2119810"/>
            <a:ext cx="1151047" cy="5680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1"/>
          <a:srcRect l="9390" t="11593" r="10510" b="18771"/>
          <a:stretch/>
        </p:blipFill>
        <p:spPr>
          <a:xfrm>
            <a:off x="5130727" y="2949739"/>
            <a:ext cx="992379" cy="8627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36932" l="10227" r="48295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606" t="-6780" r="46960" b="58944"/>
          <a:stretch/>
        </p:blipFill>
        <p:spPr>
          <a:xfrm rot="11350127">
            <a:off x="6113701" y="2158763"/>
            <a:ext cx="718530" cy="7246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37778" b="92000" l="889" r="51111"/>
                    </a14:imgEffect>
                  </a14:imgLayer>
                </a14:imgProps>
              </a:ext>
            </a:extLst>
          </a:blip>
          <a:srcRect l="1208" t="31335" r="46151" b="1207"/>
          <a:stretch/>
        </p:blipFill>
        <p:spPr>
          <a:xfrm>
            <a:off x="4880984" y="4979588"/>
            <a:ext cx="685570" cy="87854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870" b="36087" l="24201" r="64384"/>
                    </a14:imgEffect>
                  </a14:imgLayer>
                </a14:imgProps>
              </a:ext>
            </a:extLst>
          </a:blip>
          <a:srcRect l="26242" t="-2317" r="30837" b="64469"/>
          <a:stretch/>
        </p:blipFill>
        <p:spPr>
          <a:xfrm rot="184475">
            <a:off x="3934754" y="4375317"/>
            <a:ext cx="888522" cy="8453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2609" b="90870" l="3653" r="36073"/>
                    </a14:imgEffect>
                  </a14:imgLayer>
                </a14:imgProps>
              </a:ext>
            </a:extLst>
          </a:blip>
          <a:srcRect l="4004" t="52809" r="55715" b="16101"/>
          <a:stretch/>
        </p:blipFill>
        <p:spPr>
          <a:xfrm rot="19726294">
            <a:off x="4254492" y="5006950"/>
            <a:ext cx="840225" cy="62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7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3607" y="276046"/>
            <a:ext cx="1946845" cy="62110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17" cy="14022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3607" y="1276710"/>
            <a:ext cx="10452490" cy="529661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любуешься природой, становится хорошо на душе, светло и радостно. Хочется всему миру пожелать этой радости: солнцу, земле, всему живому. А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хочу у вас спросить, все ли вы знаете о природе? Это мы сейчас проверим.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Насекомые, питающие цветочной пыльцой? 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(Бабочка)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Цветок, украшающий весной степь? 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(Тюльпан)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Лесной певец? 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(Соловей)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Птица – санитар леса? 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(Дятел)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Какое дерево называют стройной русской красавицей?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(Береза)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Хвойное дерево с длинными иголками?  (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Сосна)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Кого называют королем пустыни? 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(Верблюд)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Цветок, который распускается в марте на проталинах?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(Подснежник)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625" y="4252823"/>
            <a:ext cx="2672356" cy="2437860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62362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284672"/>
            <a:ext cx="4267350" cy="56934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«Муравейник»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1" y="983410"/>
            <a:ext cx="10719909" cy="570206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Цель. Приучать бегать цепочкой по дорожке, держась рукой за ленточку.</a:t>
            </a:r>
          </a:p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Материал. Картина (на ней изображены муравейник и муравьи, несущие длинное бревно), ленточка (длина 2,5 м), мел, кубики, цилиндры, кубы и т. д.</a:t>
            </a:r>
          </a:p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игры. Для игры нужна большая детская комната. Дети сидят на стульчиках в одном конце комнаты. Им показывают картинку, беседуют о том, что на ней нарисовано. («Что это? Большой дом, в котором живут муравьи. Дом этот называется муравейник. А здесь кто? Маленькие-маленькие муравьи. Что они делают? Несут травинку. Они любят трудиться. Маленькие муравьи вместе делают очень большую работу». И т. д.) Звучит чешская песенка «Помогите!»:</a:t>
            </a:r>
          </a:p>
          <a:p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Муравьишка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чаще Дуб тяжелый тащит. Эй, товарищи-друзья, . Выручайте муравья! Коли нет ему подмоги, Муравей протянет ноги.</a:t>
            </a:r>
          </a:p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предлагают поиграть: они, как муравьи, понесут в дом-муравейник длинную-длинную ленту.</a:t>
            </a:r>
          </a:p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полу заранее чертят одну или две извилистые дорожки, шириной 40—50 см. По этим дорожкам малыши и должны добраться до муравейника — нарисованного мелом круга. Дети встают цепочкой, в левую руку им дают ленту (можно дать и две ленты: в правую и левую руку).</a:t>
            </a:r>
          </a:p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Цепочку ведет первый малыш, за ним следуют остальные. Воспитатель следит, чтобы они шли не спеша, не упускали ленту, не выходили за пределы дорожки. Постепенно дети переходят на бег и потом, слушая команды воспитателя («медленно», «быстрее», «быстро» и т. д.), все время меняют темп движения.</a:t>
            </a:r>
          </a:p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Положив ленту в муравейник, дети возвращаются обратно к стульчикам. После того как малыши научатся бегать с лентой, им дают нести легкий строительный материал — кубики, цилиндры и т. п. Складывая игрушки, дети строят муравейник — домик для муравьев.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323" y="70387"/>
            <a:ext cx="1421634" cy="1309839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1915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500333"/>
            <a:ext cx="10288588" cy="6038490"/>
          </a:xfrm>
          <a:solidFill>
            <a:srgbClr val="FFFF00"/>
          </a:solidFill>
        </p:spPr>
        <p:txBody>
          <a:bodyPr>
            <a:normAutofit fontScale="77500" lnSpcReduction="20000"/>
          </a:bodyPr>
          <a:lstStyle/>
          <a:p>
            <a:endParaRPr lang="ru-RU" sz="1800" b="1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     </a:t>
            </a:r>
            <a:r>
              <a:rPr lang="ru-RU" sz="2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свете живут многоликие дети,</a:t>
            </a:r>
          </a:p>
          <a:p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Живут на одной разноцветной планете,</a:t>
            </a:r>
          </a:p>
          <a:p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И эта планета на все времена</a:t>
            </a:r>
          </a:p>
          <a:p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Для взрослых и деток всего лишь одна!</a:t>
            </a:r>
          </a:p>
          <a:p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Обнимаем планету своим хороводом,</a:t>
            </a:r>
          </a:p>
          <a:p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Развеем над ню и тучи и дым,</a:t>
            </a:r>
          </a:p>
          <a:p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В обиду ее никогда не дадим!</a:t>
            </a:r>
          </a:p>
          <a:p>
            <a:endParaRPr lang="ru-RU" sz="29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3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 «Шире круг»</a:t>
            </a:r>
          </a:p>
          <a:p>
            <a:endParaRPr lang="ru-RU" sz="3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0606">
            <a:off x="7405770" y="3047213"/>
            <a:ext cx="3037517" cy="3037517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48377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600" r="98000"/>
                    </a14:imgEffect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1167" y="-86264"/>
            <a:ext cx="12240883" cy="694426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5585" y="871268"/>
            <a:ext cx="10547380" cy="531674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Давайте будем к тому стремиться,</a:t>
            </a:r>
          </a:p>
          <a:p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нас любили и звери и птицы,</a:t>
            </a:r>
          </a:p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И доверяли повсюду нам,</a:t>
            </a:r>
          </a:p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Как самым верным своим друзьям!</a:t>
            </a:r>
          </a:p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Берегите нашу Землю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823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-1"/>
            <a:ext cx="12191999" cy="6858001"/>
          </a:xfrm>
          <a:solidFill>
            <a:srgbClr val="00B0F0"/>
          </a:solidFill>
        </p:spPr>
        <p:txBody>
          <a:bodyPr>
            <a:prstTxWarp prst="textCanDown">
              <a:avLst/>
            </a:prstTxWarp>
            <a:normAutofit fontScale="85000" lnSpcReduction="10000"/>
            <a:scene3d>
              <a:camera prst="perspectiveRigh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endParaRPr lang="ru-RU" sz="9600" b="1" dirty="0" smtClean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Спасибо!  </a:t>
            </a:r>
            <a:endParaRPr lang="ru-RU" sz="2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Ð°ÑÑÐ¸Ð½ÐºÐ¸ Ð¿Ð¾ Ð·Ð°Ð¿ÑÐ¾ÑÑ ÐºÐ°ÑÑÐ¸Ð½ÐºÐ¸ Ð·ÐµÐ¼Ð½Ð¾Ð³Ð¾ ÑÐ°ÑÐ° Ð´Ð»Ñ Ð´ÐµÑÐµÐ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599" y="344424"/>
            <a:ext cx="47625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183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146650"/>
            <a:ext cx="7191705" cy="68148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образовательной деятельности: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1440526"/>
            <a:ext cx="10711282" cy="5219065"/>
          </a:xfrm>
          <a:solidFill>
            <a:srgbClr val="B0F5FA"/>
          </a:solidFill>
        </p:spPr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фонограмму «Шире круг» дети входят в зал и становятся полукругом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Здесь знает каждый – ты и я,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Природу обижать нельзя!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Наша с вами земля – прекрасная планета, полная чудес и загадок. Нас окружает великолепная природа. На земле живут люди, животные, птицы, рыбы, растения, всем должно быть хорошо, а люди должны заботиться о живой природе. Давайте украсим нашу планету красивыми цветами и выполним упражнение.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фонограмму выполняется упражнение с цветами.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Но, к сожалению, люди не всегда замечают красоту, окружающую нас, не заботятся о природе и , что еще хуже, наносят ей непоправимый вред. </a:t>
            </a:r>
          </a:p>
          <a:p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45" b="92676" l="1566" r="964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16228">
            <a:off x="8879846" y="-147742"/>
            <a:ext cx="3071004" cy="307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3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1" y="345057"/>
            <a:ext cx="8468415" cy="56934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 том, какие мы друзья при роды, нам расскажете вы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1" y="1388854"/>
            <a:ext cx="10719910" cy="5184474"/>
          </a:xfrm>
          <a:solidFill>
            <a:srgbClr val="B0F5FA"/>
          </a:solidFill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 Дерево, цветок, трава и птица,                2.  Стали мы давно друзьями,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Не всегда умеют защитится.                          И с лучами, и с лесами.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Если будут уничтожены они,                         Никогда никто из нас,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 планете мы останемся одни.                    Обижать друзей не даст.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3.  Для того, кто станет другом,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И для леса, и для луга.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Будет солнышко теплей,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Будет небо голубей.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33229">
            <a:off x="1041987" y="4096736"/>
            <a:ext cx="3129098" cy="20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04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1" y="267419"/>
            <a:ext cx="11056339" cy="6228272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школы нарисовали и прислали вам экологические знаки. Давайте скажем, о чем они говорят?</a:t>
            </a:r>
          </a:p>
          <a:p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1160073" y="1438503"/>
            <a:ext cx="2471648" cy="23439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906" y="4066176"/>
            <a:ext cx="2550873" cy="24295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474" y="4079207"/>
            <a:ext cx="2424565" cy="24164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070" y="1438503"/>
            <a:ext cx="2459109" cy="245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3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26" b="50463" l="16250" r="34688"/>
                    </a14:imgEffect>
                  </a14:imgLayer>
                </a14:imgProps>
              </a:ext>
            </a:extLst>
          </a:blip>
          <a:srcRect l="16509" t="25576" r="66368" b="49266"/>
          <a:stretch/>
        </p:blipFill>
        <p:spPr>
          <a:xfrm>
            <a:off x="4623758" y="754562"/>
            <a:ext cx="2139351" cy="2121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" b="25231" l="16875" r="33594"/>
                    </a14:imgEffect>
                  </a14:imgLayer>
                </a14:imgProps>
              </a:ext>
            </a:extLst>
          </a:blip>
          <a:srcRect l="16807" t="850" r="65961" b="74522"/>
          <a:stretch/>
        </p:blipFill>
        <p:spPr>
          <a:xfrm>
            <a:off x="767754" y="1311215"/>
            <a:ext cx="2283324" cy="2171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43" b="75000" l="50625" r="67031"/>
                    </a14:imgEffect>
                  </a14:imgLayer>
                </a14:imgProps>
              </a:ext>
            </a:extLst>
          </a:blip>
          <a:srcRect l="50472" t="49895" r="32689" b="24738"/>
          <a:stretch/>
        </p:blipFill>
        <p:spPr>
          <a:xfrm>
            <a:off x="8335789" y="1311215"/>
            <a:ext cx="2191110" cy="2171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380" b="75463" l="15625" r="35000"/>
                    </a14:imgEffect>
                  </a14:imgLayer>
                </a14:imgProps>
              </a:ext>
            </a:extLst>
          </a:blip>
          <a:srcRect l="16793" t="49895" r="66368" b="25157"/>
          <a:stretch/>
        </p:blipFill>
        <p:spPr>
          <a:xfrm>
            <a:off x="2307568" y="4006969"/>
            <a:ext cx="2204047" cy="2204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0" b="75926" l="0" r="17500"/>
                    </a14:imgEffect>
                  </a14:imgLayer>
                </a14:imgProps>
              </a:ext>
            </a:extLst>
          </a:blip>
          <a:srcRect l="-47" t="49895" r="82783" b="24948"/>
          <a:stretch/>
        </p:blipFill>
        <p:spPr>
          <a:xfrm>
            <a:off x="6910692" y="4006968"/>
            <a:ext cx="2240782" cy="2204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102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97" y="739749"/>
            <a:ext cx="2181964" cy="2254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034" y="739749"/>
            <a:ext cx="2207950" cy="2254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793" y="3928351"/>
            <a:ext cx="2343504" cy="2247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25000" l="0" r="16875"/>
                    </a14:imgEffect>
                  </a14:imgLayer>
                </a14:imgProps>
              </a:ext>
            </a:extLst>
          </a:blip>
          <a:srcRect l="-472" t="210" r="83491" b="74843"/>
          <a:stretch/>
        </p:blipFill>
        <p:spPr>
          <a:xfrm>
            <a:off x="1234519" y="3928351"/>
            <a:ext cx="2262430" cy="2243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54" b="50926" l="0" r="18750"/>
                    </a14:imgEffect>
                  </a14:imgLayer>
                </a14:imgProps>
              </a:ext>
            </a:extLst>
          </a:blip>
          <a:srcRect l="95" t="23270" r="83066" b="49476"/>
          <a:stretch/>
        </p:blipFill>
        <p:spPr>
          <a:xfrm>
            <a:off x="8508140" y="3928350"/>
            <a:ext cx="2240829" cy="2243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443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293299"/>
            <a:ext cx="10832052" cy="621101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какие бывают знаки?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(Разрешающие, запрещающие.)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Каким цветом они обозначаются?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(Синим и красным.)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на столах лежат знаки. Но они не закончены. Вам задание: определить какой это знак – запрещающий или разрешающий, подобрать к каждому знаку нужный цвет и обвести его.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фонограмму спокойной музыки дети выполняют задание.</a:t>
            </a:r>
          </a:p>
          <a:p>
            <a:pPr marL="342900" indent="-342900">
              <a:buFontTx/>
              <a:buChar char="-"/>
            </a:pP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792" t="19226" r="68904" b="39539"/>
          <a:stretch/>
        </p:blipFill>
        <p:spPr>
          <a:xfrm>
            <a:off x="1551294" y="3370976"/>
            <a:ext cx="2159060" cy="2150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2922" t="19615" r="35554" b="39122"/>
          <a:stretch/>
        </p:blipFill>
        <p:spPr>
          <a:xfrm>
            <a:off x="8139741" y="3370976"/>
            <a:ext cx="2217597" cy="2176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056" y="3370976"/>
            <a:ext cx="2124042" cy="2150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187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47583" t="11971" r="109803" b="64408"/>
          <a:stretch/>
        </p:blipFill>
        <p:spPr>
          <a:xfrm>
            <a:off x="1190241" y="1301262"/>
            <a:ext cx="1749671" cy="17539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852" b="48611" l="34688" r="49375"/>
                    </a14:imgEffect>
                  </a14:imgLayer>
                </a14:imgProps>
              </a:ext>
            </a:extLst>
          </a:blip>
          <a:srcRect l="104951" t="25042" r="-37303" b="47097"/>
          <a:stretch/>
        </p:blipFill>
        <p:spPr>
          <a:xfrm>
            <a:off x="5407269" y="3938954"/>
            <a:ext cx="1837593" cy="1477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89" b="48380" l="35000" r="49063"/>
                    </a14:imgEffect>
                  </a14:imgLayer>
                </a14:imgProps>
              </a:ext>
            </a:extLst>
          </a:blip>
          <a:srcRect l="33798" t="26923" r="50192" b="49145"/>
          <a:stretch/>
        </p:blipFill>
        <p:spPr>
          <a:xfrm>
            <a:off x="1190241" y="3938954"/>
            <a:ext cx="1875605" cy="1892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89" b="98611" l="17500" r="32500"/>
                    </a14:imgEffect>
                  </a14:imgLayer>
                </a14:imgProps>
              </a:ext>
            </a:extLst>
          </a:blip>
          <a:srcRect l="17212" t="75855" r="67067" b="1282"/>
          <a:stretch/>
        </p:blipFill>
        <p:spPr>
          <a:xfrm>
            <a:off x="5250692" y="1301262"/>
            <a:ext cx="1781747" cy="1749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315" b="47917" l="51719" r="66875"/>
                    </a14:imgEffect>
                  </a14:imgLayer>
                </a14:imgProps>
              </a:ext>
            </a:extLst>
          </a:blip>
          <a:srcRect l="50189" t="24947" r="33255" b="49476"/>
          <a:stretch/>
        </p:blipFill>
        <p:spPr>
          <a:xfrm>
            <a:off x="9011365" y="3938954"/>
            <a:ext cx="1948609" cy="1892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88" b="60825" l="68726" r="100000"/>
                    </a14:imgEffect>
                  </a14:imgLayer>
                </a14:imgProps>
              </a:ext>
            </a:extLst>
          </a:blip>
          <a:srcRect l="68770" t="20500" r="579" b="39532"/>
          <a:stretch/>
        </p:blipFill>
        <p:spPr>
          <a:xfrm>
            <a:off x="8546750" y="1293037"/>
            <a:ext cx="1799119" cy="1757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763" b="100000" l="0" r="32046"/>
                    </a14:imgEffect>
                  </a14:imgLayer>
                </a14:imgProps>
              </a:ext>
            </a:extLst>
          </a:blip>
          <a:srcRect t="60468" r="69364"/>
          <a:stretch/>
        </p:blipFill>
        <p:spPr>
          <a:xfrm>
            <a:off x="5250691" y="4677508"/>
            <a:ext cx="1781748" cy="1794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056" b="100000" l="28542" r="64375"/>
                    </a14:imgEffect>
                  </a14:imgLayer>
                </a14:imgProps>
              </a:ext>
            </a:extLst>
          </a:blip>
          <a:srcRect l="33470" t="59872" r="35912" b="1800"/>
          <a:stretch/>
        </p:blipFill>
        <p:spPr>
          <a:xfrm>
            <a:off x="1827167" y="1293037"/>
            <a:ext cx="1876946" cy="1762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18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1219</TotalTime>
  <Words>1237</Words>
  <Application>Microsoft Office PowerPoint</Application>
  <PresentationFormat>Широкоэкранный</PresentationFormat>
  <Paragraphs>121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Century Gothic</vt:lpstr>
      <vt:lpstr>Times New Roman</vt:lpstr>
      <vt:lpstr>Wingdings 3</vt:lpstr>
      <vt:lpstr>Сектор</vt:lpstr>
      <vt:lpstr>    государственное бюджетное учреждение здравоохранения «детский санаторий №29 департамента здравоохранения москвы»   </vt:lpstr>
      <vt:lpstr>Цель: Формировать заботливое отношение к земле, восхищение ее      красотой, пробуждать добрые чувства по отношению к природе.  Предварительная работа: Разучивание стихов, песен, хоровода «Шире круг», изготовление макета земли, знаков, заготовки цветов, насекомых, птиц, предварительная беседа.  ЭОР: презентация экологических знаков.  Интеграция ОО: «Познавательное развитие», «Социально – коммуникативное развитие», «Художественно – эстетическое развитие».  </vt:lpstr>
      <vt:lpstr>Содержание образовательной деятельности:</vt:lpstr>
      <vt:lpstr>- О том, какие мы друзья при роды, нам расскажете вы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«Да - нет»</vt:lpstr>
      <vt:lpstr>Презентация PowerPoint</vt:lpstr>
      <vt:lpstr>Камчатка</vt:lpstr>
      <vt:lpstr>Чарские пески, Забайкальский край</vt:lpstr>
      <vt:lpstr>Алтайские горы</vt:lpstr>
      <vt:lpstr>Ордынская пещера, Пермский край</vt:lpstr>
      <vt:lpstr>Презентация PowerPoint</vt:lpstr>
      <vt:lpstr>Презентация PowerPoint</vt:lpstr>
      <vt:lpstr>Ленские столбы. Якутия</vt:lpstr>
      <vt:lpstr>Практическая деятельность</vt:lpstr>
      <vt:lpstr>Презентация PowerPoint</vt:lpstr>
      <vt:lpstr>Загадки</vt:lpstr>
      <vt:lpstr>Игра «Муравейник»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учреждение здравоохранения «Детский бронхолегочный санаторий №29 департамента здравоохранения Москвы»</dc:title>
  <dc:creator>ИЯ</dc:creator>
  <cp:lastModifiedBy>ИЯ</cp:lastModifiedBy>
  <cp:revision>104</cp:revision>
  <dcterms:created xsi:type="dcterms:W3CDTF">2019-03-23T19:13:01Z</dcterms:created>
  <dcterms:modified xsi:type="dcterms:W3CDTF">2019-04-07T16:37:18Z</dcterms:modified>
</cp:coreProperties>
</file>