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61" r:id="rId1"/>
  </p:sldMasterIdLst>
  <p:notesMasterIdLst>
    <p:notesMasterId r:id="rId38"/>
  </p:notesMasterIdLst>
  <p:handoutMasterIdLst>
    <p:handoutMasterId r:id="rId39"/>
  </p:handoutMasterIdLst>
  <p:sldIdLst>
    <p:sldId id="288" r:id="rId2"/>
    <p:sldId id="290" r:id="rId3"/>
    <p:sldId id="276" r:id="rId4"/>
    <p:sldId id="333" r:id="rId5"/>
    <p:sldId id="334" r:id="rId6"/>
    <p:sldId id="335" r:id="rId7"/>
    <p:sldId id="303" r:id="rId8"/>
    <p:sldId id="336" r:id="rId9"/>
    <p:sldId id="258" r:id="rId10"/>
    <p:sldId id="337" r:id="rId11"/>
    <p:sldId id="282" r:id="rId12"/>
    <p:sldId id="304" r:id="rId13"/>
    <p:sldId id="307" r:id="rId14"/>
    <p:sldId id="340" r:id="rId15"/>
    <p:sldId id="341" r:id="rId16"/>
    <p:sldId id="344" r:id="rId17"/>
    <p:sldId id="342" r:id="rId18"/>
    <p:sldId id="343" r:id="rId19"/>
    <p:sldId id="345" r:id="rId20"/>
    <p:sldId id="294" r:id="rId21"/>
    <p:sldId id="286" r:id="rId22"/>
    <p:sldId id="329" r:id="rId23"/>
    <p:sldId id="330" r:id="rId24"/>
    <p:sldId id="296" r:id="rId25"/>
    <p:sldId id="338" r:id="rId26"/>
    <p:sldId id="302" r:id="rId27"/>
    <p:sldId id="297" r:id="rId28"/>
    <p:sldId id="339" r:id="rId29"/>
    <p:sldId id="318" r:id="rId30"/>
    <p:sldId id="299" r:id="rId31"/>
    <p:sldId id="319" r:id="rId32"/>
    <p:sldId id="272" r:id="rId33"/>
    <p:sldId id="287" r:id="rId34"/>
    <p:sldId id="331" r:id="rId35"/>
    <p:sldId id="332" r:id="rId36"/>
    <p:sldId id="300" r:id="rId37"/>
  </p:sldIdLst>
  <p:sldSz cx="9144000" cy="6858000" type="screen4x3"/>
  <p:notesSz cx="6858000" cy="9144000"/>
  <p:embeddedFontLst>
    <p:embeddedFont>
      <p:font typeface="Franklin Gothic Medium" panose="020B0603020102020204" pitchFamily="34" charset="0"/>
      <p:regular r:id="rId40"/>
      <p:italic r:id="rId41"/>
    </p:embeddedFont>
    <p:embeddedFont>
      <p:font typeface="Franklin Gothic Book" panose="020B050302010202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Book Antiqua" panose="02040602050305030304" pitchFamily="18" charset="0"/>
      <p:regular r:id="rId48"/>
      <p:bold r:id="rId49"/>
      <p:italic r:id="rId50"/>
      <p:boldItalic r:id="rId51"/>
    </p:embeddedFont>
    <p:embeddedFont>
      <p:font typeface="Constantia" panose="02030602050306030303" pitchFamily="18" charset="0"/>
      <p:regular r:id="rId52"/>
      <p:bold r:id="rId53"/>
      <p:italic r:id="rId54"/>
      <p:boldItalic r:id="rId55"/>
    </p:embeddedFont>
    <p:embeddedFont>
      <p:font typeface="Wingdings 2" panose="05020102010507070707" pitchFamily="18" charset="2"/>
      <p:regular r:id="rId56"/>
    </p:embeddedFont>
    <p:embeddedFont>
      <p:font typeface="Corbel" panose="020B0503020204020204" pitchFamily="34" charset="0"/>
      <p:regular r:id="rId57"/>
      <p:bold r:id="rId58"/>
      <p:italic r:id="rId59"/>
      <p:boldItalic r:id="rId6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60"/>
    <a:srgbClr val="FF9933"/>
    <a:srgbClr val="993366"/>
    <a:srgbClr val="800080"/>
    <a:srgbClr val="9900CC"/>
    <a:srgbClr val="000000"/>
    <a:srgbClr val="FF99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1" autoAdjust="0"/>
    <p:restoredTop sz="97240" autoAdjust="0"/>
  </p:normalViewPr>
  <p:slideViewPr>
    <p:cSldViewPr>
      <p:cViewPr varScale="1">
        <p:scale>
          <a:sx n="64" d="100"/>
          <a:sy n="64" d="100"/>
        </p:scale>
        <p:origin x="126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88"/>
    </p:cViewPr>
  </p:sorterViewPr>
  <p:notesViewPr>
    <p:cSldViewPr>
      <p:cViewPr varScale="1">
        <p:scale>
          <a:sx n="84" d="100"/>
          <a:sy n="84" d="100"/>
        </p:scale>
        <p:origin x="-139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564540B-F0A5-4EE6-9AC4-77DBAFA9E358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0C08240-8E63-4396-B881-81A8E81721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548D696-0E97-4B30-956A-1EC0EB7834DB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2F2033-943A-4AD6-BDFA-C99D1D91593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Wingdings 2" pitchFamily="18" charset="2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Wingdings 2" pitchFamily="18" charset="2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Wingdings 2" pitchFamily="18" charset="2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Wingdings 2" pitchFamily="18" charset="2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Wingdings 2" pitchFamily="18" charset="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C24875-AEAE-490C-A4C1-9ECC1E8B3500}" type="slidenum">
              <a:rPr lang="ru-RU" altLang="ru-RU" sz="1200"/>
              <a:pPr eaLnBrk="1" hangingPunct="1"/>
              <a:t>23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AD64D5D0-E972-4CC9-8271-B1852A9CA2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432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178A7-6C56-4B89-80E5-16D5965FF8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499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94E68-2B53-469C-9631-785BD56FFF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2057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44463"/>
            <a:ext cx="77724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481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5067300" y="1981200"/>
            <a:ext cx="3848100" cy="4114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541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9251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215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44CFDA-4A00-4437-B747-4267A3E03B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2725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6CA09B-2D01-4EE2-8A07-A765705A07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14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C252FAE3-253A-4D91-B865-5139921C7A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16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D7041-D8FB-45DC-A604-C4E3F5A871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142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3E7ED-CD87-48E2-B583-87FC1FC21E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031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3EA2B776-94C7-4D34-80DB-75A23ADC0E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127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70A59-C21C-4C85-8398-88198CFAC0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635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8F0CE-7062-4AD1-993F-6C3319EC1E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990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482BF-17F3-451C-AE43-CBE8E9FAA3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872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21C60-2BCE-4F5F-A011-C801AB4499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14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26EBB402-E31D-4F9D-A141-58B0AA3D021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0" r:id="rId4"/>
    <p:sldLayoutId id="2147484426" r:id="rId5"/>
    <p:sldLayoutId id="2147484421" r:id="rId6"/>
    <p:sldLayoutId id="2147484427" r:id="rId7"/>
    <p:sldLayoutId id="2147484428" r:id="rId8"/>
    <p:sldLayoutId id="2147484429" r:id="rId9"/>
    <p:sldLayoutId id="2147484422" r:id="rId10"/>
    <p:sldLayoutId id="2147484430" r:id="rId11"/>
    <p:sldLayoutId id="2147484431" r:id="rId12"/>
    <p:sldLayoutId id="214748443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Franklin Gothic Book" panose="020B0503020102020204" pitchFamily="34" charset="0"/>
        <a:buChar char=""/>
        <a:defRPr sz="3200" kern="1200">
          <a:solidFill>
            <a:schemeClr val="tx2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Franklin Gothic Book" panose="020B0503020102020204" pitchFamily="34" charset="0"/>
        <a:buChar char=""/>
        <a:defRPr sz="2800" kern="1200">
          <a:solidFill>
            <a:schemeClr val="tx2"/>
          </a:solidFill>
          <a:latin typeface="Franklin Gothic Medium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Franklin Gothic Book" panose="020B0503020102020204" pitchFamily="34" charset="0"/>
        <a:buChar char=""/>
        <a:defRPr sz="2400" kern="1200">
          <a:solidFill>
            <a:schemeClr val="tx2"/>
          </a:solidFill>
          <a:latin typeface="Franklin Gothic Medium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Franklin Gothic Book" panose="020B0503020102020204" pitchFamily="34" charset="0"/>
        <a:buChar char=""/>
        <a:defRPr sz="2000" kern="1200">
          <a:solidFill>
            <a:schemeClr val="tx2"/>
          </a:solidFill>
          <a:latin typeface="Franklin Gothic Medium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Franklin Gothic Book" panose="020B0503020102020204" pitchFamily="34" charset="0"/>
        <a:buChar char=""/>
        <a:defRPr kern="1200">
          <a:solidFill>
            <a:schemeClr val="tx2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57438" y="3648488"/>
            <a:ext cx="4679950" cy="15081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 pitchFamily="34" charset="0"/>
              </a:rPr>
              <a:t>Дополнительный конкурсный раздел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ackoak Std" pitchFamily="50" charset="0"/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 pitchFamily="34" charset="0"/>
              </a:rPr>
              <a:t>:</a:t>
            </a:r>
          </a:p>
          <a:p>
            <a:pPr algn="ctr">
              <a:defRPr/>
            </a:pPr>
            <a:r>
              <a:rPr lang="ru-RU" sz="2400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ea typeface="+mj-ea"/>
                <a:cs typeface="Times New Roman" pitchFamily="18" charset="0"/>
              </a:rPr>
              <a:t>Презентация к уроку 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6144" y="1795886"/>
            <a:ext cx="6985893" cy="1055709"/>
          </a:xfrm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600" b="1" dirty="0">
                <a:solidFill>
                  <a:srgbClr val="C00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образа натюрморта графическими средствами как один из способов развития мышления и творческих способностей учащихся на уроках </a:t>
            </a:r>
            <a:r>
              <a:rPr lang="ru-RU" sz="1600" b="1" dirty="0" smtClean="0">
                <a:solidFill>
                  <a:srgbClr val="C00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</a:t>
            </a:r>
            <a:r>
              <a:rPr lang="ru-RU" sz="1600" b="1" dirty="0" smtClean="0">
                <a:solidFill>
                  <a:srgbClr val="C0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60"/>
                </a:solidFill>
                <a:latin typeface="a_CampusCaps" pitchFamily="82" charset="-52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C00060"/>
                </a:solidFill>
                <a:latin typeface="a_CampusCaps" pitchFamily="82" charset="-52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C00060"/>
                </a:solidFill>
                <a:latin typeface="a_CampusCaps" pitchFamily="82" charset="-52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</a:br>
            <a:endParaRPr lang="en-US" sz="2400" b="1" dirty="0">
              <a:solidFill>
                <a:srgbClr val="993366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2105025" y="5353321"/>
            <a:ext cx="5184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rgbClr val="002060"/>
                </a:solidFill>
              </a:rPr>
              <a:t>Преподаватель художественных дисциплин</a:t>
            </a:r>
            <a:endParaRPr lang="ru-RU" altLang="ru-RU" sz="16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b="1" dirty="0" err="1">
                <a:solidFill>
                  <a:srgbClr val="002060"/>
                </a:solidFill>
              </a:rPr>
              <a:t>Жучая</a:t>
            </a:r>
            <a:r>
              <a:rPr lang="ru-RU" altLang="ru-RU" sz="1800" b="1" dirty="0">
                <a:solidFill>
                  <a:srgbClr val="002060"/>
                </a:solidFill>
              </a:rPr>
              <a:t> Ирина Митрофановна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b="1" dirty="0" err="1" smtClean="0">
                <a:solidFill>
                  <a:srgbClr val="002060"/>
                </a:solidFill>
              </a:rPr>
              <a:t>МБУ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 ДО ШИ «Лицей искусств» г. Тольятти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57438" y="5786438"/>
            <a:ext cx="435768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6666FF"/>
                </a:solidFill>
                <a:cs typeface="Times New Roman" pitchFamily="18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52536" y="188913"/>
            <a:ext cx="95050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>
                <a:solidFill>
                  <a:srgbClr val="002060"/>
                </a:solidFill>
              </a:rPr>
              <a:t>МБУ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ДО ШИ «Лицей искусств»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Самарской области г. о. </a:t>
            </a:r>
            <a:r>
              <a:rPr lang="ru-RU" sz="2000" b="1" dirty="0">
                <a:solidFill>
                  <a:srgbClr val="002060"/>
                </a:solidFill>
              </a:rPr>
              <a:t>Тольятти</a:t>
            </a:r>
          </a:p>
        </p:txBody>
      </p:sp>
      <p:sp>
        <p:nvSpPr>
          <p:cNvPr id="12295" name="TextBox 11"/>
          <p:cNvSpPr txBox="1">
            <a:spLocks noChangeArrowheads="1"/>
          </p:cNvSpPr>
          <p:nvPr/>
        </p:nvSpPr>
        <p:spPr bwMode="auto">
          <a:xfrm>
            <a:off x="2699792" y="2928213"/>
            <a:ext cx="453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3200" b="1" dirty="0" smtClean="0">
                <a:solidFill>
                  <a:srgbClr val="C00060"/>
                </a:solidFill>
                <a:latin typeface="a_CampusCaps"/>
                <a:cs typeface="Times New Roman" panose="02020603050405020304" pitchFamily="18" charset="0"/>
              </a:rPr>
              <a:t>«Зарисовка чучела птицы»</a:t>
            </a:r>
            <a:endParaRPr lang="ru-RU" altLang="ru-RU" sz="3200" dirty="0">
              <a:solidFill>
                <a:srgbClr val="C00060"/>
              </a:solidFill>
            </a:endParaRPr>
          </a:p>
        </p:txBody>
      </p:sp>
      <p:pic>
        <p:nvPicPr>
          <p:cNvPr id="12296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48757"/>
            <a:ext cx="1062346" cy="246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546000"/>
            <a:ext cx="51125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Методическая разработка </a:t>
            </a:r>
            <a:r>
              <a:rPr lang="ru-RU" sz="28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задания: </a:t>
            </a:r>
            <a:r>
              <a:rPr lang="en-US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</a:br>
            <a:r>
              <a:rPr lang="ru-RU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05814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Тема:</a:t>
            </a:r>
            <a:endParaRPr lang="ru-RU" sz="2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63688" y="476672"/>
            <a:ext cx="5903912" cy="43704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800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Рассмотрите  </a:t>
            </a:r>
            <a:r>
              <a:rPr lang="ru-RU" sz="28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репродукции картин художников</a:t>
            </a:r>
            <a:endParaRPr lang="ru-RU" sz="28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7501"/>
            <a:ext cx="4236302" cy="3177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4211960" cy="31589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3706" y="4528115"/>
            <a:ext cx="8143875" cy="171739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32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Вопрос</a:t>
            </a:r>
            <a:endParaRPr lang="en-US" sz="3200" b="1" dirty="0">
              <a:solidFill>
                <a:srgbClr val="993366"/>
              </a:solidFill>
              <a:latin typeface="a_CampusCaps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endParaRPr lang="ru-RU" sz="2000" dirty="0">
              <a:solidFill>
                <a:srgbClr val="59AAF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523227"/>
                </a:solidFill>
                <a:latin typeface="Calibri" pitchFamily="34" charset="0"/>
              </a:rPr>
              <a:t>В каких техниках выполнены натюрморты.</a:t>
            </a:r>
          </a:p>
          <a:p>
            <a:pPr>
              <a:lnSpc>
                <a:spcPct val="80000"/>
              </a:lnSpc>
              <a:defRPr/>
            </a:pPr>
            <a:endParaRPr lang="ru-RU" sz="2000" b="1" dirty="0" smtClean="0">
              <a:solidFill>
                <a:srgbClr val="523227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523227"/>
                </a:solidFill>
                <a:latin typeface="Calibri" pitchFamily="34" charset="0"/>
              </a:rPr>
              <a:t>В какой  работе автор </a:t>
            </a:r>
            <a:r>
              <a:rPr lang="ru-RU" sz="2000" b="1" dirty="0">
                <a:solidFill>
                  <a:srgbClr val="523227"/>
                </a:solidFill>
                <a:latin typeface="Calibri" pitchFamily="34" charset="0"/>
              </a:rPr>
              <a:t>использовал «тон», «линию», «штрих», «пятно</a:t>
            </a:r>
            <a:r>
              <a:rPr lang="ru-RU" sz="2000" b="1" dirty="0" smtClean="0">
                <a:solidFill>
                  <a:srgbClr val="523227"/>
                </a:solidFill>
                <a:latin typeface="Calibri" pitchFamily="34" charset="0"/>
              </a:rPr>
              <a:t>».</a:t>
            </a:r>
            <a:endParaRPr lang="ru-RU" sz="2000" b="1" dirty="0">
              <a:solidFill>
                <a:srgbClr val="52322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4608512" cy="5000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Сгущение ситуации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1066802"/>
            <a:ext cx="5903912" cy="43704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800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Рассмотрите  </a:t>
            </a:r>
            <a:r>
              <a:rPr lang="ru-RU" sz="28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репродукции картин художников</a:t>
            </a:r>
            <a:endParaRPr lang="ru-RU" sz="28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033366"/>
            <a:ext cx="8143875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32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Вопрос</a:t>
            </a:r>
            <a:endParaRPr lang="en-US" sz="3200" b="1" dirty="0">
              <a:solidFill>
                <a:srgbClr val="993366"/>
              </a:solidFill>
              <a:latin typeface="a_CampusCaps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endParaRPr lang="ru-RU" sz="2000" dirty="0">
              <a:solidFill>
                <a:srgbClr val="59AAF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523227"/>
                </a:solidFill>
                <a:latin typeface="Calibri" pitchFamily="34" charset="0"/>
              </a:rPr>
              <a:t>Как вы </a:t>
            </a:r>
            <a:r>
              <a:rPr lang="ru-RU" sz="2000" b="1" dirty="0" smtClean="0">
                <a:solidFill>
                  <a:srgbClr val="523227"/>
                </a:solidFill>
                <a:latin typeface="Calibri" pitchFamily="34" charset="0"/>
              </a:rPr>
              <a:t>считаете, чем натюрморты похожи между собой.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523227"/>
                </a:solidFill>
                <a:latin typeface="Calibri" pitchFamily="34" charset="0"/>
              </a:rPr>
              <a:t>Что объединяет натюрморты. </a:t>
            </a:r>
            <a:endParaRPr lang="ru-RU" sz="2000" b="1" dirty="0">
              <a:solidFill>
                <a:srgbClr val="523227"/>
              </a:solidFill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64" y="2106539"/>
            <a:ext cx="3871660" cy="2903745"/>
          </a:xfrm>
          <a:prstGeom prst="rect">
            <a:avLst/>
          </a:prstGeom>
        </p:spPr>
      </p:pic>
      <p:pic>
        <p:nvPicPr>
          <p:cNvPr id="8" name="Picture 12" descr="D:\Мама 1\дипломы 2010\урок\vlcsnap-2010-11-25-23h25m32s1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1571636" cy="23574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248199" y="-171400"/>
            <a:ext cx="428628" cy="39395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25000" dirty="0">
                <a:solidFill>
                  <a:srgbClr val="CC3300"/>
                </a:solidFill>
                <a:latin typeface="Book Antiqua" pitchFamily="18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37218"/>
            <a:ext cx="3933012" cy="294975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5000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Коллективное обсуждение</a:t>
            </a: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714375" y="4868863"/>
            <a:ext cx="8429625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523227"/>
                </a:solidFill>
                <a:latin typeface="Calibri" pitchFamily="34" charset="0"/>
              </a:rPr>
              <a:t>Учащиеся обсуждают поставленный вопрос, приводят доводы и объяснения. </a:t>
            </a:r>
            <a:endParaRPr lang="ru-RU" sz="2000" b="1" dirty="0" smtClean="0">
              <a:solidFill>
                <a:srgbClr val="523227"/>
              </a:solidFill>
              <a:latin typeface="Calibri" pitchFamily="34" charset="0"/>
            </a:endParaRPr>
          </a:p>
          <a:p>
            <a:pPr eaLnBrk="0" hangingPunct="0">
              <a:lnSpc>
                <a:spcPct val="80000"/>
              </a:lnSpc>
              <a:defRPr/>
            </a:pPr>
            <a:endParaRPr lang="ru-RU" sz="2000" b="1" dirty="0">
              <a:solidFill>
                <a:srgbClr val="523227"/>
              </a:solidFill>
              <a:latin typeface="Calibri" pitchFamily="34" charset="0"/>
            </a:endParaRPr>
          </a:p>
          <a:p>
            <a:pPr eaLnBrk="0" hangingPunct="0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523227"/>
                </a:solidFill>
                <a:latin typeface="Calibri" pitchFamily="34" charset="0"/>
              </a:rPr>
              <a:t>В </a:t>
            </a:r>
            <a:r>
              <a:rPr lang="ru-RU" sz="2000" b="1" dirty="0">
                <a:solidFill>
                  <a:srgbClr val="523227"/>
                </a:solidFill>
                <a:latin typeface="Calibri" pitchFamily="34" charset="0"/>
              </a:rPr>
              <a:t>результате приходят к выводу, что это будет -</a:t>
            </a:r>
            <a:r>
              <a:rPr lang="ru-RU" sz="3200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ea typeface="+mj-ea"/>
                <a:cs typeface="Times New Roman" pitchFamily="18" charset="0"/>
              </a:rPr>
              <a:t>чучело птицы.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15816" y="3861048"/>
            <a:ext cx="316835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ru-RU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ea typeface="+mj-ea"/>
                <a:cs typeface="Times New Roman" pitchFamily="18" charset="0"/>
              </a:rPr>
              <a:t>Вывод: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72" y="1296144"/>
            <a:ext cx="3419872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313" y="785813"/>
            <a:ext cx="1841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1" y="906979"/>
            <a:ext cx="7416824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buClr>
                <a:srgbClr val="0BD0D9"/>
              </a:buClr>
              <a:buSzPct val="95000"/>
              <a:defRPr/>
            </a:pPr>
            <a:r>
              <a:rPr lang="ru-RU" sz="3200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Этапы выполнения </a:t>
            </a:r>
            <a:r>
              <a:rPr lang="ru-RU" sz="32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композиции</a:t>
            </a:r>
            <a:endParaRPr lang="ru-RU" sz="32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dirty="0"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cs typeface="Times New Roman" panose="02020603050405020304" pitchFamily="18" charset="0"/>
              </a:rPr>
              <a:t>.Определяем нижнюю плоскость стола.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cs typeface="Times New Roman" panose="02020603050405020304" pitchFamily="18" charset="0"/>
              </a:rPr>
              <a:t>  Размещаем  наброском сороку на плоскости листа.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60648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cs typeface="Times New Roman" pitchFamily="18" charset="0"/>
              </a:rPr>
              <a:t>Помощь учителя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885" y="1750101"/>
            <a:ext cx="3796156" cy="5806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313" y="785813"/>
            <a:ext cx="1841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1" y="906979"/>
            <a:ext cx="7416824" cy="139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buClr>
                <a:srgbClr val="0BD0D9"/>
              </a:buClr>
              <a:buSzPct val="95000"/>
              <a:defRPr/>
            </a:pPr>
            <a:r>
              <a:rPr lang="ru-RU" sz="3200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Этапы выполнения </a:t>
            </a:r>
            <a:r>
              <a:rPr lang="ru-RU" sz="32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композиции</a:t>
            </a:r>
            <a:endParaRPr lang="ru-RU" sz="32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400" dirty="0" smtClean="0">
                <a:cs typeface="Times New Roman" panose="02020603050405020304" pitchFamily="18" charset="0"/>
              </a:rPr>
              <a:t>2 . Проводим наклонные линии - хвоста, туловища и          головы сороки.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60648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cs typeface="Times New Roman" pitchFamily="18" charset="0"/>
              </a:rPr>
              <a:t>Помощь учителя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04285"/>
            <a:ext cx="5796136" cy="42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313" y="785813"/>
            <a:ext cx="1841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1" y="906979"/>
            <a:ext cx="7416824" cy="1840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buClr>
                <a:srgbClr val="0BD0D9"/>
              </a:buClr>
              <a:buSzPct val="95000"/>
              <a:defRPr/>
            </a:pPr>
            <a:r>
              <a:rPr lang="ru-RU" sz="3200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Этапы выполнения </a:t>
            </a:r>
            <a:r>
              <a:rPr lang="ru-RU" sz="32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композиции</a:t>
            </a:r>
            <a:endParaRPr lang="ru-RU" sz="32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400" dirty="0" smtClean="0">
                <a:cs typeface="Times New Roman" panose="02020603050405020304" pitchFamily="18" charset="0"/>
              </a:rPr>
              <a:t>3 . Определяем: 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dirty="0" smtClean="0">
                <a:cs typeface="Times New Roman" panose="02020603050405020304" pitchFamily="18" charset="0"/>
              </a:rPr>
              <a:t>a) </a:t>
            </a:r>
            <a:r>
              <a:rPr lang="ru-RU" sz="2400" dirty="0" smtClean="0">
                <a:cs typeface="Times New Roman" panose="02020603050405020304" pitchFamily="18" charset="0"/>
              </a:rPr>
              <a:t>из какого геометрического тела состоит туловище            сороки.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60648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cs typeface="Times New Roman" pitchFamily="18" charset="0"/>
              </a:rPr>
              <a:t>Помощь учителя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20888"/>
            <a:ext cx="5652120" cy="40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313" y="785813"/>
            <a:ext cx="1841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1" y="906979"/>
            <a:ext cx="74168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buClr>
                <a:srgbClr val="0BD0D9"/>
              </a:buClr>
              <a:buSzPct val="95000"/>
              <a:defRPr/>
            </a:pPr>
            <a:r>
              <a:rPr lang="ru-RU" sz="3200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Этапы выполнения </a:t>
            </a:r>
            <a:r>
              <a:rPr lang="ru-RU" sz="32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композиции</a:t>
            </a:r>
          </a:p>
          <a:p>
            <a:pPr marL="273050" indent="-273050">
              <a:buClr>
                <a:srgbClr val="0BD0D9"/>
              </a:buClr>
              <a:buSzPct val="95000"/>
              <a:defRPr/>
            </a:pPr>
            <a:r>
              <a:rPr lang="en-US" sz="2400" dirty="0" smtClean="0">
                <a:ea typeface="+mj-ea"/>
                <a:cs typeface="Times New Roman" panose="02020603050405020304" pitchFamily="18" charset="0"/>
              </a:rPr>
              <a:t>b)  </a:t>
            </a:r>
            <a:r>
              <a:rPr lang="ru-RU" sz="2400" dirty="0" smtClean="0">
                <a:ea typeface="+mj-ea"/>
                <a:cs typeface="Times New Roman" panose="02020603050405020304" pitchFamily="18" charset="0"/>
              </a:rPr>
              <a:t>Голова и хвост сороки</a:t>
            </a:r>
            <a:endParaRPr lang="ru-RU" sz="2400" dirty="0"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60648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cs typeface="Times New Roman" pitchFamily="18" charset="0"/>
              </a:rPr>
              <a:t>Помощь учителя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76872"/>
            <a:ext cx="5868197" cy="421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313" y="785813"/>
            <a:ext cx="1841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1" y="906979"/>
            <a:ext cx="7416824" cy="102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buClr>
                <a:srgbClr val="0BD0D9"/>
              </a:buClr>
              <a:buSzPct val="95000"/>
              <a:defRPr/>
            </a:pPr>
            <a:r>
              <a:rPr lang="ru-RU" sz="3200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Этапы выполнения </a:t>
            </a:r>
            <a:r>
              <a:rPr lang="ru-RU" sz="32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композиции</a:t>
            </a:r>
            <a:endParaRPr lang="ru-RU" sz="32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400" dirty="0" smtClean="0">
                <a:cs typeface="Times New Roman" panose="02020603050405020304" pitchFamily="18" charset="0"/>
              </a:rPr>
              <a:t>4 . Выполняем крылья сороки.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60648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cs typeface="Times New Roman" pitchFamily="18" charset="0"/>
              </a:rPr>
              <a:t>Помощь учителя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56119"/>
            <a:ext cx="6156176" cy="43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313" y="785813"/>
            <a:ext cx="1841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1" y="906979"/>
            <a:ext cx="7416824" cy="139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buClr>
                <a:srgbClr val="0BD0D9"/>
              </a:buClr>
              <a:buSzPct val="95000"/>
              <a:defRPr/>
            </a:pPr>
            <a:r>
              <a:rPr lang="ru-RU" sz="3200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Этапы выполнения </a:t>
            </a:r>
            <a:r>
              <a:rPr lang="ru-RU" sz="32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композиции</a:t>
            </a:r>
            <a:endParaRPr lang="ru-RU" sz="32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400" dirty="0" smtClean="0">
                <a:cs typeface="Times New Roman" panose="02020603050405020304" pitchFamily="18" charset="0"/>
              </a:rPr>
              <a:t>5 . Уточняем соединительными линиями направление головы и хвоста сороки.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60648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cs typeface="Times New Roman" pitchFamily="18" charset="0"/>
              </a:rPr>
              <a:t>Помощь учителя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04285"/>
            <a:ext cx="5652672" cy="40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313" y="785813"/>
            <a:ext cx="1841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906979"/>
            <a:ext cx="7416824" cy="102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buClr>
                <a:srgbClr val="0BD0D9"/>
              </a:buClr>
              <a:buSzPct val="95000"/>
              <a:defRPr/>
            </a:pPr>
            <a:r>
              <a:rPr lang="ru-RU" sz="3200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Этапы выполнения </a:t>
            </a:r>
            <a:r>
              <a:rPr lang="ru-RU" sz="32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композиции</a:t>
            </a:r>
            <a:endParaRPr lang="ru-RU" sz="32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400" dirty="0" smtClean="0">
                <a:cs typeface="Times New Roman" panose="02020603050405020304" pitchFamily="18" charset="0"/>
              </a:rPr>
              <a:t>6 . Начинаем вводить тон.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60648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 pitchFamily="82" charset="-52"/>
                <a:cs typeface="Times New Roman" pitchFamily="18" charset="0"/>
              </a:rPr>
              <a:t>Помощь учителя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56119"/>
            <a:ext cx="5916815" cy="43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AF8D5E4-BADA-4771-BB62-64F5B6AA2652}" type="slidenum">
              <a:rPr lang="ru-RU" altLang="ru-RU" sz="1200">
                <a:solidFill>
                  <a:srgbClr val="D38E27"/>
                </a:solidFill>
              </a:rPr>
              <a:pPr eaLnBrk="1" hangingPunct="1"/>
              <a:t>2</a:t>
            </a:fld>
            <a:endParaRPr lang="ru-RU" altLang="ru-RU" sz="1200">
              <a:solidFill>
                <a:srgbClr val="D38E27"/>
              </a:solidFill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539750" y="1196975"/>
            <a:ext cx="82089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ru-RU" altLang="ru-RU" sz="4800" b="1" i="1">
              <a:solidFill>
                <a:srgbClr val="990000"/>
              </a:solidFill>
            </a:endParaRPr>
          </a:p>
          <a:p>
            <a:pPr algn="ctr" eaLnBrk="1" hangingPunct="1"/>
            <a:r>
              <a:rPr lang="ru-RU" altLang="ru-RU" sz="4800" b="1" i="1">
                <a:solidFill>
                  <a:srgbClr val="990000"/>
                </a:solidFill>
              </a:rPr>
              <a:t/>
            </a:r>
            <a:br>
              <a:rPr lang="ru-RU" altLang="ru-RU" sz="4800" b="1" i="1">
                <a:solidFill>
                  <a:srgbClr val="990000"/>
                </a:solidFill>
              </a:rPr>
            </a:br>
            <a:endParaRPr lang="ru-RU" altLang="ru-RU" sz="4400" b="1" i="1">
              <a:solidFill>
                <a:srgbClr val="990000"/>
              </a:solidFill>
            </a:endParaRP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1683539" y="78581"/>
            <a:ext cx="53640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ru-RU" altLang="ru-RU" sz="4800" b="1" i="1" dirty="0" smtClean="0">
              <a:solidFill>
                <a:srgbClr val="990000"/>
              </a:solidFill>
            </a:endParaRPr>
          </a:p>
          <a:p>
            <a:pPr algn="ctr" eaLnBrk="1" hangingPunct="1"/>
            <a:r>
              <a:rPr lang="ru-RU" altLang="ru-RU" sz="3200" b="1" i="1" dirty="0">
                <a:solidFill>
                  <a:srgbClr val="990000"/>
                </a:solidFill>
              </a:rPr>
              <a:t>Представление </a:t>
            </a:r>
            <a:br>
              <a:rPr lang="ru-RU" altLang="ru-RU" sz="3200" b="1" i="1" dirty="0">
                <a:solidFill>
                  <a:srgbClr val="990000"/>
                </a:solidFill>
              </a:rPr>
            </a:br>
            <a:r>
              <a:rPr lang="ru-RU" altLang="ru-RU" sz="3200" b="1" i="1" dirty="0">
                <a:solidFill>
                  <a:srgbClr val="990000"/>
                </a:solidFill>
              </a:rPr>
              <a:t>проекта урока</a:t>
            </a:r>
            <a:r>
              <a:rPr lang="ru-RU" altLang="ru-RU" sz="4800" b="1" i="1" dirty="0">
                <a:solidFill>
                  <a:srgbClr val="990000"/>
                </a:solidFill>
              </a:rPr>
              <a:t/>
            </a:r>
            <a:br>
              <a:rPr lang="ru-RU" altLang="ru-RU" sz="4800" b="1" i="1" dirty="0">
                <a:solidFill>
                  <a:srgbClr val="990000"/>
                </a:solidFill>
              </a:rPr>
            </a:br>
            <a:endParaRPr lang="ru-RU" altLang="ru-RU" sz="3200" b="1" i="1" dirty="0">
              <a:solidFill>
                <a:srgbClr val="990000"/>
              </a:solidFill>
            </a:endParaRPr>
          </a:p>
        </p:txBody>
      </p:sp>
      <p:sp>
        <p:nvSpPr>
          <p:cNvPr id="13322" name="TextBox 16"/>
          <p:cNvSpPr txBox="1">
            <a:spLocks noChangeArrowheads="1"/>
          </p:cNvSpPr>
          <p:nvPr/>
        </p:nvSpPr>
        <p:spPr bwMode="auto">
          <a:xfrm>
            <a:off x="755576" y="1372232"/>
            <a:ext cx="698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b="1" i="1" dirty="0" smtClean="0">
                <a:solidFill>
                  <a:srgbClr val="990000"/>
                </a:solidFill>
              </a:rPr>
              <a:t>«Зарисовка чучела птицы»</a:t>
            </a:r>
            <a:endParaRPr lang="ru-RU" altLang="ru-RU" b="1" i="1" dirty="0">
              <a:solidFill>
                <a:srgbClr val="99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50" y="4200867"/>
            <a:ext cx="3250009" cy="2437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1" y="2121372"/>
            <a:ext cx="3515883" cy="26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43" y="2121372"/>
            <a:ext cx="2987824" cy="2240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7772400" cy="5000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Практическая работа</a:t>
            </a:r>
          </a:p>
        </p:txBody>
      </p:sp>
      <p:sp>
        <p:nvSpPr>
          <p:cNvPr id="39939" name="Прямоугольник 5"/>
          <p:cNvSpPr>
            <a:spLocks noChangeArrowheads="1"/>
          </p:cNvSpPr>
          <p:nvPr/>
        </p:nvSpPr>
        <p:spPr bwMode="auto">
          <a:xfrm>
            <a:off x="684213" y="1125538"/>
            <a:ext cx="8001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выбираем формат листа;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намечаем всю композицию в листе;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набираем углем натюрморт «силуэтом»;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выделяем главные предметы в натюрморте «соусом»;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передаем в предметах «собственную» и «падающие» тени.</a:t>
            </a:r>
          </a:p>
          <a:p>
            <a:pPr eaLnBrk="1" hangingPunct="1"/>
            <a:endParaRPr lang="ru-RU" altLang="ru-RU" sz="2000" b="1" dirty="0">
              <a:solidFill>
                <a:srgbClr val="523227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3404255"/>
            <a:ext cx="3536738" cy="26525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11387"/>
            <a:ext cx="3536737" cy="2652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Прямоугольник 5"/>
          <p:cNvSpPr>
            <a:spLocks noChangeArrowheads="1"/>
          </p:cNvSpPr>
          <p:nvPr/>
        </p:nvSpPr>
        <p:spPr bwMode="auto">
          <a:xfrm>
            <a:off x="467544" y="188640"/>
            <a:ext cx="800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2000" b="1" dirty="0">
              <a:solidFill>
                <a:srgbClr val="523227"/>
              </a:solidFill>
              <a:latin typeface="Calibri" panose="020F0502020204030204" pitchFamily="34" charset="0"/>
            </a:endParaRPr>
          </a:p>
          <a:p>
            <a:pPr algn="ctr" eaLnBrk="1" hangingPunct="1">
              <a:buClr>
                <a:srgbClr val="0BD0D9"/>
              </a:buClr>
              <a:buSzPct val="95000"/>
            </a:pPr>
            <a:r>
              <a:rPr lang="ru-RU" altLang="ru-RU" sz="2400" b="1" dirty="0">
                <a:solidFill>
                  <a:srgbClr val="80008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Только не </a:t>
            </a:r>
            <a:r>
              <a:rPr lang="ru-RU" altLang="ru-RU" sz="2400" b="1" dirty="0" smtClean="0">
                <a:solidFill>
                  <a:srgbClr val="80008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забывайте</a:t>
            </a:r>
            <a:endParaRPr lang="ru-RU" altLang="ru-RU" sz="2400" b="1" dirty="0">
              <a:solidFill>
                <a:srgbClr val="80008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1052736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/>
              <a:t>Правильно выбрать формат листа - вертикальный или горизонтальный.</a:t>
            </a:r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/>
              <a:t>Определить композиционный центр и равновесие в формате.</a:t>
            </a:r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/>
              <a:t>Найти верный масштаб изображения предметов по отношению к определенному типу формата.</a:t>
            </a:r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/>
              <a:t>Изучить плавность и </a:t>
            </a:r>
            <a:r>
              <a:rPr lang="ru-RU" sz="2000" dirty="0" err="1"/>
              <a:t>взаимозакрываемость</a:t>
            </a:r>
            <a:r>
              <a:rPr lang="ru-RU" sz="2000" dirty="0"/>
              <a:t> предметов в натюрморте. </a:t>
            </a:r>
            <a:endParaRPr lang="ru-RU" sz="2000" dirty="0" smtClean="0"/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 smtClean="0"/>
              <a:t>Работу </a:t>
            </a:r>
            <a:r>
              <a:rPr lang="ru-RU" sz="2000" dirty="0"/>
              <a:t>мы будем выполнять в технике «графика» мягким материалом – соусом, сангиной, углем.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57" y="4139643"/>
            <a:ext cx="3121287" cy="2340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97" y="4133056"/>
            <a:ext cx="3121286" cy="234096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875463" y="2276475"/>
            <a:ext cx="1944687" cy="43926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16632"/>
            <a:ext cx="6552728" cy="64087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1188" y="1125538"/>
            <a:ext cx="6553200" cy="53990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00113" y="260350"/>
            <a:ext cx="7632700" cy="647700"/>
          </a:xfrm>
          <a:prstGeom prst="rect">
            <a:avLst/>
          </a:prstGeom>
          <a:solidFill>
            <a:srgbClr val="FBB15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Алгоритм выполнения работы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9592" y="1916832"/>
            <a:ext cx="5616624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  <a:p>
            <a:pPr algn="ctr">
              <a:defRPr/>
            </a:pPr>
            <a:endParaRPr lang="ru-RU" sz="2400" b="1" cap="all" dirty="0">
              <a:solidFill>
                <a:srgbClr val="993366"/>
              </a:solidFill>
              <a:effectLst>
                <a:reflection blurRad="12700" stA="48000" endA="300" endPos="55000" dir="5400000" sy="-90000" algn="bl" rotWithShape="0"/>
              </a:effectLst>
              <a:latin typeface="a_CampusCaps"/>
              <a:cs typeface="Times New Roman" pitchFamily="18" charset="0"/>
            </a:endParaRPr>
          </a:p>
          <a:p>
            <a:pPr algn="ctr">
              <a:defRPr/>
            </a:pPr>
            <a:endParaRPr lang="ru-RU" sz="2400" b="1" cap="all" dirty="0">
              <a:solidFill>
                <a:srgbClr val="993366"/>
              </a:solidFill>
              <a:effectLst>
                <a:reflection blurRad="12700" stA="48000" endA="300" endPos="55000" dir="5400000" sy="-90000" algn="bl" rotWithShape="0"/>
              </a:effectLst>
              <a:latin typeface="a_CampusCaps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2564904"/>
            <a:ext cx="1080120" cy="3960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996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82" y="3298936"/>
            <a:ext cx="10747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34" y="1484784"/>
            <a:ext cx="5940152" cy="4455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984206" y="1341438"/>
            <a:ext cx="1944687" cy="43926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16632"/>
            <a:ext cx="6552728" cy="64087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1188" y="908050"/>
            <a:ext cx="6553200" cy="54006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260350"/>
            <a:ext cx="7632700" cy="647700"/>
          </a:xfrm>
          <a:prstGeom prst="rect">
            <a:avLst/>
          </a:prstGeom>
          <a:solidFill>
            <a:srgbClr val="FBB15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Памятка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9592" y="1916832"/>
            <a:ext cx="5616624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  <a:p>
            <a:pPr algn="ctr">
              <a:defRPr/>
            </a:pPr>
            <a:endParaRPr lang="ru-RU" sz="2400" b="1" cap="all" dirty="0">
              <a:solidFill>
                <a:srgbClr val="993366"/>
              </a:solidFill>
              <a:effectLst>
                <a:reflection blurRad="12700" stA="48000" endA="300" endPos="55000" dir="5400000" sy="-90000" algn="bl" rotWithShape="0"/>
              </a:effectLst>
              <a:latin typeface="a_CampusCaps"/>
              <a:cs typeface="Times New Roman" pitchFamily="18" charset="0"/>
            </a:endParaRPr>
          </a:p>
          <a:p>
            <a:pPr algn="ctr">
              <a:defRPr/>
            </a:pPr>
            <a:endParaRPr lang="ru-RU" sz="2400" b="1" cap="all" dirty="0">
              <a:solidFill>
                <a:srgbClr val="993366"/>
              </a:solidFill>
              <a:effectLst>
                <a:reflection blurRad="12700" stA="48000" endA="300" endPos="55000" dir="5400000" sy="-90000" algn="bl" rotWithShape="0"/>
              </a:effectLst>
              <a:latin typeface="a_CampusCaps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39739" y="2206999"/>
            <a:ext cx="1080120" cy="3960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3020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21" y="2941031"/>
            <a:ext cx="10747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19491" y="1323197"/>
            <a:ext cx="6049962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ru-RU" sz="1600" b="1" dirty="0" smtClean="0"/>
              <a:t>Во-первых</a:t>
            </a:r>
            <a:r>
              <a:rPr lang="ru-RU" sz="1600" b="1" dirty="0"/>
              <a:t>, </a:t>
            </a:r>
            <a:r>
              <a:rPr lang="ru-RU" sz="1600" dirty="0"/>
              <a:t>вести </a:t>
            </a:r>
            <a:r>
              <a:rPr lang="ru-RU" sz="1600" dirty="0" smtClean="0"/>
              <a:t>работу следует </a:t>
            </a:r>
            <a:r>
              <a:rPr lang="ru-RU" sz="1600" dirty="0"/>
              <a:t>в сравнении, задавать себе </a:t>
            </a:r>
            <a:r>
              <a:rPr lang="ru-RU" sz="1600" dirty="0" smtClean="0"/>
              <a:t>самому вопрос </a:t>
            </a:r>
            <a:r>
              <a:rPr lang="ru-RU" sz="1600" dirty="0"/>
              <a:t>в процессе </a:t>
            </a:r>
            <a:r>
              <a:rPr lang="ru-RU" sz="1600" dirty="0" smtClean="0"/>
              <a:t>работы, что </a:t>
            </a:r>
            <a:r>
              <a:rPr lang="ru-RU" sz="1600" dirty="0"/>
              <a:t>это значит</a:t>
            </a:r>
            <a:r>
              <a:rPr lang="ru-RU" sz="1600" dirty="0" smtClean="0"/>
              <a:t>?</a:t>
            </a:r>
          </a:p>
          <a:p>
            <a:pPr marL="0" lvl="1">
              <a:defRPr/>
            </a:pPr>
            <a:endParaRPr lang="ru-RU" sz="1600" dirty="0" smtClean="0"/>
          </a:p>
          <a:p>
            <a:pPr marL="0" lvl="1">
              <a:defRPr/>
            </a:pPr>
            <a:r>
              <a:rPr lang="ru-RU" sz="1600" b="1" dirty="0"/>
              <a:t>Во-вторых</a:t>
            </a:r>
            <a:r>
              <a:rPr lang="ru-RU" sz="1600" dirty="0"/>
              <a:t>, распределять предметы </a:t>
            </a:r>
            <a:r>
              <a:rPr lang="ru-RU" sz="1600" dirty="0" smtClean="0"/>
              <a:t>на плоскости листа по </a:t>
            </a:r>
            <a:r>
              <a:rPr lang="ru-RU" sz="1600" dirty="0"/>
              <a:t>тону в найденном тоновом диапазоне</a:t>
            </a:r>
            <a:r>
              <a:rPr lang="ru-RU" sz="1600" dirty="0" smtClean="0"/>
              <a:t>.</a:t>
            </a:r>
          </a:p>
          <a:p>
            <a:pPr marL="0" lvl="1">
              <a:defRPr/>
            </a:pPr>
            <a:endParaRPr lang="ru-RU" sz="1600" dirty="0" smtClean="0"/>
          </a:p>
          <a:p>
            <a:pPr marL="0" lvl="1">
              <a:defRPr/>
            </a:pPr>
            <a:r>
              <a:rPr lang="ru-RU" sz="1600" b="1" dirty="0" smtClean="0"/>
              <a:t>ВАЖНО</a:t>
            </a:r>
          </a:p>
          <a:p>
            <a:pPr marL="0" lvl="1">
              <a:defRPr/>
            </a:pPr>
            <a:endParaRPr lang="ru-RU" sz="1600" b="1" dirty="0" smtClean="0"/>
          </a:p>
          <a:p>
            <a:pPr marL="0" lvl="1">
              <a:defRPr/>
            </a:pPr>
            <a:r>
              <a:rPr lang="ru-RU" sz="1600" dirty="0" smtClean="0"/>
              <a:t>Работу </a:t>
            </a:r>
            <a:r>
              <a:rPr lang="ru-RU" sz="1600" dirty="0"/>
              <a:t>над натюрмортом углём ведут так же, как и в любом другом учебном рисунке: от общего к частному, начиная с общей характеристики основных светотеневых градаций и тональных отношений предметов</a:t>
            </a:r>
            <a:r>
              <a:rPr lang="ru-RU" sz="1600" dirty="0" smtClean="0"/>
              <a:t>.</a:t>
            </a:r>
          </a:p>
          <a:p>
            <a:pPr marL="0" lvl="1">
              <a:defRPr/>
            </a:pPr>
            <a:endParaRPr lang="ru-RU" sz="1600" dirty="0" smtClean="0"/>
          </a:p>
          <a:p>
            <a:pPr marL="0" lvl="1">
              <a:defRPr/>
            </a:pPr>
            <a:r>
              <a:rPr lang="ru-RU" sz="1600" b="1" dirty="0" smtClean="0"/>
              <a:t>ЗАПОМНИ</a:t>
            </a:r>
          </a:p>
          <a:p>
            <a:pPr marL="0" lvl="1">
              <a:defRPr/>
            </a:pPr>
            <a:endParaRPr lang="ru-RU" sz="1600" b="1" dirty="0"/>
          </a:p>
          <a:p>
            <a:pPr marL="0" lvl="1">
              <a:defRPr/>
            </a:pPr>
            <a:r>
              <a:rPr lang="ru-RU" sz="1600" dirty="0" smtClean="0"/>
              <a:t>Если </a:t>
            </a:r>
            <a:r>
              <a:rPr lang="ru-RU" sz="1600" dirty="0"/>
              <a:t>работа ведется методически правильно, то в ней на любом этапе, будет видна верная работа над выполнением данного задания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1188" y="1125538"/>
            <a:ext cx="287337" cy="1098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6600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188" y="4076700"/>
            <a:ext cx="287337" cy="1098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6600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6684" y="2664872"/>
            <a:ext cx="288925" cy="914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5400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7772400" cy="5000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Самостоятельная работа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0" y="1196752"/>
            <a:ext cx="3070829" cy="2303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3" y="977971"/>
            <a:ext cx="4067944" cy="3050958"/>
          </a:xfrm>
          <a:prstGeom prst="rect">
            <a:avLst/>
          </a:prstGeom>
        </p:spPr>
      </p:pic>
      <p:pic>
        <p:nvPicPr>
          <p:cNvPr id="44038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19" y="285750"/>
            <a:ext cx="10556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21088"/>
            <a:ext cx="3035829" cy="227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5" y="3591108"/>
            <a:ext cx="3875802" cy="2906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895" y="285750"/>
            <a:ext cx="4636567" cy="5000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Самостоятельная работа</a:t>
            </a:r>
          </a:p>
        </p:txBody>
      </p:sp>
      <p:pic>
        <p:nvPicPr>
          <p:cNvPr id="44038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8" y="285750"/>
            <a:ext cx="840032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83142"/>
            <a:ext cx="3419872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6" y="3645024"/>
            <a:ext cx="3323861" cy="2492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63" y="4089521"/>
            <a:ext cx="3398224" cy="25486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6" y="535781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77252" y="232189"/>
            <a:ext cx="3600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этапы выполнения работы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179388" y="3213100"/>
            <a:ext cx="446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5063" name="Rectangle 10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32354"/>
            <a:ext cx="3029417" cy="227206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09077" y="1120191"/>
            <a:ext cx="8720795" cy="5337347"/>
            <a:chOff x="209077" y="1120191"/>
            <a:chExt cx="8720795" cy="533734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566" y="1120191"/>
              <a:ext cx="3218112" cy="2413584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77" y="2950399"/>
              <a:ext cx="2914676" cy="218600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810494"/>
              <a:ext cx="2989720" cy="224229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960" y="4232354"/>
              <a:ext cx="2966912" cy="22251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4431977" cy="5000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Виртуальная выставка учащихся</a:t>
            </a:r>
          </a:p>
        </p:txBody>
      </p:sp>
      <p:pic>
        <p:nvPicPr>
          <p:cNvPr id="46088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9" y="423125"/>
            <a:ext cx="745147" cy="17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87048"/>
            <a:ext cx="3271640" cy="208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3380511" cy="2119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61048"/>
            <a:ext cx="3498105" cy="2133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27" y="423125"/>
            <a:ext cx="3491880" cy="26189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3375329"/>
            <a:ext cx="3456384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НАТЮРМОРТ С ЧУЧЕЛОМ СОРОКИ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87859" y="346393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Кухаренко Маша</a:t>
            </a:r>
            <a:endParaRPr lang="ru-RU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1259632" y="609277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err="1" smtClean="0"/>
              <a:t>Хиляева</a:t>
            </a:r>
            <a:r>
              <a:rPr lang="ru-RU" sz="1800" dirty="0" smtClean="0"/>
              <a:t> Ева</a:t>
            </a:r>
            <a:endParaRPr lang="ru-RU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0152" y="611155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Исаев Максим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4792017" cy="5000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Виртуальная выставка учащихся</a:t>
            </a:r>
          </a:p>
        </p:txBody>
      </p:sp>
      <p:pic>
        <p:nvPicPr>
          <p:cNvPr id="46088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9" y="423125"/>
            <a:ext cx="745147" cy="17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36" y="1292546"/>
            <a:ext cx="3456384" cy="2369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934" y="1322289"/>
            <a:ext cx="3559517" cy="23562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3" y="4139327"/>
            <a:ext cx="3500145" cy="21741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225215"/>
            <a:ext cx="3192580" cy="20882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7879" y="368616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Волкова Алена</a:t>
            </a:r>
            <a:endParaRPr lang="ru-RU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5376202" y="376594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Четыркина Кира</a:t>
            </a:r>
            <a:endParaRPr lang="ru-RU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1414541" y="631349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Маликова Ярослава</a:t>
            </a:r>
            <a:endParaRPr lang="ru-RU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6015872" y="631349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err="1" smtClean="0"/>
              <a:t>Анодин</a:t>
            </a:r>
            <a:r>
              <a:rPr lang="ru-RU" sz="1800" dirty="0" smtClean="0"/>
              <a:t> Никита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8501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188640"/>
            <a:ext cx="6624736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Эстетическая оценка работы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179388" y="3213100"/>
            <a:ext cx="446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1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11" name="Rectangle 10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4" name="Прямоугольник 5"/>
          <p:cNvSpPr>
            <a:spLocks noChangeArrowheads="1"/>
          </p:cNvSpPr>
          <p:nvPr/>
        </p:nvSpPr>
        <p:spPr bwMode="auto">
          <a:xfrm>
            <a:off x="1691680" y="1010215"/>
            <a:ext cx="63357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latin typeface="Calibri" charset="-52"/>
            </a:endParaRPr>
          </a:p>
          <a:p>
            <a:pPr eaLnBrk="0" hangingPunct="0"/>
            <a:r>
              <a:rPr lang="ru-RU" sz="2000" dirty="0" smtClean="0"/>
              <a:t>Преподаватель </a:t>
            </a:r>
            <a:r>
              <a:rPr lang="ru-RU" sz="2000" dirty="0"/>
              <a:t>обращает внимание детей на то, какие у всех получились интересные и разные натюрморты с чучелом птицы. </a:t>
            </a:r>
            <a:endParaRPr lang="ru-RU" sz="2000" dirty="0" smtClean="0"/>
          </a:p>
          <a:p>
            <a:pPr eaLnBrk="0" hangingPunct="0"/>
            <a:r>
              <a:rPr lang="ru-RU" sz="2000" dirty="0" smtClean="0"/>
              <a:t>Это </a:t>
            </a:r>
            <a:r>
              <a:rPr lang="ru-RU" sz="2000" dirty="0"/>
              <a:t>произошло потому, что каждый из вас включил в свой натюрморт разный по цвету мягкий материал. Натюрморты у всех получились абсолютно разные. Как разные и все мы с вами!</a:t>
            </a:r>
          </a:p>
        </p:txBody>
      </p:sp>
      <p:pic>
        <p:nvPicPr>
          <p:cNvPr id="47116" name="Picture 2" descr="K:\урок\vlcsnap-2010-11-25-23h15m19s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47" y="3491505"/>
            <a:ext cx="288925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5" y="3849006"/>
            <a:ext cx="4283968" cy="2747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2486943" y="360214"/>
            <a:ext cx="3888432" cy="50008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Цель урока:</a:t>
            </a:r>
            <a:endParaRPr lang="en-US" sz="3000" b="1" dirty="0" smtClean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899592" y="1122567"/>
            <a:ext cx="80724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формирование первичных навыков тонального рисунка через выполнение натюрморта графическими средствами (углем и соусом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libri" charset="-52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1520" y="2118122"/>
            <a:ext cx="2088232" cy="5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Тип </a:t>
            </a:r>
            <a:r>
              <a:rPr lang="ru-RU" sz="3000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урока:</a:t>
            </a:r>
            <a:endParaRPr lang="en-US" sz="30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861675"/>
            <a:ext cx="2663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комбинированный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libri" charset="-52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9532" y="3966550"/>
            <a:ext cx="1872208" cy="5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Вид урока:</a:t>
            </a:r>
            <a:endParaRPr lang="en-US" sz="30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958" y="4946487"/>
            <a:ext cx="2520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у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рок творчества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libri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65" y="4489468"/>
            <a:ext cx="2923249" cy="21924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11" y="1952188"/>
            <a:ext cx="2942407" cy="2206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54" y="2820248"/>
            <a:ext cx="2743977" cy="205798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79388" y="3213100"/>
            <a:ext cx="446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1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134" name="Rectangle 10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43608" y="260648"/>
            <a:ext cx="5832648" cy="7920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3200" b="1" cap="all" dirty="0" smtClean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ea typeface="+mj-ea"/>
                <a:cs typeface="Times New Roman" pitchFamily="18" charset="0"/>
              </a:rPr>
              <a:t>РЕФЛЕКСИЯ</a:t>
            </a:r>
            <a:endParaRPr lang="ru-RU" sz="3200" b="1" cap="all" dirty="0">
              <a:solidFill>
                <a:srgbClr val="993366"/>
              </a:solidFill>
              <a:effectLst>
                <a:reflection blurRad="12700" stA="48000" endA="300" endPos="55000" dir="5400000" sy="-90000" algn="bl" rotWithShape="0"/>
              </a:effectLst>
              <a:latin typeface="a_CampusCaps"/>
              <a:ea typeface="+mj-ea"/>
              <a:cs typeface="Times New Roman" pitchFamily="18" charset="0"/>
            </a:endParaRPr>
          </a:p>
        </p:txBody>
      </p:sp>
      <p:sp>
        <p:nvSpPr>
          <p:cNvPr id="48137" name="Прямоугольник 5"/>
          <p:cNvSpPr>
            <a:spLocks noChangeArrowheads="1"/>
          </p:cNvSpPr>
          <p:nvPr/>
        </p:nvSpPr>
        <p:spPr bwMode="auto">
          <a:xfrm>
            <a:off x="4822826" y="1066708"/>
            <a:ext cx="3529012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2000" b="1" dirty="0">
              <a:solidFill>
                <a:srgbClr val="523227"/>
              </a:solidFill>
              <a:latin typeface="Wingdings 2" panose="05020102010507070707" pitchFamily="18" charset="2"/>
            </a:endParaRPr>
          </a:p>
          <a:p>
            <a:pPr eaLnBrk="1" hangingPunct="1"/>
            <a:endParaRPr lang="ru-RU" altLang="ru-RU" sz="2000" b="1" dirty="0">
              <a:solidFill>
                <a:srgbClr val="523227"/>
              </a:solidFill>
              <a:latin typeface="Wingdings 2" panose="05020102010507070707" pitchFamily="18" charset="2"/>
            </a:endParaRPr>
          </a:p>
          <a:p>
            <a:pPr eaLnBrk="1" hangingPunct="1"/>
            <a:endParaRPr lang="ru-RU" altLang="ru-RU" sz="2400" b="1" dirty="0">
              <a:solidFill>
                <a:srgbClr val="523227"/>
              </a:solidFill>
              <a:latin typeface="Wingdings 2" panose="05020102010507070707" pitchFamily="18" charset="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сегодня я узнал…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было интересно…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было трудно…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я выполнял задание…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я понял, что…</a:t>
            </a:r>
          </a:p>
          <a:p>
            <a:pPr eaLnBrk="1" hangingPunct="1"/>
            <a:endParaRPr lang="ru-RU" altLang="ru-RU" sz="2400" b="1" dirty="0">
              <a:solidFill>
                <a:srgbClr val="523227"/>
              </a:solidFill>
              <a:latin typeface="Wingdings 2" panose="05020102010507070707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1233" y="2018288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 smtClean="0"/>
              <a:t>теперь </a:t>
            </a:r>
            <a:r>
              <a:rPr lang="ru-RU" sz="2000" dirty="0"/>
              <a:t>я могу…</a:t>
            </a:r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/>
              <a:t>я почувствовал, что…</a:t>
            </a:r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/>
              <a:t>я научился…</a:t>
            </a:r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/>
              <a:t>у меня получилось …</a:t>
            </a:r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/>
              <a:t>я смог…</a:t>
            </a:r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000" dirty="0"/>
              <a:t>я попробую…</a:t>
            </a:r>
          </a:p>
          <a:p>
            <a:endParaRPr lang="ru-RU" sz="1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97597" y="1358118"/>
            <a:ext cx="432048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ЗАКОНЧИТЕ НАЧАЛО ПРЕДЛОЖЕНИЯ</a:t>
            </a:r>
            <a:endParaRPr lang="ru-RU" sz="24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29" y="4229016"/>
            <a:ext cx="2769296" cy="2076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32" y="4222006"/>
            <a:ext cx="2749478" cy="2062108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85750"/>
            <a:ext cx="77724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Домашнее задание</a:t>
            </a: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07950" y="3165474"/>
            <a:ext cx="446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5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59" name="Rectangle 10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9" name="Прямоугольник 5"/>
          <p:cNvSpPr>
            <a:spLocks noChangeArrowheads="1"/>
          </p:cNvSpPr>
          <p:nvPr/>
        </p:nvSpPr>
        <p:spPr bwMode="auto">
          <a:xfrm>
            <a:off x="571500" y="1785938"/>
            <a:ext cx="821531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400" dirty="0"/>
              <a:t>Дома поискать репродукции изображений натюрморта с чучелом птицы</a:t>
            </a:r>
            <a:r>
              <a:rPr lang="ru-RU" sz="2400" dirty="0" smtClean="0"/>
              <a:t>.</a:t>
            </a:r>
          </a:p>
          <a:p>
            <a:pPr lvl="0" eaLnBrk="0" hangingPunct="0"/>
            <a:endParaRPr lang="ru-RU" sz="2400" dirty="0"/>
          </a:p>
          <a:p>
            <a:pPr marL="342900" lvl="0" indent="-342900" eaLnBrk="0" hangingPunct="0">
              <a:buFont typeface="Arial" panose="020B0604020202020204" pitchFamily="34" charset="0"/>
              <a:buChar char="•"/>
            </a:pPr>
            <a:r>
              <a:rPr lang="ru-RU" sz="2400" dirty="0"/>
              <a:t>Присмотреться к вещам, которые окружают нас вокруг</a:t>
            </a:r>
            <a:r>
              <a:rPr lang="ru-RU" sz="2400" dirty="0" smtClean="0"/>
              <a:t>.</a:t>
            </a:r>
          </a:p>
          <a:p>
            <a:pPr lvl="0" eaLnBrk="0" hangingPunct="0"/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Попробовать по желанию, составить из них натюрморт и нарисовать </a:t>
            </a:r>
            <a:r>
              <a:rPr lang="ru-RU" sz="2400" dirty="0" smtClean="0"/>
              <a:t>его.</a:t>
            </a:r>
            <a:endParaRPr lang="ru-RU" sz="2400" dirty="0"/>
          </a:p>
        </p:txBody>
      </p:sp>
      <p:pic>
        <p:nvPicPr>
          <p:cNvPr id="11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697">
            <a:off x="3806208" y="4085711"/>
            <a:ext cx="10747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2471738" cy="762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Вывод: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552" y="1340768"/>
            <a:ext cx="8077200" cy="5786437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ru-RU" sz="2000" b="1" cap="all" dirty="0" smtClean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ea typeface="+mj-ea"/>
                <a:cs typeface="Times New Roman" pitchFamily="18" charset="0"/>
              </a:rPr>
              <a:t>       В методической разработке урока по теме</a:t>
            </a:r>
          </a:p>
          <a:p>
            <a:pPr marL="0" indent="0" eaLnBrk="1" hangingPunct="1">
              <a:buNone/>
              <a:defRPr/>
            </a:pPr>
            <a:r>
              <a:rPr lang="ru-RU" sz="2000" b="1" cap="all" dirty="0" smtClean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ea typeface="+mj-ea"/>
                <a:cs typeface="Times New Roman" pitchFamily="18" charset="0"/>
              </a:rPr>
              <a:t> </a:t>
            </a:r>
            <a:r>
              <a:rPr lang="ru-RU" sz="2000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художественного образа натюрморта графическими средствами как один из способов развития мышления и творческих способностей учащихся на уроках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рисунка»</a:t>
            </a:r>
          </a:p>
          <a:p>
            <a:pPr marL="0" indent="0" eaLnBrk="1" hangingPunct="1">
              <a:buNone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</a:t>
            </a:r>
            <a:r>
              <a:rPr lang="ru-RU" sz="2000" b="1" dirty="0" smtClean="0">
                <a:solidFill>
                  <a:srgbClr val="C0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первичных навыков выполнения тонального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рисунка.</a:t>
            </a:r>
          </a:p>
          <a:p>
            <a:pPr marL="0" indent="0" eaLnBrk="1" hangingPunct="1">
              <a:buNone/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мягкого материала позволяет говорить о развитии креативности, логического мышления и творческих способностей, учащихся на уроках дополнительной предпрофессиональной общеобразовательной программы в области изобразительного искусства «Живопись» по предмету рисунок.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Constantia" pitchFamily="18" charset="0"/>
              <a:buNone/>
              <a:defRPr/>
            </a:pPr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Constantia" pitchFamily="18" charset="0"/>
              <a:buNone/>
              <a:defRPr/>
            </a:pPr>
            <a:r>
              <a:rPr 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eaLnBrk="1" hangingPunct="1">
              <a:buFontTx/>
              <a:buNone/>
              <a:defRPr/>
            </a:pPr>
            <a:endParaRPr lang="ru-RU" sz="1600" dirty="0" smtClean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39552" y="1052736"/>
            <a:ext cx="80772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000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ea typeface="+mj-ea"/>
                <a:cs typeface="Times New Roman" pitchFamily="18" charset="0"/>
              </a:rPr>
              <a:t>    В методической разработке урока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    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материал подобран с расчетом создания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творческих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charset="-52"/>
              </a:rPr>
              <a:t>условий для работы всего класса, что дает возможность с наибольшей полнотой выявить творческую индивидуальность каждого ребенка. 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Calibri" charset="-5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Calibri" charset="-5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000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ea typeface="+mj-ea"/>
                <a:cs typeface="Times New Roman" pitchFamily="18" charset="0"/>
              </a:rPr>
              <a:t>     </a:t>
            </a:r>
            <a:r>
              <a:rPr lang="ru-RU" sz="2000" b="1" cap="all" dirty="0" smtClean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ea typeface="+mj-ea"/>
                <a:cs typeface="Times New Roman" pitchFamily="18" charset="0"/>
              </a:rPr>
              <a:t>-</a:t>
            </a:r>
            <a:endParaRPr lang="ru-RU" sz="1600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53598"/>
            <a:ext cx="4788024" cy="359101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07504" y="116632"/>
            <a:ext cx="6552728" cy="64087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1188" y="1844675"/>
            <a:ext cx="5832475" cy="46799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71550" y="260350"/>
            <a:ext cx="7632700" cy="1439863"/>
          </a:xfrm>
          <a:prstGeom prst="rect">
            <a:avLst/>
          </a:prstGeom>
          <a:solidFill>
            <a:srgbClr val="FBB15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75463" y="2276475"/>
            <a:ext cx="1944687" cy="43926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2564904"/>
            <a:ext cx="1080120" cy="3960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3260" name="Группа 18"/>
          <p:cNvGrpSpPr>
            <a:grpSpLocks/>
          </p:cNvGrpSpPr>
          <p:nvPr/>
        </p:nvGrpSpPr>
        <p:grpSpPr bwMode="auto">
          <a:xfrm>
            <a:off x="2268538" y="1916113"/>
            <a:ext cx="4824412" cy="1223962"/>
            <a:chOff x="3419872" y="5301208"/>
            <a:chExt cx="4824536" cy="122413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19872" y="5301208"/>
              <a:ext cx="4824536" cy="1224136"/>
            </a:xfrm>
            <a:prstGeom prst="roundRect">
              <a:avLst/>
            </a:prstGeom>
            <a:solidFill>
              <a:srgbClr val="FBB15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269" name="TextBox 16"/>
            <p:cNvSpPr txBox="1">
              <a:spLocks noChangeArrowheads="1"/>
            </p:cNvSpPr>
            <p:nvPr/>
          </p:nvSpPr>
          <p:spPr bwMode="auto">
            <a:xfrm>
              <a:off x="3491312" y="5445691"/>
              <a:ext cx="4680069" cy="83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solidFill>
                    <a:srgbClr val="993366"/>
                  </a:solidFill>
                  <a:latin typeface="a_CampusCaps"/>
                  <a:cs typeface="Times New Roman" panose="02020603050405020304" pitchFamily="18" charset="0"/>
                </a:rPr>
                <a:t>Презентацию подготовила </a:t>
              </a:r>
              <a:br>
                <a:rPr lang="ru-RU" altLang="ru-RU" sz="2400" b="1">
                  <a:solidFill>
                    <a:srgbClr val="993366"/>
                  </a:solidFill>
                  <a:latin typeface="a_CampusCaps"/>
                  <a:cs typeface="Times New Roman" panose="02020603050405020304" pitchFamily="18" charset="0"/>
                </a:rPr>
              </a:br>
              <a:r>
                <a:rPr lang="ru-RU" altLang="ru-RU" sz="2400" b="1">
                  <a:solidFill>
                    <a:srgbClr val="993366"/>
                  </a:solidFill>
                  <a:latin typeface="a_CampusCaps"/>
                  <a:cs typeface="Times New Roman" panose="02020603050405020304" pitchFamily="18" charset="0"/>
                </a:rPr>
                <a:t>Жучая Ирина Митрофановна</a:t>
              </a:r>
            </a:p>
          </p:txBody>
        </p:sp>
      </p:grpSp>
      <p:pic>
        <p:nvPicPr>
          <p:cNvPr id="53261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84538"/>
            <a:ext cx="10747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09" y="3694137"/>
            <a:ext cx="3227851" cy="2420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3" y="536190"/>
            <a:ext cx="1888580" cy="1416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413218"/>
            <a:ext cx="1512168" cy="1134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52" y="444476"/>
            <a:ext cx="1507763" cy="1130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93" y="415951"/>
            <a:ext cx="1547664" cy="1160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3478316"/>
            <a:ext cx="1441449" cy="1081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07" y="4735014"/>
            <a:ext cx="1431276" cy="1073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07504" y="116632"/>
            <a:ext cx="6552728" cy="64087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1188" y="1484313"/>
            <a:ext cx="5832475" cy="46799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5724" y="202152"/>
            <a:ext cx="7632700" cy="1439863"/>
          </a:xfrm>
          <a:prstGeom prst="rect">
            <a:avLst/>
          </a:prstGeom>
          <a:solidFill>
            <a:srgbClr val="FBB15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47347" y="1382524"/>
            <a:ext cx="1944687" cy="43926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367570" y="658009"/>
            <a:ext cx="5616624" cy="47766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  <a:p>
            <a:pPr algn="ctr">
              <a:defRPr/>
            </a:pPr>
            <a:endParaRPr lang="ru-RU" sz="2400" b="1" cap="all" dirty="0">
              <a:solidFill>
                <a:srgbClr val="993366"/>
              </a:solidFill>
              <a:effectLst>
                <a:reflection blurRad="12700" stA="48000" endA="300" endPos="55000" dir="5400000" sy="-90000" algn="bl" rotWithShape="0"/>
              </a:effectLst>
              <a:latin typeface="a_CampusCaps"/>
              <a:cs typeface="Times New Roman" pitchFamily="18" charset="0"/>
            </a:endParaRPr>
          </a:p>
          <a:p>
            <a:pPr algn="ctr">
              <a:defRPr/>
            </a:pPr>
            <a:endParaRPr lang="ru-RU" sz="2400" b="1" cap="all" dirty="0">
              <a:solidFill>
                <a:srgbClr val="993366"/>
              </a:solidFill>
              <a:effectLst>
                <a:reflection blurRad="12700" stA="48000" endA="300" endPos="55000" dir="5400000" sy="-90000" algn="bl" rotWithShape="0"/>
              </a:effectLst>
              <a:latin typeface="a_CampusCaps"/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1600" b="1" cap="all" dirty="0" smtClean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cs typeface="Times New Roman" pitchFamily="18" charset="0"/>
              </a:rPr>
              <a:t>материал </a:t>
            </a:r>
            <a:r>
              <a:rPr lang="ru-RU" sz="1600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cs typeface="Times New Roman" pitchFamily="18" charset="0"/>
              </a:rPr>
              <a:t>из </a:t>
            </a:r>
            <a:r>
              <a:rPr lang="ru-RU" sz="1600" b="1" cap="all" dirty="0" err="1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cs typeface="Times New Roman" pitchFamily="18" charset="0"/>
              </a:rPr>
              <a:t>википедии</a:t>
            </a:r>
            <a:r>
              <a:rPr lang="ru-RU" sz="1600" b="1" cap="all" dirty="0" smtClean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cs typeface="Times New Roman" pitchFamily="18" charset="0"/>
              </a:rPr>
              <a:t>: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1600" b="1" cap="all" dirty="0">
              <a:solidFill>
                <a:srgbClr val="993366"/>
              </a:solidFill>
              <a:effectLst>
                <a:reflection blurRad="12700" stA="48000" endA="300" endPos="55000" dir="5400000" sy="-90000" algn="bl" rotWithShape="0"/>
              </a:effectLst>
              <a:latin typeface="a_CampusCaps"/>
              <a:cs typeface="Times New Roman" pitchFamily="18" charset="0"/>
            </a:endParaRPr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 smtClean="0"/>
              <a:t>Т</a:t>
            </a:r>
            <a:r>
              <a:rPr lang="ru-RU" sz="1400" dirty="0"/>
              <a:t>. </a:t>
            </a:r>
            <a:r>
              <a:rPr lang="ru-RU" sz="1400" dirty="0" err="1"/>
              <a:t>Афонин</a:t>
            </a:r>
            <a:r>
              <a:rPr lang="ru-RU" sz="1400" dirty="0"/>
              <a:t> «Вербы», 1964 год;</a:t>
            </a:r>
          </a:p>
          <a:p>
            <a:pPr lvl="0" eaLnBrk="0" hangingPunct="0"/>
            <a:endParaRPr lang="ru-RU" sz="1400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Г. В. Федоров «Натюрморт с самоваром</a:t>
            </a:r>
            <a:r>
              <a:rPr lang="ru-RU" sz="1400" dirty="0" smtClean="0"/>
              <a:t>».</a:t>
            </a:r>
          </a:p>
          <a:p>
            <a:pPr lvl="0" eaLnBrk="0" hangingPunct="0"/>
            <a:endParaRPr lang="ru-RU" sz="1400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 smtClean="0"/>
              <a:t>Татьяна </a:t>
            </a:r>
            <a:r>
              <a:rPr lang="ru-RU" sz="1400" dirty="0" err="1"/>
              <a:t>Фрилансер</a:t>
            </a:r>
            <a:r>
              <a:rPr lang="ru-RU" sz="1400" dirty="0"/>
              <a:t>. «Птичий сбор</a:t>
            </a:r>
            <a:r>
              <a:rPr lang="ru-RU" sz="1400" dirty="0" smtClean="0"/>
              <a:t>».</a:t>
            </a:r>
          </a:p>
          <a:p>
            <a:pPr lvl="0" eaLnBrk="0" hangingPunct="0"/>
            <a:endParaRPr lang="ru-RU" sz="1400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 smtClean="0"/>
              <a:t>Сахарова </a:t>
            </a:r>
            <a:r>
              <a:rPr lang="ru-RU" sz="1400" dirty="0"/>
              <a:t>Елена. «В гостях у бабушки</a:t>
            </a:r>
            <a:r>
              <a:rPr lang="ru-RU" sz="1400" dirty="0" smtClean="0"/>
              <a:t>».</a:t>
            </a:r>
          </a:p>
          <a:p>
            <a:pPr lvl="0" eaLnBrk="0" hangingPunct="0"/>
            <a:endParaRPr lang="ru-RU" sz="1400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 smtClean="0"/>
              <a:t>Фотографии </a:t>
            </a:r>
            <a:r>
              <a:rPr lang="ru-RU" sz="1400" dirty="0"/>
              <a:t>ведения работы учащимися</a:t>
            </a:r>
            <a:r>
              <a:rPr lang="ru-RU" sz="1400" dirty="0" smtClean="0"/>
              <a:t>.</a:t>
            </a:r>
          </a:p>
          <a:p>
            <a:pPr lvl="0" eaLnBrk="0" hangingPunct="0"/>
            <a:endParaRPr lang="ru-RU" sz="1400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 smtClean="0"/>
              <a:t>Работы </a:t>
            </a:r>
            <a:r>
              <a:rPr lang="ru-RU" sz="1400" dirty="0"/>
              <a:t>учащихся.</a:t>
            </a:r>
          </a:p>
          <a:p>
            <a:pPr eaLnBrk="0" hangingPunct="0"/>
            <a:r>
              <a:rPr lang="ru-RU" dirty="0"/>
              <a:t> 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285767" y="1744176"/>
            <a:ext cx="1080120" cy="3960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16013" y="5445125"/>
            <a:ext cx="7632700" cy="1008063"/>
          </a:xfrm>
          <a:prstGeom prst="rect">
            <a:avLst/>
          </a:prstGeom>
          <a:solidFill>
            <a:srgbClr val="FBB15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3050" indent="-273050" algn="ctr">
              <a:buClr>
                <a:srgbClr val="0BD0D9"/>
              </a:buClr>
              <a:buSzPct val="95000"/>
              <a:defRPr/>
            </a:pPr>
            <a:r>
              <a:rPr lang="ru-RU" sz="14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преподаватель</a:t>
            </a:r>
          </a:p>
          <a:p>
            <a:pPr marL="273050" indent="-273050" algn="ctr">
              <a:buClr>
                <a:srgbClr val="0BD0D9"/>
              </a:buClr>
              <a:buSzPct val="95000"/>
              <a:defRPr/>
            </a:pPr>
            <a:r>
              <a:rPr lang="ru-RU" sz="14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художественных дисциплин ,</a:t>
            </a:r>
            <a:endParaRPr lang="en-US" sz="1400" b="1" dirty="0" smtClean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  <a:p>
            <a:pPr marL="273050" indent="-273050" algn="ctr">
              <a:buClr>
                <a:srgbClr val="0BD0D9"/>
              </a:buClr>
              <a:buSzPct val="95000"/>
              <a:defRPr/>
            </a:pPr>
            <a:r>
              <a:rPr lang="ru-RU" sz="14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Самарской области</a:t>
            </a:r>
          </a:p>
          <a:p>
            <a:pPr marL="273050" indent="-273050" algn="ctr">
              <a:buClr>
                <a:srgbClr val="0BD0D9"/>
              </a:buClr>
              <a:buSzPct val="95000"/>
              <a:defRPr/>
            </a:pPr>
            <a:r>
              <a:rPr lang="ru-RU" sz="1400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г.Тольятти, </a:t>
            </a:r>
            <a:r>
              <a:rPr lang="ru-RU" sz="14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2019 </a:t>
            </a:r>
            <a:r>
              <a:rPr lang="ru-RU" sz="1400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г. </a:t>
            </a:r>
            <a:r>
              <a:rPr lang="en-US" sz="1400" b="1" dirty="0">
                <a:solidFill>
                  <a:srgbClr val="0033CC"/>
                </a:solidFill>
              </a:rPr>
              <a:t>http://zhu1rina.narod.ru</a:t>
            </a:r>
            <a:endParaRPr lang="en-US" sz="1400" b="1" dirty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</p:txBody>
      </p:sp>
      <p:pic>
        <p:nvPicPr>
          <p:cNvPr id="54285" name="Picture 14" descr="G:\ФОТОГРАФИИ С УРОКА\0004512 [Converted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745" y="2749886"/>
            <a:ext cx="10747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47664" y="531523"/>
            <a:ext cx="482453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cap="all" dirty="0">
                <a:solidFill>
                  <a:srgbClr val="993366"/>
                </a:solidFill>
                <a:effectLst>
                  <a:reflection blurRad="12700" stA="48000" endA="300" endPos="55000" dir="5400000" sy="-90000" algn="bl" rotWithShape="0"/>
                </a:effectLst>
                <a:latin typeface="a_CampusCaps"/>
                <a:cs typeface="Times New Roman" pitchFamily="18" charset="0"/>
              </a:rPr>
              <a:t>в качестве иллюстраций использованы</a:t>
            </a:r>
            <a:endParaRPr lang="ru-RU" sz="1400" b="1" dirty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68" y="350603"/>
            <a:ext cx="1523947" cy="1142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4" y="4768172"/>
            <a:ext cx="1980084" cy="1485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4896544" cy="936104"/>
          </a:xfrm>
          <a:extLst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993366"/>
                </a:solidFill>
                <a:latin typeface="a_CampusCaps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9" y="3140968"/>
            <a:ext cx="3971679" cy="29787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211960" cy="31589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2486943" y="360214"/>
            <a:ext cx="3888432" cy="50008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задачи урока:</a:t>
            </a:r>
            <a:endParaRPr lang="en-US" sz="3000" b="1" dirty="0" smtClean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4378" y="198884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Закрепление у учащихся теоретических знаний по теме «Хроматические</a:t>
            </a:r>
            <a:r>
              <a:rPr lang="ru-RU" sz="1800" b="1" dirty="0" smtClean="0"/>
              <a:t>»</a:t>
            </a:r>
          </a:p>
          <a:p>
            <a:pPr lvl="0" eaLnBrk="0" hangingPunct="0"/>
            <a:r>
              <a:rPr lang="ru-RU" sz="1800" b="1" dirty="0" smtClean="0"/>
              <a:t>     и </a:t>
            </a:r>
            <a:r>
              <a:rPr lang="ru-RU" sz="1800" b="1" dirty="0"/>
              <a:t>«Ахроматические» </a:t>
            </a:r>
            <a:r>
              <a:rPr lang="ru-RU" sz="1800" b="1" dirty="0" smtClean="0"/>
              <a:t>цвета.</a:t>
            </a:r>
          </a:p>
          <a:p>
            <a:pPr lvl="0" eaLnBrk="0" hangingPunct="0"/>
            <a:endParaRPr lang="ru-RU" sz="1800" b="1" dirty="0" smtClean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 smtClean="0"/>
              <a:t>Закрепление </a:t>
            </a:r>
            <a:r>
              <a:rPr lang="ru-RU" sz="1800" b="1" dirty="0"/>
              <a:t>учащимися знаний о натюрморте</a:t>
            </a:r>
            <a:r>
              <a:rPr lang="ru-RU" sz="1800" b="1" dirty="0" smtClean="0"/>
              <a:t>.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Развитие умений учащихся композиционно грамотно располагать изображение на листе</a:t>
            </a:r>
            <a:r>
              <a:rPr lang="ru-RU" sz="1800" b="1" dirty="0" smtClean="0"/>
              <a:t>.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Формирование у учащихся первичных навыков работы силуэтом</a:t>
            </a:r>
            <a:r>
              <a:rPr lang="ru-RU" sz="1800" b="1" dirty="0" smtClean="0"/>
              <a:t>.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Освоение учащимися приемов работы мягким материалом (углем и соусом) на вертикальной поверхности.</a:t>
            </a:r>
          </a:p>
        </p:txBody>
      </p:sp>
    </p:spTree>
    <p:extLst>
      <p:ext uri="{BB962C8B-B14F-4D97-AF65-F5344CB8AC3E}">
        <p14:creationId xmlns:p14="http://schemas.microsoft.com/office/powerpoint/2010/main" val="3973107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2486943" y="360214"/>
            <a:ext cx="3888432" cy="50008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содержание урока</a:t>
            </a:r>
            <a:endParaRPr lang="en-US" sz="3000" b="1" dirty="0" smtClean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4"/>
            <a:ext cx="3635896" cy="27269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3040" y="1628800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Организационный момент. Проверка готовности учащихся к уроку</a:t>
            </a:r>
            <a:r>
              <a:rPr lang="ru-RU" sz="1800" b="1" dirty="0" smtClean="0"/>
              <a:t>.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Выявление знаний по теме: «Хроматические» и «Ахроматические» цвета</a:t>
            </a:r>
            <a:r>
              <a:rPr lang="ru-RU" sz="1800" b="1" dirty="0" smtClean="0"/>
              <a:t>.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Знакомство с темой урока</a:t>
            </a:r>
            <a:r>
              <a:rPr lang="ru-RU" sz="1800" b="1" dirty="0" smtClean="0"/>
              <a:t>.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Рассказ о графике, сопровождающийся слайдами</a:t>
            </a:r>
            <a:r>
              <a:rPr lang="ru-RU" sz="1800" b="1" dirty="0" smtClean="0"/>
              <a:t>.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Выполнение учащимися практических заданий</a:t>
            </a:r>
            <a:r>
              <a:rPr lang="ru-RU" sz="1800" b="1" dirty="0" smtClean="0"/>
              <a:t>.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Подведение итогов.</a:t>
            </a:r>
          </a:p>
        </p:txBody>
      </p:sp>
    </p:spTree>
    <p:extLst>
      <p:ext uri="{BB962C8B-B14F-4D97-AF65-F5344CB8AC3E}">
        <p14:creationId xmlns:p14="http://schemas.microsoft.com/office/powerpoint/2010/main" val="3494118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2486943" y="360214"/>
            <a:ext cx="3888432" cy="50008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Методы и приемы:</a:t>
            </a:r>
            <a:endParaRPr lang="en-US" sz="3000" b="1" dirty="0" smtClean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3040" y="1628800"/>
            <a:ext cx="3924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наглядно-зрительный</a:t>
            </a:r>
            <a:r>
              <a:rPr lang="ru-RU" sz="1800" b="1" dirty="0" smtClean="0"/>
              <a:t>;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словесный</a:t>
            </a:r>
            <a:r>
              <a:rPr lang="ru-RU" sz="1800" b="1" dirty="0" smtClean="0"/>
              <a:t>;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проблемно-поисковый</a:t>
            </a:r>
            <a:r>
              <a:rPr lang="ru-RU" sz="1800" b="1" dirty="0" smtClean="0"/>
              <a:t>;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сравнения и ассоциаций</a:t>
            </a:r>
            <a:r>
              <a:rPr lang="ru-RU" sz="1800" b="1" dirty="0" smtClean="0"/>
              <a:t>;</a:t>
            </a:r>
          </a:p>
          <a:p>
            <a:pPr lvl="0" eaLnBrk="0" hangingPunct="0"/>
            <a:endParaRPr lang="ru-RU" sz="1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1628800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диалога</a:t>
            </a:r>
            <a:r>
              <a:rPr lang="ru-RU" sz="1800" b="1" dirty="0" smtClean="0"/>
              <a:t>;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поэтапных открытий</a:t>
            </a:r>
            <a:r>
              <a:rPr lang="ru-RU" sz="1800" b="1" dirty="0" smtClean="0"/>
              <a:t>;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перспективы и ретроспективы</a:t>
            </a:r>
            <a:r>
              <a:rPr lang="ru-RU" sz="1800" b="1" dirty="0" smtClean="0"/>
              <a:t>;</a:t>
            </a:r>
          </a:p>
          <a:p>
            <a:pPr lvl="0" eaLnBrk="0" hangingPunct="0"/>
            <a:endParaRPr lang="ru-RU" sz="1800" b="1" dirty="0"/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ru-RU" sz="1800" b="1" dirty="0"/>
              <a:t>практический.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93" y="4033161"/>
            <a:ext cx="2938360" cy="2203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63" y="4014612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76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979712" y="0"/>
            <a:ext cx="2808312" cy="762000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812925" y="65405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827088" y="322263"/>
            <a:ext cx="3000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Ход урока:</a:t>
            </a:r>
            <a:endParaRPr lang="en-US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539750" y="2348880"/>
            <a:ext cx="8604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800" b="1" dirty="0" smtClean="0"/>
              <a:t>Используется </a:t>
            </a:r>
            <a:r>
              <a:rPr lang="ru-RU" sz="1800" b="1" dirty="0"/>
              <a:t>для выявления уровня осознания содержания пройденного </a:t>
            </a:r>
            <a:r>
              <a:rPr lang="ru-RU" sz="1800" b="1" dirty="0" smtClean="0"/>
              <a:t>материала.</a:t>
            </a:r>
            <a:endParaRPr lang="ru-RU" sz="1800" b="1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39750" y="1727448"/>
            <a:ext cx="62646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Рефлексия содержания учебного материала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80928"/>
            <a:ext cx="4720442" cy="3540332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9750" y="1142673"/>
            <a:ext cx="21600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Орг. Момент</a:t>
            </a:r>
            <a:endParaRPr lang="ru-RU" sz="3200" b="1" dirty="0">
              <a:solidFill>
                <a:srgbClr val="993366"/>
              </a:solidFill>
              <a:latin typeface="a_CampusCaps" pitchFamily="82" charset="-5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979712" y="0"/>
            <a:ext cx="2808312" cy="762000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812925" y="65405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205632" y="151444"/>
            <a:ext cx="6841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993366"/>
                </a:solidFill>
                <a:latin typeface="a_CampusCaps" pitchFamily="82" charset="-52"/>
                <a:ea typeface="+mj-ea"/>
                <a:cs typeface="Times New Roman" pitchFamily="18" charset="0"/>
              </a:rPr>
              <a:t>Ахроматические и хроматические цвета</a:t>
            </a:r>
            <a:endParaRPr lang="en-US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800"/>
            <a:ext cx="7309320" cy="54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1780" y="357958"/>
            <a:ext cx="3888432" cy="4286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Ситуация на уроке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91880" y="1030406"/>
            <a:ext cx="2088232" cy="5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993366"/>
                </a:solidFill>
                <a:latin typeface="a_CampusCaps" pitchFamily="82" charset="-52"/>
                <a:cs typeface="Times New Roman" pitchFamily="18" charset="0"/>
              </a:rPr>
              <a:t>ДИАЛОГ</a:t>
            </a:r>
            <a:endParaRPr lang="en-US" sz="3000" b="1" dirty="0">
              <a:solidFill>
                <a:srgbClr val="993366"/>
              </a:solidFill>
              <a:latin typeface="a_CampusCaps" pitchFamily="82" charset="-52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95241"/>
            <a:ext cx="6480720" cy="48605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4618</TotalTime>
  <Words>915</Words>
  <Application>Microsoft Office PowerPoint</Application>
  <PresentationFormat>Экран (4:3)</PresentationFormat>
  <Paragraphs>220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Franklin Gothic Medium</vt:lpstr>
      <vt:lpstr>Franklin Gothic Book</vt:lpstr>
      <vt:lpstr>Calibri</vt:lpstr>
      <vt:lpstr>Blackoak Std</vt:lpstr>
      <vt:lpstr>Arial</vt:lpstr>
      <vt:lpstr>Book Antiqua</vt:lpstr>
      <vt:lpstr>Times New Roman</vt:lpstr>
      <vt:lpstr>a_CampusCaps</vt:lpstr>
      <vt:lpstr>Constantia</vt:lpstr>
      <vt:lpstr>Wingdings</vt:lpstr>
      <vt:lpstr>Wingdings 2</vt:lpstr>
      <vt:lpstr>Corbel</vt:lpstr>
      <vt:lpstr>Трек</vt:lpstr>
      <vt:lpstr> Создание художественного образа натюрморта графическими средствами как один из способов развития мышления и творческих способностей учащихся на уроках рисунка    </vt:lpstr>
      <vt:lpstr>Презентация PowerPoint</vt:lpstr>
      <vt:lpstr>Цель урока:</vt:lpstr>
      <vt:lpstr>задачи урока:</vt:lpstr>
      <vt:lpstr>содержание урока</vt:lpstr>
      <vt:lpstr>Методы и приемы:</vt:lpstr>
      <vt:lpstr> </vt:lpstr>
      <vt:lpstr> </vt:lpstr>
      <vt:lpstr>Ситуация на уроке </vt:lpstr>
      <vt:lpstr>Презентация PowerPoint</vt:lpstr>
      <vt:lpstr>Сгущение ситуации</vt:lpstr>
      <vt:lpstr>Коллективное обсуждение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работа</vt:lpstr>
      <vt:lpstr>Презентация PowerPoint</vt:lpstr>
      <vt:lpstr>Презентация PowerPoint</vt:lpstr>
      <vt:lpstr>Презентация PowerPoint</vt:lpstr>
      <vt:lpstr>Самостоятельная работа</vt:lpstr>
      <vt:lpstr>Самостоятельная работа</vt:lpstr>
      <vt:lpstr>этапы выполнения работы</vt:lpstr>
      <vt:lpstr>Виртуальная выставка учащихся</vt:lpstr>
      <vt:lpstr>Виртуальная выставка учащихся</vt:lpstr>
      <vt:lpstr>Эстетическая оценка работы</vt:lpstr>
      <vt:lpstr>Презентация PowerPoint</vt:lpstr>
      <vt:lpstr>Домашнее задание</vt:lpstr>
      <vt:lpstr>Вывод: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ДМОУ 208 Веста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Наше время – время перемен</dc:title>
  <dc:creator>завуч</dc:creator>
  <cp:lastModifiedBy>Dom</cp:lastModifiedBy>
  <cp:revision>320</cp:revision>
  <dcterms:created xsi:type="dcterms:W3CDTF">2006-12-07T13:14:12Z</dcterms:created>
  <dcterms:modified xsi:type="dcterms:W3CDTF">2019-04-28T04:56:50Z</dcterms:modified>
</cp:coreProperties>
</file>