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79" r:id="rId2"/>
    <p:sldId id="256" r:id="rId3"/>
    <p:sldId id="257" r:id="rId4"/>
    <p:sldId id="259" r:id="rId5"/>
    <p:sldId id="265" r:id="rId6"/>
    <p:sldId id="294" r:id="rId7"/>
    <p:sldId id="297" r:id="rId8"/>
    <p:sldId id="291" r:id="rId9"/>
    <p:sldId id="275" r:id="rId10"/>
    <p:sldId id="276" r:id="rId11"/>
    <p:sldId id="284" r:id="rId12"/>
    <p:sldId id="285" r:id="rId13"/>
    <p:sldId id="273" r:id="rId14"/>
    <p:sldId id="274" r:id="rId15"/>
    <p:sldId id="271" r:id="rId16"/>
    <p:sldId id="272" r:id="rId17"/>
    <p:sldId id="283" r:id="rId18"/>
    <p:sldId id="266" r:id="rId19"/>
    <p:sldId id="267" r:id="rId20"/>
    <p:sldId id="262" r:id="rId21"/>
    <p:sldId id="287" r:id="rId22"/>
    <p:sldId id="260" r:id="rId23"/>
    <p:sldId id="261" r:id="rId24"/>
    <p:sldId id="264" r:id="rId25"/>
    <p:sldId id="258" r:id="rId26"/>
    <p:sldId id="295" r:id="rId27"/>
    <p:sldId id="268" r:id="rId28"/>
    <p:sldId id="269" r:id="rId29"/>
    <p:sldId id="292" r:id="rId30"/>
    <p:sldId id="277" r:id="rId31"/>
    <p:sldId id="293" r:id="rId32"/>
    <p:sldId id="281" r:id="rId33"/>
    <p:sldId id="282" r:id="rId34"/>
    <p:sldId id="288" r:id="rId35"/>
    <p:sldId id="289" r:id="rId36"/>
    <p:sldId id="263" r:id="rId37"/>
    <p:sldId id="290" r:id="rId38"/>
    <p:sldId id="278" r:id="rId39"/>
    <p:sldId id="28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71" autoAdjust="0"/>
  </p:normalViewPr>
  <p:slideViewPr>
    <p:cSldViewPr>
      <p:cViewPr>
        <p:scale>
          <a:sx n="78" d="100"/>
          <a:sy n="78" d="100"/>
        </p:scale>
        <p:origin x="-1038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5FF80-1E64-41B8-8EF5-61FA30192DE3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5FDDD-5640-4FF0-99DB-11CF06507B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1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5FDDD-5640-4FF0-99DB-11CF06507B9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22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5FDDD-5640-4FF0-99DB-11CF06507B9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39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.pn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39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39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9.gif"/><Relationship Id="rId4" Type="http://schemas.openxmlformats.org/officeDocument/2006/relationships/image" Target="../media/image74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23.gif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3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2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74144" y="1966000"/>
            <a:ext cx="7048872" cy="3474720"/>
          </a:xfrm>
        </p:spPr>
        <p:txBody>
          <a:bodyPr>
            <a:noAutofit/>
          </a:bodyPr>
          <a:lstStyle/>
          <a:p>
            <a:pPr marL="45720" indent="0" algn="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Науки разделены не естественным путём,</a:t>
            </a:r>
          </a:p>
          <a:p>
            <a:pPr marL="45720" indent="0" algn="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лишь из соображений удобства. </a:t>
            </a:r>
          </a:p>
          <a:p>
            <a:pPr marL="45720" indent="0" algn="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Природа не заинтересована в подобном разделении </a:t>
            </a:r>
          </a:p>
          <a:p>
            <a:pPr marL="45720" indent="0" algn="r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многие интересные явления лежат именно на стыке разных областей науки.</a:t>
            </a:r>
          </a:p>
          <a:p>
            <a:pPr marL="45720" indent="0" algn="r">
              <a:buNone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 Фейнман</a:t>
            </a:r>
          </a:p>
          <a:p>
            <a:pPr algn="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04664"/>
            <a:ext cx="82423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2"/>
            <a:ext cx="2232248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08823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6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48680"/>
            <a:ext cx="8748464" cy="148353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Крабы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как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все членистоногие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покрыты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хитиновым покровом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Хитин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это углевод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)n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7765" y="2276872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Хитин — один из наиболее распространённых в природе полисахаридов — каждый год на Земле в живых организмах образуется и разлагается около 10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гигатонн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хитина.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Выполняет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защитную и опорную функции, обеспечивая жёсткость клеток — содержится в клеточных стенках грибов.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Главный компонент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экзоскелета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членистоногих.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3665"/>
            <a:ext cx="1604336" cy="160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36018" y="5701889"/>
            <a:ext cx="1920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балла</a:t>
            </a:r>
          </a:p>
        </p:txBody>
      </p:sp>
    </p:spTree>
    <p:extLst>
      <p:ext uri="{BB962C8B-B14F-4D97-AF65-F5344CB8AC3E}">
        <p14:creationId xmlns:p14="http://schemas.microsoft.com/office/powerpoint/2010/main" val="21529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764704"/>
            <a:ext cx="7920880" cy="8354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опытным путем доказать, что кислорода в воздухе 1/5 часть, используя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простоквашницу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 подкрашенной водой, свечу, спички, химический стакан.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42291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32856"/>
            <a:ext cx="1378636" cy="213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35602"/>
            <a:ext cx="2184754" cy="218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305573"/>
            <a:ext cx="2272125" cy="151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масяня\Desktop\Получение-кислорода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15" y="5618807"/>
            <a:ext cx="2088232" cy="5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5065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89684" y="5945559"/>
            <a:ext cx="1920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балла</a:t>
            </a:r>
          </a:p>
        </p:txBody>
      </p:sp>
      <p:pic>
        <p:nvPicPr>
          <p:cNvPr id="9220" name="Picture 4" descr="D:\готовое мероприятие\aastudent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62" y="4280769"/>
            <a:ext cx="1824920" cy="160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980728"/>
            <a:ext cx="8352928" cy="835460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9000" dirty="0">
                <a:latin typeface="Times New Roman" pitchFamily="18" charset="0"/>
                <a:cs typeface="Times New Roman" pitchFamily="18" charset="0"/>
              </a:rPr>
              <a:t>1.Впростоквашницу с подкрашенной водой поместим плавающую свечу.</a:t>
            </a:r>
          </a:p>
          <a:p>
            <a:pPr algn="just"/>
            <a:r>
              <a:rPr lang="ru-RU" sz="9000" dirty="0">
                <a:latin typeface="Times New Roman" pitchFamily="18" charset="0"/>
                <a:cs typeface="Times New Roman" pitchFamily="18" charset="0"/>
              </a:rPr>
              <a:t>2.Подожжем свечу.</a:t>
            </a:r>
          </a:p>
          <a:p>
            <a:pPr algn="just"/>
            <a:r>
              <a:rPr lang="ru-RU" sz="9000" dirty="0">
                <a:latin typeface="Times New Roman" pitchFamily="18" charset="0"/>
                <a:cs typeface="Times New Roman" pitchFamily="18" charset="0"/>
              </a:rPr>
              <a:t>3.Накроем горящую свечу стаканом, касаясь уровня воды.</a:t>
            </a:r>
          </a:p>
          <a:p>
            <a:pPr algn="just"/>
            <a:endParaRPr lang="ru-RU" sz="9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9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9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9000" dirty="0">
                <a:latin typeface="Times New Roman" pitchFamily="18" charset="0"/>
                <a:cs typeface="Times New Roman" pitchFamily="18" charset="0"/>
              </a:rPr>
              <a:t>уровень воды в стакане занял 1/5 его объема, следовательно, объем кислорода , который израсходовался на горение, тоже составляет – 1/5 часть (20%).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7072"/>
            <a:ext cx="60960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" y="5230352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6296" y="6134844"/>
            <a:ext cx="1399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балла</a:t>
            </a:r>
          </a:p>
        </p:txBody>
      </p:sp>
    </p:spTree>
    <p:extLst>
      <p:ext uri="{BB962C8B-B14F-4D97-AF65-F5344CB8AC3E}">
        <p14:creationId xmlns:p14="http://schemas.microsoft.com/office/powerpoint/2010/main" val="19239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548680"/>
            <a:ext cx="8964488" cy="347472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общего между бенгальской свечой и растениями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14" y="2431590"/>
            <a:ext cx="3528392" cy="279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73900"/>
            <a:ext cx="35147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" y="5254625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D:\готовое мероприятие\aastuden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24352"/>
            <a:ext cx="2857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31710" y="5871646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балла</a:t>
            </a:r>
          </a:p>
        </p:txBody>
      </p:sp>
    </p:spTree>
    <p:extLst>
      <p:ext uri="{BB962C8B-B14F-4D97-AF65-F5344CB8AC3E}">
        <p14:creationId xmlns:p14="http://schemas.microsoft.com/office/powerpoint/2010/main" val="231580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71" y="4797152"/>
            <a:ext cx="3499505" cy="1431987"/>
          </a:xfrm>
        </p:spPr>
        <p:txBody>
          <a:bodyPr/>
          <a:lstStyle/>
          <a:p>
            <a:pPr marL="0" indent="0">
              <a:buNone/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0021"/>
            <a:ext cx="3960440" cy="236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3" y="2881582"/>
            <a:ext cx="2664718" cy="173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74476" y="4293096"/>
            <a:ext cx="39470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Бенгальский огонь — пиротехнический состав, содержащий азотнокислый барий (окислитель) , порошкообразные алюминий или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магний (горючее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, декстрин или крахмал (</a:t>
            </a:r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цементатор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и оксидированные железные или стальные опилки.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68" y="2348880"/>
            <a:ext cx="1780384" cy="178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9683" y="4631650"/>
            <a:ext cx="32067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12745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Без хлорофилла не было бы жизни, а без магния не было бы хлорофилла— в нем содержится 2% этого элемента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12645" y="6139755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балла</a:t>
            </a:r>
          </a:p>
        </p:txBody>
      </p:sp>
    </p:spTree>
    <p:extLst>
      <p:ext uri="{BB962C8B-B14F-4D97-AF65-F5344CB8AC3E}">
        <p14:creationId xmlns:p14="http://schemas.microsoft.com/office/powerpoint/2010/main" val="33604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01687"/>
            <a:ext cx="813690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опытным путем определить наличие фермента каталазы в живых организмах?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документы курсы инфоурок\к выступлению\для презентации\готовое мероприятие\carrot_PNG499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4259">
            <a:off x="242404" y="3719958"/>
            <a:ext cx="4546194" cy="176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549553"/>
            <a:ext cx="28575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D:\документы курсы инфоурок\к выступлению\для презентации\Scientists-6079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1" y="4161256"/>
            <a:ext cx="1800201" cy="269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D:\готовое мероприятие\aastudent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00554"/>
            <a:ext cx="1291758" cy="113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27099" y="6275636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балла</a:t>
            </a:r>
          </a:p>
        </p:txBody>
      </p:sp>
    </p:spTree>
    <p:extLst>
      <p:ext uri="{BB962C8B-B14F-4D97-AF65-F5344CB8AC3E}">
        <p14:creationId xmlns:p14="http://schemas.microsoft.com/office/powerpoint/2010/main" val="10675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9532" y="548680"/>
            <a:ext cx="8568952" cy="18722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Каталаза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—фермент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который разлагает образующуюся в процессе биологического окисления перекись водорода на воду и молекулярный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кислород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2H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→ 2H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 + O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0326" y="2636912"/>
            <a:ext cx="44397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Содержится: 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почти во всех растительных и животных клетках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2636912"/>
            <a:ext cx="381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участвует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тканевом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дыхании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клеток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87" y="5284166"/>
            <a:ext cx="2691045" cy="143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5119737"/>
            <a:ext cx="2304027" cy="159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множение 6"/>
          <p:cNvSpPr/>
          <p:nvPr/>
        </p:nvSpPr>
        <p:spPr>
          <a:xfrm>
            <a:off x="5634059" y="5407531"/>
            <a:ext cx="1764081" cy="1024063"/>
          </a:xfrm>
          <a:prstGeom prst="mathMultiply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18774"/>
            <a:ext cx="75723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2" y="5238210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59" y="5596507"/>
            <a:ext cx="13954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2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8606"/>
            <a:ext cx="35909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масяня\Desktop\McLxedKEi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75094"/>
            <a:ext cx="2808312" cy="200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кументы курсы инфоурок\к выступлению\для презентации\pv_5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876" y="3350708"/>
            <a:ext cx="3384965" cy="339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8" y="332656"/>
            <a:ext cx="82423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338">
            <a:off x="5134522" y="1718991"/>
            <a:ext cx="3755778" cy="238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6" y="4908112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8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404664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осушения болот в субтропиках сажают эвкалипты.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исчезает вода, жадно поглощаемая этими деревьями?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4609"/>
            <a:ext cx="3863365" cy="358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73510"/>
            <a:ext cx="2425452" cy="202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85" y="3429000"/>
            <a:ext cx="4876566" cy="322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" y="592298"/>
            <a:ext cx="1236911" cy="123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0462" y="6093296"/>
            <a:ext cx="1316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балла</a:t>
            </a:r>
          </a:p>
        </p:txBody>
      </p:sp>
      <p:pic>
        <p:nvPicPr>
          <p:cNvPr id="13314" name="Picture 2" descr="D:\готовое мероприятие\aastuden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82121"/>
            <a:ext cx="245968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43711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31520"/>
            <a:ext cx="8532440" cy="3474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эвкалиптов большие листья, с поверхности которых очень быстро испаряется влага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За 1 сутки он может поглотить до 300л воды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84984"/>
            <a:ext cx="2449159" cy="32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2280" y="5555377"/>
            <a:ext cx="1072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балл</a:t>
            </a:r>
          </a:p>
        </p:txBody>
      </p:sp>
    </p:spTree>
    <p:extLst>
      <p:ext uri="{BB962C8B-B14F-4D97-AF65-F5344CB8AC3E}">
        <p14:creationId xmlns:p14="http://schemas.microsoft.com/office/powerpoint/2010/main" val="24276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434" y="1556792"/>
            <a:ext cx="7848872" cy="85706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Интегрированная интеллектуальная игра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32656"/>
            <a:ext cx="82359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3" y="3003919"/>
            <a:ext cx="9120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 перекрестке трех наук» </a:t>
            </a:r>
            <a:endParaRPr lang="ru-RU" sz="5400" b="1" cap="none" spc="0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386" name="Picture 2" descr="D:\готовое мероприятие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78" y="3927249"/>
            <a:ext cx="2630066" cy="26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2042"/>
            <a:ext cx="599281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8" y="3210883"/>
            <a:ext cx="8266113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9" y="4869160"/>
            <a:ext cx="2309813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25144"/>
            <a:ext cx="3078163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" y="230117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42" y="5554613"/>
            <a:ext cx="16398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50649" y="3962048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882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731520"/>
            <a:ext cx="7920880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Помидоры можно высыпать в ванну с водой. Из-за разницы в удельном весе спелые помидоры тонут, а зеленые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плавают.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604867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" y="5075584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929659"/>
            <a:ext cx="16398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54697" y="220486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3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Найдите лишнее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883489" cy="251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883025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28" y="3968672"/>
            <a:ext cx="38893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141839"/>
            <a:ext cx="16398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www.mirprognozov.ru/uploads/images/old/ezda_na_velosiped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268760"/>
            <a:ext cx="3888432" cy="252028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1560" y="32849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Реактивное движение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60212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Реактивное движение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60212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Реактивное движение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056" y="335699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/>
                </a:solidFill>
              </a:rPr>
              <a:t>Механическое движение</a:t>
            </a:r>
            <a:endParaRPr lang="ru-RU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1388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803895" cy="26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33735"/>
            <a:ext cx="27368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60666"/>
            <a:ext cx="2082773" cy="31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8" y="3922489"/>
            <a:ext cx="55657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77046"/>
            <a:ext cx="518795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D:\документы курсы инфоурок\к выступлению\для презентации\parashyut-animatsionnaya-kartinka-000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63" y="260648"/>
            <a:ext cx="10572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68664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http://referatdb.ru/pars_docs/refs/9/8244/8244_html_m6d58e7ce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3429000"/>
            <a:ext cx="1872208" cy="20882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57602" y="6041097"/>
            <a:ext cx="1399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балла</a:t>
            </a:r>
          </a:p>
        </p:txBody>
      </p:sp>
    </p:spTree>
    <p:extLst>
      <p:ext uri="{BB962C8B-B14F-4D97-AF65-F5344CB8AC3E}">
        <p14:creationId xmlns:p14="http://schemas.microsoft.com/office/powerpoint/2010/main" val="21255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84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81" y="1628800"/>
            <a:ext cx="5675868" cy="254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8" y="260648"/>
            <a:ext cx="83280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56" y="1772816"/>
            <a:ext cx="25542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77" y="4221088"/>
            <a:ext cx="26638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96941"/>
            <a:ext cx="563880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912" y="5254625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68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7" y="404664"/>
            <a:ext cx="82296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2" y="1484784"/>
            <a:ext cx="33602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4578350" cy="393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67" y="5517232"/>
            <a:ext cx="45481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38600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88968" y="6163344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балла</a:t>
            </a:r>
          </a:p>
        </p:txBody>
      </p:sp>
    </p:spTree>
    <p:extLst>
      <p:ext uri="{BB962C8B-B14F-4D97-AF65-F5344CB8AC3E}">
        <p14:creationId xmlns:p14="http://schemas.microsoft.com/office/powerpoint/2010/main" val="7236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56992"/>
            <a:ext cx="4834905" cy="203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6512511" cy="1143000"/>
          </a:xfrm>
        </p:spPr>
        <p:txBody>
          <a:bodyPr/>
          <a:lstStyle/>
          <a:p>
            <a:pPr algn="l">
              <a:buNone/>
            </a:pPr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029400" cy="34747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	Если такой стаканчик поставить на </a:t>
            </a:r>
            <a:r>
              <a:rPr lang="ru-RU" dirty="0" smtClean="0"/>
              <a:t>огонь, </a:t>
            </a:r>
            <a:r>
              <a:rPr lang="ru-RU" dirty="0" smtClean="0"/>
              <a:t>он сгорит, а если положить в него раскаленные угольки (или камушки</a:t>
            </a:r>
            <a:r>
              <a:rPr lang="ru-RU" dirty="0" smtClean="0"/>
              <a:t>), </a:t>
            </a:r>
            <a:r>
              <a:rPr lang="ru-RU" dirty="0" smtClean="0"/>
              <a:t>то вода в  стаканчике будет забирать тепло у угольков (камушков) и </a:t>
            </a:r>
            <a:r>
              <a:rPr lang="ru-RU" dirty="0" smtClean="0"/>
              <a:t>нагреваться, а стаканчик </a:t>
            </a:r>
            <a:r>
              <a:rPr lang="ru-RU" dirty="0" smtClean="0"/>
              <a:t>не пострадает </a:t>
            </a:r>
            <a:endParaRPr lang="ru-RU" dirty="0"/>
          </a:p>
        </p:txBody>
      </p:sp>
      <p:pic>
        <p:nvPicPr>
          <p:cNvPr id="1026" name="Picture 2" descr="https://ds04.infourok.ru/uploads/ex/00e1/000396d8-051d76df/hello_html_34c4d5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039" y="2564905"/>
            <a:ext cx="3317961" cy="429309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17" y="5899381"/>
            <a:ext cx="13954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04190" y="692696"/>
            <a:ext cx="78002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Почему парнокопытные (коровы) увязшую ногу вытаскивают быстрее и легче, чем непарнокопытные (лошади).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24" y="2996952"/>
            <a:ext cx="4067175" cy="310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8" y="2996952"/>
            <a:ext cx="4196734" cy="30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" y="5159829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D:\готовое мероприятие\aastuden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41497"/>
            <a:ext cx="1835696" cy="17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75" y="6103077"/>
            <a:ext cx="13954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76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681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Ответ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8208912" cy="347472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Корова разжимает копыто (атмосферное давление сравнивается), а лошадь не может разжать давление сверху выше, чем под копытом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42515"/>
            <a:ext cx="368128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09351"/>
            <a:ext cx="3521968" cy="26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" y="5013176"/>
            <a:ext cx="160337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17" y="5899381"/>
            <a:ext cx="13954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4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23" y="1844824"/>
            <a:ext cx="45637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9794">
            <a:off x="-269440" y="869367"/>
            <a:ext cx="4456113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9842"/>
            <a:ext cx="82486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48070"/>
            <a:ext cx="2809875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17" y="3501008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" y="4793967"/>
            <a:ext cx="2054139" cy="205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9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2495" y="2470211"/>
            <a:ext cx="2088232" cy="423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523">
            <a:off x="2907602" y="1234944"/>
            <a:ext cx="35909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48" y="3327612"/>
            <a:ext cx="3418252" cy="192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15" y="404664"/>
            <a:ext cx="82423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4184">
            <a:off x="515931" y="3372297"/>
            <a:ext cx="3030049" cy="133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D:\документы курсы инфоурок\к выступлению\для презентации\готовое мероприятие\9559fdd6c1b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04" y="4653136"/>
            <a:ext cx="1722028" cy="19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36097"/>
            <a:ext cx="1835607" cy="183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82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979712" y="476672"/>
            <a:ext cx="5637010" cy="88211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«Утро студента».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2529" y="1089609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Какие физические и химические явления встречаются в данном тексте?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517" y="1918735"/>
            <a:ext cx="8784976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2050" dirty="0">
                <a:latin typeface="Times New Roman" pitchFamily="18" charset="0"/>
                <a:cs typeface="Times New Roman" pitchFamily="18" charset="0"/>
              </a:rPr>
              <a:t>Студент Вовочка проснулся рано утром. Умылся, оделся, расчесал пластмассовой расчёской волосы и, не глядя в зеркало, пошёл на кухню. Зажёг газовую плиту и поставил на неё чайник с водой. Затем заварил себе чай, добавил туда сахар и дольку лимона. </a:t>
            </a:r>
            <a:r>
              <a:rPr lang="ru-RU" sz="2050" dirty="0" smtClean="0">
                <a:latin typeface="Times New Roman" pitchFamily="18" charset="0"/>
                <a:cs typeface="Times New Roman" pitchFamily="18" charset="0"/>
              </a:rPr>
              <a:t>«А </a:t>
            </a:r>
            <a:r>
              <a:rPr lang="ru-RU" sz="2050" dirty="0">
                <a:latin typeface="Times New Roman" pitchFamily="18" charset="0"/>
                <a:cs typeface="Times New Roman" pitchFamily="18" charset="0"/>
              </a:rPr>
              <a:t>что же к чаю</a:t>
            </a:r>
            <a:r>
              <a:rPr lang="ru-RU" sz="2050" dirty="0" smtClean="0">
                <a:latin typeface="Times New Roman" pitchFamily="18" charset="0"/>
                <a:cs typeface="Times New Roman" pitchFamily="18" charset="0"/>
              </a:rPr>
              <a:t>?» </a:t>
            </a:r>
            <a:r>
              <a:rPr lang="ru-RU" sz="2050" dirty="0">
                <a:latin typeface="Times New Roman" pitchFamily="18" charset="0"/>
                <a:cs typeface="Times New Roman" pitchFamily="18" charset="0"/>
              </a:rPr>
              <a:t>- подумал Вовочка, - </a:t>
            </a:r>
            <a:r>
              <a:rPr lang="ru-RU" sz="2050" dirty="0" smtClean="0">
                <a:latin typeface="Times New Roman" pitchFamily="18" charset="0"/>
                <a:cs typeface="Times New Roman" pitchFamily="18" charset="0"/>
              </a:rPr>
              <a:t>«У </a:t>
            </a:r>
            <a:r>
              <a:rPr lang="ru-RU" sz="2050" dirty="0">
                <a:latin typeface="Times New Roman" pitchFamily="18" charset="0"/>
                <a:cs typeface="Times New Roman" pitchFamily="18" charset="0"/>
              </a:rPr>
              <a:t>меня осталась булочка, которую я купил вчера по дороге </a:t>
            </a:r>
            <a:r>
              <a:rPr lang="ru-RU" sz="2050" dirty="0" smtClean="0">
                <a:latin typeface="Times New Roman" pitchFamily="18" charset="0"/>
                <a:cs typeface="Times New Roman" pitchFamily="18" charset="0"/>
              </a:rPr>
              <a:t>домой». </a:t>
            </a:r>
            <a:r>
              <a:rPr lang="ru-RU" sz="2050" dirty="0">
                <a:latin typeface="Times New Roman" pitchFamily="18" charset="0"/>
                <a:cs typeface="Times New Roman" pitchFamily="18" charset="0"/>
              </a:rPr>
              <a:t>Порывшись в сумке под кипой тетрадей и учебников, он нашёл её. Булочка имела далеко не первоначальную форму. Делать нечего, придется, есть такую.</a:t>
            </a:r>
          </a:p>
          <a:p>
            <a:pPr indent="536575" algn="just"/>
            <a:r>
              <a:rPr lang="ru-RU" sz="2050" dirty="0">
                <a:latin typeface="Times New Roman" pitchFamily="18" charset="0"/>
                <a:cs typeface="Times New Roman" pitchFamily="18" charset="0"/>
              </a:rPr>
              <a:t>    Посмотрев в окно, он увидел, что оно запотело. Так и не разглядев, что творится на улице, он оделся, потеплей, от души налив на себя папиного одеколона. И пошёл в техникум.</a:t>
            </a:r>
          </a:p>
          <a:p>
            <a:pPr indent="536575" algn="just"/>
            <a:r>
              <a:rPr lang="ru-RU" sz="2050" dirty="0">
                <a:latin typeface="Times New Roman" pitchFamily="18" charset="0"/>
                <a:cs typeface="Times New Roman" pitchFamily="18" charset="0"/>
              </a:rPr>
              <a:t>    Выходя из подъезда, он как всегда зацепился за ржавую железную ручку. Всю дорогу до техникума прохожие, глядя на его голову, улыбались, а, подходя ближе, зажимали носы. И только зайдя в фойе техникума и посмотрев в зеркало, он всё понял.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" y="0"/>
            <a:ext cx="1018523" cy="101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0" y="0"/>
            <a:ext cx="1018523" cy="101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92280" y="404664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балла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60032" y="836712"/>
            <a:ext cx="3816424" cy="347472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Электризация,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Горение 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Кипение    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иффузия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Окисление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еформация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Конденсация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Коррозия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металлов.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6" y="908720"/>
            <a:ext cx="446449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25" y="5157192"/>
            <a:ext cx="1731775" cy="17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4088" y="5639648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балла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62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95354" y="260648"/>
            <a:ext cx="7245424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Какой химический элемент, если прибавить к его названию впереди одну букву, превратится в полупроводник?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49914"/>
            <a:ext cx="3384376" cy="228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211960" y="4077072"/>
            <a:ext cx="720080" cy="4134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1377950"/>
            <a:ext cx="20542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04048" y="6101313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балла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725"/>
            <a:ext cx="2855218" cy="211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8333"/>
            <a:ext cx="1590979" cy="225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Равно 4"/>
          <p:cNvSpPr/>
          <p:nvPr/>
        </p:nvSpPr>
        <p:spPr>
          <a:xfrm>
            <a:off x="6995170" y="1318405"/>
            <a:ext cx="2016224" cy="864096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56" y="4555776"/>
            <a:ext cx="55149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418" y="2986116"/>
            <a:ext cx="49248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ДИОД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81" y="648333"/>
            <a:ext cx="3286383" cy="235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18" y="4773868"/>
            <a:ext cx="20542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6539" y="5912369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балла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86539" y="3199446"/>
            <a:ext cx="1939018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3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23728" y="731520"/>
            <a:ext cx="6408712" cy="3474720"/>
          </a:xfrm>
        </p:spPr>
        <p:txBody>
          <a:bodyPr/>
          <a:lstStyle/>
          <a:p>
            <a:pPr marL="45720" indent="0" algn="just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 Бор за создание теории строения атома в 1922 г. был награжден Нобелевской золотой медалью. Во время второй Мировой войны, когда немцы оккупировали Данию, он ее уничтожил, чтобы она не досталась врагу.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1794114" cy="247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04570" y="2961344"/>
            <a:ext cx="5778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Каким способом он это проделал?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2854646" cy="284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4" y="4788945"/>
            <a:ext cx="20542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готовое мероприятие\aastuden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37025"/>
            <a:ext cx="2225072" cy="19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93630" y="6165304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балла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2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1798476" cy="247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10835" y="476672"/>
            <a:ext cx="5832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Он ее «растворил» в «царской водке» - это смесь концентрированных кислот: HNO3+ HCI (1: 3)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данном случае происходит химическая реакция (химическое явление) – одни вещества превращаются в другие, а не физическое.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33527" y="3022087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Au +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4HCI+HNO3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dirty="0">
                <a:latin typeface="Times New Roman" pitchFamily="18" charset="0"/>
                <a:cs typeface="Times New Roman" pitchFamily="18" charset="0"/>
              </a:rPr>
              <a:t>H[AuCI4] +NO +2H2O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927872" y="3710501"/>
            <a:ext cx="288032" cy="13095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0" name="Picture 4" descr="C:\Users\масяня\Desktop\slide_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982" y="3631389"/>
            <a:ext cx="4007290" cy="300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" y="4773304"/>
            <a:ext cx="20542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020272" y="5569583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балла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5536" y="3545307"/>
            <a:ext cx="210807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1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5" y="476672"/>
            <a:ext cx="84867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4498" y="2820875"/>
            <a:ext cx="3816427" cy="264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67" y="2190645"/>
            <a:ext cx="1335087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9120"/>
            <a:ext cx="1335087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90645"/>
            <a:ext cx="1328737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95760"/>
            <a:ext cx="1328737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4973"/>
            <a:ext cx="1473027" cy="147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D:\готовое мероприятие\aastudent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32" y="5384973"/>
            <a:ext cx="1552054" cy="13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04048" y="6101313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балла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2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76672"/>
            <a:ext cx="8136904" cy="3474720"/>
          </a:xfrm>
        </p:spPr>
        <p:txBody>
          <a:bodyPr/>
          <a:lstStyle/>
          <a:p>
            <a:pPr marL="44450" indent="579438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нейтральном атоме число электронов = числу протонов.</a:t>
            </a:r>
          </a:p>
          <a:p>
            <a:pPr marL="44450" indent="579438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в ядре атома 6 протонов, следовательно, и электронов тоже – 6.</a:t>
            </a:r>
          </a:p>
          <a:p>
            <a:pPr marL="44450" indent="579438" algn="just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данном случае здесь представлен изотоп углерода -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43" y="3156857"/>
            <a:ext cx="4752528" cy="356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899592" y="5560325"/>
            <a:ext cx="2304256" cy="1800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803775"/>
            <a:ext cx="20542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568" y="6106626"/>
            <a:ext cx="1226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балла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88888" y="3573016"/>
            <a:ext cx="181546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36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20542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3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412776"/>
            <a:ext cx="6512511" cy="2223120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К.Н.Задорожный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«Биология в школе», «Феникс» Ростов-на-Дону, 2006г.</a:t>
            </a:r>
            <a:b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Л.И.Жук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«Я люблю эту Земля», «</a:t>
            </a: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Красико-Принт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Минск, 2000г.</a:t>
            </a:r>
            <a:b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Д.И.Соколов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«Понятия и определения. </a:t>
            </a: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Химия.Словарик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школьника», «</a:t>
            </a: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И.Д.Литера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С.-П. -2005 г.</a:t>
            </a:r>
            <a:b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А.Е.Темирбулатова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Н.Н.Нурахметов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Химия (учебник, 11 </a:t>
            </a: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.), Алматы «Мектеп»,-2011г.</a:t>
            </a:r>
            <a:b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Т.И.Жукова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«Часы занимательной биологии», Москва «Просвещение»- 1973 г.</a:t>
            </a:r>
            <a:b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М.А.Нянковский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«Неизвестное об известном» , Ярославль «Академия развития» -1997 г.</a:t>
            </a:r>
            <a:b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Н.И.Панфилова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В.В.Садовников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«35 суббот» , Москва «Новая школа» -2001 г.</a:t>
            </a:r>
            <a:b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Т.Касымбева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К.Мухамбетжанов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Общая биология (учебник, 10 </a:t>
            </a: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.), Алматы «</a:t>
            </a:r>
            <a:r>
              <a:rPr lang="ru-RU" sz="14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»- 2006г.</a:t>
            </a:r>
            <a:b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 ресурс</a:t>
            </a:r>
            <a:r>
              <a:rPr lang="ru-RU" dirty="0"/>
              <a:t/>
            </a:r>
            <a:br>
              <a:rPr lang="ru-RU" dirty="0"/>
            </a:br>
            <a:r>
              <a:rPr lang="ru-RU" sz="1200" b="0" dirty="0"/>
              <a:t>Интернет-сайт «Фестиваль «Открытый урок»</a:t>
            </a:r>
            <a:endParaRPr lang="ru-RU" sz="1200" b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08996" y="822424"/>
            <a:ext cx="357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Источники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40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47864" y="1412776"/>
            <a:ext cx="4968552" cy="5112568"/>
          </a:xfrm>
        </p:spPr>
        <p:txBody>
          <a:bodyPr>
            <a:normAutofit fontScale="55000" lnSpcReduction="20000"/>
          </a:bodyPr>
          <a:lstStyle/>
          <a:p>
            <a:endParaRPr lang="ru-RU" sz="3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Живут в земле, в огне, в воде.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в первый раз 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Огонь добыт (А почему огонь горит?)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Зерно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 солнцем </a:t>
            </a:r>
            <a:r>
              <a:rPr lang="ru-RU" sz="3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проросло.  </a:t>
            </a:r>
          </a:p>
          <a:p>
            <a:pPr marL="0" indent="0">
              <a:buNone/>
            </a:pPr>
            <a:r>
              <a:rPr lang="ru-RU" sz="3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(Зачем растению тепло?)</a:t>
            </a:r>
          </a:p>
          <a:p>
            <a:pPr marL="0" indent="0">
              <a:buNone/>
            </a:pPr>
            <a:r>
              <a:rPr lang="ru-RU" sz="3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Дым </a:t>
            </a: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лёгкий, а скала – тверда.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значит «лёд»,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что – «вода»?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Что? Почему? Зачем? и Где?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ставим мы себе.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почему из года в год</a:t>
            </a:r>
          </a:p>
          <a:p>
            <a:pPr marL="0" indent="0">
              <a:buNone/>
            </a:pPr>
            <a:r>
              <a:rPr lang="ru-RU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Наука движется вперёд.</a:t>
            </a:r>
          </a:p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486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документы курсы инфоурок\к выступлению\для презентации\ludia-20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4377584"/>
            <a:ext cx="2448272" cy="237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412776"/>
            <a:ext cx="32403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ЧТО? ПОЧЕМУ? ЗАЧЕМ? И ГДЕ?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96684"/>
            <a:ext cx="2633663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61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4" y="-2863"/>
            <a:ext cx="42608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7" y="2492896"/>
            <a:ext cx="4127350" cy="309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57273"/>
            <a:ext cx="2236787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97" y="308667"/>
            <a:ext cx="243205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47" y="3425507"/>
            <a:ext cx="198755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6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2408129" cy="238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48680"/>
            <a:ext cx="5291137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79488"/>
            <a:ext cx="4108450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18" y="2091617"/>
            <a:ext cx="1755775" cy="20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3939536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Найдите </a:t>
            </a:r>
            <a:r>
              <a:rPr lang="ru-RU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общее</a:t>
            </a:r>
          </a:p>
        </p:txBody>
      </p:sp>
      <p:pic>
        <p:nvPicPr>
          <p:cNvPr id="11266" name="Picture 2" descr="D:\готовое мероприятие\aastuden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44" y="5122324"/>
            <a:ext cx="1718644" cy="151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22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275856" y="692696"/>
            <a:ext cx="5178406" cy="83546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Формулы для расчета количества вещества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единица количества вещества </a:t>
            </a:r>
            <a:r>
              <a:rPr lang="ru-RU" sz="26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МОЛЬ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14716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3418929" cy="196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Текст 7"/>
          <p:cNvSpPr txBox="1">
            <a:spLocks/>
          </p:cNvSpPr>
          <p:nvPr/>
        </p:nvSpPr>
        <p:spPr>
          <a:xfrm>
            <a:off x="3995936" y="2636912"/>
            <a:ext cx="4746358" cy="835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каждом веществе находиться ровно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6*10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^23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частиц, именно столько частиц содержит  </a:t>
            </a:r>
            <a:r>
              <a:rPr lang="ru-RU" sz="19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1 МОЛЬ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вещества</a:t>
            </a:r>
          </a:p>
        </p:txBody>
      </p:sp>
      <p:sp>
        <p:nvSpPr>
          <p:cNvPr id="11" name="Текст 7"/>
          <p:cNvSpPr txBox="1">
            <a:spLocks/>
          </p:cNvSpPr>
          <p:nvPr/>
        </p:nvSpPr>
        <p:spPr>
          <a:xfrm>
            <a:off x="3779912" y="4365104"/>
            <a:ext cx="4530334" cy="8354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ru-RU" sz="2100" noProof="0" dirty="0" err="1" smtClean="0">
                <a:latin typeface="Times New Roman" pitchFamily="18" charset="0"/>
                <a:cs typeface="Times New Roman" pitchFamily="18" charset="0"/>
              </a:rPr>
              <a:t>Лечинки</a:t>
            </a:r>
            <a:r>
              <a:rPr lang="ru-RU" sz="2100" noProof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МОЛИ</a:t>
            </a:r>
            <a:r>
              <a:rPr kumimoji="0" lang="ru-RU" sz="21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Мо́ль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платяна́я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, или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мо́ль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ко́мнатная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499992" y="5188127"/>
            <a:ext cx="4032448" cy="1143000"/>
          </a:xfrm>
        </p:spPr>
        <p:txBody>
          <a:bodyPr/>
          <a:lstStyle/>
          <a:p>
            <a:pPr algn="l">
              <a:buNone/>
            </a:pPr>
            <a:r>
              <a:rPr lang="ru-RU" dirty="0" smtClean="0"/>
              <a:t>Ответ: </a:t>
            </a:r>
            <a:r>
              <a:rPr lang="ru-RU" dirty="0" smtClean="0">
                <a:solidFill>
                  <a:schemeClr val="accent6"/>
                </a:solidFill>
              </a:rPr>
              <a:t>МОЛЬ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200564"/>
            <a:ext cx="1892288" cy="13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4" y="4362010"/>
            <a:ext cx="2409969" cy="1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2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готовое мероприятие\biochem-500x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99288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3036027" cy="216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865" y="0"/>
            <a:ext cx="1316832" cy="13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2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764704"/>
            <a:ext cx="8136904" cy="8354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Какая существует связь между крабами и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классом органических веществ –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«УГЛЕВОДАМИ»?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83823"/>
            <a:ext cx="3744801" cy="256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70695"/>
            <a:ext cx="313803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" y="5511779"/>
            <a:ext cx="1316832" cy="13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D:\готовое мероприятие\aastuden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6" y="5184903"/>
            <a:ext cx="180020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98687" y="5976991"/>
            <a:ext cx="1920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балла</a:t>
            </a:r>
          </a:p>
        </p:txBody>
      </p:sp>
    </p:spTree>
    <p:extLst>
      <p:ext uri="{BB962C8B-B14F-4D97-AF65-F5344CB8AC3E}">
        <p14:creationId xmlns:p14="http://schemas.microsoft.com/office/powerpoint/2010/main" val="8816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535</TotalTime>
  <Words>959</Words>
  <Application>Microsoft Office PowerPoint</Application>
  <PresentationFormat>Экран (4:3)</PresentationFormat>
  <Paragraphs>119</Paragraphs>
  <Slides>39</Slides>
  <Notes>2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Воздушный поток</vt:lpstr>
      <vt:lpstr>Презентация PowerPoint</vt:lpstr>
      <vt:lpstr>Интегрированная интеллектуальная игра </vt:lpstr>
      <vt:lpstr>Презентация PowerPoint</vt:lpstr>
      <vt:lpstr>ЧТО? ПОЧЕМУ? ЗАЧЕМ? И ГДЕ?</vt:lpstr>
      <vt:lpstr>Презентация PowerPoint</vt:lpstr>
      <vt:lpstr>Презентация PowerPoint</vt:lpstr>
      <vt:lpstr>Ответ: МОЛЬ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</vt:lpstr>
      <vt:lpstr>Как опытным путем определить наличие фермента каталазы в живых организмах?</vt:lpstr>
      <vt:lpstr>Презентация PowerPoint</vt:lpstr>
      <vt:lpstr>Презентация PowerPoint</vt:lpstr>
      <vt:lpstr>Презентация PowerPoint</vt:lpstr>
      <vt:lpstr>Ответ </vt:lpstr>
      <vt:lpstr>Презентация PowerPoint</vt:lpstr>
      <vt:lpstr>Ответ </vt:lpstr>
      <vt:lpstr>Найдите лишнее</vt:lpstr>
      <vt:lpstr>Презентация PowerPoint</vt:lpstr>
      <vt:lpstr>Презентация PowerPoint</vt:lpstr>
      <vt:lpstr>Презентация PowerPoint</vt:lpstr>
      <vt:lpstr>Ответ</vt:lpstr>
      <vt:lpstr>Презентация PowerPoint</vt:lpstr>
      <vt:lpstr>Ответ </vt:lpstr>
      <vt:lpstr>Презентация PowerPoint</vt:lpstr>
      <vt:lpstr>Презентация PowerPoint</vt:lpstr>
      <vt:lpstr>Ответ </vt:lpstr>
      <vt:lpstr>Презентация PowerPoint</vt:lpstr>
      <vt:lpstr>Ответ </vt:lpstr>
      <vt:lpstr>Презентация PowerPoint</vt:lpstr>
      <vt:lpstr>Ответ </vt:lpstr>
      <vt:lpstr>Презентация PowerPoint</vt:lpstr>
      <vt:lpstr>Ответ </vt:lpstr>
      <vt:lpstr>Презентация PowerPoint</vt:lpstr>
      <vt:lpstr>  К.Н.Задорожный «Биология в школе», «Феникс» Ростов-на-Дону, 2006г. Л.И.Жук «Я люблю эту Земля», «Красико-Принт», Минск, 2000г. Д.И.Соколов «Понятия и определения. Химия.Словарик школьника», «И.Д.Литера, С.-П. -2005 г. А.Е.Темирбулатова, Н.Н.Нурахметов, Химия (учебник, 11 кл.), Алматы «Мектеп»,-2011г. Т.И.Жукова «Часы занимательной биологии», Москва «Просвещение»- 1973 г. М.А.Нянковский «Неизвестное об известном» , Ярославль «Академия развития» -1997 г. Н.И.Панфилова, В.В.Садовников «35 суббот» , Москва «Новая школа» -2001 г. Т.Касымбева, К.Мухамбетжанов, Общая биология (учебник, 10 кл.), Алматы «Мектеп»- 2006г. Интернет ресурс Интернет-сайт «Фестиваль «Открытый урок»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Интегрированная интеллектуальная игра</dc:title>
  <dc:creator>масяня</dc:creator>
  <cp:lastModifiedBy>масяня</cp:lastModifiedBy>
  <cp:revision>53</cp:revision>
  <dcterms:created xsi:type="dcterms:W3CDTF">2018-03-09T11:21:44Z</dcterms:created>
  <dcterms:modified xsi:type="dcterms:W3CDTF">2018-03-10T18:09:22Z</dcterms:modified>
</cp:coreProperties>
</file>