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1EB06E-7ACC-419D-876C-9C8852A14FD0}" type="doc">
      <dgm:prSet loTypeId="urn:microsoft.com/office/officeart/2005/8/layout/cycle1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81BA7D-FC39-4122-9A1E-3ED34B0EF54B}">
      <dgm:prSet phldrT="[Текст]" custT="1"/>
      <dgm:spPr/>
      <dgm:t>
        <a:bodyPr/>
        <a:lstStyle/>
        <a:p>
          <a:r>
            <a:rPr lang="ru-RU" sz="2800" dirty="0" smtClean="0"/>
            <a:t>шрифт</a:t>
          </a:r>
          <a:endParaRPr lang="ru-RU" sz="2800" dirty="0"/>
        </a:p>
      </dgm:t>
    </dgm:pt>
    <dgm:pt modelId="{DEDA2F61-01EB-4BBA-9F1B-A46D84B90B8F}" type="parTrans" cxnId="{95593980-9B48-4ED3-9104-7A4641A2E42C}">
      <dgm:prSet/>
      <dgm:spPr/>
      <dgm:t>
        <a:bodyPr/>
        <a:lstStyle/>
        <a:p>
          <a:endParaRPr lang="ru-RU"/>
        </a:p>
      </dgm:t>
    </dgm:pt>
    <dgm:pt modelId="{1EE5EF4D-C954-4089-8258-30924CB3EC37}" type="sibTrans" cxnId="{95593980-9B48-4ED3-9104-7A4641A2E42C}">
      <dgm:prSet/>
      <dgm:spPr/>
      <dgm:t>
        <a:bodyPr/>
        <a:lstStyle/>
        <a:p>
          <a:endParaRPr lang="ru-RU"/>
        </a:p>
      </dgm:t>
    </dgm:pt>
    <dgm:pt modelId="{13B7989E-9362-4295-AAA6-2CD98C172CF9}">
      <dgm:prSet phldrT="[Текст]" custT="1"/>
      <dgm:spPr/>
      <dgm:t>
        <a:bodyPr/>
        <a:lstStyle/>
        <a:p>
          <a:r>
            <a:rPr lang="ru-RU" sz="2800" dirty="0" err="1" smtClean="0"/>
            <a:t>изобра-жение</a:t>
          </a:r>
          <a:endParaRPr lang="ru-RU" sz="2800" dirty="0"/>
        </a:p>
      </dgm:t>
    </dgm:pt>
    <dgm:pt modelId="{4AB630E2-09FE-4F7D-BDC7-5884E7C29A00}" type="parTrans" cxnId="{B374A313-7782-4E64-80AB-A48A8BF1B64B}">
      <dgm:prSet/>
      <dgm:spPr/>
      <dgm:t>
        <a:bodyPr/>
        <a:lstStyle/>
        <a:p>
          <a:endParaRPr lang="ru-RU"/>
        </a:p>
      </dgm:t>
    </dgm:pt>
    <dgm:pt modelId="{E2159053-0A26-44A1-B8B0-A809233C80B3}" type="sibTrans" cxnId="{B374A313-7782-4E64-80AB-A48A8BF1B64B}">
      <dgm:prSet/>
      <dgm:spPr/>
      <dgm:t>
        <a:bodyPr/>
        <a:lstStyle/>
        <a:p>
          <a:endParaRPr lang="ru-RU"/>
        </a:p>
      </dgm:t>
    </dgm:pt>
    <dgm:pt modelId="{CBB3CDE8-BD19-435F-B65E-8880BB4A75F3}">
      <dgm:prSet phldrT="[Текст]" custT="1"/>
      <dgm:spPr/>
      <dgm:t>
        <a:bodyPr/>
        <a:lstStyle/>
        <a:p>
          <a:r>
            <a:rPr lang="ru-RU" sz="2800" dirty="0" smtClean="0"/>
            <a:t>цвет</a:t>
          </a:r>
          <a:endParaRPr lang="ru-RU" sz="2800" dirty="0"/>
        </a:p>
      </dgm:t>
    </dgm:pt>
    <dgm:pt modelId="{5CB2581A-B612-49D1-AE7F-3016FAF52145}" type="parTrans" cxnId="{4C0C8907-D666-4790-AEFD-4158E182AEE7}">
      <dgm:prSet/>
      <dgm:spPr/>
      <dgm:t>
        <a:bodyPr/>
        <a:lstStyle/>
        <a:p>
          <a:endParaRPr lang="ru-RU"/>
        </a:p>
      </dgm:t>
    </dgm:pt>
    <dgm:pt modelId="{3B3F8E2C-258B-4768-BEE5-EE5EA6366579}" type="sibTrans" cxnId="{4C0C8907-D666-4790-AEFD-4158E182AEE7}">
      <dgm:prSet/>
      <dgm:spPr/>
      <dgm:t>
        <a:bodyPr/>
        <a:lstStyle/>
        <a:p>
          <a:endParaRPr lang="ru-RU"/>
        </a:p>
      </dgm:t>
    </dgm:pt>
    <dgm:pt modelId="{3C0758BC-D8A1-4B22-8B0B-FA876D1FFC79}">
      <dgm:prSet phldrT="[Текст]" custT="1"/>
      <dgm:spPr/>
      <dgm:t>
        <a:bodyPr/>
        <a:lstStyle/>
        <a:p>
          <a:r>
            <a:rPr lang="ru-RU" sz="2800" dirty="0" err="1" smtClean="0"/>
            <a:t>испол-нение</a:t>
          </a:r>
          <a:endParaRPr lang="ru-RU" sz="2800" dirty="0"/>
        </a:p>
      </dgm:t>
    </dgm:pt>
    <dgm:pt modelId="{195BB3EA-1FA2-476A-A184-E9D43CBE79AF}" type="parTrans" cxnId="{59F11B4C-3536-4904-B75E-543787614C72}">
      <dgm:prSet/>
      <dgm:spPr/>
      <dgm:t>
        <a:bodyPr/>
        <a:lstStyle/>
        <a:p>
          <a:endParaRPr lang="ru-RU"/>
        </a:p>
      </dgm:t>
    </dgm:pt>
    <dgm:pt modelId="{990CC760-B9AF-4F01-8202-638670754762}" type="sibTrans" cxnId="{59F11B4C-3536-4904-B75E-543787614C72}">
      <dgm:prSet/>
      <dgm:spPr/>
      <dgm:t>
        <a:bodyPr/>
        <a:lstStyle/>
        <a:p>
          <a:endParaRPr lang="ru-RU"/>
        </a:p>
      </dgm:t>
    </dgm:pt>
    <dgm:pt modelId="{3CB39294-7C13-4383-B0CB-D0C02CC2B5EA}">
      <dgm:prSet phldrT="[Текст]" custT="1"/>
      <dgm:spPr/>
      <dgm:t>
        <a:bodyPr/>
        <a:lstStyle/>
        <a:p>
          <a:r>
            <a:rPr lang="ru-RU" sz="2800" dirty="0" err="1" smtClean="0"/>
            <a:t>орна</a:t>
          </a:r>
          <a:r>
            <a:rPr lang="ru-RU" sz="2800" dirty="0" smtClean="0"/>
            <a:t>-мент</a:t>
          </a:r>
          <a:endParaRPr lang="ru-RU" sz="2800" dirty="0"/>
        </a:p>
      </dgm:t>
    </dgm:pt>
    <dgm:pt modelId="{B714F8FB-A72E-4602-88BE-22857A741EB6}" type="parTrans" cxnId="{8B4B5CD8-E9F4-4D7A-9C63-0F0109E18EC7}">
      <dgm:prSet/>
      <dgm:spPr/>
      <dgm:t>
        <a:bodyPr/>
        <a:lstStyle/>
        <a:p>
          <a:endParaRPr lang="ru-RU"/>
        </a:p>
      </dgm:t>
    </dgm:pt>
    <dgm:pt modelId="{5C49277A-E9ED-46AD-A1F8-3441327CE5C4}" type="sibTrans" cxnId="{8B4B5CD8-E9F4-4D7A-9C63-0F0109E18EC7}">
      <dgm:prSet/>
      <dgm:spPr/>
      <dgm:t>
        <a:bodyPr/>
        <a:lstStyle/>
        <a:p>
          <a:endParaRPr lang="ru-RU"/>
        </a:p>
      </dgm:t>
    </dgm:pt>
    <dgm:pt modelId="{593927E0-7BCF-45A4-B0F8-F39ADE9BCFA3}" type="pres">
      <dgm:prSet presAssocID="{991EB06E-7ACC-419D-876C-9C8852A14FD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1A0AB7-1CB7-482D-85CA-D7205F165592}" type="pres">
      <dgm:prSet presAssocID="{C281BA7D-FC39-4122-9A1E-3ED34B0EF54B}" presName="dummy" presStyleCnt="0"/>
      <dgm:spPr/>
    </dgm:pt>
    <dgm:pt modelId="{D8EC7D92-6EC4-453D-8A67-9F981231743D}" type="pres">
      <dgm:prSet presAssocID="{C281BA7D-FC39-4122-9A1E-3ED34B0EF54B}" presName="node" presStyleLbl="revTx" presStyleIdx="0" presStyleCnt="5" custScaleX="1307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0ACB7-A8CF-4104-B8FA-E7A981F5577A}" type="pres">
      <dgm:prSet presAssocID="{1EE5EF4D-C954-4089-8258-30924CB3EC37}" presName="sibTrans" presStyleLbl="node1" presStyleIdx="0" presStyleCnt="5"/>
      <dgm:spPr/>
      <dgm:t>
        <a:bodyPr/>
        <a:lstStyle/>
        <a:p>
          <a:endParaRPr lang="ru-RU"/>
        </a:p>
      </dgm:t>
    </dgm:pt>
    <dgm:pt modelId="{283AE40D-3703-4499-B59F-E9E6B1D3F841}" type="pres">
      <dgm:prSet presAssocID="{13B7989E-9362-4295-AAA6-2CD98C172CF9}" presName="dummy" presStyleCnt="0"/>
      <dgm:spPr/>
    </dgm:pt>
    <dgm:pt modelId="{4FB4ED59-7FAA-4851-9B81-5F585C9102F9}" type="pres">
      <dgm:prSet presAssocID="{13B7989E-9362-4295-AAA6-2CD98C172CF9}" presName="node" presStyleLbl="revTx" presStyleIdx="1" presStyleCnt="5" custScaleX="1406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836401-D248-4449-912A-1CE8A63B8B73}" type="pres">
      <dgm:prSet presAssocID="{E2159053-0A26-44A1-B8B0-A809233C80B3}" presName="sibTrans" presStyleLbl="node1" presStyleIdx="1" presStyleCnt="5" custLinFactNeighborX="-570" custLinFactNeighborY="453"/>
      <dgm:spPr/>
      <dgm:t>
        <a:bodyPr/>
        <a:lstStyle/>
        <a:p>
          <a:endParaRPr lang="ru-RU"/>
        </a:p>
      </dgm:t>
    </dgm:pt>
    <dgm:pt modelId="{33BF4E5C-1230-45A7-8B21-A468B1A81B36}" type="pres">
      <dgm:prSet presAssocID="{CBB3CDE8-BD19-435F-B65E-8880BB4A75F3}" presName="dummy" presStyleCnt="0"/>
      <dgm:spPr/>
    </dgm:pt>
    <dgm:pt modelId="{0E10FB4B-5E9C-481F-BDAF-72E189B949C9}" type="pres">
      <dgm:prSet presAssocID="{CBB3CDE8-BD19-435F-B65E-8880BB4A75F3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9CAF8F-31AA-412E-8659-93AF937D5281}" type="pres">
      <dgm:prSet presAssocID="{3B3F8E2C-258B-4768-BEE5-EE5EA6366579}" presName="sibTrans" presStyleLbl="node1" presStyleIdx="2" presStyleCnt="5"/>
      <dgm:spPr/>
      <dgm:t>
        <a:bodyPr/>
        <a:lstStyle/>
        <a:p>
          <a:endParaRPr lang="ru-RU"/>
        </a:p>
      </dgm:t>
    </dgm:pt>
    <dgm:pt modelId="{F2AADC78-9E0F-4A5C-AABF-816008470318}" type="pres">
      <dgm:prSet presAssocID="{3C0758BC-D8A1-4B22-8B0B-FA876D1FFC79}" presName="dummy" presStyleCnt="0"/>
      <dgm:spPr/>
    </dgm:pt>
    <dgm:pt modelId="{EEF1DBB6-F0C0-400D-8A12-5D2682333EBD}" type="pres">
      <dgm:prSet presAssocID="{3C0758BC-D8A1-4B22-8B0B-FA876D1FFC79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467B44-3D8D-4DAD-91BF-15CA4B76F7B0}" type="pres">
      <dgm:prSet presAssocID="{990CC760-B9AF-4F01-8202-638670754762}" presName="sibTrans" presStyleLbl="node1" presStyleIdx="3" presStyleCnt="5"/>
      <dgm:spPr/>
      <dgm:t>
        <a:bodyPr/>
        <a:lstStyle/>
        <a:p>
          <a:endParaRPr lang="ru-RU"/>
        </a:p>
      </dgm:t>
    </dgm:pt>
    <dgm:pt modelId="{E3A9541E-37E6-4124-869D-68040DDFD2D8}" type="pres">
      <dgm:prSet presAssocID="{3CB39294-7C13-4383-B0CB-D0C02CC2B5EA}" presName="dummy" presStyleCnt="0"/>
      <dgm:spPr/>
    </dgm:pt>
    <dgm:pt modelId="{91C971E9-9D67-45FA-B4CE-257CB7834B0E}" type="pres">
      <dgm:prSet presAssocID="{3CB39294-7C13-4383-B0CB-D0C02CC2B5EA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57FC29-FA28-438F-A211-EFAD2D181A05}" type="pres">
      <dgm:prSet presAssocID="{5C49277A-E9ED-46AD-A1F8-3441327CE5C4}" presName="sibTrans" presStyleLbl="node1" presStyleIdx="4" presStyleCnt="5"/>
      <dgm:spPr/>
      <dgm:t>
        <a:bodyPr/>
        <a:lstStyle/>
        <a:p>
          <a:endParaRPr lang="ru-RU"/>
        </a:p>
      </dgm:t>
    </dgm:pt>
  </dgm:ptLst>
  <dgm:cxnLst>
    <dgm:cxn modelId="{9C0AFCDC-EE34-43B7-9DC6-8D6B5FF4874B}" type="presOf" srcId="{1EE5EF4D-C954-4089-8258-30924CB3EC37}" destId="{3000ACB7-A8CF-4104-B8FA-E7A981F5577A}" srcOrd="0" destOrd="0" presId="urn:microsoft.com/office/officeart/2005/8/layout/cycle1"/>
    <dgm:cxn modelId="{8B1E013D-5EB8-4731-B7A0-5EC69F4BFF45}" type="presOf" srcId="{CBB3CDE8-BD19-435F-B65E-8880BB4A75F3}" destId="{0E10FB4B-5E9C-481F-BDAF-72E189B949C9}" srcOrd="0" destOrd="0" presId="urn:microsoft.com/office/officeart/2005/8/layout/cycle1"/>
    <dgm:cxn modelId="{B374A313-7782-4E64-80AB-A48A8BF1B64B}" srcId="{991EB06E-7ACC-419D-876C-9C8852A14FD0}" destId="{13B7989E-9362-4295-AAA6-2CD98C172CF9}" srcOrd="1" destOrd="0" parTransId="{4AB630E2-09FE-4F7D-BDC7-5884E7C29A00}" sibTransId="{E2159053-0A26-44A1-B8B0-A809233C80B3}"/>
    <dgm:cxn modelId="{1052A612-6C58-49C9-8251-9B01AF172CC4}" type="presOf" srcId="{3CB39294-7C13-4383-B0CB-D0C02CC2B5EA}" destId="{91C971E9-9D67-45FA-B4CE-257CB7834B0E}" srcOrd="0" destOrd="0" presId="urn:microsoft.com/office/officeart/2005/8/layout/cycle1"/>
    <dgm:cxn modelId="{59F11B4C-3536-4904-B75E-543787614C72}" srcId="{991EB06E-7ACC-419D-876C-9C8852A14FD0}" destId="{3C0758BC-D8A1-4B22-8B0B-FA876D1FFC79}" srcOrd="3" destOrd="0" parTransId="{195BB3EA-1FA2-476A-A184-E9D43CBE79AF}" sibTransId="{990CC760-B9AF-4F01-8202-638670754762}"/>
    <dgm:cxn modelId="{78D4BB9E-3498-40E3-B372-21C06F2E5FB0}" type="presOf" srcId="{E2159053-0A26-44A1-B8B0-A809233C80B3}" destId="{37836401-D248-4449-912A-1CE8A63B8B73}" srcOrd="0" destOrd="0" presId="urn:microsoft.com/office/officeart/2005/8/layout/cycle1"/>
    <dgm:cxn modelId="{C9C5859E-D41C-418B-9511-A792D42E6B97}" type="presOf" srcId="{990CC760-B9AF-4F01-8202-638670754762}" destId="{69467B44-3D8D-4DAD-91BF-15CA4B76F7B0}" srcOrd="0" destOrd="0" presId="urn:microsoft.com/office/officeart/2005/8/layout/cycle1"/>
    <dgm:cxn modelId="{ADCA0153-DDA7-4159-9EF6-4F37879058FD}" type="presOf" srcId="{13B7989E-9362-4295-AAA6-2CD98C172CF9}" destId="{4FB4ED59-7FAA-4851-9B81-5F585C9102F9}" srcOrd="0" destOrd="0" presId="urn:microsoft.com/office/officeart/2005/8/layout/cycle1"/>
    <dgm:cxn modelId="{51086295-643B-4C29-BF25-56AF37140E7C}" type="presOf" srcId="{3B3F8E2C-258B-4768-BEE5-EE5EA6366579}" destId="{B79CAF8F-31AA-412E-8659-93AF937D5281}" srcOrd="0" destOrd="0" presId="urn:microsoft.com/office/officeart/2005/8/layout/cycle1"/>
    <dgm:cxn modelId="{FD809981-E51C-476C-9FF4-F6CC714431C2}" type="presOf" srcId="{5C49277A-E9ED-46AD-A1F8-3441327CE5C4}" destId="{8B57FC29-FA28-438F-A211-EFAD2D181A05}" srcOrd="0" destOrd="0" presId="urn:microsoft.com/office/officeart/2005/8/layout/cycle1"/>
    <dgm:cxn modelId="{4C0C8907-D666-4790-AEFD-4158E182AEE7}" srcId="{991EB06E-7ACC-419D-876C-9C8852A14FD0}" destId="{CBB3CDE8-BD19-435F-B65E-8880BB4A75F3}" srcOrd="2" destOrd="0" parTransId="{5CB2581A-B612-49D1-AE7F-3016FAF52145}" sibTransId="{3B3F8E2C-258B-4768-BEE5-EE5EA6366579}"/>
    <dgm:cxn modelId="{0CCF1A55-8FBC-423B-AC34-8516679C0EA6}" type="presOf" srcId="{991EB06E-7ACC-419D-876C-9C8852A14FD0}" destId="{593927E0-7BCF-45A4-B0F8-F39ADE9BCFA3}" srcOrd="0" destOrd="0" presId="urn:microsoft.com/office/officeart/2005/8/layout/cycle1"/>
    <dgm:cxn modelId="{3EA5BE7A-3A3F-4B1B-938A-75EA2461968A}" type="presOf" srcId="{C281BA7D-FC39-4122-9A1E-3ED34B0EF54B}" destId="{D8EC7D92-6EC4-453D-8A67-9F981231743D}" srcOrd="0" destOrd="0" presId="urn:microsoft.com/office/officeart/2005/8/layout/cycle1"/>
    <dgm:cxn modelId="{90F742CB-60C8-4909-A4F2-87817C98A7E8}" type="presOf" srcId="{3C0758BC-D8A1-4B22-8B0B-FA876D1FFC79}" destId="{EEF1DBB6-F0C0-400D-8A12-5D2682333EBD}" srcOrd="0" destOrd="0" presId="urn:microsoft.com/office/officeart/2005/8/layout/cycle1"/>
    <dgm:cxn modelId="{8B4B5CD8-E9F4-4D7A-9C63-0F0109E18EC7}" srcId="{991EB06E-7ACC-419D-876C-9C8852A14FD0}" destId="{3CB39294-7C13-4383-B0CB-D0C02CC2B5EA}" srcOrd="4" destOrd="0" parTransId="{B714F8FB-A72E-4602-88BE-22857A741EB6}" sibTransId="{5C49277A-E9ED-46AD-A1F8-3441327CE5C4}"/>
    <dgm:cxn modelId="{95593980-9B48-4ED3-9104-7A4641A2E42C}" srcId="{991EB06E-7ACC-419D-876C-9C8852A14FD0}" destId="{C281BA7D-FC39-4122-9A1E-3ED34B0EF54B}" srcOrd="0" destOrd="0" parTransId="{DEDA2F61-01EB-4BBA-9F1B-A46D84B90B8F}" sibTransId="{1EE5EF4D-C954-4089-8258-30924CB3EC37}"/>
    <dgm:cxn modelId="{8946E2C1-A306-43F0-8DE1-0B1443DFDCDF}" type="presParOf" srcId="{593927E0-7BCF-45A4-B0F8-F39ADE9BCFA3}" destId="{BD1A0AB7-1CB7-482D-85CA-D7205F165592}" srcOrd="0" destOrd="0" presId="urn:microsoft.com/office/officeart/2005/8/layout/cycle1"/>
    <dgm:cxn modelId="{BC680293-49A6-439A-815E-58F51404F9AE}" type="presParOf" srcId="{593927E0-7BCF-45A4-B0F8-F39ADE9BCFA3}" destId="{D8EC7D92-6EC4-453D-8A67-9F981231743D}" srcOrd="1" destOrd="0" presId="urn:microsoft.com/office/officeart/2005/8/layout/cycle1"/>
    <dgm:cxn modelId="{9FD8BEC0-5817-486D-BCE1-F2BDB9862320}" type="presParOf" srcId="{593927E0-7BCF-45A4-B0F8-F39ADE9BCFA3}" destId="{3000ACB7-A8CF-4104-B8FA-E7A981F5577A}" srcOrd="2" destOrd="0" presId="urn:microsoft.com/office/officeart/2005/8/layout/cycle1"/>
    <dgm:cxn modelId="{6F1DCC1E-466E-43B7-893B-CE2F330187E3}" type="presParOf" srcId="{593927E0-7BCF-45A4-B0F8-F39ADE9BCFA3}" destId="{283AE40D-3703-4499-B59F-E9E6B1D3F841}" srcOrd="3" destOrd="0" presId="urn:microsoft.com/office/officeart/2005/8/layout/cycle1"/>
    <dgm:cxn modelId="{FFD18EEE-4679-42F0-BB1D-2603889783E3}" type="presParOf" srcId="{593927E0-7BCF-45A4-B0F8-F39ADE9BCFA3}" destId="{4FB4ED59-7FAA-4851-9B81-5F585C9102F9}" srcOrd="4" destOrd="0" presId="urn:microsoft.com/office/officeart/2005/8/layout/cycle1"/>
    <dgm:cxn modelId="{0BAD14B1-0624-44F4-80F4-21A6ED9944A1}" type="presParOf" srcId="{593927E0-7BCF-45A4-B0F8-F39ADE9BCFA3}" destId="{37836401-D248-4449-912A-1CE8A63B8B73}" srcOrd="5" destOrd="0" presId="urn:microsoft.com/office/officeart/2005/8/layout/cycle1"/>
    <dgm:cxn modelId="{78F2FDD1-D453-40D5-8C94-50D14F42D2F4}" type="presParOf" srcId="{593927E0-7BCF-45A4-B0F8-F39ADE9BCFA3}" destId="{33BF4E5C-1230-45A7-8B21-A468B1A81B36}" srcOrd="6" destOrd="0" presId="urn:microsoft.com/office/officeart/2005/8/layout/cycle1"/>
    <dgm:cxn modelId="{AEFA81BA-18AC-42B1-BB64-763E8198E6C0}" type="presParOf" srcId="{593927E0-7BCF-45A4-B0F8-F39ADE9BCFA3}" destId="{0E10FB4B-5E9C-481F-BDAF-72E189B949C9}" srcOrd="7" destOrd="0" presId="urn:microsoft.com/office/officeart/2005/8/layout/cycle1"/>
    <dgm:cxn modelId="{8E12FB92-7AE2-40C7-B3E8-AC98F819E22D}" type="presParOf" srcId="{593927E0-7BCF-45A4-B0F8-F39ADE9BCFA3}" destId="{B79CAF8F-31AA-412E-8659-93AF937D5281}" srcOrd="8" destOrd="0" presId="urn:microsoft.com/office/officeart/2005/8/layout/cycle1"/>
    <dgm:cxn modelId="{6E50742F-F9F7-48E4-A57E-96E9A6086D98}" type="presParOf" srcId="{593927E0-7BCF-45A4-B0F8-F39ADE9BCFA3}" destId="{F2AADC78-9E0F-4A5C-AABF-816008470318}" srcOrd="9" destOrd="0" presId="urn:microsoft.com/office/officeart/2005/8/layout/cycle1"/>
    <dgm:cxn modelId="{831D830D-F30E-4DFC-AC85-E58C6BADA576}" type="presParOf" srcId="{593927E0-7BCF-45A4-B0F8-F39ADE9BCFA3}" destId="{EEF1DBB6-F0C0-400D-8A12-5D2682333EBD}" srcOrd="10" destOrd="0" presId="urn:microsoft.com/office/officeart/2005/8/layout/cycle1"/>
    <dgm:cxn modelId="{8BF801B8-631D-4F90-BE8F-AE23FBD7E818}" type="presParOf" srcId="{593927E0-7BCF-45A4-B0F8-F39ADE9BCFA3}" destId="{69467B44-3D8D-4DAD-91BF-15CA4B76F7B0}" srcOrd="11" destOrd="0" presId="urn:microsoft.com/office/officeart/2005/8/layout/cycle1"/>
    <dgm:cxn modelId="{91463E32-A95B-40FD-A35D-690DC44060F5}" type="presParOf" srcId="{593927E0-7BCF-45A4-B0F8-F39ADE9BCFA3}" destId="{E3A9541E-37E6-4124-869D-68040DDFD2D8}" srcOrd="12" destOrd="0" presId="urn:microsoft.com/office/officeart/2005/8/layout/cycle1"/>
    <dgm:cxn modelId="{AC7F025C-A81C-4A6E-82AF-EE4C71919445}" type="presParOf" srcId="{593927E0-7BCF-45A4-B0F8-F39ADE9BCFA3}" destId="{91C971E9-9D67-45FA-B4CE-257CB7834B0E}" srcOrd="13" destOrd="0" presId="urn:microsoft.com/office/officeart/2005/8/layout/cycle1"/>
    <dgm:cxn modelId="{C7197387-B867-433A-ABAF-B1889F58B658}" type="presParOf" srcId="{593927E0-7BCF-45A4-B0F8-F39ADE9BCFA3}" destId="{8B57FC29-FA28-438F-A211-EFAD2D181A05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C7D92-6EC4-453D-8A67-9F981231743D}">
      <dsp:nvSpPr>
        <dsp:cNvPr id="0" name=""/>
        <dsp:cNvSpPr/>
      </dsp:nvSpPr>
      <dsp:spPr>
        <a:xfrm>
          <a:off x="5489956" y="38631"/>
          <a:ext cx="1715909" cy="1312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шрифт</a:t>
          </a:r>
          <a:endParaRPr lang="ru-RU" sz="2800" kern="1200" dirty="0"/>
        </a:p>
      </dsp:txBody>
      <dsp:txXfrm>
        <a:off x="5489956" y="38631"/>
        <a:ext cx="1715909" cy="1312057"/>
      </dsp:txXfrm>
    </dsp:sp>
    <dsp:sp modelId="{3000ACB7-A8CF-4104-B8FA-E7A981F5577A}">
      <dsp:nvSpPr>
        <dsp:cNvPr id="0" name=""/>
        <dsp:cNvSpPr/>
      </dsp:nvSpPr>
      <dsp:spPr>
        <a:xfrm>
          <a:off x="2603098" y="391"/>
          <a:ext cx="4922240" cy="4922240"/>
        </a:xfrm>
        <a:prstGeom prst="circularArrow">
          <a:avLst>
            <a:gd name="adj1" fmla="val 5198"/>
            <a:gd name="adj2" fmla="val 335746"/>
            <a:gd name="adj3" fmla="val 21293923"/>
            <a:gd name="adj4" fmla="val 19765642"/>
            <a:gd name="adj5" fmla="val 606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B4ED59-7FAA-4851-9B81-5F585C9102F9}">
      <dsp:nvSpPr>
        <dsp:cNvPr id="0" name=""/>
        <dsp:cNvSpPr/>
      </dsp:nvSpPr>
      <dsp:spPr>
        <a:xfrm>
          <a:off x="6218736" y="2480359"/>
          <a:ext cx="1845081" cy="1312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/>
            <a:t>изобра-жение</a:t>
          </a:r>
          <a:endParaRPr lang="ru-RU" sz="2800" kern="1200" dirty="0"/>
        </a:p>
      </dsp:txBody>
      <dsp:txXfrm>
        <a:off x="6218736" y="2480359"/>
        <a:ext cx="1845081" cy="1312057"/>
      </dsp:txXfrm>
    </dsp:sp>
    <dsp:sp modelId="{37836401-D248-4449-912A-1CE8A63B8B73}">
      <dsp:nvSpPr>
        <dsp:cNvPr id="0" name=""/>
        <dsp:cNvSpPr/>
      </dsp:nvSpPr>
      <dsp:spPr>
        <a:xfrm>
          <a:off x="2575041" y="22688"/>
          <a:ext cx="4922240" cy="4922240"/>
        </a:xfrm>
        <a:prstGeom prst="circularArrow">
          <a:avLst>
            <a:gd name="adj1" fmla="val 5198"/>
            <a:gd name="adj2" fmla="val 335746"/>
            <a:gd name="adj3" fmla="val 4015404"/>
            <a:gd name="adj4" fmla="val 2252784"/>
            <a:gd name="adj5" fmla="val 606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10FB4B-5E9C-481F-BDAF-72E189B949C9}">
      <dsp:nvSpPr>
        <dsp:cNvPr id="0" name=""/>
        <dsp:cNvSpPr/>
      </dsp:nvSpPr>
      <dsp:spPr>
        <a:xfrm>
          <a:off x="4408190" y="3989430"/>
          <a:ext cx="1312057" cy="1312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цвет</a:t>
          </a:r>
          <a:endParaRPr lang="ru-RU" sz="2800" kern="1200" dirty="0"/>
        </a:p>
      </dsp:txBody>
      <dsp:txXfrm>
        <a:off x="4408190" y="3989430"/>
        <a:ext cx="1312057" cy="1312057"/>
      </dsp:txXfrm>
    </dsp:sp>
    <dsp:sp modelId="{B79CAF8F-31AA-412E-8659-93AF937D5281}">
      <dsp:nvSpPr>
        <dsp:cNvPr id="0" name=""/>
        <dsp:cNvSpPr/>
      </dsp:nvSpPr>
      <dsp:spPr>
        <a:xfrm>
          <a:off x="2603098" y="391"/>
          <a:ext cx="4922240" cy="4922240"/>
        </a:xfrm>
        <a:prstGeom prst="circularArrow">
          <a:avLst>
            <a:gd name="adj1" fmla="val 5198"/>
            <a:gd name="adj2" fmla="val 335746"/>
            <a:gd name="adj3" fmla="val 8211470"/>
            <a:gd name="adj4" fmla="val 6448850"/>
            <a:gd name="adj5" fmla="val 606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F1DBB6-F0C0-400D-8A12-5D2682333EBD}">
      <dsp:nvSpPr>
        <dsp:cNvPr id="0" name=""/>
        <dsp:cNvSpPr/>
      </dsp:nvSpPr>
      <dsp:spPr>
        <a:xfrm>
          <a:off x="2331132" y="2480359"/>
          <a:ext cx="1312057" cy="1312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/>
            <a:t>испол-нение</a:t>
          </a:r>
          <a:endParaRPr lang="ru-RU" sz="2800" kern="1200" dirty="0"/>
        </a:p>
      </dsp:txBody>
      <dsp:txXfrm>
        <a:off x="2331132" y="2480359"/>
        <a:ext cx="1312057" cy="1312057"/>
      </dsp:txXfrm>
    </dsp:sp>
    <dsp:sp modelId="{69467B44-3D8D-4DAD-91BF-15CA4B76F7B0}">
      <dsp:nvSpPr>
        <dsp:cNvPr id="0" name=""/>
        <dsp:cNvSpPr/>
      </dsp:nvSpPr>
      <dsp:spPr>
        <a:xfrm>
          <a:off x="2603098" y="391"/>
          <a:ext cx="4922240" cy="4922240"/>
        </a:xfrm>
        <a:prstGeom prst="circularArrow">
          <a:avLst>
            <a:gd name="adj1" fmla="val 5198"/>
            <a:gd name="adj2" fmla="val 335746"/>
            <a:gd name="adj3" fmla="val 12298613"/>
            <a:gd name="adj4" fmla="val 10770331"/>
            <a:gd name="adj5" fmla="val 606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C971E9-9D67-45FA-B4CE-257CB7834B0E}">
      <dsp:nvSpPr>
        <dsp:cNvPr id="0" name=""/>
        <dsp:cNvSpPr/>
      </dsp:nvSpPr>
      <dsp:spPr>
        <a:xfrm>
          <a:off x="3124497" y="38631"/>
          <a:ext cx="1312057" cy="1312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/>
            <a:t>орна</a:t>
          </a:r>
          <a:r>
            <a:rPr lang="ru-RU" sz="2800" kern="1200" dirty="0" smtClean="0"/>
            <a:t>-мент</a:t>
          </a:r>
          <a:endParaRPr lang="ru-RU" sz="2800" kern="1200" dirty="0"/>
        </a:p>
      </dsp:txBody>
      <dsp:txXfrm>
        <a:off x="3124497" y="38631"/>
        <a:ext cx="1312057" cy="1312057"/>
      </dsp:txXfrm>
    </dsp:sp>
    <dsp:sp modelId="{8B57FC29-FA28-438F-A211-EFAD2D181A05}">
      <dsp:nvSpPr>
        <dsp:cNvPr id="0" name=""/>
        <dsp:cNvSpPr/>
      </dsp:nvSpPr>
      <dsp:spPr>
        <a:xfrm>
          <a:off x="2603098" y="391"/>
          <a:ext cx="4922240" cy="4922240"/>
        </a:xfrm>
        <a:prstGeom prst="circularArrow">
          <a:avLst>
            <a:gd name="adj1" fmla="val 5198"/>
            <a:gd name="adj2" fmla="val 335746"/>
            <a:gd name="adj3" fmla="val 16538726"/>
            <a:gd name="adj4" fmla="val 15197863"/>
            <a:gd name="adj5" fmla="val 606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cardesign.ru/articles/history/2010/07/15/4050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hHwIJ-XSDA" TargetMode="External"/><Relationship Id="rId2" Type="http://schemas.openxmlformats.org/officeDocument/2006/relationships/hyperlink" Target="https://www.youtube.com/watch?v=G0cV5dhgqwo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youtube.com/watch?v=G0cV5dhgqwo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587022"/>
            <a:ext cx="9448800" cy="395111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Промышленная </a:t>
            </a:r>
            <a:r>
              <a:rPr lang="ru-RU" dirty="0" smtClean="0"/>
              <a:t>графика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Дизайн </a:t>
            </a:r>
            <a:r>
              <a:rPr lang="ru-RU" dirty="0" smtClean="0"/>
              <a:t>упаковки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95777" y="4794956"/>
            <a:ext cx="9448800" cy="230575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Урок изобразительного искусства для 7 класса</a:t>
            </a:r>
          </a:p>
          <a:p>
            <a:pPr algn="ctr"/>
            <a:r>
              <a:rPr lang="ru-RU" dirty="0" smtClean="0"/>
              <a:t>Автор: Фоменко Ирина Аркадьевна</a:t>
            </a:r>
          </a:p>
          <a:p>
            <a:pPr algn="ctr"/>
            <a:r>
              <a:rPr lang="ru-RU" dirty="0" smtClean="0"/>
              <a:t>ГБОУ СОШ №176 </a:t>
            </a:r>
          </a:p>
          <a:p>
            <a:pPr algn="ctr"/>
            <a:r>
              <a:rPr lang="ru-RU" dirty="0" smtClean="0"/>
              <a:t>Санкт-Петербург</a:t>
            </a:r>
          </a:p>
          <a:p>
            <a:pPr algn="ctr"/>
            <a:r>
              <a:rPr lang="ru-RU" dirty="0" smtClean="0"/>
              <a:t>2019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8703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79600" y="764373"/>
            <a:ext cx="9626600" cy="1293028"/>
          </a:xfrm>
        </p:spPr>
        <p:txBody>
          <a:bodyPr/>
          <a:lstStyle/>
          <a:p>
            <a:r>
              <a:rPr lang="ru-RU" b="1" dirty="0"/>
              <a:t>Упаковка включает в себя: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3600" dirty="0"/>
              <a:t>Данные о продукции</a:t>
            </a:r>
            <a:r>
              <a:rPr lang="ru-RU" sz="3600" dirty="0" smtClean="0"/>
              <a:t>: </a:t>
            </a:r>
            <a:r>
              <a:rPr lang="ru-RU" sz="3600" dirty="0"/>
              <a:t>товарный знак, тип, наименование, название производителя и т.д. </a:t>
            </a:r>
          </a:p>
          <a:p>
            <a:pPr lvl="0"/>
            <a:r>
              <a:rPr lang="ru-RU" sz="3600" dirty="0"/>
              <a:t>Рекламу товара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6254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r>
              <a:rPr lang="ru-RU" b="1" dirty="0" smtClean="0"/>
              <a:t>Этапы разработки дизайна упаковки: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/>
              <a:t>1. Визуальный этап. Зная слабые и сильные разработок конкурентов, можно приступать к формированию стратегии собственного идеального дизайна.</a:t>
            </a:r>
          </a:p>
          <a:p>
            <a:r>
              <a:rPr lang="ru-RU" sz="3200" dirty="0"/>
              <a:t>2.Изучение целевой аудитории товара, предполагаемых продаж.</a:t>
            </a:r>
          </a:p>
          <a:p>
            <a:r>
              <a:rPr lang="ru-RU" sz="3200" dirty="0"/>
              <a:t>3.  Собственно дизайн, то есть подготовка  эскизов, выбор формы, цвета, логотипа.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2305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61243" y="764373"/>
            <a:ext cx="11559823" cy="1293028"/>
          </a:xfrm>
        </p:spPr>
        <p:txBody>
          <a:bodyPr/>
          <a:lstStyle/>
          <a:p>
            <a:pPr algn="ctr"/>
            <a:r>
              <a:rPr lang="ru-RU" sz="3200" b="1" dirty="0" smtClean="0"/>
              <a:t>СРЕДСТВА ХУДОЖЕСТВЕННОЙ ВЫРАЗИТЕЛЬНОСТИ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b="1" dirty="0"/>
              <a:t>1. Шрифт</a:t>
            </a:r>
            <a:endParaRPr lang="ru-RU" sz="3600" dirty="0"/>
          </a:p>
          <a:p>
            <a:pPr marL="0" indent="0">
              <a:buNone/>
            </a:pPr>
            <a:r>
              <a:rPr lang="ru-RU" sz="3600" dirty="0"/>
              <a:t>Шрифт — необходим для создания неповторимых образов и уникальных брендов.</a:t>
            </a:r>
          </a:p>
          <a:p>
            <a:pPr marL="0" indent="0">
              <a:buNone/>
            </a:pPr>
            <a:r>
              <a:rPr lang="ru-RU" sz="3600" b="1" dirty="0"/>
              <a:t>2. Символ</a:t>
            </a:r>
            <a:endParaRPr lang="ru-RU" sz="3600" dirty="0"/>
          </a:p>
          <a:p>
            <a:pPr marL="0" indent="0">
              <a:buNone/>
            </a:pPr>
            <a:r>
              <a:rPr lang="ru-RU" sz="3600" dirty="0"/>
              <a:t> Это  логотип, знак фирмы.</a:t>
            </a:r>
          </a:p>
          <a:p>
            <a:pPr marL="0" indent="0">
              <a:buNone/>
            </a:pPr>
            <a:r>
              <a:rPr lang="ru-RU" sz="3600" b="1" dirty="0"/>
              <a:t>3. Цвет.</a:t>
            </a:r>
            <a:endParaRPr lang="ru-RU" sz="36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3187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7200" u="sng" dirty="0" smtClean="0"/>
              <a:t>Задание:</a:t>
            </a:r>
          </a:p>
          <a:p>
            <a:pPr marL="0" indent="0">
              <a:buNone/>
            </a:pPr>
            <a:r>
              <a:rPr lang="ru-RU" sz="7200" dirty="0" smtClean="0"/>
              <a:t>разработать упаковку для коробки конфет</a:t>
            </a:r>
            <a:endParaRPr lang="ru-RU" sz="7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/>
              <a:t>Практическая работа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2971809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5800" y="575734"/>
            <a:ext cx="4114800" cy="1975556"/>
          </a:xfrm>
        </p:spPr>
        <p:txBody>
          <a:bodyPr>
            <a:normAutofit/>
          </a:bodyPr>
          <a:lstStyle/>
          <a:p>
            <a:r>
              <a:rPr lang="ru-RU" sz="2400" i="1" dirty="0"/>
              <a:t>Промышленная графика обслуживает сферу производства и сбыта промышленной продукции</a:t>
            </a:r>
            <a:endParaRPr lang="ru-RU" sz="24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sz="2400" i="1" dirty="0"/>
              <a:t>Это разработка </a:t>
            </a:r>
            <a:r>
              <a:rPr lang="ru-RU" sz="2400" i="1" dirty="0" smtClean="0"/>
              <a:t>оформления</a:t>
            </a:r>
          </a:p>
          <a:p>
            <a:pPr fontAlgn="base"/>
            <a:endParaRPr lang="ru-RU" sz="2400" dirty="0"/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ru-RU" sz="2400" i="1" dirty="0"/>
              <a:t>товарных ярлыков,</a:t>
            </a:r>
            <a:endParaRPr lang="ru-RU" sz="2400" dirty="0"/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ru-RU" sz="2400" i="1" dirty="0"/>
              <a:t>фирменных знаков,</a:t>
            </a:r>
            <a:endParaRPr lang="ru-RU" sz="2400" dirty="0"/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ru-RU" sz="2400" i="1" dirty="0"/>
              <a:t>упаковок,</a:t>
            </a:r>
            <a:endParaRPr lang="ru-R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i="1" dirty="0"/>
              <a:t>рекламных </a:t>
            </a:r>
            <a:r>
              <a:rPr lang="ru-RU" sz="2400" i="1" dirty="0" smtClean="0"/>
              <a:t>изданий</a:t>
            </a:r>
            <a:endParaRPr lang="ru-RU" sz="2400" dirty="0"/>
          </a:p>
        </p:txBody>
      </p:sp>
      <p:pic>
        <p:nvPicPr>
          <p:cNvPr id="1026" name="Picture 2" descr="ÐÐ°ÑÑÐ¸Ð½ÐºÐ¸ Ð¿Ð¾ Ð·Ð°Ð¿ÑÐ¾ÑÑ ÑÐ¾Ð²Ð°ÑÐ½ÑÐ¹ ÑÑÐ»ÑÐº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" b="43981"/>
          <a:stretch/>
        </p:blipFill>
        <p:spPr bwMode="auto">
          <a:xfrm>
            <a:off x="5068711" y="2276993"/>
            <a:ext cx="6414911" cy="289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Ð°ÑÑÐ¸Ð½ÐºÐ¸ Ð¿Ð¾ Ð·Ð°Ð¿ÑÐ¾ÑÑ ÑÐ¸ÑÐ¼ÐµÐ½Ð½Ñ Ð·Ð½Ð°Ð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183" y="2230841"/>
            <a:ext cx="6699965" cy="376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ÐÐ°ÑÑÐ¸Ð½ÐºÐ¸ Ð¿Ð¾ Ð·Ð°Ð¿ÑÐ¾ÑÑ ÑÐ¿Ð°ÐºÐ¾Ð²ÐºÐ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232" y="960765"/>
            <a:ext cx="7653866" cy="570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ÐÐ°ÑÑÐ¸Ð½ÐºÐ¸ Ð¿Ð¾ Ð·Ð°Ð¿ÑÐ¾ÑÑ ÑÐµÐºÐ»Ð°Ð¼Ð½ÑÐµ Ð¸Ð·Ð´Ð°Ð½Ð¸Ñ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756" y="1365957"/>
            <a:ext cx="7225906" cy="533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099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2775" y="194848"/>
            <a:ext cx="1128903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/>
              <a:t> В произведениях промышленной графики одинаково важную роль </a:t>
            </a:r>
            <a:r>
              <a:rPr lang="ru-RU" i="1" dirty="0" smtClean="0"/>
              <a:t>играют: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674586157"/>
              </p:ext>
            </p:extLst>
          </p:nvPr>
        </p:nvGraphicFramePr>
        <p:xfrm>
          <a:off x="1059815" y="1554480"/>
          <a:ext cx="10394950" cy="5303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950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РОЖДЕНИЕ ПРОМЫШЛЕННОГО ДИЗАЙНА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i="1" dirty="0"/>
              <a:t>Датой рождения дизайна можно считать 1930-е годы, когда под руководством ведущих художников была организована художественно-промышленная </a:t>
            </a:r>
            <a:r>
              <a:rPr lang="ru-RU" i="1" dirty="0" smtClean="0"/>
              <a:t>деятельность </a:t>
            </a:r>
            <a:r>
              <a:rPr lang="ru-RU" i="1" dirty="0"/>
              <a:t>на крупных производствах.</a:t>
            </a:r>
          </a:p>
          <a:p>
            <a:r>
              <a:rPr lang="ru-RU" i="1" dirty="0"/>
              <a:t> Самым ярким примером такой деятельности являются новации </a:t>
            </a:r>
            <a:r>
              <a:rPr lang="ru-RU" b="1" i="1" dirty="0">
                <a:hlinkClick r:id="rId2"/>
              </a:rPr>
              <a:t>Петера </a:t>
            </a:r>
            <a:r>
              <a:rPr lang="ru-RU" b="1" i="1" dirty="0" err="1">
                <a:hlinkClick r:id="rId2"/>
              </a:rPr>
              <a:t>Беренса</a:t>
            </a:r>
            <a:r>
              <a:rPr lang="ru-RU" b="1" i="1" dirty="0">
                <a:hlinkClick r:id="rId2"/>
              </a:rPr>
              <a:t> </a:t>
            </a:r>
            <a:r>
              <a:rPr lang="ru-RU" i="1" dirty="0"/>
              <a:t>на посту художественного директора концерна </a:t>
            </a:r>
            <a:r>
              <a:rPr lang="ru-RU" i="1" dirty="0" smtClean="0"/>
              <a:t>АЭГ </a:t>
            </a:r>
            <a:r>
              <a:rPr lang="ru-RU" dirty="0"/>
              <a:t>(Всеобщая компания </a:t>
            </a:r>
            <a:r>
              <a:rPr lang="ru-RU" dirty="0" smtClean="0"/>
              <a:t>электричества)</a:t>
            </a:r>
            <a:r>
              <a:rPr lang="ru-RU" i="1" dirty="0" smtClean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1026" name="Picture 2" descr="https://imgprx.livejournal.net/27cefdc423b466d992767d0e7ca8e03d41ff95ac/ghdLDdA9lSgSeMEuCDoaaF0wLqN4tHgtDmPDX7pKDSzZvrTQluoAnOToIajzPxewJNFTIb5jDFSiscCHUyqDmhTT6x0_bv5FPW7jUv8IDiFNzLGlUYB7V7BMbjXIIT-U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460" y="2194371"/>
            <a:ext cx="3346679" cy="402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g-fotki.yandex.ru/get/44951/48517161.21/0_1886bd_2320e8e8_or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986" y="2007664"/>
            <a:ext cx="3406153" cy="439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003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Советские дизайнеры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05029" y="1873958"/>
            <a:ext cx="5540829" cy="4161283"/>
          </a:xfrm>
        </p:spPr>
        <p:txBody>
          <a:bodyPr>
            <a:normAutofit/>
          </a:bodyPr>
          <a:lstStyle/>
          <a:p>
            <a:r>
              <a:rPr lang="ru-RU" i="1" dirty="0"/>
              <a:t>Важную роль в развитии советской промышленной графики в 1920-х — начале 1930-х г. </a:t>
            </a:r>
            <a:r>
              <a:rPr lang="ru-RU" i="1" dirty="0" smtClean="0"/>
              <a:t>сыграли </a:t>
            </a:r>
            <a:r>
              <a:rPr lang="ru-RU" i="1" dirty="0"/>
              <a:t>В.В. Маяковский</a:t>
            </a:r>
            <a:r>
              <a:rPr lang="ru-RU" i="1" dirty="0" smtClean="0"/>
              <a:t>,</a:t>
            </a:r>
            <a:r>
              <a:rPr lang="ru-RU" i="1" dirty="0"/>
              <a:t> А.М. </a:t>
            </a:r>
            <a:r>
              <a:rPr lang="ru-RU" i="1" dirty="0" smtClean="0"/>
              <a:t>Родченко, Л.М</a:t>
            </a:r>
            <a:r>
              <a:rPr lang="ru-RU" i="1" dirty="0"/>
              <a:t>. </a:t>
            </a:r>
            <a:r>
              <a:rPr lang="ru-RU" i="1" dirty="0" smtClean="0"/>
              <a:t>Лисицкий и </a:t>
            </a:r>
            <a:r>
              <a:rPr lang="ru-RU" i="1" dirty="0"/>
              <a:t>другие</a:t>
            </a:r>
            <a:r>
              <a:rPr lang="ru-RU" i="1" dirty="0" smtClean="0"/>
              <a:t>.</a:t>
            </a:r>
          </a:p>
          <a:p>
            <a:r>
              <a:rPr lang="ru-RU" i="1" dirty="0" smtClean="0"/>
              <a:t> </a:t>
            </a:r>
            <a:r>
              <a:rPr lang="ru-RU" i="1" dirty="0"/>
              <a:t>В 1930-х г. в области промышленной графики работал Е.Е. </a:t>
            </a:r>
            <a:r>
              <a:rPr lang="ru-RU" i="1" dirty="0" smtClean="0"/>
              <a:t>Лансере.</a:t>
            </a:r>
          </a:p>
          <a:p>
            <a:r>
              <a:rPr lang="ru-RU" i="1" dirty="0" smtClean="0"/>
              <a:t>В </a:t>
            </a:r>
            <a:r>
              <a:rPr lang="ru-RU" i="1" dirty="0"/>
              <a:t>1940-х — </a:t>
            </a:r>
            <a:r>
              <a:rPr lang="ru-RU" i="1" dirty="0" err="1"/>
              <a:t>Кукрыниксы</a:t>
            </a:r>
            <a:r>
              <a:rPr lang="ru-RU" i="1" dirty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2050" name="Picture 2" descr="ÐÐ¾ÑÐ¾Ð¶ÐµÐµ Ð¸Ð·Ð¾Ð±ÑÐ°Ð¶ÐµÐ½Ð¸Ðµ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906020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Ð»Ð°Ð´Ð¸Ð¼Ð¸Ñ ÐÐ°ÑÐºÐ¾Ð²ÑÐºÐ¸Ð¹ Ð¸ ÐÐ»ÐµÐºÑÐ°Ð½Ð´Ñ Ð Ð¾Ð´ÑÐµÐ½ÐºÐ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07" y="1906020"/>
            <a:ext cx="2944593" cy="406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94" y="1873958"/>
            <a:ext cx="3267217" cy="412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Â«ÐÐ¾Ð¼Ð¾Ð½Ð¾ÑÐ¾Ð² Ð¸ ÐµÐ»Ð¸Ð·Ð°Ð²ÐµÑÐ¸Ð½ÑÐºÐ¾Ðµ Ð²ÑÐµÐ¼ÑÂ» (1912).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311" y="1873958"/>
            <a:ext cx="2914718" cy="409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2014-11-24_23104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93" y="1798419"/>
            <a:ext cx="6181935" cy="444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631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2450" y="472272"/>
            <a:ext cx="11296650" cy="1559727"/>
          </a:xfrm>
        </p:spPr>
        <p:txBody>
          <a:bodyPr>
            <a:noAutofit/>
          </a:bodyPr>
          <a:lstStyle/>
          <a:p>
            <a:pPr algn="l"/>
            <a:r>
              <a:rPr lang="ru-RU" sz="2400" b="1" i="1" u="sng" dirty="0"/>
              <a:t>Упаковка</a:t>
            </a:r>
            <a:r>
              <a:rPr lang="ru-RU" sz="2400" b="1" i="1" dirty="0"/>
              <a:t>-</a:t>
            </a:r>
            <a:r>
              <a:rPr lang="ru-RU" sz="2400" i="1" dirty="0"/>
              <a:t> это емкость, в которой содержат продукт, плюс все атрибуты, необходимые для защиты ее содержимого во время перевозки, правильного использования и для того, чтобы уговорить потребителя </a:t>
            </a:r>
            <a:r>
              <a:rPr lang="ru-RU" sz="2400" i="1" dirty="0" smtClean="0"/>
              <a:t>купить.</a:t>
            </a:r>
            <a:endParaRPr lang="ru-RU" sz="2400" dirty="0"/>
          </a:p>
        </p:txBody>
      </p:sp>
      <p:pic>
        <p:nvPicPr>
          <p:cNvPr id="3074" name="Picture 2" descr="ÐÐ°ÑÑÐ¸Ð½ÐºÐ¸ Ð¿Ð¾ Ð·Ð°Ð¿ÑÐ¾ÑÑ Ð¸Ð½ÑÐµÑÐµÑÐ½ÑÐ¹ Ð´Ð¸Ð·Ð°Ð¹Ð½ ÑÐ¿Ð°ÐºÐ¾Ð²ÐºÐ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2031999"/>
            <a:ext cx="8242300" cy="432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755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4500" y="0"/>
            <a:ext cx="8610600" cy="1293028"/>
          </a:xfrm>
        </p:spPr>
        <p:txBody>
          <a:bodyPr/>
          <a:lstStyle/>
          <a:p>
            <a:r>
              <a:rPr lang="ru-RU" dirty="0" smtClean="0">
                <a:hlinkClick r:id="rId2"/>
              </a:rPr>
              <a:t>ИСТОРИЯ УПАКОВКИ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261100" y="1293028"/>
            <a:ext cx="5334000" cy="4643884"/>
          </a:xfrm>
        </p:spPr>
        <p:txBody>
          <a:bodyPr/>
          <a:lstStyle/>
          <a:p>
            <a:pPr algn="r"/>
            <a:r>
              <a:rPr lang="ru-RU" i="1" dirty="0"/>
              <a:t>Упаковка имеет очень давнюю </a:t>
            </a:r>
            <a:r>
              <a:rPr lang="ru-RU" i="1" dirty="0">
                <a:hlinkClick r:id="rId3"/>
              </a:rPr>
              <a:t>историю</a:t>
            </a:r>
            <a:r>
              <a:rPr lang="ru-RU" i="1" dirty="0"/>
              <a:t>. </a:t>
            </a:r>
            <a:r>
              <a:rPr lang="ru-RU" i="1" dirty="0" smtClean="0"/>
              <a:t>Вначале </a:t>
            </a:r>
            <a:r>
              <a:rPr lang="ru-RU" i="1" dirty="0"/>
              <a:t>тарой  служили  плетёные обмазанные глиной корзины, в них хранили сыпучие и твёрдые материалы. Жидкости, оливковое масло и  вино, хранились в </a:t>
            </a:r>
            <a:r>
              <a:rPr lang="ru-RU" i="1" dirty="0" smtClean="0"/>
              <a:t>керамике</a:t>
            </a:r>
          </a:p>
          <a:p>
            <a:pPr algn="r"/>
            <a:r>
              <a:rPr lang="ru-RU" i="1" dirty="0"/>
              <a:t>Первые бумажные пакеты в  качестве  тары стали использовать в начале 18 века</a:t>
            </a:r>
            <a:r>
              <a:rPr lang="ru-RU" i="1" dirty="0" smtClean="0"/>
              <a:t>.</a:t>
            </a:r>
          </a:p>
          <a:p>
            <a:pPr algn="r"/>
            <a:r>
              <a:rPr lang="ru-RU" dirty="0"/>
              <a:t>В 1952 году  конкуренцию им составили полиэтиленовые пакеты. </a:t>
            </a:r>
          </a:p>
          <a:p>
            <a:pPr algn="r"/>
            <a:endParaRPr lang="ru-RU" i="1" dirty="0"/>
          </a:p>
          <a:p>
            <a:pPr algn="r"/>
            <a:endParaRPr lang="ru-RU" dirty="0"/>
          </a:p>
        </p:txBody>
      </p:sp>
      <p:pic>
        <p:nvPicPr>
          <p:cNvPr id="4106" name="Picture 10" descr="ÐÐ°ÑÑÐ¸Ð½ÐºÐ¸ Ð¿Ð¾ Ð·Ð°Ð¿ÑÐ¾ÑÑ Ð¿Ð¸ÑÐ¾Ñ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14475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ÐÐ°ÑÑÐ¸Ð½ÐºÐ¸ Ð¿Ð¾ Ð·Ð°Ð¿ÑÐ¾ÑÑ Ð¿ÐµÑÐ²ÑÐµ Ð±ÑÐ¼Ð°Ð¶Ð½ÑÐµ Ð¿Ð°ÐºÐµÑÑ Ð´Ð»Ñ ÑÐ¿Ð°ÐºÐ¾Ð²ÐºÐ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06334"/>
            <a:ext cx="5334000" cy="429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342050"/>
            <a:ext cx="6229350" cy="442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315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4500" y="0"/>
            <a:ext cx="8610600" cy="1293028"/>
          </a:xfrm>
        </p:spPr>
        <p:txBody>
          <a:bodyPr/>
          <a:lstStyle/>
          <a:p>
            <a:r>
              <a:rPr lang="ru-RU" dirty="0" smtClean="0">
                <a:hlinkClick r:id="rId2"/>
              </a:rPr>
              <a:t>ИСТОРИЯ УПАКОВКИ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583753" y="1623228"/>
            <a:ext cx="5334000" cy="4643884"/>
          </a:xfrm>
        </p:spPr>
        <p:txBody>
          <a:bodyPr/>
          <a:lstStyle/>
          <a:p>
            <a:pPr algn="r"/>
            <a:r>
              <a:rPr lang="ru-RU" i="1" dirty="0"/>
              <a:t>В 1958 году  появляется пивная алюминиевая банка, которая снабжается крышкой с алюминиевым колечком</a:t>
            </a:r>
            <a:r>
              <a:rPr lang="ru-RU" i="1" dirty="0" smtClean="0"/>
              <a:t>.</a:t>
            </a:r>
          </a:p>
          <a:p>
            <a:pPr algn="r"/>
            <a:r>
              <a:rPr lang="ru-RU" i="1" dirty="0"/>
              <a:t>В 1960-е гг. появляются фильтрующие пакетики для чая и самоклеящаяся лента для обмотки ящиков</a:t>
            </a:r>
            <a:r>
              <a:rPr lang="ru-RU" i="1" dirty="0" smtClean="0"/>
              <a:t>.</a:t>
            </a:r>
          </a:p>
          <a:p>
            <a:pPr algn="r"/>
            <a:r>
              <a:rPr lang="ru-RU" i="1" dirty="0"/>
              <a:t>Во время  Второй Мировой войны стали использовать пластмассу</a:t>
            </a:r>
          </a:p>
          <a:p>
            <a:pPr algn="r"/>
            <a:endParaRPr lang="ru-RU" i="1" dirty="0"/>
          </a:p>
          <a:p>
            <a:pPr algn="r"/>
            <a:endParaRPr lang="ru-RU" i="1" dirty="0"/>
          </a:p>
        </p:txBody>
      </p:sp>
      <p:pic>
        <p:nvPicPr>
          <p:cNvPr id="5122" name="Picture 2" descr="Starinnoe-pivo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08" y="1293028"/>
            <a:ext cx="5732792" cy="411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ÐÐ°ÑÑÐ¸Ð½ÐºÐ¸ Ð¿Ð¾ Ð·Ð°Ð¿ÑÐ¾ÑÑ Ð¿ÐµÑÐ²ÑÐµ Ð¿Ð°ÐºÐµÑÐ¸ÐºÐ¸ Ð´Ð»Ñ ÑÐ°Ñ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07" y="1293028"/>
            <a:ext cx="6032685" cy="440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ÐÐ°ÑÑÐ¸Ð½ÐºÐ¸ Ð¿Ð¾ Ð·Ð°Ð¿ÑÐ¾ÑÑ Ð¿Ð»Ð°ÑÑÐ¸ÐºÐ¾Ð²ÑÐµ ÑÑÐ¸ÐºÐ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46" y="1293028"/>
            <a:ext cx="6055446" cy="464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216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79600" y="764373"/>
            <a:ext cx="9626600" cy="1293028"/>
          </a:xfrm>
        </p:spPr>
        <p:txBody>
          <a:bodyPr/>
          <a:lstStyle/>
          <a:p>
            <a:r>
              <a:rPr lang="ru-RU" dirty="0"/>
              <a:t>Виды современной упаковки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/>
              <a:t>1. </a:t>
            </a:r>
            <a:r>
              <a:rPr lang="ru-RU" sz="2800" b="1" dirty="0"/>
              <a:t>Металлическая тара: </a:t>
            </a:r>
            <a:r>
              <a:rPr lang="ru-RU" sz="2800" dirty="0"/>
              <a:t>жестяные и алюминиевые банки, металлические, контейнеры.</a:t>
            </a:r>
          </a:p>
          <a:p>
            <a:pPr marL="0" indent="0">
              <a:buNone/>
            </a:pPr>
            <a:r>
              <a:rPr lang="ru-RU" sz="2800" dirty="0" smtClean="0"/>
              <a:t>2. </a:t>
            </a:r>
            <a:r>
              <a:rPr lang="ru-RU" sz="2800" b="1" dirty="0"/>
              <a:t>Пластиковая тара: </a:t>
            </a:r>
            <a:r>
              <a:rPr lang="ru-RU" sz="2800" dirty="0" err="1"/>
              <a:t>коррексы</a:t>
            </a:r>
            <a:r>
              <a:rPr lang="ru-RU" sz="2800" dirty="0"/>
              <a:t>, </a:t>
            </a:r>
            <a:r>
              <a:rPr lang="ru-RU" sz="2800" dirty="0" err="1"/>
              <a:t>тортницы</a:t>
            </a:r>
            <a:r>
              <a:rPr lang="ru-RU" sz="2800" dirty="0"/>
              <a:t>, блистеры, лотки, пластиковые бутылки.</a:t>
            </a:r>
          </a:p>
          <a:p>
            <a:pPr marL="0" indent="0">
              <a:buNone/>
            </a:pPr>
            <a:r>
              <a:rPr lang="ru-RU" sz="2800" dirty="0"/>
              <a:t>3</a:t>
            </a:r>
            <a:r>
              <a:rPr lang="ru-RU" sz="2800" dirty="0" smtClean="0"/>
              <a:t>. </a:t>
            </a:r>
            <a:r>
              <a:rPr lang="ru-RU" sz="2800" b="1" dirty="0"/>
              <a:t>Стеклотара</a:t>
            </a:r>
            <a:r>
              <a:rPr lang="ru-RU" sz="2800" dirty="0"/>
              <a:t>: бутылки, банки и т. п.</a:t>
            </a:r>
          </a:p>
          <a:p>
            <a:pPr marL="0" indent="0">
              <a:buNone/>
            </a:pPr>
            <a:r>
              <a:rPr lang="ru-RU" sz="2800" dirty="0"/>
              <a:t>4</a:t>
            </a:r>
            <a:r>
              <a:rPr lang="ru-RU" sz="2800" dirty="0" smtClean="0"/>
              <a:t>. </a:t>
            </a:r>
            <a:r>
              <a:rPr lang="ru-RU" sz="2800" b="1" dirty="0"/>
              <a:t>Картонная и бумажная тара и упаковка: </a:t>
            </a:r>
            <a:r>
              <a:rPr lang="ru-RU" sz="2800" dirty="0"/>
              <a:t>пачки, коробки, ящики, лотки.</a:t>
            </a:r>
          </a:p>
          <a:p>
            <a:pPr marL="0" indent="0">
              <a:buNone/>
            </a:pPr>
            <a:r>
              <a:rPr lang="ru-RU" sz="2800" dirty="0" smtClean="0"/>
              <a:t>5. </a:t>
            </a:r>
            <a:r>
              <a:rPr lang="ru-RU" sz="2800" b="1" dirty="0" smtClean="0"/>
              <a:t>Полимерная</a:t>
            </a:r>
            <a:r>
              <a:rPr lang="ru-RU" sz="2800" b="1" dirty="0"/>
              <a:t>: </a:t>
            </a:r>
            <a:r>
              <a:rPr lang="ru-RU" sz="2800" dirty="0"/>
              <a:t>полиэтиленовые пакеты и плёнка.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1494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1604</TotalTime>
  <Words>435</Words>
  <Application>Microsoft Office PowerPoint</Application>
  <PresentationFormat>Широкоэкранный</PresentationFormat>
  <Paragraphs>57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Century Gothic</vt:lpstr>
      <vt:lpstr>След самолета</vt:lpstr>
      <vt:lpstr>Промышленная графика   Дизайн упаковки</vt:lpstr>
      <vt:lpstr>Промышленная графика обслуживает сферу производства и сбыта промышленной продукции</vt:lpstr>
      <vt:lpstr> В произведениях промышленной графики одинаково важную роль играют: </vt:lpstr>
      <vt:lpstr>РОЖДЕНИЕ ПРОМЫШЛЕННОГО ДИЗАЙНА</vt:lpstr>
      <vt:lpstr>Советские дизайнеры</vt:lpstr>
      <vt:lpstr>Упаковка- это емкость, в которой содержат продукт, плюс все атрибуты, необходимые для защиты ее содержимого во время перевозки, правильного использования и для того, чтобы уговорить потребителя купить.</vt:lpstr>
      <vt:lpstr>ИСТОРИЯ УПАКОВКИ</vt:lpstr>
      <vt:lpstr>ИСТОРИЯ УПАКОВКИ</vt:lpstr>
      <vt:lpstr>Виды современной упаковки</vt:lpstr>
      <vt:lpstr>Упаковка включает в себя:</vt:lpstr>
      <vt:lpstr>Этапы разработки дизайна упаковки:</vt:lpstr>
      <vt:lpstr>СРЕДСТВА ХУДОЖЕСТВЕННОЙ ВЫРАЗИТЕЛЬНОСТИ:</vt:lpstr>
      <vt:lpstr>Практическая работа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цвета в формотворчестве. Дизайн упаковки.</dc:title>
  <dc:creator>Ирина Аркадьевна</dc:creator>
  <cp:lastModifiedBy>Ирина Аркадьевна</cp:lastModifiedBy>
  <cp:revision>31</cp:revision>
  <dcterms:created xsi:type="dcterms:W3CDTF">2019-07-25T13:10:27Z</dcterms:created>
  <dcterms:modified xsi:type="dcterms:W3CDTF">2019-09-26T12:36:29Z</dcterms:modified>
</cp:coreProperties>
</file>