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57" r:id="rId4"/>
    <p:sldId id="258" r:id="rId5"/>
    <p:sldId id="259" r:id="rId6"/>
    <p:sldId id="260" r:id="rId7"/>
    <p:sldId id="261" r:id="rId8"/>
    <p:sldId id="262" r:id="rId9"/>
    <p:sldId id="277" r:id="rId10"/>
    <p:sldId id="263" r:id="rId11"/>
    <p:sldId id="264" r:id="rId12"/>
    <p:sldId id="265" r:id="rId13"/>
    <p:sldId id="278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4" r:id="rId22"/>
    <p:sldId id="273" r:id="rId23"/>
    <p:sldId id="275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34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50694-A73E-4200-8555-DE40E1E227F4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62A66-5975-43D4-815D-0708C35433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50694-A73E-4200-8555-DE40E1E227F4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62A66-5975-43D4-815D-0708C35433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50694-A73E-4200-8555-DE40E1E227F4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62A66-5975-43D4-815D-0708C35433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50694-A73E-4200-8555-DE40E1E227F4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62A66-5975-43D4-815D-0708C35433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50694-A73E-4200-8555-DE40E1E227F4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62A66-5975-43D4-815D-0708C35433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50694-A73E-4200-8555-DE40E1E227F4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62A66-5975-43D4-815D-0708C35433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50694-A73E-4200-8555-DE40E1E227F4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62A66-5975-43D4-815D-0708C35433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50694-A73E-4200-8555-DE40E1E227F4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62A66-5975-43D4-815D-0708C35433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50694-A73E-4200-8555-DE40E1E227F4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62A66-5975-43D4-815D-0708C35433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50694-A73E-4200-8555-DE40E1E227F4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62A66-5975-43D4-815D-0708C35433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50694-A73E-4200-8555-DE40E1E227F4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62A66-5975-43D4-815D-0708C35433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650694-A73E-4200-8555-DE40E1E227F4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B62A66-5975-43D4-815D-0708C35433E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10" Type="http://schemas.openxmlformats.org/officeDocument/2006/relationships/image" Target="../media/image39.jpeg"/><Relationship Id="rId4" Type="http://schemas.openxmlformats.org/officeDocument/2006/relationships/image" Target="../media/image33.jpeg"/><Relationship Id="rId9" Type="http://schemas.openxmlformats.org/officeDocument/2006/relationships/image" Target="../media/image3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10" Type="http://schemas.openxmlformats.org/officeDocument/2006/relationships/image" Target="../media/image55.jpeg"/><Relationship Id="rId4" Type="http://schemas.openxmlformats.org/officeDocument/2006/relationships/image" Target="../media/image49.jpeg"/><Relationship Id="rId9" Type="http://schemas.openxmlformats.org/officeDocument/2006/relationships/image" Target="../media/image5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07308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Рисунок 7" descr="Arkaplan-www-nisanboard-33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480" y="1071570"/>
            <a:ext cx="5786430" cy="578643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28662" y="1357298"/>
            <a:ext cx="7572428" cy="1857388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ru-RU" sz="4400" b="1" dirty="0" smtClean="0">
                <a:ln w="19050">
                  <a:solidFill>
                    <a:srgbClr val="0070C0"/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Зима в гости пришла </a:t>
            </a:r>
            <a:endParaRPr lang="ru-RU" sz="4400" b="1" dirty="0">
              <a:ln w="19050">
                <a:solidFill>
                  <a:srgbClr val="0070C0"/>
                </a:solidFill>
              </a:ln>
              <a:solidFill>
                <a:schemeClr val="bg1"/>
              </a:solidFill>
              <a:latin typeface="Comic Sans MS" pitchFamily="66" charset="0"/>
            </a:endParaRPr>
          </a:p>
          <a:p>
            <a:pPr algn="ctr"/>
            <a:r>
              <a:rPr lang="ru-RU" sz="4400" b="1" dirty="0" smtClean="0">
                <a:ln w="19050">
                  <a:solidFill>
                    <a:srgbClr val="0070C0"/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Детям игры принесла!</a:t>
            </a:r>
            <a:endParaRPr lang="ru-RU" sz="4400" b="1" dirty="0">
              <a:ln w="19050">
                <a:solidFill>
                  <a:srgbClr val="0070C0"/>
                </a:solidFill>
              </a:ln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00166" y="5643578"/>
            <a:ext cx="714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 smtClean="0">
                <a:ln w="9525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Подготовила воспитатель </a:t>
            </a:r>
          </a:p>
          <a:p>
            <a:pPr algn="r"/>
            <a:r>
              <a:rPr lang="ru-RU" sz="2400" dirty="0" smtClean="0">
                <a:ln w="9525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Макаревич И.М.</a:t>
            </a:r>
            <a:endParaRPr lang="ru-RU" sz="2400" dirty="0">
              <a:ln w="9525">
                <a:solidFill>
                  <a:schemeClr val="accent1">
                    <a:lumMod val="75000"/>
                  </a:schemeClr>
                </a:solidFill>
              </a:ln>
              <a:solidFill>
                <a:schemeClr val="bg1">
                  <a:lumMod val="9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07308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snegurk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882706" y="857232"/>
            <a:ext cx="4261294" cy="5000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85720" y="1714488"/>
            <a:ext cx="5857916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>
                  <a:solidFill>
                    <a:srgbClr val="00B0F0"/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В лесу мороз крепчает,</a:t>
            </a:r>
          </a:p>
          <a:p>
            <a:r>
              <a:rPr lang="ru-RU" sz="3200" b="1" dirty="0" smtClean="0">
                <a:ln>
                  <a:solidFill>
                    <a:srgbClr val="00B0F0"/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В полях метёт метель,</a:t>
            </a:r>
          </a:p>
          <a:p>
            <a:r>
              <a:rPr lang="ru-RU" sz="3200" b="1" dirty="0" smtClean="0">
                <a:ln>
                  <a:solidFill>
                    <a:srgbClr val="00B0F0"/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На праздник нас встречает</a:t>
            </a:r>
          </a:p>
          <a:p>
            <a:r>
              <a:rPr lang="ru-RU" sz="3200" b="1" dirty="0" smtClean="0">
                <a:ln>
                  <a:solidFill>
                    <a:srgbClr val="00B0F0"/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Сверкающая…     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(ель)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07308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e7dca678de61e09ece84e830890d083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301637">
            <a:off x="205046" y="1716106"/>
            <a:ext cx="6879638" cy="41277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3369560H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90451">
            <a:off x="4546607" y="991653"/>
            <a:ext cx="4196211" cy="2741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 rot="21222267">
            <a:off x="207837" y="649498"/>
            <a:ext cx="44491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19050">
                  <a:solidFill>
                    <a:schemeClr val="bg1"/>
                  </a:solidFill>
                </a:ln>
                <a:solidFill>
                  <a:schemeClr val="tx2">
                    <a:lumMod val="40000"/>
                    <a:lumOff val="60000"/>
                  </a:schemeClr>
                </a:solidFill>
                <a:latin typeface="Comic Sans MS" pitchFamily="66" charset="0"/>
              </a:rPr>
              <a:t>Прошу вас назвать что это?</a:t>
            </a:r>
            <a:endParaRPr lang="ru-RU" sz="3600" b="1" dirty="0">
              <a:ln w="19050">
                <a:solidFill>
                  <a:schemeClr val="bg1"/>
                </a:solidFill>
              </a:ln>
              <a:solidFill>
                <a:schemeClr val="tx2">
                  <a:lumMod val="40000"/>
                  <a:lumOff val="6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86182" y="5072074"/>
            <a:ext cx="52149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19050">
                  <a:solidFill>
                    <a:schemeClr val="bg1"/>
                  </a:solidFill>
                </a:ln>
                <a:solidFill>
                  <a:schemeClr val="tx2">
                    <a:lumMod val="40000"/>
                    <a:lumOff val="60000"/>
                  </a:schemeClr>
                </a:solidFill>
                <a:latin typeface="Comic Sans MS" pitchFamily="66" charset="0"/>
              </a:rPr>
              <a:t>И с их помощью </a:t>
            </a:r>
            <a:r>
              <a:rPr lang="ru-RU" sz="3200" b="1" dirty="0" smtClean="0">
                <a:ln w="19050">
                  <a:solidFill>
                    <a:schemeClr val="bg1"/>
                  </a:solidFill>
                </a:ln>
                <a:solidFill>
                  <a:schemeClr val="tx2">
                    <a:lumMod val="40000"/>
                    <a:lumOff val="60000"/>
                  </a:schemeClr>
                </a:solidFill>
                <a:latin typeface="Comic Sans MS" pitchFamily="66" charset="0"/>
              </a:rPr>
              <a:t>соберите</a:t>
            </a:r>
            <a:r>
              <a:rPr lang="en-US" sz="3200" b="1" dirty="0">
                <a:ln w="19050">
                  <a:solidFill>
                    <a:schemeClr val="bg1"/>
                  </a:solidFill>
                </a:ln>
                <a:solidFill>
                  <a:schemeClr val="tx2">
                    <a:lumMod val="40000"/>
                    <a:lumOff val="60000"/>
                  </a:schemeClr>
                </a:solidFill>
                <a:latin typeface="Comic Sans MS" pitchFamily="66" charset="0"/>
              </a:rPr>
              <a:t>,</a:t>
            </a:r>
            <a:r>
              <a:rPr lang="ru-RU" sz="3200" b="1" dirty="0" smtClean="0">
                <a:ln w="19050">
                  <a:solidFill>
                    <a:schemeClr val="bg1"/>
                  </a:solidFill>
                </a:ln>
                <a:solidFill>
                  <a:schemeClr val="tx2">
                    <a:lumMod val="40000"/>
                    <a:lumOff val="60000"/>
                  </a:schemeClr>
                </a:solidFill>
                <a:latin typeface="Comic Sans MS" pitchFamily="66" charset="0"/>
              </a:rPr>
              <a:t> пожалуйста</a:t>
            </a:r>
            <a:r>
              <a:rPr lang="en-US" sz="3200" b="1" dirty="0" smtClean="0">
                <a:ln w="19050">
                  <a:solidFill>
                    <a:schemeClr val="bg1"/>
                  </a:solidFill>
                </a:ln>
                <a:solidFill>
                  <a:schemeClr val="tx2">
                    <a:lumMod val="40000"/>
                    <a:lumOff val="60000"/>
                  </a:schemeClr>
                </a:solidFill>
                <a:latin typeface="Comic Sans MS" pitchFamily="66" charset="0"/>
              </a:rPr>
              <a:t>,</a:t>
            </a:r>
            <a:r>
              <a:rPr lang="ru-RU" sz="3200" b="1" dirty="0" smtClean="0">
                <a:ln w="19050">
                  <a:solidFill>
                    <a:schemeClr val="bg1"/>
                  </a:solidFill>
                </a:ln>
                <a:solidFill>
                  <a:schemeClr val="tx2">
                    <a:lumMod val="40000"/>
                    <a:lumOff val="60000"/>
                  </a:schemeClr>
                </a:solidFill>
                <a:latin typeface="Comic Sans MS" pitchFamily="66" charset="0"/>
              </a:rPr>
              <a:t> </a:t>
            </a:r>
            <a:r>
              <a:rPr lang="ru-RU" sz="3200" b="1" dirty="0" smtClean="0">
                <a:ln w="19050">
                  <a:solidFill>
                    <a:schemeClr val="bg1"/>
                  </a:solidFill>
                </a:ln>
                <a:solidFill>
                  <a:schemeClr val="tx2">
                    <a:lumMod val="40000"/>
                    <a:lumOff val="60000"/>
                  </a:schemeClr>
                </a:solidFill>
                <a:latin typeface="Comic Sans MS" pitchFamily="66" charset="0"/>
              </a:rPr>
              <a:t>ёлочку!</a:t>
            </a:r>
            <a:endParaRPr lang="ru-RU" sz="3200" b="1" dirty="0">
              <a:ln w="19050">
                <a:solidFill>
                  <a:schemeClr val="bg1"/>
                </a:solidFill>
              </a:ln>
              <a:solidFill>
                <a:schemeClr val="tx2">
                  <a:lumMod val="40000"/>
                  <a:lumOff val="6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07308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428860" y="1785926"/>
            <a:ext cx="142876" cy="114300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428860" y="3071810"/>
            <a:ext cx="142876" cy="114300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428860" y="4357694"/>
            <a:ext cx="142876" cy="114300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rot="3004633">
            <a:off x="2051757" y="1430189"/>
            <a:ext cx="165120" cy="114300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 rot="3004633">
            <a:off x="1908881" y="2716072"/>
            <a:ext cx="165120" cy="114300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3004633">
            <a:off x="1766005" y="4073396"/>
            <a:ext cx="165120" cy="114300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 rot="18595367" flipH="1">
            <a:off x="2837575" y="1430189"/>
            <a:ext cx="165120" cy="114300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 rot="18595367" flipH="1">
            <a:off x="3123327" y="4073396"/>
            <a:ext cx="165120" cy="114300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 rot="18595367" flipH="1">
            <a:off x="2909013" y="2716073"/>
            <a:ext cx="165120" cy="114300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 descr="fir_tree_PNG248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4" y="1357298"/>
            <a:ext cx="2899293" cy="4214818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071670" y="5786454"/>
            <a:ext cx="50720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n w="19050">
                  <a:solidFill>
                    <a:srgbClr val="0070C0"/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МОЛОДЦЫ!</a:t>
            </a:r>
            <a:endParaRPr lang="ru-RU" sz="4400" b="1" dirty="0">
              <a:ln w="19050">
                <a:solidFill>
                  <a:srgbClr val="0070C0"/>
                </a:solidFill>
              </a:ln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07308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43108" y="428604"/>
            <a:ext cx="5572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i="0" dirty="0" smtClean="0">
                <a:solidFill>
                  <a:schemeClr val="bg1"/>
                </a:solidFill>
                <a:latin typeface="Comic Sans MS" pitchFamily="66" charset="0"/>
              </a:rPr>
              <a:t>Четвертый лишний</a:t>
            </a:r>
            <a:endParaRPr lang="ru-RU" sz="36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6" name="Picture 5" descr="&amp;Kcy;&amp;acy;&amp;rcy;&amp;tcy;&amp;icy;&amp;ncy;&amp;kcy;&amp;acy; 1 &amp;icy;&amp;zcy; 3303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524000"/>
            <a:ext cx="1752600" cy="1752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7" descr="&amp;Kcy;&amp;acy;&amp;rcy;&amp;tcy;&amp;icy;&amp;ncy;&amp;kcy;&amp;acy; 3 &amp;icy;&amp;zcy; 695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90800" y="1524000"/>
            <a:ext cx="1752600" cy="1752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9" descr="&amp;Kcy;&amp;acy;&amp;rcy;&amp;tcy;&amp;icy;&amp;ncy;&amp;kcy;&amp;acy; 8 &amp;icy;&amp;zcy; 5686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8200" y="1524000"/>
            <a:ext cx="1752600" cy="1752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11" descr="&amp;Kcy;&amp;acy;&amp;rcy;&amp;tcy;&amp;icy;&amp;ncy;&amp;kcy;&amp;acy; 10 &amp;icy;&amp;zcy; 17643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81800" y="1524000"/>
            <a:ext cx="1738313" cy="16875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13" descr="&amp;Kcy;&amp;acy;&amp;rcy;&amp;tcy;&amp;icy;&amp;ncy;&amp;kcy;&amp;acy; 6 &amp;icy;&amp;zcy; 1711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0034" y="3786190"/>
            <a:ext cx="1930372" cy="22860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15" descr="&amp;Kcy;&amp;acy;&amp;rcy;&amp;tcy;&amp;icy;&amp;ncy;&amp;kcy;&amp;acy; 1 &amp;icy;&amp;zcy; 17780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643174" y="3929066"/>
            <a:ext cx="1828800" cy="1828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17" descr="&amp;Kcy;&amp;acy;&amp;rcy;&amp;tcy;&amp;icy;&amp;ncy;&amp;kcy;&amp;acy; 28 &amp;icy;&amp;zcy; 5196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714876" y="3929066"/>
            <a:ext cx="1879600" cy="1828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Picture 19" descr="&amp;Kcy;&amp;acy;&amp;rcy;&amp;tcy;&amp;icy;&amp;ncy;&amp;kcy;&amp;acy; 50 &amp;icy;&amp;zcy; 12350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858016" y="3929066"/>
            <a:ext cx="1876425" cy="17827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07308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snegurk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449" y="745284"/>
            <a:ext cx="4443922" cy="52149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 rot="333743">
            <a:off x="4052543" y="1499690"/>
            <a:ext cx="4598975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>
                  <a:solidFill>
                    <a:srgbClr val="0070C0"/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Моя друзья! Январь приглашает вас на прогулку по заснеженным полям!</a:t>
            </a:r>
          </a:p>
          <a:p>
            <a:pPr algn="ctr"/>
            <a:endParaRPr lang="ru-RU" sz="2400" b="1" dirty="0">
              <a:solidFill>
                <a:schemeClr val="bg1"/>
              </a:solidFill>
              <a:latin typeface="Comic Sans MS" pitchFamily="66" charset="0"/>
            </a:endParaRPr>
          </a:p>
          <a:p>
            <a:pPr algn="ctr"/>
            <a:endParaRPr lang="ru-RU" sz="2400" b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algn="ctr"/>
            <a:endParaRPr lang="ru-RU" sz="2400" b="1" dirty="0">
              <a:solidFill>
                <a:schemeClr val="bg1"/>
              </a:solidFill>
              <a:latin typeface="Comic Sans MS" pitchFamily="66" charset="0"/>
            </a:endParaRPr>
          </a:p>
          <a:p>
            <a:pPr algn="ctr"/>
            <a:r>
              <a:rPr lang="ru-RU" sz="2400" b="1" dirty="0" smtClean="0">
                <a:ln>
                  <a:solidFill>
                    <a:srgbClr val="0070C0"/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(п</a:t>
            </a:r>
            <a:r>
              <a:rPr lang="ru-RU" sz="2400" b="1" dirty="0" smtClean="0">
                <a:solidFill>
                  <a:schemeClr val="bg1"/>
                </a:solidFill>
                <a:latin typeface="Comic Sans MS" pitchFamily="66" charset="0"/>
              </a:rPr>
              <a:t>роводится подвижная игра «Обойди сугроб»)</a:t>
            </a:r>
            <a:endParaRPr lang="ru-RU" sz="24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07308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5" descr="&amp;Scy;&amp;kcy;&amp;acy;&amp;chcy;&amp;acy;&amp;tcy;&amp;softcy; &amp;ocy;&amp;bcy;&amp;ocy;&amp;icy; &amp;Pcy;&amp;tcy;&amp;icy;&amp;tscy;&amp;ycy; Janene Grende, &amp;zcy;&amp;icy;&amp;mcy;&amp;acy;, &amp;kcy;&amp;ocy;&amp;rcy;&amp;mcy;&amp;ucy;&amp;shcy;&amp;kcy;&amp;acy; &amp;dcy;&amp;lcy;&amp;yacy; &amp;pcy;&amp;tcy;&amp;icy;&amp;tscy; &amp;ncy;&amp;acy; &amp;rcy;&amp;acy;&amp;bcy;&amp;ocy;&amp;chcy;&amp;icy;&amp;jcy; &amp;scy;&amp;tcy;&amp;ocy;&amp;lcy; 1280x10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71480"/>
            <a:ext cx="5250997" cy="56197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 rot="332658">
            <a:off x="4714876" y="2000240"/>
            <a:ext cx="421484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0" dirty="0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Голодно зимой птицам.  </a:t>
            </a:r>
          </a:p>
          <a:p>
            <a:pPr algn="ctr"/>
            <a:endParaRPr lang="ru-RU" sz="2800" b="1" dirty="0">
              <a:ln>
                <a:solidFill>
                  <a:srgbClr val="FF0000"/>
                </a:solidFill>
              </a:ln>
              <a:solidFill>
                <a:schemeClr val="bg1"/>
              </a:solidFill>
              <a:latin typeface="Comic Sans MS" pitchFamily="66" charset="0"/>
            </a:endParaRPr>
          </a:p>
          <a:p>
            <a:pPr algn="ctr"/>
            <a:r>
              <a:rPr lang="ru-RU" sz="2800" b="1" i="0" dirty="0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Они перебираются поближе к жилью человека. </a:t>
            </a:r>
          </a:p>
          <a:p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07308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e7dca678de61e09ece84e830890d083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488" y="214290"/>
            <a:ext cx="3643338" cy="21860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571472" y="2214554"/>
            <a:ext cx="82153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У вас на столах лежат геометрические фигуры, назовите  и соберите их – что у вас получилось, расскажите об этом пожалуйста.</a:t>
            </a:r>
            <a:endParaRPr lang="ru-RU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7" name="Рисунок 6" descr="f1c529f5fb21bd66b1beaf3c7442a207--puzzles-tangram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538" y="2928934"/>
            <a:ext cx="2714644" cy="3619525"/>
          </a:xfrm>
          <a:prstGeom prst="rect">
            <a:avLst/>
          </a:prstGeom>
        </p:spPr>
      </p:pic>
      <p:pic>
        <p:nvPicPr>
          <p:cNvPr id="8" name="Рисунок 7" descr="a666ff5f9f37982fa74802eeb64ae786--montessori (1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0694" y="2928934"/>
            <a:ext cx="2643206" cy="36010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07308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img17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85794"/>
            <a:ext cx="9017063" cy="59293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 rot="21353218">
            <a:off x="174400" y="390212"/>
            <a:ext cx="54614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12700">
                  <a:solidFill>
                    <a:schemeClr val="bg1"/>
                  </a:solidFill>
                </a:ln>
                <a:solidFill>
                  <a:srgbClr val="FF0000"/>
                </a:solidFill>
                <a:latin typeface="Comic Sans MS" pitchFamily="66" charset="0"/>
              </a:rPr>
              <a:t>Что изображено на картине?</a:t>
            </a:r>
            <a:endParaRPr lang="ru-RU" sz="3600" b="1" dirty="0">
              <a:ln w="12700">
                <a:solidFill>
                  <a:schemeClr val="bg1"/>
                </a:solidFill>
              </a:ln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07308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57224" y="1142984"/>
            <a:ext cx="55721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>
                  <a:solidFill>
                    <a:srgbClr val="0070C0"/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Проводится игра «Кто быстрей доведёт птичку до кормушки»</a:t>
            </a:r>
            <a:endParaRPr lang="ru-RU" sz="2800" b="1" dirty="0">
              <a:ln>
                <a:solidFill>
                  <a:srgbClr val="0070C0"/>
                </a:solidFill>
              </a:ln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8" name="Рисунок 7" descr="http://logorina.ru/Foto_k_statyam/Igry/kto_bystree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2714620"/>
            <a:ext cx="5929354" cy="3743347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softEdge rad="112500"/>
          </a:effectLst>
        </p:spPr>
      </p:pic>
      <p:pic>
        <p:nvPicPr>
          <p:cNvPr id="9" name="Рисунок 8" descr="1119817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6643702" y="6030143"/>
            <a:ext cx="785818" cy="827857"/>
          </a:xfrm>
          <a:prstGeom prst="rect">
            <a:avLst/>
          </a:prstGeom>
        </p:spPr>
      </p:pic>
      <p:pic>
        <p:nvPicPr>
          <p:cNvPr id="10" name="Рисунок 9" descr="1119817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1357290" y="5715016"/>
            <a:ext cx="813724" cy="857256"/>
          </a:xfrm>
          <a:prstGeom prst="rect">
            <a:avLst/>
          </a:prstGeom>
        </p:spPr>
      </p:pic>
      <p:pic>
        <p:nvPicPr>
          <p:cNvPr id="11" name="Рисунок 10" descr="1119817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1285852" y="2500306"/>
            <a:ext cx="610293" cy="642942"/>
          </a:xfrm>
          <a:prstGeom prst="rect">
            <a:avLst/>
          </a:prstGeom>
        </p:spPr>
      </p:pic>
      <p:pic>
        <p:nvPicPr>
          <p:cNvPr id="12" name="Рисунок 11" descr="11198170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4500562" y="4643446"/>
            <a:ext cx="474672" cy="500066"/>
          </a:xfrm>
          <a:prstGeom prst="rect">
            <a:avLst/>
          </a:prstGeom>
        </p:spPr>
      </p:pic>
      <p:pic>
        <p:nvPicPr>
          <p:cNvPr id="6" name="Рисунок 5" descr="snegurka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6000760" y="142852"/>
            <a:ext cx="2774187" cy="32555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07308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kostyum-snegurochki.ori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0" y="0"/>
            <a:ext cx="6858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 rot="234946">
            <a:off x="3483228" y="712538"/>
            <a:ext cx="551715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>
                  <a:solidFill>
                    <a:srgbClr val="0070C0"/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Ну что ж детвора,</a:t>
            </a:r>
          </a:p>
          <a:p>
            <a:pPr algn="ctr"/>
            <a:r>
              <a:rPr lang="ru-RU" sz="3200" b="1" dirty="0">
                <a:ln>
                  <a:solidFill>
                    <a:srgbClr val="0070C0"/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в</a:t>
            </a:r>
            <a:r>
              <a:rPr lang="ru-RU" sz="3200" b="1" dirty="0" smtClean="0">
                <a:ln>
                  <a:solidFill>
                    <a:srgbClr val="0070C0"/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 Феврале пришло время нам играть!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7" name="Рисунок 6" descr="1119817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43570" y="3071810"/>
            <a:ext cx="2780224" cy="29289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07308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4348" y="1428736"/>
            <a:ext cx="778674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Comic Sans MS" pitchFamily="66" charset="0"/>
              </a:rPr>
              <a:t>Явилась вслед за осенью</a:t>
            </a:r>
          </a:p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Comic Sans MS" pitchFamily="66" charset="0"/>
              </a:rPr>
              <a:t>Я по календарю</a:t>
            </a:r>
          </a:p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Comic Sans MS" pitchFamily="66" charset="0"/>
              </a:rPr>
              <a:t>Я самый лучший праздник вам</a:t>
            </a:r>
          </a:p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Comic Sans MS" pitchFamily="66" charset="0"/>
              </a:rPr>
              <a:t>На радость подарю!</a:t>
            </a:r>
          </a:p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Comic Sans MS" pitchFamily="66" charset="0"/>
              </a:rPr>
              <a:t>А землю белым снегом я</a:t>
            </a:r>
          </a:p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Comic Sans MS" pitchFamily="66" charset="0"/>
              </a:rPr>
              <a:t>Укутала сама.</a:t>
            </a:r>
          </a:p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Comic Sans MS" pitchFamily="66" charset="0"/>
              </a:rPr>
              <a:t>Ребята отгадайте-ка,</a:t>
            </a:r>
          </a:p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Comic Sans MS" pitchFamily="66" charset="0"/>
              </a:rPr>
              <a:t>Ну кто же я?</a:t>
            </a:r>
          </a:p>
          <a:p>
            <a:pPr algn="ctr"/>
            <a:endParaRPr lang="ru-RU" sz="3200" b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6" name="Рисунок 5" descr="1119817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00364" y="785794"/>
            <a:ext cx="544971" cy="574126"/>
          </a:xfrm>
          <a:prstGeom prst="rect">
            <a:avLst/>
          </a:prstGeom>
        </p:spPr>
      </p:pic>
      <p:pic>
        <p:nvPicPr>
          <p:cNvPr id="7" name="Рисунок 6" descr="1119817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0100" y="3714752"/>
            <a:ext cx="544971" cy="574126"/>
          </a:xfrm>
          <a:prstGeom prst="rect">
            <a:avLst/>
          </a:prstGeom>
        </p:spPr>
      </p:pic>
      <p:pic>
        <p:nvPicPr>
          <p:cNvPr id="8" name="Рисунок 7" descr="1119817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57818" y="714356"/>
            <a:ext cx="785818" cy="827858"/>
          </a:xfrm>
          <a:prstGeom prst="rect">
            <a:avLst/>
          </a:prstGeom>
        </p:spPr>
      </p:pic>
      <p:pic>
        <p:nvPicPr>
          <p:cNvPr id="9" name="Рисунок 8" descr="1119817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00892" y="4143380"/>
            <a:ext cx="745913" cy="785818"/>
          </a:xfrm>
          <a:prstGeom prst="rect">
            <a:avLst/>
          </a:prstGeom>
        </p:spPr>
      </p:pic>
      <p:pic>
        <p:nvPicPr>
          <p:cNvPr id="10" name="Рисунок 9" descr="1119817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488" y="5643578"/>
            <a:ext cx="544971" cy="574126"/>
          </a:xfrm>
          <a:prstGeom prst="rect">
            <a:avLst/>
          </a:prstGeom>
        </p:spPr>
      </p:pic>
      <p:pic>
        <p:nvPicPr>
          <p:cNvPr id="11" name="Рисунок 10" descr="1119817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4414" y="5032656"/>
            <a:ext cx="785818" cy="827858"/>
          </a:xfrm>
          <a:prstGeom prst="rect">
            <a:avLst/>
          </a:prstGeom>
        </p:spPr>
      </p:pic>
      <p:pic>
        <p:nvPicPr>
          <p:cNvPr id="12" name="Рисунок 11" descr="1119817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008" y="5389846"/>
            <a:ext cx="785818" cy="8278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07308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 descr="igra_v_snezhki_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023711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85720" y="4714884"/>
            <a:ext cx="607223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Зимой забава есть одна.</a:t>
            </a:r>
          </a:p>
          <a:p>
            <a:pPr algn="ctr"/>
            <a:r>
              <a:rPr lang="ru-RU" sz="2000" b="1" dirty="0" smtClean="0">
                <a:ln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В ней меткость, ловкость всем нужна.</a:t>
            </a:r>
          </a:p>
          <a:p>
            <a:pPr algn="ctr"/>
            <a:r>
              <a:rPr lang="ru-RU" sz="2000" b="1" dirty="0" smtClean="0">
                <a:ln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А как "снаряды" называешь,</a:t>
            </a:r>
          </a:p>
          <a:p>
            <a:pPr algn="ctr"/>
            <a:r>
              <a:rPr lang="ru-RU" sz="2000" b="1" dirty="0" smtClean="0">
                <a:ln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Что лепишь и в друзей бросаешь?</a:t>
            </a:r>
          </a:p>
          <a:p>
            <a:pPr algn="ctr"/>
            <a:endParaRPr lang="ru-RU" sz="2000" b="1" dirty="0">
              <a:ln>
                <a:solidFill>
                  <a:schemeClr val="bg1"/>
                </a:solidFill>
              </a:ln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  <a:p>
            <a:pPr algn="ctr"/>
            <a:r>
              <a:rPr lang="ru-RU" sz="2000" b="1" dirty="0" smtClean="0">
                <a:ln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Проводится игра «Попади снежком в цель»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07308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28728" y="3013926"/>
            <a:ext cx="65008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i="0" dirty="0" smtClean="0">
                <a:solidFill>
                  <a:srgbClr val="FF0000"/>
                </a:solidFill>
                <a:latin typeface="Comic Sans MS" pitchFamily="66" charset="0"/>
              </a:rPr>
              <a:t>     </a:t>
            </a:r>
            <a:r>
              <a:rPr lang="ru-RU" sz="4400" b="1" i="0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Comic Sans MS" pitchFamily="66" charset="0"/>
              </a:rPr>
              <a:t>Четвертый лишний</a:t>
            </a:r>
            <a:endParaRPr lang="ru-RU" sz="3600" b="1" dirty="0">
              <a:ln>
                <a:solidFill>
                  <a:schemeClr val="bg1"/>
                </a:solidFill>
              </a:ln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6" name="Picture 5" descr="&amp;Kcy;&amp;acy;&amp;rcy;&amp;tcy;&amp;icy;&amp;ncy;&amp;kcy;&amp;acy; 21 &amp;icy;&amp;zcy; 1572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642918"/>
            <a:ext cx="1981200" cy="2336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7" descr="&amp;Kcy;&amp;acy;&amp;rcy;&amp;tcy;&amp;icy;&amp;ncy;&amp;kcy;&amp;acy; 1 &amp;icy;&amp;zcy; 15747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71736" y="642918"/>
            <a:ext cx="1952625" cy="228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9" descr="&amp;Kcy;&amp;acy;&amp;rcy;&amp;tcy;&amp;icy;&amp;ncy;&amp;kcy;&amp;acy; 23 &amp;icy;&amp;zcy; 15196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642918"/>
            <a:ext cx="2133600" cy="22526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11" descr="&amp;Kcy;&amp;acy;&amp;rcy;&amp;tcy;&amp;icy;&amp;ncy;&amp;kcy;&amp;acy; 74 &amp;icy;&amp;zcy; 16999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29454" y="642918"/>
            <a:ext cx="1924050" cy="22764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13" descr="&amp;Kcy;&amp;acy;&amp;rcy;&amp;tcy;&amp;icy;&amp;ncy;&amp;kcy;&amp;acy; 7 &amp;icy;&amp;zcy; 1400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71736" y="4000504"/>
            <a:ext cx="2057400" cy="22891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15" descr="&amp;Kcy;&amp;acy;&amp;rcy;&amp;tcy;&amp;icy;&amp;ncy;&amp;kcy;&amp;acy; 11 &amp;icy;&amp;zcy; 1534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7158" y="4000504"/>
            <a:ext cx="2057400" cy="228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17" descr="&amp;Kcy;&amp;acy;&amp;rcy;&amp;tcy;&amp;icy;&amp;ncy;&amp;kcy;&amp;acy; 5 &amp;icy;&amp;zcy; 9247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786314" y="4000504"/>
            <a:ext cx="2133600" cy="228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Picture 19" descr="http://gallery.ncv.ru/data/media/119/sport_1618_Zlaga_ru1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072330" y="4000504"/>
            <a:ext cx="1828800" cy="22590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07308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63456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728" y="2000240"/>
            <a:ext cx="6429420" cy="42862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785918" y="928670"/>
            <a:ext cx="5357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500166" y="214291"/>
            <a:ext cx="650085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  <a:latin typeface="Comic Sans MS" pitchFamily="66" charset="0"/>
              </a:rPr>
              <a:t>Мы слепили снежный ком, </a:t>
            </a:r>
            <a:r>
              <a:rPr lang="ru-RU" sz="3200" dirty="0" smtClean="0">
                <a:solidFill>
                  <a:schemeClr val="bg1"/>
                </a:solidFill>
                <a:latin typeface="Comic Sans MS" pitchFamily="66" charset="0"/>
              </a:rPr>
              <a:t/>
            </a:r>
            <a:br>
              <a:rPr lang="ru-RU" sz="3200" dirty="0" smtClean="0">
                <a:solidFill>
                  <a:schemeClr val="bg1"/>
                </a:solidFill>
                <a:latin typeface="Comic Sans MS" pitchFamily="66" charset="0"/>
              </a:rPr>
            </a:br>
            <a:r>
              <a:rPr lang="ru-RU" sz="3200" dirty="0">
                <a:solidFill>
                  <a:schemeClr val="bg1"/>
                </a:solidFill>
                <a:latin typeface="Comic Sans MS" pitchFamily="66" charset="0"/>
              </a:rPr>
              <a:t>Шляпу сделали на нем, </a:t>
            </a:r>
            <a:r>
              <a:rPr lang="ru-RU" sz="3200" dirty="0" smtClean="0">
                <a:solidFill>
                  <a:schemeClr val="bg1"/>
                </a:solidFill>
                <a:latin typeface="Comic Sans MS" pitchFamily="66" charset="0"/>
              </a:rPr>
              <a:t/>
            </a:r>
            <a:br>
              <a:rPr lang="ru-RU" sz="3200" dirty="0" smtClean="0">
                <a:solidFill>
                  <a:schemeClr val="bg1"/>
                </a:solidFill>
                <a:latin typeface="Comic Sans MS" pitchFamily="66" charset="0"/>
              </a:rPr>
            </a:br>
            <a:r>
              <a:rPr lang="ru-RU" sz="3200" dirty="0">
                <a:solidFill>
                  <a:schemeClr val="bg1"/>
                </a:solidFill>
                <a:latin typeface="Comic Sans MS" pitchFamily="66" charset="0"/>
              </a:rPr>
              <a:t>Нос приделали, и в миг </a:t>
            </a:r>
            <a:r>
              <a:rPr lang="ru-RU" sz="3200" dirty="0" smtClean="0">
                <a:solidFill>
                  <a:schemeClr val="bg1"/>
                </a:solidFill>
                <a:latin typeface="Comic Sans MS" pitchFamily="66" charset="0"/>
              </a:rPr>
              <a:t/>
            </a:r>
            <a:br>
              <a:rPr lang="ru-RU" sz="3200" dirty="0" smtClean="0">
                <a:solidFill>
                  <a:schemeClr val="bg1"/>
                </a:solidFill>
                <a:latin typeface="Comic Sans MS" pitchFamily="66" charset="0"/>
              </a:rPr>
            </a:br>
            <a:r>
              <a:rPr lang="ru-RU" sz="3200" dirty="0">
                <a:ln>
                  <a:solidFill>
                    <a:srgbClr val="0070C0"/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Получился …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14348" y="5857892"/>
            <a:ext cx="80010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>
                  <a:solidFill>
                    <a:srgbClr val="0070C0"/>
                  </a:solidFill>
                </a:ln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Проводится музыкальная игра </a:t>
            </a:r>
          </a:p>
          <a:p>
            <a:pPr algn="ctr"/>
            <a:r>
              <a:rPr lang="ru-RU" sz="2800" b="1" dirty="0" smtClean="0">
                <a:ln>
                  <a:solidFill>
                    <a:srgbClr val="0070C0"/>
                  </a:solidFill>
                </a:ln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«Лепим мы снеговика»</a:t>
            </a:r>
            <a:endParaRPr lang="ru-RU" sz="2800" b="1" dirty="0">
              <a:ln>
                <a:solidFill>
                  <a:srgbClr val="0070C0"/>
                </a:solidFill>
              </a:ln>
              <a:solidFill>
                <a:schemeClr val="bg1">
                  <a:lumMod val="9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07308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651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4744" y="0"/>
            <a:ext cx="5286015" cy="685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571472" y="1142984"/>
            <a:ext cx="464347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n w="6350">
                  <a:solidFill>
                    <a:srgbClr val="0070C0"/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Ну все детвора,</a:t>
            </a:r>
          </a:p>
          <a:p>
            <a:r>
              <a:rPr lang="ru-RU" sz="2000" b="1" dirty="0" smtClean="0">
                <a:ln w="6350">
                  <a:solidFill>
                    <a:srgbClr val="0070C0"/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Расставаться нам пора!</a:t>
            </a:r>
          </a:p>
          <a:p>
            <a:endParaRPr lang="ru-RU" sz="2000" b="1" dirty="0">
              <a:ln w="6350">
                <a:solidFill>
                  <a:srgbClr val="0070C0"/>
                </a:solidFill>
              </a:ln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ru-RU" sz="2000" b="1" dirty="0" smtClean="0">
                <a:ln w="6350">
                  <a:solidFill>
                    <a:srgbClr val="0070C0"/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Спасибо вам большое!</a:t>
            </a:r>
          </a:p>
          <a:p>
            <a:r>
              <a:rPr lang="ru-RU" sz="2000" b="1" dirty="0" smtClean="0">
                <a:ln w="6350">
                  <a:solidFill>
                    <a:srgbClr val="0070C0"/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Мне кажется мы интересно провели время! </a:t>
            </a:r>
          </a:p>
          <a:p>
            <a:r>
              <a:rPr lang="ru-RU" sz="2000" b="1" dirty="0" smtClean="0">
                <a:ln w="6350">
                  <a:solidFill>
                    <a:srgbClr val="0070C0"/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Для вас я оставила небольшие сюрпризы которые помогут поздравить ваших родных и близких с наступающим Новым Годом! </a:t>
            </a:r>
          </a:p>
          <a:p>
            <a:r>
              <a:rPr lang="ru-RU" sz="2000" b="1" dirty="0" smtClean="0">
                <a:ln w="6350">
                  <a:solidFill>
                    <a:srgbClr val="0070C0"/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Удачи, радости и исполнения желаний в наступающем году всем! </a:t>
            </a:r>
            <a:endParaRPr lang="ru-RU" sz="2000" b="1" dirty="0">
              <a:ln w="6350">
                <a:solidFill>
                  <a:srgbClr val="0070C0"/>
                </a:solidFill>
              </a:ln>
              <a:solidFill>
                <a:schemeClr val="bg1"/>
              </a:solidFill>
              <a:latin typeface="Comic Sans MS" pitchFamily="66" charset="0"/>
            </a:endParaRPr>
          </a:p>
          <a:p>
            <a:endParaRPr lang="ru-RU" sz="2000" b="1" dirty="0">
              <a:ln w="6350">
                <a:solidFill>
                  <a:srgbClr val="0070C0"/>
                </a:solidFill>
              </a:ln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ru-RU" sz="2000" b="1" dirty="0" smtClean="0">
                <a:ln w="6350">
                  <a:solidFill>
                    <a:srgbClr val="0070C0"/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До новых встреч!</a:t>
            </a:r>
            <a:endParaRPr lang="ru-RU" b="1" dirty="0">
              <a:ln w="6350">
                <a:solidFill>
                  <a:srgbClr val="0070C0"/>
                </a:solidFill>
              </a:ln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07308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651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286015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5000628" y="1357298"/>
            <a:ext cx="392909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Наша русская молодка, раскрасавица душа!</a:t>
            </a:r>
          </a:p>
          <a:p>
            <a:r>
              <a:rPr lang="ru-RU" sz="2400" b="1" dirty="0" smtClean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Белоснежная лебёдка,</a:t>
            </a:r>
          </a:p>
          <a:p>
            <a:r>
              <a:rPr lang="ru-RU" sz="2400" b="1" dirty="0" smtClean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До чего ж ты хороша!</a:t>
            </a:r>
          </a:p>
          <a:p>
            <a:endParaRPr lang="ru-RU" sz="2400" b="1" dirty="0">
              <a:solidFill>
                <a:schemeClr val="bg1"/>
              </a:solidFill>
              <a:latin typeface="Comic Sans MS" pitchFamily="66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Ой, ты зимушка-зима</a:t>
            </a:r>
          </a:p>
          <a:p>
            <a:r>
              <a:rPr lang="ru-RU" sz="2400" b="1" dirty="0" smtClean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Долго ждали мы тебя!</a:t>
            </a:r>
          </a:p>
          <a:p>
            <a:r>
              <a:rPr lang="ru-RU" sz="2400" b="1" dirty="0" smtClean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Ой, ты зимушка-зима </a:t>
            </a:r>
          </a:p>
          <a:p>
            <a:r>
              <a:rPr lang="ru-RU" sz="2400" b="1" dirty="0" smtClean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Рада встрече детвора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07308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kostyum-snegurochki.ori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0364" y="285728"/>
            <a:ext cx="6143636" cy="6143636"/>
          </a:xfrm>
          <a:prstGeom prst="ellipse">
            <a:avLst/>
          </a:prstGeom>
          <a:ln w="3175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714348" y="214290"/>
            <a:ext cx="4286280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endParaRPr lang="ru-RU" sz="2000" b="1" dirty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ru-RU" sz="2400" b="1" dirty="0" smtClean="0">
                <a:solidFill>
                  <a:schemeClr val="bg1"/>
                </a:solidFill>
                <a:latin typeface="Comic Sans MS" pitchFamily="66" charset="0"/>
              </a:rPr>
              <a:t>Здравствуйте мои друзья! Видеть вас, так рада я! Принесла я для детей, много радостных затей:</a:t>
            </a:r>
          </a:p>
          <a:p>
            <a:endParaRPr lang="ru-RU" sz="2400" b="1" dirty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ru-RU" sz="2400" b="1" dirty="0" smtClean="0">
                <a:solidFill>
                  <a:schemeClr val="bg1"/>
                </a:solidFill>
                <a:latin typeface="Comic Sans MS" pitchFamily="66" charset="0"/>
              </a:rPr>
              <a:t>С ёлкой повстречаемся,</a:t>
            </a:r>
          </a:p>
          <a:p>
            <a:r>
              <a:rPr lang="ru-RU" sz="2400" b="1" dirty="0" smtClean="0">
                <a:solidFill>
                  <a:schemeClr val="bg1"/>
                </a:solidFill>
                <a:latin typeface="Comic Sans MS" pitchFamily="66" charset="0"/>
              </a:rPr>
              <a:t>Снежками покидаемся,</a:t>
            </a:r>
          </a:p>
          <a:p>
            <a:r>
              <a:rPr lang="ru-RU" sz="2400" b="1" dirty="0" smtClean="0">
                <a:solidFill>
                  <a:schemeClr val="bg1"/>
                </a:solidFill>
                <a:latin typeface="Comic Sans MS" pitchFamily="66" charset="0"/>
              </a:rPr>
              <a:t>Погуляем по лесам,</a:t>
            </a:r>
          </a:p>
          <a:p>
            <a:r>
              <a:rPr lang="ru-RU" sz="2400" b="1" dirty="0" smtClean="0">
                <a:solidFill>
                  <a:schemeClr val="bg1"/>
                </a:solidFill>
                <a:latin typeface="Comic Sans MS" pitchFamily="66" charset="0"/>
              </a:rPr>
              <a:t>По заснеженным полям,</a:t>
            </a:r>
          </a:p>
          <a:p>
            <a:endParaRPr lang="ru-RU" sz="2400" b="1" dirty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ru-RU" sz="2400" b="1" dirty="0" smtClean="0">
                <a:solidFill>
                  <a:schemeClr val="bg1"/>
                </a:solidFill>
                <a:latin typeface="Comic Sans MS" pitchFamily="66" charset="0"/>
              </a:rPr>
              <a:t>И хотела б я узнать, будете со мной играть?</a:t>
            </a:r>
          </a:p>
          <a:p>
            <a:endParaRPr lang="ru-RU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07308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e23662507fe62235a2e073dd16a86377_i-79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00" y="3286124"/>
            <a:ext cx="7286676" cy="34490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snegurk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44" y="214290"/>
            <a:ext cx="3104673" cy="36433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3143240" y="571480"/>
            <a:ext cx="57150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Comic Sans MS" pitchFamily="66" charset="0"/>
              </a:rPr>
              <a:t>Тройка, тройка прилетела.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Comic Sans MS" pitchFamily="66" charset="0"/>
              </a:rPr>
              <a:t>Скакуны в той тройке белы.</a:t>
            </a:r>
          </a:p>
          <a:p>
            <a:endParaRPr lang="ru-RU" sz="24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endParaRPr lang="ru-RU" sz="24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ru-RU" sz="2400" dirty="0" smtClean="0">
                <a:solidFill>
                  <a:schemeClr val="bg1"/>
                </a:solidFill>
                <a:latin typeface="Comic Sans MS" pitchFamily="66" charset="0"/>
              </a:rPr>
              <a:t>Уносит меня и уносит меня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Comic Sans MS" pitchFamily="66" charset="0"/>
              </a:rPr>
              <a:t>В звенящую снежную даль!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Comic Sans MS" pitchFamily="66" charset="0"/>
              </a:rPr>
              <a:t>Три белых коня, эх три резвых коня…</a:t>
            </a:r>
            <a:endParaRPr lang="ru-RU" sz="24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9" name="Рисунок 8" descr="1119817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00496" y="1503996"/>
            <a:ext cx="544971" cy="574126"/>
          </a:xfrm>
          <a:prstGeom prst="rect">
            <a:avLst/>
          </a:prstGeom>
        </p:spPr>
      </p:pic>
      <p:pic>
        <p:nvPicPr>
          <p:cNvPr id="10" name="Рисунок 9" descr="11198170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57752" y="1357298"/>
            <a:ext cx="714380" cy="752598"/>
          </a:xfrm>
          <a:prstGeom prst="rect">
            <a:avLst/>
          </a:prstGeom>
        </p:spPr>
      </p:pic>
      <p:pic>
        <p:nvPicPr>
          <p:cNvPr id="11" name="Рисунок 10" descr="1119817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flipH="1">
            <a:off x="5854256" y="1428736"/>
            <a:ext cx="616410" cy="6493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07308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57422" y="142852"/>
            <a:ext cx="52864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 w="38100">
                  <a:solidFill>
                    <a:schemeClr val="bg1"/>
                  </a:solidFill>
                </a:ln>
                <a:solidFill>
                  <a:srgbClr val="FF0000"/>
                </a:solidFill>
                <a:latin typeface="Comic Sans MS" pitchFamily="66" charset="0"/>
              </a:rPr>
              <a:t>Зимние месяцы</a:t>
            </a:r>
            <a:endParaRPr lang="ru-RU" sz="4000" b="1" dirty="0">
              <a:ln w="38100">
                <a:solidFill>
                  <a:schemeClr val="bg1"/>
                </a:solidFill>
              </a:ln>
              <a:solidFill>
                <a:srgbClr val="FF0000"/>
              </a:solidFill>
              <a:latin typeface="Comic Sans MS" pitchFamily="66" charset="0"/>
            </a:endParaRPr>
          </a:p>
        </p:txBody>
      </p:sp>
      <p:grpSp>
        <p:nvGrpSpPr>
          <p:cNvPr id="7" name="Group 2"/>
          <p:cNvGrpSpPr>
            <a:grpSpLocks/>
          </p:cNvGrpSpPr>
          <p:nvPr/>
        </p:nvGrpSpPr>
        <p:grpSpPr bwMode="auto">
          <a:xfrm>
            <a:off x="357158" y="1357883"/>
            <a:ext cx="3000396" cy="3952474"/>
            <a:chOff x="240" y="50"/>
            <a:chExt cx="1689" cy="2626"/>
          </a:xfrm>
        </p:grpSpPr>
        <p:pic>
          <p:nvPicPr>
            <p:cNvPr id="8" name="Picture 3" descr="декабрь2 lite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40" y="50"/>
              <a:ext cx="1683" cy="225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9" name="Text Box 4"/>
            <p:cNvSpPr txBox="1">
              <a:spLocks noChangeArrowheads="1"/>
            </p:cNvSpPr>
            <p:nvPr/>
          </p:nvSpPr>
          <p:spPr bwMode="auto">
            <a:xfrm>
              <a:off x="273" y="2177"/>
              <a:ext cx="1656" cy="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buClrTx/>
                <a:buSzTx/>
                <a:buFontTx/>
                <a:buNone/>
              </a:pPr>
              <a:r>
                <a:rPr lang="en-US" sz="4000" b="1" dirty="0">
                  <a:ln w="28575">
                    <a:solidFill>
                      <a:srgbClr val="0070C0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ДЕКАБРЬ</a:t>
              </a:r>
            </a:p>
          </p:txBody>
        </p:sp>
      </p:grpSp>
      <p:grpSp>
        <p:nvGrpSpPr>
          <p:cNvPr id="10" name="Group 5"/>
          <p:cNvGrpSpPr>
            <a:grpSpLocks/>
          </p:cNvGrpSpPr>
          <p:nvPr/>
        </p:nvGrpSpPr>
        <p:grpSpPr bwMode="auto">
          <a:xfrm>
            <a:off x="3357554" y="1285860"/>
            <a:ext cx="2676609" cy="4054503"/>
            <a:chOff x="2127" y="1277"/>
            <a:chExt cx="1475" cy="1507"/>
          </a:xfrm>
        </p:grpSpPr>
        <p:pic>
          <p:nvPicPr>
            <p:cNvPr id="11" name="Picture 6" descr="январь lite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245" y="1277"/>
              <a:ext cx="1357" cy="125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2" name="Rectangle 7"/>
            <p:cNvSpPr>
              <a:spLocks noChangeArrowheads="1"/>
            </p:cNvSpPr>
            <p:nvPr/>
          </p:nvSpPr>
          <p:spPr bwMode="auto">
            <a:xfrm>
              <a:off x="2127" y="2544"/>
              <a:ext cx="1384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>
                <a:buClrTx/>
                <a:buSzTx/>
                <a:buFontTx/>
                <a:buNone/>
              </a:pPr>
              <a:r>
                <a:rPr lang="ru-RU" sz="36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   </a:t>
              </a:r>
              <a:r>
                <a:rPr lang="ru-RU" sz="3600" b="1" dirty="0">
                  <a:ln w="28575">
                    <a:solidFill>
                      <a:srgbClr val="0070C0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ЯНВ</a:t>
              </a:r>
              <a:r>
                <a:rPr lang="en-US" sz="3600" b="1" dirty="0">
                  <a:ln w="28575">
                    <a:solidFill>
                      <a:srgbClr val="0070C0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АРЬ</a:t>
              </a:r>
            </a:p>
          </p:txBody>
        </p:sp>
      </p:grpSp>
      <p:grpSp>
        <p:nvGrpSpPr>
          <p:cNvPr id="13" name="Group 8"/>
          <p:cNvGrpSpPr>
            <a:grpSpLocks/>
          </p:cNvGrpSpPr>
          <p:nvPr/>
        </p:nvGrpSpPr>
        <p:grpSpPr bwMode="auto">
          <a:xfrm>
            <a:off x="6143636" y="1214422"/>
            <a:ext cx="2711983" cy="4107623"/>
            <a:chOff x="4093" y="846"/>
            <a:chExt cx="1706" cy="2088"/>
          </a:xfrm>
        </p:grpSpPr>
        <p:pic>
          <p:nvPicPr>
            <p:cNvPr id="14" name="Picture 9" descr="февраль lite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136" y="846"/>
              <a:ext cx="1620" cy="174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5" name="Rectangle 10"/>
            <p:cNvSpPr>
              <a:spLocks noChangeArrowheads="1"/>
            </p:cNvSpPr>
            <p:nvPr/>
          </p:nvSpPr>
          <p:spPr bwMode="auto">
            <a:xfrm>
              <a:off x="4093" y="2543"/>
              <a:ext cx="1706" cy="3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buClrTx/>
                <a:buSzTx/>
                <a:buFontTx/>
                <a:buNone/>
              </a:pPr>
              <a:r>
                <a:rPr lang="ru-RU" sz="4400" b="1" dirty="0">
                  <a:ln w="28575">
                    <a:solidFill>
                      <a:srgbClr val="0070C0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ФЕВР</a:t>
              </a:r>
              <a:r>
                <a:rPr lang="en-US" sz="4400" b="1" dirty="0">
                  <a:ln w="28575">
                    <a:solidFill>
                      <a:srgbClr val="0070C0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А</a:t>
              </a:r>
              <a:r>
                <a:rPr lang="ru-RU" sz="4400" b="1" dirty="0">
                  <a:ln w="28575">
                    <a:solidFill>
                      <a:srgbClr val="0070C0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Л</a:t>
              </a:r>
              <a:r>
                <a:rPr lang="en-US" sz="4400" b="1" dirty="0">
                  <a:ln w="28575">
                    <a:solidFill>
                      <a:srgbClr val="0070C0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Ь</a:t>
              </a:r>
            </a:p>
          </p:txBody>
        </p:sp>
      </p:grpSp>
      <p:pic>
        <p:nvPicPr>
          <p:cNvPr id="16" name="Рисунок 15" descr="11198170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357422" y="4786322"/>
            <a:ext cx="1776439" cy="1871475"/>
          </a:xfrm>
          <a:prstGeom prst="rect">
            <a:avLst/>
          </a:prstGeom>
        </p:spPr>
      </p:pic>
      <p:pic>
        <p:nvPicPr>
          <p:cNvPr id="17" name="Рисунок 16" descr="1119817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flipH="1">
            <a:off x="5357818" y="857232"/>
            <a:ext cx="1562125" cy="16456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07308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img10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1119817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71934" y="5392222"/>
            <a:ext cx="1391344" cy="1465778"/>
          </a:xfrm>
          <a:prstGeom prst="rect">
            <a:avLst/>
          </a:prstGeom>
        </p:spPr>
      </p:pic>
      <p:pic>
        <p:nvPicPr>
          <p:cNvPr id="8" name="Рисунок 7" descr="1119817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3428992" y="142852"/>
            <a:ext cx="928694" cy="978377"/>
          </a:xfrm>
          <a:prstGeom prst="rect">
            <a:avLst/>
          </a:prstGeom>
        </p:spPr>
      </p:pic>
      <p:pic>
        <p:nvPicPr>
          <p:cNvPr id="10" name="Рисунок 9" descr="11198170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7158" y="5500702"/>
            <a:ext cx="962716" cy="101421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714876" y="1785926"/>
            <a:ext cx="407196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dirty="0" smtClean="0">
              <a:ln w="12700">
                <a:solidFill>
                  <a:srgbClr val="0070C0"/>
                </a:solidFill>
              </a:ln>
              <a:solidFill>
                <a:schemeClr val="bg1"/>
              </a:solidFill>
              <a:latin typeface="Comic Sans MS" pitchFamily="66" charset="0"/>
            </a:endParaRPr>
          </a:p>
          <a:p>
            <a:endParaRPr lang="ru-RU" sz="3200" dirty="0">
              <a:ln w="12700">
                <a:solidFill>
                  <a:srgbClr val="0070C0"/>
                </a:solidFill>
              </a:ln>
              <a:solidFill>
                <a:schemeClr val="bg1"/>
              </a:solidFill>
              <a:latin typeface="Comic Sans MS" pitchFamily="66" charset="0"/>
            </a:endParaRPr>
          </a:p>
          <a:p>
            <a:endParaRPr lang="ru-RU" sz="3200" dirty="0" smtClean="0">
              <a:ln w="12700">
                <a:solidFill>
                  <a:srgbClr val="0070C0"/>
                </a:solidFill>
              </a:ln>
              <a:solidFill>
                <a:schemeClr val="bg1"/>
              </a:solidFill>
              <a:latin typeface="Comic Sans MS" pitchFamily="66" charset="0"/>
            </a:endParaRPr>
          </a:p>
          <a:p>
            <a:endParaRPr lang="ru-RU" sz="3200" dirty="0">
              <a:ln w="12700">
                <a:solidFill>
                  <a:srgbClr val="0070C0"/>
                </a:solidFill>
              </a:ln>
              <a:solidFill>
                <a:schemeClr val="bg1"/>
              </a:solidFill>
              <a:latin typeface="Comic Sans MS" pitchFamily="66" charset="0"/>
            </a:endParaRPr>
          </a:p>
          <a:p>
            <a:endParaRPr lang="ru-RU" sz="3200" dirty="0" smtClean="0">
              <a:ln w="12700">
                <a:solidFill>
                  <a:srgbClr val="0070C0"/>
                </a:solidFill>
              </a:ln>
              <a:solidFill>
                <a:schemeClr val="bg1"/>
              </a:solidFill>
              <a:latin typeface="Comic Sans MS" pitchFamily="66" charset="0"/>
            </a:endParaRPr>
          </a:p>
          <a:p>
            <a:pPr algn="ctr"/>
            <a:r>
              <a:rPr lang="ru-RU" sz="3200" b="1" dirty="0" smtClean="0">
                <a:ln w="12700">
                  <a:solidFill>
                    <a:srgbClr val="0070C0"/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Дорогая детвора, приглашаю на прогулку в лес в декабре!</a:t>
            </a:r>
            <a:endParaRPr lang="ru-RU" sz="3200" b="1" dirty="0">
              <a:ln w="12700">
                <a:solidFill>
                  <a:srgbClr val="0070C0"/>
                </a:solidFill>
              </a:ln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07308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1594465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124" y="642918"/>
            <a:ext cx="4714876" cy="60050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6" descr="&amp;Scy;&amp;ocy;&amp;rcy;&amp;iecy;&amp;ncy;&amp;kcy;&amp;ocy;&amp;vcy;&amp;acy; &amp;Gcy;&amp;acy;&amp;lcy;&amp;icy;&amp;ncy;&amp;acy;. &amp;Mcy;&amp;iecy;&amp;dcy;&amp;vcy;&amp;iecy;&amp;dcy;&amp;icy;&amp;tscy;&amp;acy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714356"/>
            <a:ext cx="4612703" cy="343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7" descr="&amp;Rcy;&amp;acy;&amp;zcy;&amp;ncy;&amp;ocy;&amp;iecy; HQ +50 &quot; &amp;Pcy;&amp;icy;&amp;pcy;&amp;iecy;&amp;tscy; &amp;bcy;&amp;lcy;&amp;ocy;&amp;gcy;&amp;icy;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48" y="3508537"/>
            <a:ext cx="4286280" cy="33494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11198170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86248" y="3571876"/>
            <a:ext cx="1084965" cy="1143008"/>
          </a:xfrm>
          <a:prstGeom prst="rect">
            <a:avLst/>
          </a:prstGeom>
        </p:spPr>
      </p:pic>
      <p:pic>
        <p:nvPicPr>
          <p:cNvPr id="9" name="Рисунок 8" descr="1119817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flipH="1">
            <a:off x="4143372" y="714356"/>
            <a:ext cx="813724" cy="857256"/>
          </a:xfrm>
          <a:prstGeom prst="rect">
            <a:avLst/>
          </a:prstGeom>
        </p:spPr>
      </p:pic>
      <p:pic>
        <p:nvPicPr>
          <p:cNvPr id="10" name="Рисунок 9" descr="11198170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flipH="1">
            <a:off x="357158" y="4000504"/>
            <a:ext cx="745913" cy="78581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428728" y="142852"/>
            <a:ext cx="6357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>
                  <a:solidFill>
                    <a:srgbClr val="00B050"/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Кого не встретишь в лесу?</a:t>
            </a:r>
            <a:endParaRPr lang="ru-RU" sz="3200" b="1" dirty="0">
              <a:ln>
                <a:solidFill>
                  <a:srgbClr val="00B050"/>
                </a:solidFill>
              </a:ln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12" name="Рисунок 11" descr="1119817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flipH="1">
            <a:off x="571472" y="0"/>
            <a:ext cx="813724" cy="857256"/>
          </a:xfrm>
          <a:prstGeom prst="rect">
            <a:avLst/>
          </a:prstGeom>
        </p:spPr>
      </p:pic>
      <p:pic>
        <p:nvPicPr>
          <p:cNvPr id="13" name="Рисунок 12" descr="1119817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143768" y="0"/>
            <a:ext cx="813724" cy="857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207308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5" descr="&amp;Kcy;&amp;acy;&amp;rcy;&amp;tcy;&amp;icy;&amp;ncy;&amp;kcy;&amp;acy; 56 &amp;icy;&amp;zcy; 252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405196">
            <a:off x="755990" y="76324"/>
            <a:ext cx="2810665" cy="4072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2643174" y="3071810"/>
            <a:ext cx="59293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i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Отгадайте кто оставил след?</a:t>
            </a:r>
            <a:endParaRPr lang="ru-RU" sz="32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9" name="Picture 13" descr="&amp;Kcy;&amp;acy;&amp;rcy;&amp;tcy;&amp;icy;&amp;ncy;&amp;kcy;&amp;acy; 10 &amp;icy;&amp;zcy; 252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57904">
            <a:off x="4813625" y="349600"/>
            <a:ext cx="3714776" cy="27744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 descr="&amp;Kcy;&amp;acy;&amp;rcy;&amp;tcy;&amp;icy;&amp;ncy;&amp;kcy;&amp;acy; 78 &amp;icy;&amp;zcy; 113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253302">
            <a:off x="5039279" y="4173305"/>
            <a:ext cx="3552121" cy="23661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7" descr="http://im4-tub-ru.yandex.net/i?id=467486277-59-7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62216">
            <a:off x="1655729" y="4187254"/>
            <a:ext cx="3115273" cy="23268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409</Words>
  <Application>Microsoft Office PowerPoint</Application>
  <PresentationFormat>Экран (4:3)</PresentationFormat>
  <Paragraphs>90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Windows User</dc:creator>
  <cp:lastModifiedBy>Надежда Пронская</cp:lastModifiedBy>
  <cp:revision>29</cp:revision>
  <dcterms:created xsi:type="dcterms:W3CDTF">2019-12-11T12:10:18Z</dcterms:created>
  <dcterms:modified xsi:type="dcterms:W3CDTF">2020-02-19T10:17:25Z</dcterms:modified>
</cp:coreProperties>
</file>