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7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78" autoAdjust="0"/>
  </p:normalViewPr>
  <p:slideViewPr>
    <p:cSldViewPr>
      <p:cViewPr>
        <p:scale>
          <a:sx n="91" d="100"/>
          <a:sy n="91" d="100"/>
        </p:scale>
        <p:origin x="-221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DD8-4CC2-4B17-80FF-CD681D7EC237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9EE9-6CD1-408B-834B-A63104E5B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DD8-4CC2-4B17-80FF-CD681D7EC237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9EE9-6CD1-408B-834B-A63104E5B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DD8-4CC2-4B17-80FF-CD681D7EC237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9EE9-6CD1-408B-834B-A63104E5B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DD8-4CC2-4B17-80FF-CD681D7EC237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9EE9-6CD1-408B-834B-A63104E5B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DD8-4CC2-4B17-80FF-CD681D7EC237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9EE9-6CD1-408B-834B-A63104E5B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DD8-4CC2-4B17-80FF-CD681D7EC237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9EE9-6CD1-408B-834B-A63104E5B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DD8-4CC2-4B17-80FF-CD681D7EC237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9EE9-6CD1-408B-834B-A63104E5B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DD8-4CC2-4B17-80FF-CD681D7EC237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9EE9-6CD1-408B-834B-A63104E5B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DD8-4CC2-4B17-80FF-CD681D7EC237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9EE9-6CD1-408B-834B-A63104E5B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DD8-4CC2-4B17-80FF-CD681D7EC237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9EE9-6CD1-408B-834B-A63104E5B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DD8-4CC2-4B17-80FF-CD681D7EC237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9EE9-6CD1-408B-834B-A63104E5B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8DD8-4CC2-4B17-80FF-CD681D7EC237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B9EE9-6CD1-408B-834B-A63104E5B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969959"/>
          </a:xfrm>
        </p:spPr>
        <p:txBody>
          <a:bodyPr/>
          <a:lstStyle/>
          <a:p>
            <a:r>
              <a:rPr lang="ru-RU" b="1" dirty="0" smtClean="0"/>
              <a:t>Европейский </a:t>
            </a:r>
            <a:r>
              <a:rPr lang="ru-RU" b="1" dirty="0"/>
              <a:t>серый </a:t>
            </a:r>
            <a:r>
              <a:rPr lang="ru-RU" b="1" dirty="0" smtClean="0"/>
              <a:t>волк</a:t>
            </a:r>
            <a:endParaRPr lang="ru-RU" dirty="0"/>
          </a:p>
        </p:txBody>
      </p:sp>
      <p:sp>
        <p:nvSpPr>
          <p:cNvPr id="1026" name="AutoShape 2" descr="https://c.pxhere.com/photos/95/da/wolf_canis_lupus_european_wolf_predator_pack_two_wolves_dormant_lying-625962.jpg!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wolf tot ho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wolf-1384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785926"/>
            <a:ext cx="5715040" cy="3810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2198" y="5786454"/>
            <a:ext cx="2813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Учитель: </a:t>
            </a:r>
            <a:r>
              <a:rPr lang="ru-RU" dirty="0" err="1" smtClean="0"/>
              <a:t>Сингатулина</a:t>
            </a:r>
            <a:r>
              <a:rPr lang="ru-RU" dirty="0" smtClean="0"/>
              <a:t> М.И.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</a:t>
            </a:r>
            <a:r>
              <a:rPr lang="ru-RU" dirty="0" err="1" smtClean="0"/>
              <a:t>Манаенкова</a:t>
            </a:r>
            <a:r>
              <a:rPr lang="ru-RU" dirty="0" smtClean="0"/>
              <a:t> Т.В.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142852"/>
            <a:ext cx="7133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 10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6357958"/>
            <a:ext cx="3034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Богородский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г.о., 2019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142852"/>
            <a:ext cx="1802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Кроссворд</a:t>
            </a:r>
            <a:endParaRPr lang="ru-RU" sz="28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480" y="928670"/>
          <a:ext cx="6322524" cy="4706944"/>
        </p:xfrm>
        <a:graphic>
          <a:graphicData uri="http://schemas.openxmlformats.org/drawingml/2006/table">
            <a:tbl>
              <a:tblPr/>
              <a:tblGrid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</a:tblGrid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6050" y="785794"/>
            <a:ext cx="484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а   </a:t>
            </a:r>
            <a:r>
              <a:rPr lang="ru-RU" sz="3200" dirty="0" smtClean="0">
                <a:solidFill>
                  <a:srgbClr val="FF0000"/>
                </a:solidFill>
              </a:rPr>
              <a:t>в</a:t>
            </a:r>
            <a:r>
              <a:rPr lang="ru-RU" sz="3200" dirty="0" smtClean="0"/>
              <a:t>    и   л   </a:t>
            </a:r>
            <a:r>
              <a:rPr lang="ru-RU" sz="3200" dirty="0" err="1" smtClean="0"/>
              <a:t>ь</a:t>
            </a:r>
            <a:r>
              <a:rPr lang="ru-RU" sz="3200" dirty="0" smtClean="0"/>
              <a:t>   </a:t>
            </a:r>
            <a:r>
              <a:rPr lang="ru-RU" sz="3200" dirty="0" err="1" smtClean="0"/>
              <a:t>н</a:t>
            </a:r>
            <a:r>
              <a:rPr lang="ru-RU" sz="3200" dirty="0" smtClean="0"/>
              <a:t>   а   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1285860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и  м  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171448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  и   л   </a:t>
            </a:r>
            <a:r>
              <a:rPr lang="ru-RU" sz="3200" dirty="0" err="1" smtClean="0">
                <a:solidFill>
                  <a:srgbClr val="FF0000"/>
                </a:solidFill>
              </a:rPr>
              <a:t>л</a:t>
            </a:r>
            <a:r>
              <a:rPr lang="ru-RU" sz="3200" dirty="0" smtClean="0"/>
              <a:t>    и   о  </a:t>
            </a:r>
            <a:r>
              <a:rPr lang="ru-RU" sz="3200" dirty="0" err="1" smtClean="0"/>
              <a:t>н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2143116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р</a:t>
            </a:r>
            <a:r>
              <a:rPr lang="ru-RU" sz="3200" dirty="0" smtClean="0"/>
              <a:t>  а   </a:t>
            </a:r>
            <a:r>
              <a:rPr lang="ru-RU" sz="3200" dirty="0" err="1" smtClean="0"/>
              <a:t>д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   у    с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257174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  е   </a:t>
            </a:r>
            <a:r>
              <a:rPr lang="ru-RU" sz="3200" dirty="0" smtClean="0">
                <a:solidFill>
                  <a:srgbClr val="FF0000"/>
                </a:solidFill>
              </a:rPr>
              <a:t>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3000372"/>
            <a:ext cx="3754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е    </a:t>
            </a:r>
            <a:r>
              <a:rPr lang="ru-RU" sz="3200" dirty="0" err="1" smtClean="0"/>
              <a:t>р</a:t>
            </a:r>
            <a:r>
              <a:rPr lang="ru-RU" sz="3200" dirty="0" smtClean="0"/>
              <a:t>  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   м   е   т   </a:t>
            </a:r>
            <a:r>
              <a:rPr lang="ru-RU" sz="3200" dirty="0" err="1" smtClean="0"/>
              <a:t>р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5918" y="3429000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r>
              <a:rPr lang="ru-RU" sz="3200" dirty="0" smtClean="0"/>
              <a:t>   я   м  о   </a:t>
            </a:r>
            <a:r>
              <a:rPr lang="ru-RU" sz="3200" dirty="0" err="1" smtClean="0">
                <a:solidFill>
                  <a:srgbClr val="FF0000"/>
                </a:solidFill>
              </a:rPr>
              <a:t>й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xn--b1acdsycapm.com/wp-content/uploads/2018/02/strelochk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1835393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142852"/>
            <a:ext cx="1802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Кроссворд</a:t>
            </a:r>
            <a:endParaRPr lang="ru-RU" sz="28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480" y="928670"/>
          <a:ext cx="6322524" cy="4706944"/>
        </p:xfrm>
        <a:graphic>
          <a:graphicData uri="http://schemas.openxmlformats.org/drawingml/2006/table">
            <a:tbl>
              <a:tblPr/>
              <a:tblGrid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</a:tblGrid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6050" y="785794"/>
            <a:ext cx="484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а   </a:t>
            </a:r>
            <a:r>
              <a:rPr lang="ru-RU" sz="3200" dirty="0" smtClean="0">
                <a:solidFill>
                  <a:srgbClr val="FF0000"/>
                </a:solidFill>
              </a:rPr>
              <a:t>в</a:t>
            </a:r>
            <a:r>
              <a:rPr lang="ru-RU" sz="3200" dirty="0" smtClean="0"/>
              <a:t>    и   л   </a:t>
            </a:r>
            <a:r>
              <a:rPr lang="ru-RU" sz="3200" dirty="0" err="1" smtClean="0"/>
              <a:t>ь</a:t>
            </a:r>
            <a:r>
              <a:rPr lang="ru-RU" sz="3200" dirty="0" smtClean="0"/>
              <a:t>   </a:t>
            </a:r>
            <a:r>
              <a:rPr lang="ru-RU" sz="3200" dirty="0" err="1" smtClean="0"/>
              <a:t>н</a:t>
            </a:r>
            <a:r>
              <a:rPr lang="ru-RU" sz="3200" dirty="0" smtClean="0"/>
              <a:t>   а   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1285860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и  м  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171448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  и   л   </a:t>
            </a:r>
            <a:r>
              <a:rPr lang="ru-RU" sz="3200" dirty="0" err="1" smtClean="0">
                <a:solidFill>
                  <a:srgbClr val="FF0000"/>
                </a:solidFill>
              </a:rPr>
              <a:t>л</a:t>
            </a:r>
            <a:r>
              <a:rPr lang="ru-RU" sz="3200" dirty="0" smtClean="0"/>
              <a:t>    и   о  </a:t>
            </a:r>
            <a:r>
              <a:rPr lang="ru-RU" sz="3200" dirty="0" err="1" smtClean="0"/>
              <a:t>н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2143116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р</a:t>
            </a:r>
            <a:r>
              <a:rPr lang="ru-RU" sz="3200" dirty="0" smtClean="0"/>
              <a:t>  а   </a:t>
            </a:r>
            <a:r>
              <a:rPr lang="ru-RU" sz="3200" dirty="0" err="1" smtClean="0"/>
              <a:t>д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   у    с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257174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  е   </a:t>
            </a:r>
            <a:r>
              <a:rPr lang="ru-RU" sz="3200" dirty="0" smtClean="0">
                <a:solidFill>
                  <a:srgbClr val="FF0000"/>
                </a:solidFill>
              </a:rPr>
              <a:t>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3000372"/>
            <a:ext cx="3754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е    </a:t>
            </a:r>
            <a:r>
              <a:rPr lang="ru-RU" sz="3200" dirty="0" err="1" smtClean="0"/>
              <a:t>р</a:t>
            </a:r>
            <a:r>
              <a:rPr lang="ru-RU" sz="3200" dirty="0" smtClean="0"/>
              <a:t>  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   м   е   т   </a:t>
            </a:r>
            <a:r>
              <a:rPr lang="ru-RU" sz="3200" dirty="0" err="1" smtClean="0"/>
              <a:t>р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5918" y="3429000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r>
              <a:rPr lang="ru-RU" sz="3200" dirty="0" smtClean="0"/>
              <a:t>   я   м  о   </a:t>
            </a:r>
            <a:r>
              <a:rPr lang="ru-RU" sz="3200" dirty="0" err="1" smtClean="0">
                <a:solidFill>
                  <a:srgbClr val="FF0000"/>
                </a:solidFill>
              </a:rPr>
              <a:t>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482" name="AutoShape 2" descr="https://img4.goodfon.com/original/1920x1280/f/ea/seryi-volk-volk-vzgliad-khishchnik-bo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488" y="4286256"/>
            <a:ext cx="267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  к    о  </a:t>
            </a:r>
            <a:r>
              <a:rPr lang="ru-RU" sz="3200" dirty="0" smtClean="0">
                <a:solidFill>
                  <a:srgbClr val="FF0000"/>
                </a:solidFill>
              </a:rPr>
              <a:t>б</a:t>
            </a:r>
            <a:r>
              <a:rPr lang="ru-RU" sz="3200" dirty="0" smtClean="0"/>
              <a:t>   к   и</a:t>
            </a:r>
            <a:endParaRPr lang="ru-RU" sz="3200" dirty="0"/>
          </a:p>
        </p:txBody>
      </p:sp>
      <p:pic>
        <p:nvPicPr>
          <p:cNvPr id="15" name="Picture 2" descr="http://xn--b1acdsycapm.com/wp-content/uploads/2018/02/strelochk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1835393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142852"/>
            <a:ext cx="1802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Кроссворд</a:t>
            </a:r>
            <a:endParaRPr lang="ru-RU" sz="28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480" y="928670"/>
          <a:ext cx="6322524" cy="4706944"/>
        </p:xfrm>
        <a:graphic>
          <a:graphicData uri="http://schemas.openxmlformats.org/drawingml/2006/table">
            <a:tbl>
              <a:tblPr/>
              <a:tblGrid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</a:tblGrid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6050" y="785794"/>
            <a:ext cx="484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а   </a:t>
            </a:r>
            <a:r>
              <a:rPr lang="ru-RU" sz="3200" dirty="0" smtClean="0">
                <a:solidFill>
                  <a:srgbClr val="FF0000"/>
                </a:solidFill>
              </a:rPr>
              <a:t>в</a:t>
            </a:r>
            <a:r>
              <a:rPr lang="ru-RU" sz="3200" dirty="0" smtClean="0"/>
              <a:t>    и   л   </a:t>
            </a:r>
            <a:r>
              <a:rPr lang="ru-RU" sz="3200" dirty="0" err="1" smtClean="0"/>
              <a:t>ь</a:t>
            </a:r>
            <a:r>
              <a:rPr lang="ru-RU" sz="3200" dirty="0" smtClean="0"/>
              <a:t>   </a:t>
            </a:r>
            <a:r>
              <a:rPr lang="ru-RU" sz="3200" dirty="0" err="1" smtClean="0"/>
              <a:t>н</a:t>
            </a:r>
            <a:r>
              <a:rPr lang="ru-RU" sz="3200" dirty="0" smtClean="0"/>
              <a:t>   а   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1285860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и  м  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171448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  и   л   </a:t>
            </a:r>
            <a:r>
              <a:rPr lang="ru-RU" sz="3200" dirty="0" err="1" smtClean="0">
                <a:solidFill>
                  <a:srgbClr val="FF0000"/>
                </a:solidFill>
              </a:rPr>
              <a:t>л</a:t>
            </a:r>
            <a:r>
              <a:rPr lang="ru-RU" sz="3200" dirty="0" smtClean="0"/>
              <a:t>    и   о  </a:t>
            </a:r>
            <a:r>
              <a:rPr lang="ru-RU" sz="3200" dirty="0" err="1" smtClean="0"/>
              <a:t>н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2143116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р</a:t>
            </a:r>
            <a:r>
              <a:rPr lang="ru-RU" sz="3200" dirty="0" smtClean="0"/>
              <a:t>  а   </a:t>
            </a:r>
            <a:r>
              <a:rPr lang="ru-RU" sz="3200" dirty="0" err="1" smtClean="0"/>
              <a:t>д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   у    с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257174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  е   </a:t>
            </a:r>
            <a:r>
              <a:rPr lang="ru-RU" sz="3200" dirty="0" smtClean="0">
                <a:solidFill>
                  <a:srgbClr val="FF0000"/>
                </a:solidFill>
              </a:rPr>
              <a:t>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3000372"/>
            <a:ext cx="3754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е    </a:t>
            </a:r>
            <a:r>
              <a:rPr lang="ru-RU" sz="3200" dirty="0" err="1" smtClean="0"/>
              <a:t>р</a:t>
            </a:r>
            <a:r>
              <a:rPr lang="ru-RU" sz="3200" dirty="0" smtClean="0"/>
              <a:t>  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   м   е   т   </a:t>
            </a:r>
            <a:r>
              <a:rPr lang="ru-RU" sz="3200" dirty="0" err="1" smtClean="0"/>
              <a:t>р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785918" y="3429000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r>
              <a:rPr lang="ru-RU" sz="3200" dirty="0" smtClean="0"/>
              <a:t>   я   м  о   </a:t>
            </a:r>
            <a:r>
              <a:rPr lang="ru-RU" sz="3200" dirty="0" err="1" smtClean="0">
                <a:solidFill>
                  <a:srgbClr val="FF0000"/>
                </a:solidFill>
              </a:rPr>
              <a:t>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AutoShape 2" descr="https://img4.goodfon.com/original/1920x1280/f/ea/seryi-volk-volk-vzgliad-khishchnik-bo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57488" y="4286256"/>
            <a:ext cx="267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  к    о  </a:t>
            </a:r>
            <a:r>
              <a:rPr lang="ru-RU" sz="3200" dirty="0" smtClean="0">
                <a:solidFill>
                  <a:srgbClr val="FF0000"/>
                </a:solidFill>
              </a:rPr>
              <a:t>б</a:t>
            </a:r>
            <a:r>
              <a:rPr lang="ru-RU" sz="3200" dirty="0" smtClean="0"/>
              <a:t>   к   и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714744" y="4714884"/>
            <a:ext cx="2353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   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   </a:t>
            </a:r>
            <a:r>
              <a:rPr lang="ru-RU" sz="3200" dirty="0" err="1" smtClean="0"/>
              <a:t>н</a:t>
            </a:r>
            <a:r>
              <a:rPr lang="ru-RU" sz="3200" dirty="0" smtClean="0"/>
              <a:t>   </a:t>
            </a:r>
            <a:r>
              <a:rPr lang="ru-RU" sz="3200" dirty="0" err="1" smtClean="0"/>
              <a:t>н</a:t>
            </a:r>
            <a:r>
              <a:rPr lang="ru-RU" sz="3200" dirty="0" smtClean="0"/>
              <a:t>   а</a:t>
            </a:r>
            <a:endParaRPr lang="ru-RU" sz="3200" dirty="0"/>
          </a:p>
        </p:txBody>
      </p:sp>
      <p:pic>
        <p:nvPicPr>
          <p:cNvPr id="15" name="Picture 2" descr="http://xn--b1acdsycapm.com/wp-content/uploads/2018/02/strelochk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1835393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142852"/>
            <a:ext cx="1802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Кроссворд</a:t>
            </a:r>
            <a:endParaRPr lang="ru-RU" sz="28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480" y="928670"/>
          <a:ext cx="6322524" cy="4706944"/>
        </p:xfrm>
        <a:graphic>
          <a:graphicData uri="http://schemas.openxmlformats.org/drawingml/2006/table">
            <a:tbl>
              <a:tblPr/>
              <a:tblGrid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</a:tblGrid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6050" y="785794"/>
            <a:ext cx="484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а   </a:t>
            </a:r>
            <a:r>
              <a:rPr lang="ru-RU" sz="3200" dirty="0" smtClean="0">
                <a:solidFill>
                  <a:srgbClr val="FF0000"/>
                </a:solidFill>
              </a:rPr>
              <a:t>в</a:t>
            </a:r>
            <a:r>
              <a:rPr lang="ru-RU" sz="3200" dirty="0" smtClean="0"/>
              <a:t>    и   л   </a:t>
            </a:r>
            <a:r>
              <a:rPr lang="ru-RU" sz="3200" dirty="0" err="1" smtClean="0"/>
              <a:t>ь</a:t>
            </a:r>
            <a:r>
              <a:rPr lang="ru-RU" sz="3200" dirty="0" smtClean="0"/>
              <a:t>   </a:t>
            </a:r>
            <a:r>
              <a:rPr lang="ru-RU" sz="3200" dirty="0" err="1" smtClean="0"/>
              <a:t>н</a:t>
            </a:r>
            <a:r>
              <a:rPr lang="ru-RU" sz="3200" dirty="0" smtClean="0"/>
              <a:t>   а   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1285860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и  м  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171448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  и   л   </a:t>
            </a:r>
            <a:r>
              <a:rPr lang="ru-RU" sz="3200" dirty="0" err="1" smtClean="0">
                <a:solidFill>
                  <a:srgbClr val="FF0000"/>
                </a:solidFill>
              </a:rPr>
              <a:t>л</a:t>
            </a:r>
            <a:r>
              <a:rPr lang="ru-RU" sz="3200" dirty="0" smtClean="0"/>
              <a:t>    и   о  </a:t>
            </a:r>
            <a:r>
              <a:rPr lang="ru-RU" sz="3200" dirty="0" err="1" smtClean="0"/>
              <a:t>н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2143116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р</a:t>
            </a:r>
            <a:r>
              <a:rPr lang="ru-RU" sz="3200" dirty="0" smtClean="0"/>
              <a:t>  а   </a:t>
            </a:r>
            <a:r>
              <a:rPr lang="ru-RU" sz="3200" dirty="0" err="1" smtClean="0"/>
              <a:t>д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   у    с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257174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  е   </a:t>
            </a:r>
            <a:r>
              <a:rPr lang="ru-RU" sz="3200" dirty="0" smtClean="0">
                <a:solidFill>
                  <a:srgbClr val="FF0000"/>
                </a:solidFill>
              </a:rPr>
              <a:t>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3000372"/>
            <a:ext cx="3754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е    </a:t>
            </a:r>
            <a:r>
              <a:rPr lang="ru-RU" sz="3200" dirty="0" err="1" smtClean="0"/>
              <a:t>р</a:t>
            </a:r>
            <a:r>
              <a:rPr lang="ru-RU" sz="3200" dirty="0" smtClean="0"/>
              <a:t>  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   м   е   т   </a:t>
            </a:r>
            <a:r>
              <a:rPr lang="ru-RU" sz="3200" dirty="0" err="1" smtClean="0"/>
              <a:t>р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785918" y="3429000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r>
              <a:rPr lang="ru-RU" sz="3200" dirty="0" smtClean="0"/>
              <a:t>   я   м  о   </a:t>
            </a:r>
            <a:r>
              <a:rPr lang="ru-RU" sz="3200" dirty="0" err="1" smtClean="0">
                <a:solidFill>
                  <a:srgbClr val="FF0000"/>
                </a:solidFill>
              </a:rPr>
              <a:t>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AutoShape 2" descr="https://img4.goodfon.com/original/1920x1280/f/ea/seryi-volk-volk-vzgliad-khishchnik-bo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57488" y="4286256"/>
            <a:ext cx="267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  к    о  </a:t>
            </a:r>
            <a:r>
              <a:rPr lang="ru-RU" sz="3200" dirty="0" smtClean="0">
                <a:solidFill>
                  <a:srgbClr val="FF0000"/>
                </a:solidFill>
              </a:rPr>
              <a:t>б</a:t>
            </a:r>
            <a:r>
              <a:rPr lang="ru-RU" sz="3200" dirty="0" smtClean="0"/>
              <a:t>   к   и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714744" y="4714884"/>
            <a:ext cx="2311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   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   </a:t>
            </a:r>
            <a:r>
              <a:rPr lang="ru-RU" sz="3200" dirty="0" err="1" smtClean="0"/>
              <a:t>н</a:t>
            </a:r>
            <a:r>
              <a:rPr lang="ru-RU" sz="3200" dirty="0" smtClean="0"/>
              <a:t>   </a:t>
            </a:r>
            <a:r>
              <a:rPr lang="ru-RU" sz="3200" dirty="0" err="1" smtClean="0"/>
              <a:t>н</a:t>
            </a:r>
            <a:r>
              <a:rPr lang="ru-RU" sz="3200" dirty="0" smtClean="0"/>
              <a:t>   а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214546" y="5143512"/>
            <a:ext cx="5317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т 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е   у   </a:t>
            </a:r>
            <a:r>
              <a:rPr lang="ru-RU" sz="3200" dirty="0" smtClean="0">
                <a:solidFill>
                  <a:srgbClr val="FF0000"/>
                </a:solidFill>
              </a:rPr>
              <a:t>г</a:t>
            </a:r>
            <a:r>
              <a:rPr lang="ru-RU" sz="3200" dirty="0" smtClean="0"/>
              <a:t>    о   л   </a:t>
            </a:r>
            <a:r>
              <a:rPr lang="ru-RU" sz="3200" dirty="0" err="1" smtClean="0"/>
              <a:t>ь</a:t>
            </a:r>
            <a:r>
              <a:rPr lang="ru-RU" sz="3200" dirty="0" smtClean="0"/>
              <a:t>   </a:t>
            </a:r>
            <a:r>
              <a:rPr lang="ru-RU" sz="3200" dirty="0" err="1" smtClean="0"/>
              <a:t>н</a:t>
            </a:r>
            <a:r>
              <a:rPr lang="ru-RU" sz="3200" dirty="0" smtClean="0"/>
              <a:t>   и   к</a:t>
            </a:r>
            <a:endParaRPr lang="ru-RU" sz="32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428736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12,5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928794" y="214290"/>
            <a:ext cx="5454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Размеры взрослого серого волка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15272" y="3071810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3071810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3071810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3071810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3071810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3071810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1428736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20,5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929454" y="1428736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14348" y="4572008"/>
            <a:ext cx="1571636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>
            <a:off x="3714744" y="4572008"/>
            <a:ext cx="1428760" cy="928694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решение 22"/>
          <p:cNvSpPr/>
          <p:nvPr/>
        </p:nvSpPr>
        <p:spPr>
          <a:xfrm>
            <a:off x="6572264" y="4500570"/>
            <a:ext cx="1714512" cy="1000132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50067" y="2250273"/>
            <a:ext cx="642942" cy="5715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3750463" y="2250273"/>
            <a:ext cx="642942" cy="5715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6822297" y="2250273"/>
            <a:ext cx="642942" cy="5715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1500166" y="2214554"/>
            <a:ext cx="642942" cy="6429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4464843" y="2250273"/>
            <a:ext cx="642942" cy="5715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7572396" y="2214554"/>
            <a:ext cx="642942" cy="6429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57224" y="3929066"/>
            <a:ext cx="135732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786182" y="4000504"/>
            <a:ext cx="135732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715140" y="4000504"/>
            <a:ext cx="135732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1285852" y="4143380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7216000" y="4214024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4215604" y="4214024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" idx="3"/>
            <a:endCxn id="17" idx="1"/>
          </p:cNvCxnSpPr>
          <p:nvPr/>
        </p:nvCxnSpPr>
        <p:spPr>
          <a:xfrm>
            <a:off x="2071670" y="1750207"/>
            <a:ext cx="185738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072066" y="1785926"/>
            <a:ext cx="185738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00100" y="1500174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12,5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6314" y="2143116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- 4,5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15008" y="1285860"/>
            <a:ext cx="628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5720" y="2143116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8794" y="2214554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+7,5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00364" y="2143116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+43,5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14612" y="1285860"/>
            <a:ext cx="62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00826" y="2214554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58148" y="2143116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+1,6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357290" y="307181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86248" y="3071810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86644" y="3071810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357422" y="4857760"/>
            <a:ext cx="692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см</a:t>
            </a:r>
            <a:endParaRPr lang="ru-RU" sz="3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286380" y="4786322"/>
            <a:ext cx="692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см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429652" y="4714884"/>
            <a:ext cx="55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кг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7224" y="5715016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длина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14744" y="5786454"/>
            <a:ext cx="1554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высота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58016" y="5715016"/>
            <a:ext cx="1230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71934" y="1500174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20,5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15206" y="1500174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4,1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28596" y="3143248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125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71670" y="314324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00430" y="314324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64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00628" y="314324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16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57950" y="314324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32,8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929586" y="3143248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5,7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71538" y="4786322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105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43372" y="478632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80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00892" y="4714884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38,5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imaljournal.ru/articles/wild/psovie/volk_obiknovenniy/volch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18091"/>
            <a:ext cx="9143999" cy="50399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При рождении волчонок  весит 500 грамм, в течение   первых 4 месяцев жизни волчата очень быстро растут. За это время вес детёныша может увеличиться в 30 раз. Найдите вес 4 месячного волчонка в килограммах? </a:t>
            </a:r>
            <a:endParaRPr lang="ru-RU" sz="2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01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 сколько раз вес рождённого волчонка (500 грамм) меньше веса взрослого волка (38,5 кг)? </a:t>
            </a:r>
          </a:p>
        </p:txBody>
      </p:sp>
      <p:sp>
        <p:nvSpPr>
          <p:cNvPr id="29698" name="AutoShape 2" descr="https://wallbox.ru/wallpapers/main/201549/d6c989636a340d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d6c989636a340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 сколько раз вес 4 месячного волчонка (15 кг) меньше веса взрослого волка (38,5 кг)? </a:t>
            </a:r>
          </a:p>
        </p:txBody>
      </p:sp>
      <p:sp>
        <p:nvSpPr>
          <p:cNvPr id="30722" name="AutoShape 2" descr="https://w-dog.ru/wallpapers/14/10/435243694667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://desktopwallpapers.org.ua/pic/201107/1600x900/desktopwallpapers.org.ua-2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" y="1714489"/>
            <a:ext cx="9144021" cy="51435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-214346" y="214290"/>
            <a:ext cx="95360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Узнаем  скорость,  с которой передвигается серый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волк в разных ситуациях.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Целый день волк бегает рысью со скоростью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 км/ч, во время опасности скорость их передвижения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может увеличиться в 7,5 раз, а при охоте увеличивается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22 км/ч. С какой скоростью серый волк передвигается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опасности и во время охоты?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AutoShape 3" descr="https://www.wolfwatch.uk/wp-content/uploads/2017/02/5f53c00f5f5f9ba2488c0e52d228c0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5f53c00f5f5f9ba2488c0e52d228c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80" y="3857628"/>
            <a:ext cx="5000620" cy="3000372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1581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-144463"/>
            <a:ext cx="8585042" cy="1862340"/>
            <a:chOff x="0" y="-144463"/>
            <a:chExt cx="8585042" cy="186234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142852"/>
              <a:ext cx="858504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indent="449263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Решите пропорцию и найдите  </a:t>
              </a:r>
              <a:r>
                <a:rPr 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площадь, которую  </a:t>
              </a:r>
            </a:p>
            <a:p>
              <a:pPr indent="449263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может занимать волчья стая.  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5500694" y="500042"/>
              <a:ext cx="2000264" cy="1217835"/>
              <a:chOff x="3071802" y="4429132"/>
              <a:chExt cx="2000264" cy="1217835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071802" y="5072074"/>
                <a:ext cx="571504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4357686" y="5072074"/>
                <a:ext cx="571504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786182" y="4714884"/>
                <a:ext cx="4138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=</a:t>
                </a:r>
                <a:endParaRPr lang="ru-RU" sz="36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43240" y="5000636"/>
                <a:ext cx="418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9</a:t>
                </a:r>
                <a:endParaRPr lang="ru-RU" sz="3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29124" y="4500570"/>
                <a:ext cx="418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1</a:t>
                </a:r>
                <a:endParaRPr lang="ru-RU" sz="3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143240" y="4429132"/>
                <a:ext cx="3850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err="1" smtClean="0"/>
                  <a:t>х</a:t>
                </a:r>
                <a:endParaRPr lang="ru-RU" sz="3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286248" y="5000636"/>
                <a:ext cx="7858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 smtClean="0"/>
                  <a:t>0,3</a:t>
                </a:r>
                <a:endParaRPr lang="ru-RU" sz="3600" dirty="0"/>
              </a:p>
            </p:txBody>
          </p:sp>
        </p:grpSp>
        <p:sp>
          <p:nvSpPr>
            <p:cNvPr id="32775" name="AutoShape 7" descr="https://img.fonwall.ru/o/93/volki_staya_dikie_les_derevya_48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2777" name="Picture 9" descr="http://animaljournal.ru/articles/wild/psovie/volk_obiknovenniy/staya_vol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2984"/>
            <a:ext cx="842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hlinkClick r:id="rId2" action="ppaction://hlinksldjump"/>
              </a:rPr>
              <a:t>Дробь</a:t>
            </a:r>
            <a:r>
              <a:rPr lang="ru-RU" sz="2800" dirty="0">
                <a:hlinkClick r:id="rId2" action="ppaction://hlinksldjump"/>
              </a:rPr>
              <a:t>, у которой числитель </a:t>
            </a:r>
            <a:r>
              <a:rPr lang="ru-RU" sz="2800" dirty="0" smtClean="0">
                <a:hlinkClick r:id="rId2" action="ppaction://hlinksldjump"/>
              </a:rPr>
              <a:t>меньше знаменателя</a:t>
            </a:r>
            <a:r>
              <a:rPr lang="ru-RU" sz="2800" dirty="0">
                <a:hlinkClick r:id="rId2" action="ppaction://hlinksldjump"/>
              </a:rPr>
              <a:t>.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14488"/>
            <a:ext cx="43476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hlinkClick r:id="rId3" action="ppaction://hlinksldjump"/>
              </a:rPr>
              <a:t>2. </a:t>
            </a:r>
            <a:r>
              <a:rPr lang="ru-RU" sz="2800" dirty="0">
                <a:hlinkClick r:id="rId3" action="ppaction://hlinksldjump"/>
              </a:rPr>
              <a:t>Ряд чисел  соединённых </a:t>
            </a:r>
            <a:endParaRPr lang="ru-RU" sz="2800" dirty="0" smtClean="0">
              <a:hlinkClick r:id="rId3" action="ppaction://hlinksldjump"/>
            </a:endParaRPr>
          </a:p>
          <a:p>
            <a:r>
              <a:rPr lang="ru-RU" sz="2800" dirty="0" smtClean="0">
                <a:hlinkClick r:id="rId3" action="ppaction://hlinksldjump"/>
              </a:rPr>
              <a:t>знаками </a:t>
            </a:r>
            <a:r>
              <a:rPr lang="ru-RU" sz="2800" dirty="0">
                <a:hlinkClick r:id="rId3" action="ppaction://hlinksldjump"/>
              </a:rPr>
              <a:t>действий.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57496"/>
            <a:ext cx="471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hlinkClick r:id="rId4" action="ppaction://hlinksldjump"/>
              </a:rPr>
              <a:t>3. </a:t>
            </a:r>
            <a:r>
              <a:rPr lang="ru-RU" sz="2800" dirty="0">
                <a:hlinkClick r:id="rId4" action="ppaction://hlinksldjump"/>
              </a:rPr>
              <a:t>Единица с шестью нулями. 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14945" y="1928802"/>
          <a:ext cx="3929055" cy="3214717"/>
        </p:xfrm>
        <a:graphic>
          <a:graphicData uri="http://schemas.openxmlformats.org/drawingml/2006/table">
            <a:tbl>
              <a:tblPr/>
              <a:tblGrid>
                <a:gridCol w="302235"/>
                <a:gridCol w="302235"/>
                <a:gridCol w="302235"/>
                <a:gridCol w="302235"/>
                <a:gridCol w="302235"/>
                <a:gridCol w="302235"/>
                <a:gridCol w="302235"/>
                <a:gridCol w="302235"/>
                <a:gridCol w="302235"/>
                <a:gridCol w="302235"/>
                <a:gridCol w="302235"/>
                <a:gridCol w="302235"/>
                <a:gridCol w="302235"/>
              </a:tblGrid>
              <a:tr h="292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571876"/>
            <a:ext cx="5499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hlinkClick r:id="rId5" action="ppaction://hlinksldjump"/>
              </a:rPr>
              <a:t>4. Отрезок</a:t>
            </a:r>
            <a:r>
              <a:rPr lang="ru-RU" sz="2800" dirty="0">
                <a:hlinkClick r:id="rId5" action="ppaction://hlinksldjump"/>
              </a:rPr>
              <a:t>, соединяющий центр </a:t>
            </a:r>
            <a:endParaRPr lang="ru-RU" sz="2800" dirty="0" smtClean="0">
              <a:hlinkClick r:id="rId5" action="ppaction://hlinksldjump"/>
            </a:endParaRPr>
          </a:p>
          <a:p>
            <a:r>
              <a:rPr lang="ru-RU" sz="2800" dirty="0" smtClean="0">
                <a:hlinkClick r:id="rId5" action="ppaction://hlinksldjump"/>
              </a:rPr>
              <a:t>окружности </a:t>
            </a:r>
            <a:r>
              <a:rPr lang="ru-RU" sz="2800" dirty="0">
                <a:hlinkClick r:id="rId5" action="ppaction://hlinksldjump"/>
              </a:rPr>
              <a:t>и любую точку на ней.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643446"/>
            <a:ext cx="2011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hlinkClick r:id="rId6" action="ppaction://hlinksldjump"/>
              </a:rPr>
              <a:t>5. Столетие</a:t>
            </a:r>
            <a:r>
              <a:rPr lang="ru-RU" sz="2800" dirty="0">
                <a:hlinkClick r:id="rId6" action="ppaction://hlinksldjump"/>
              </a:rPr>
              <a:t>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286388"/>
            <a:ext cx="7035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7" action="ppaction://hlinksldjump"/>
              </a:rPr>
              <a:t> </a:t>
            </a:r>
            <a:r>
              <a:rPr lang="ru-RU" sz="2800" dirty="0" smtClean="0">
                <a:hlinkClick r:id="rId7" action="ppaction://hlinksldjump"/>
              </a:rPr>
              <a:t>6. Сумма </a:t>
            </a:r>
            <a:r>
              <a:rPr lang="ru-RU" sz="2800" dirty="0">
                <a:hlinkClick r:id="rId7" action="ppaction://hlinksldjump"/>
              </a:rPr>
              <a:t>длин всех сторон многоугольника. 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857892"/>
            <a:ext cx="3258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hlinkClick r:id="rId8" action="ppaction://hlinksldjump"/>
              </a:rPr>
              <a:t>7. </a:t>
            </a:r>
            <a:r>
              <a:rPr lang="ru-RU" sz="2800" dirty="0">
                <a:hlinkClick r:id="rId8" action="ppaction://hlinksldjump"/>
              </a:rPr>
              <a:t>Угол 90 градусов. 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0"/>
            <a:ext cx="645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все вопросы отвечаем по порядку!!!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428604"/>
            <a:ext cx="1603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 слово.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42844" y="0"/>
            <a:ext cx="881973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Узнаем, сколько волков существует в некоторых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странах.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В России живёт 70000 серых волков, в Польше 1%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того что в России, в Италии на 400 меньше, чем в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Польше, а в Норвегии и Швеции 26   % от того, что в Италии. Сколько волков существует в Норвегии и Швеции?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2132" y="1643050"/>
            <a:ext cx="373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2</a:t>
            </a:r>
          </a:p>
          <a:p>
            <a:r>
              <a:rPr lang="ru-RU" sz="2000" dirty="0" smtClean="0"/>
              <a:t>3</a:t>
            </a:r>
            <a:endParaRPr lang="ru-RU" dirty="0"/>
          </a:p>
        </p:txBody>
      </p:sp>
      <p:pic>
        <p:nvPicPr>
          <p:cNvPr id="8" name="Рисунок 7" descr="volki_staya_dikie_les_derevya_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680326"/>
            <a:ext cx="6072198" cy="417767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нарисовать волка по координатам на  координатной плоскости.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(-9; 5), (-7; 5), (-6; 6), (-5; 6), (-4; 7),      (-4; 6), (-1; 3), (8; 3), (10; 1), (10; -4), (9; -5), (9; -1), (7; -7), (5; -7), (6; -6), (6; -4), (5; -2), (5; -1), (3; -2), (0; -1), (-3; -2), (-3; -7), (-5; -7), (-4; -6),  (-4; -1), (-6; 3), (-9; 4), (-9; 5).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Глаз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(- 6; 5).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AutoShape 3" descr="https://orig00.deviantart.net/69a7/f/2013/256/f/2/f20b23547037fca4e42219f3e9b5d7f3-d6m7d1k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1" name="Picture 5" descr="http://kartinki.org/uploads/posts/2017-09/1506039318_3063-seryy-vol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169107"/>
            <a:ext cx="4214842" cy="268889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0"/>
            <a:ext cx="645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все вопросы отвечаем по порядку!!!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14876" y="1643050"/>
          <a:ext cx="4286243" cy="3357596"/>
        </p:xfrm>
        <a:graphic>
          <a:graphicData uri="http://schemas.openxmlformats.org/drawingml/2006/table">
            <a:tbl>
              <a:tblPr/>
              <a:tblGrid>
                <a:gridCol w="329711"/>
                <a:gridCol w="329711"/>
                <a:gridCol w="329711"/>
                <a:gridCol w="329711"/>
                <a:gridCol w="329711"/>
                <a:gridCol w="329711"/>
                <a:gridCol w="329711"/>
                <a:gridCol w="329711"/>
                <a:gridCol w="329711"/>
                <a:gridCol w="329711"/>
                <a:gridCol w="329711"/>
                <a:gridCol w="329711"/>
                <a:gridCol w="329711"/>
              </a:tblGrid>
              <a:tr h="305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1868" y="428604"/>
            <a:ext cx="1603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 слово.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14422"/>
            <a:ext cx="52011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hlinkClick r:id="rId2" action="ppaction://hlinksldjump"/>
              </a:rPr>
              <a:t>8. </a:t>
            </a:r>
            <a:r>
              <a:rPr lang="ru-RU" sz="2800" dirty="0">
                <a:hlinkClick r:id="rId2" action="ppaction://hlinksldjump"/>
              </a:rPr>
              <a:t>Знаки, которые ставятся тогда</a:t>
            </a:r>
            <a:r>
              <a:rPr lang="ru-RU" sz="2800" dirty="0" smtClean="0">
                <a:hlinkClick r:id="rId2" action="ppaction://hlinksldjump"/>
              </a:rPr>
              <a:t>,</a:t>
            </a:r>
          </a:p>
          <a:p>
            <a:r>
              <a:rPr lang="ru-RU" sz="2800" dirty="0" smtClean="0">
                <a:hlinkClick r:id="rId2" action="ppaction://hlinksldjump"/>
              </a:rPr>
              <a:t> </a:t>
            </a:r>
            <a:r>
              <a:rPr lang="ru-RU" sz="2800" dirty="0">
                <a:hlinkClick r:id="rId2" action="ppaction://hlinksldjump"/>
              </a:rPr>
              <a:t>когда нужно изменить порядок </a:t>
            </a:r>
            <a:endParaRPr lang="ru-RU" sz="2800" dirty="0" smtClean="0">
              <a:hlinkClick r:id="rId2" action="ppaction://hlinksldjump"/>
            </a:endParaRPr>
          </a:p>
          <a:p>
            <a:r>
              <a:rPr lang="ru-RU" sz="2800" dirty="0" smtClean="0">
                <a:hlinkClick r:id="rId2" action="ppaction://hlinksldjump"/>
              </a:rPr>
              <a:t>действий</a:t>
            </a:r>
            <a:r>
              <a:rPr lang="ru-RU" sz="2800" dirty="0">
                <a:hlinkClick r:id="rId2" action="ppaction://hlinksldjump"/>
              </a:rPr>
              <a:t>.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143248"/>
            <a:ext cx="42127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hlinkClick r:id="rId3" action="ppaction://hlinksldjump"/>
              </a:rPr>
              <a:t>9. Единица </a:t>
            </a:r>
            <a:r>
              <a:rPr lang="ru-RU" sz="2800" dirty="0">
                <a:hlinkClick r:id="rId3" action="ppaction://hlinksldjump"/>
              </a:rPr>
              <a:t>массы, равная </a:t>
            </a:r>
            <a:endParaRPr lang="ru-RU" sz="2800" dirty="0" smtClean="0">
              <a:hlinkClick r:id="rId3" action="ppaction://hlinksldjump"/>
            </a:endParaRPr>
          </a:p>
          <a:p>
            <a:r>
              <a:rPr lang="ru-RU" sz="2800" dirty="0" smtClean="0">
                <a:hlinkClick r:id="rId3" action="ppaction://hlinksldjump"/>
              </a:rPr>
              <a:t>1000 </a:t>
            </a:r>
            <a:r>
              <a:rPr lang="ru-RU" sz="2800" dirty="0">
                <a:hlinkClick r:id="rId3" action="ppaction://hlinksldjump"/>
              </a:rPr>
              <a:t>килограмм.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714884"/>
            <a:ext cx="4470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hlinkClick r:id="rId4" action="ppaction://hlinksldjump"/>
              </a:rPr>
              <a:t>10. Геометрическая </a:t>
            </a:r>
            <a:r>
              <a:rPr lang="ru-RU" sz="2800" dirty="0">
                <a:hlinkClick r:id="rId4" action="ppaction://hlinksldjump"/>
              </a:rPr>
              <a:t>фигура. 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142852"/>
            <a:ext cx="1802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Кроссворд</a:t>
            </a:r>
            <a:endParaRPr lang="ru-RU" sz="2800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14480" y="928670"/>
          <a:ext cx="6322524" cy="4706944"/>
        </p:xfrm>
        <a:graphic>
          <a:graphicData uri="http://schemas.openxmlformats.org/drawingml/2006/table">
            <a:tbl>
              <a:tblPr/>
              <a:tblGrid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</a:tblGrid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86050" y="785794"/>
            <a:ext cx="484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а    в    и   л   </a:t>
            </a:r>
            <a:r>
              <a:rPr lang="ru-RU" sz="3200" dirty="0" err="1" smtClean="0"/>
              <a:t>ь</a:t>
            </a:r>
            <a:r>
              <a:rPr lang="ru-RU" sz="3200" dirty="0" smtClean="0"/>
              <a:t>   </a:t>
            </a:r>
            <a:r>
              <a:rPr lang="ru-RU" sz="3200" dirty="0" err="1" smtClean="0"/>
              <a:t>н</a:t>
            </a:r>
            <a:r>
              <a:rPr lang="ru-RU" sz="3200" dirty="0" smtClean="0"/>
              <a:t>   а   я</a:t>
            </a:r>
            <a:endParaRPr lang="ru-RU" sz="3200" dirty="0"/>
          </a:p>
        </p:txBody>
      </p:sp>
      <p:sp>
        <p:nvSpPr>
          <p:cNvPr id="4098" name="AutoShape 2" descr="https://i.iheart.com/v3/re/new_assets/58dbd14d4eda3e8e482920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avatars.mds.yandex.net/get-pdb/918543/0fbb4765-29b5-48da-921c-e1e52762993a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gdb.rferl.org/19265E28-E7DB-4441-9EC7-7F91D79251AC_w1200_r1_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http://xn--b1acdsycapm.com/wp-content/uploads/2018/02/strelochk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1835393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142852"/>
            <a:ext cx="1802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Кроссворд</a:t>
            </a:r>
            <a:endParaRPr lang="ru-RU" sz="28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480" y="928670"/>
          <a:ext cx="6322524" cy="4706944"/>
        </p:xfrm>
        <a:graphic>
          <a:graphicData uri="http://schemas.openxmlformats.org/drawingml/2006/table">
            <a:tbl>
              <a:tblPr/>
              <a:tblGrid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</a:tblGrid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6050" y="785794"/>
            <a:ext cx="484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а    в    и   л   </a:t>
            </a:r>
            <a:r>
              <a:rPr lang="ru-RU" sz="3200" dirty="0" err="1" smtClean="0"/>
              <a:t>ь</a:t>
            </a:r>
            <a:r>
              <a:rPr lang="ru-RU" sz="3200" dirty="0" smtClean="0"/>
              <a:t>   </a:t>
            </a:r>
            <a:r>
              <a:rPr lang="ru-RU" sz="3200" dirty="0" err="1" smtClean="0"/>
              <a:t>н</a:t>
            </a:r>
            <a:r>
              <a:rPr lang="ru-RU" sz="3200" dirty="0" smtClean="0"/>
              <a:t>   а   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1285860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и  м   е   </a:t>
            </a:r>
            <a:r>
              <a:rPr lang="ru-RU" sz="3200" dirty="0" err="1" smtClean="0"/>
              <a:t>р</a:t>
            </a:r>
            <a:endParaRPr lang="ru-RU" sz="3200" dirty="0"/>
          </a:p>
        </p:txBody>
      </p:sp>
      <p:pic>
        <p:nvPicPr>
          <p:cNvPr id="7" name="Picture 2" descr="http://xn--b1acdsycapm.com/wp-content/uploads/2018/02/strelochk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1835393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9058" y="142852"/>
            <a:ext cx="1802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Кроссворд</a:t>
            </a:r>
            <a:endParaRPr lang="ru-RU" sz="28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14480" y="928670"/>
          <a:ext cx="6322524" cy="4706944"/>
        </p:xfrm>
        <a:graphic>
          <a:graphicData uri="http://schemas.openxmlformats.org/drawingml/2006/table">
            <a:tbl>
              <a:tblPr/>
              <a:tblGrid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</a:tblGrid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6050" y="785794"/>
            <a:ext cx="484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а    </a:t>
            </a:r>
            <a:r>
              <a:rPr lang="ru-RU" sz="3200" dirty="0" smtClean="0">
                <a:solidFill>
                  <a:srgbClr val="FF0000"/>
                </a:solidFill>
              </a:rPr>
              <a:t>в</a:t>
            </a:r>
            <a:r>
              <a:rPr lang="ru-RU" sz="3200" dirty="0" smtClean="0"/>
              <a:t>    и   л   </a:t>
            </a:r>
            <a:r>
              <a:rPr lang="ru-RU" sz="3200" dirty="0" err="1" smtClean="0"/>
              <a:t>ь</a:t>
            </a:r>
            <a:r>
              <a:rPr lang="ru-RU" sz="3200" dirty="0" smtClean="0"/>
              <a:t>   </a:t>
            </a:r>
            <a:r>
              <a:rPr lang="ru-RU" sz="3200" dirty="0" err="1" smtClean="0"/>
              <a:t>н</a:t>
            </a:r>
            <a:r>
              <a:rPr lang="ru-RU" sz="3200" dirty="0" smtClean="0"/>
              <a:t>   а   я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1285860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и  м   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171448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  и   л   </a:t>
            </a:r>
            <a:r>
              <a:rPr lang="ru-RU" sz="3200" dirty="0" err="1" smtClean="0">
                <a:solidFill>
                  <a:srgbClr val="FF0000"/>
                </a:solidFill>
              </a:rPr>
              <a:t>л</a:t>
            </a:r>
            <a:r>
              <a:rPr lang="ru-RU" sz="3200" dirty="0" smtClean="0"/>
              <a:t>    и   о  </a:t>
            </a:r>
            <a:r>
              <a:rPr lang="ru-RU" sz="3200" dirty="0" err="1" smtClean="0"/>
              <a:t>н</a:t>
            </a:r>
            <a:endParaRPr lang="ru-RU" sz="3200" dirty="0"/>
          </a:p>
        </p:txBody>
      </p:sp>
      <p:pic>
        <p:nvPicPr>
          <p:cNvPr id="9" name="Picture 2" descr="http://xn--b1acdsycapm.com/wp-content/uploads/2018/02/strelochk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1835393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142852"/>
            <a:ext cx="1802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Кроссворд</a:t>
            </a:r>
            <a:endParaRPr lang="ru-RU" sz="28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480" y="928670"/>
          <a:ext cx="6322524" cy="4706944"/>
        </p:xfrm>
        <a:graphic>
          <a:graphicData uri="http://schemas.openxmlformats.org/drawingml/2006/table">
            <a:tbl>
              <a:tblPr/>
              <a:tblGrid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</a:tblGrid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6050" y="785794"/>
            <a:ext cx="484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а    </a:t>
            </a:r>
            <a:r>
              <a:rPr lang="ru-RU" sz="3200" dirty="0" smtClean="0">
                <a:solidFill>
                  <a:srgbClr val="FF0000"/>
                </a:solidFill>
              </a:rPr>
              <a:t>в</a:t>
            </a:r>
            <a:r>
              <a:rPr lang="ru-RU" sz="3200" dirty="0" smtClean="0"/>
              <a:t>    и   л   </a:t>
            </a:r>
            <a:r>
              <a:rPr lang="ru-RU" sz="3200" dirty="0" err="1" smtClean="0"/>
              <a:t>ь</a:t>
            </a:r>
            <a:r>
              <a:rPr lang="ru-RU" sz="3200" dirty="0" smtClean="0"/>
              <a:t>   </a:t>
            </a:r>
            <a:r>
              <a:rPr lang="ru-RU" sz="3200" dirty="0" err="1" smtClean="0"/>
              <a:t>н</a:t>
            </a:r>
            <a:r>
              <a:rPr lang="ru-RU" sz="3200" dirty="0" smtClean="0"/>
              <a:t>   а   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1285860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и  м   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171448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  и   л   </a:t>
            </a:r>
            <a:r>
              <a:rPr lang="ru-RU" sz="3200" dirty="0" err="1" smtClean="0">
                <a:solidFill>
                  <a:srgbClr val="FF0000"/>
                </a:solidFill>
              </a:rPr>
              <a:t>л</a:t>
            </a:r>
            <a:r>
              <a:rPr lang="ru-RU" sz="3200" dirty="0" smtClean="0"/>
              <a:t>    и   о  </a:t>
            </a:r>
            <a:r>
              <a:rPr lang="ru-RU" sz="3200" dirty="0" err="1" smtClean="0"/>
              <a:t>н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2143116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р</a:t>
            </a:r>
            <a:r>
              <a:rPr lang="ru-RU" sz="3200" dirty="0" smtClean="0"/>
              <a:t>  а   </a:t>
            </a:r>
            <a:r>
              <a:rPr lang="ru-RU" sz="3200" dirty="0" err="1" smtClean="0"/>
              <a:t>д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   у    с</a:t>
            </a:r>
            <a:endParaRPr lang="ru-RU" sz="3200" dirty="0"/>
          </a:p>
        </p:txBody>
      </p:sp>
      <p:pic>
        <p:nvPicPr>
          <p:cNvPr id="9" name="Picture 2" descr="http://xn--b1acdsycapm.com/wp-content/uploads/2018/02/strelochk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1835393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142852"/>
            <a:ext cx="1802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Кроссворд</a:t>
            </a:r>
            <a:endParaRPr lang="ru-RU" sz="28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480" y="928670"/>
          <a:ext cx="6322524" cy="4706944"/>
        </p:xfrm>
        <a:graphic>
          <a:graphicData uri="http://schemas.openxmlformats.org/drawingml/2006/table">
            <a:tbl>
              <a:tblPr/>
              <a:tblGrid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</a:tblGrid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6050" y="785794"/>
            <a:ext cx="484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а   </a:t>
            </a:r>
            <a:r>
              <a:rPr lang="ru-RU" sz="3200" dirty="0" smtClean="0">
                <a:solidFill>
                  <a:srgbClr val="FF0000"/>
                </a:solidFill>
              </a:rPr>
              <a:t>в</a:t>
            </a:r>
            <a:r>
              <a:rPr lang="ru-RU" sz="3200" dirty="0" smtClean="0"/>
              <a:t>    и   л   </a:t>
            </a:r>
            <a:r>
              <a:rPr lang="ru-RU" sz="3200" dirty="0" err="1" smtClean="0"/>
              <a:t>ь</a:t>
            </a:r>
            <a:r>
              <a:rPr lang="ru-RU" sz="3200" dirty="0" smtClean="0"/>
              <a:t>   </a:t>
            </a:r>
            <a:r>
              <a:rPr lang="ru-RU" sz="3200" dirty="0" err="1" smtClean="0"/>
              <a:t>н</a:t>
            </a:r>
            <a:r>
              <a:rPr lang="ru-RU" sz="3200" dirty="0" smtClean="0"/>
              <a:t>   а   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1285860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и  м  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171448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  и   л   </a:t>
            </a:r>
            <a:r>
              <a:rPr lang="ru-RU" sz="3200" dirty="0" err="1" smtClean="0">
                <a:solidFill>
                  <a:srgbClr val="FF0000"/>
                </a:solidFill>
              </a:rPr>
              <a:t>л</a:t>
            </a:r>
            <a:r>
              <a:rPr lang="ru-RU" sz="3200" dirty="0" smtClean="0"/>
              <a:t>    и   о  </a:t>
            </a:r>
            <a:r>
              <a:rPr lang="ru-RU" sz="3200" dirty="0" err="1" smtClean="0"/>
              <a:t>н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2143116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р</a:t>
            </a:r>
            <a:r>
              <a:rPr lang="ru-RU" sz="3200" dirty="0" smtClean="0"/>
              <a:t>  а   </a:t>
            </a:r>
            <a:r>
              <a:rPr lang="ru-RU" sz="3200" dirty="0" err="1" smtClean="0"/>
              <a:t>д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   у    с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257174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  е   </a:t>
            </a:r>
            <a:r>
              <a:rPr lang="ru-RU" sz="3200" dirty="0" smtClean="0">
                <a:solidFill>
                  <a:srgbClr val="FF0000"/>
                </a:solidFill>
              </a:rPr>
              <a:t>к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://xn--b1acdsycapm.com/wp-content/uploads/2018/02/strelochk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1835393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142852"/>
            <a:ext cx="1802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Кроссворд</a:t>
            </a:r>
            <a:endParaRPr lang="ru-RU" sz="28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480" y="928670"/>
          <a:ext cx="6322524" cy="4706944"/>
        </p:xfrm>
        <a:graphic>
          <a:graphicData uri="http://schemas.openxmlformats.org/drawingml/2006/table">
            <a:tbl>
              <a:tblPr/>
              <a:tblGrid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  <a:gridCol w="486348"/>
              </a:tblGrid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0" marR="59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6050" y="785794"/>
            <a:ext cx="484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а   </a:t>
            </a:r>
            <a:r>
              <a:rPr lang="ru-RU" sz="3200" dirty="0" smtClean="0">
                <a:solidFill>
                  <a:srgbClr val="FF0000"/>
                </a:solidFill>
              </a:rPr>
              <a:t>в</a:t>
            </a:r>
            <a:r>
              <a:rPr lang="ru-RU" sz="3200" dirty="0" smtClean="0"/>
              <a:t>    и   л   </a:t>
            </a:r>
            <a:r>
              <a:rPr lang="ru-RU" sz="3200" dirty="0" err="1" smtClean="0"/>
              <a:t>ь</a:t>
            </a:r>
            <a:r>
              <a:rPr lang="ru-RU" sz="3200" dirty="0" smtClean="0"/>
              <a:t>   </a:t>
            </a:r>
            <a:r>
              <a:rPr lang="ru-RU" sz="3200" dirty="0" err="1" smtClean="0"/>
              <a:t>н</a:t>
            </a:r>
            <a:r>
              <a:rPr lang="ru-RU" sz="3200" dirty="0" smtClean="0"/>
              <a:t>   а   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1285860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r>
              <a:rPr lang="ru-RU" sz="3200" dirty="0" smtClean="0"/>
              <a:t>   и  м  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   </a:t>
            </a:r>
            <a:r>
              <a:rPr lang="ru-RU" sz="3200" dirty="0" err="1" smtClean="0"/>
              <a:t>р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171448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  и   л   </a:t>
            </a:r>
            <a:r>
              <a:rPr lang="ru-RU" sz="3200" dirty="0" err="1" smtClean="0">
                <a:solidFill>
                  <a:srgbClr val="FF0000"/>
                </a:solidFill>
              </a:rPr>
              <a:t>л</a:t>
            </a:r>
            <a:r>
              <a:rPr lang="ru-RU" sz="3200" dirty="0" smtClean="0"/>
              <a:t>    и   о  </a:t>
            </a:r>
            <a:r>
              <a:rPr lang="ru-RU" sz="3200" dirty="0" err="1" smtClean="0"/>
              <a:t>н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2143116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р</a:t>
            </a:r>
            <a:r>
              <a:rPr lang="ru-RU" sz="3200" dirty="0" smtClean="0"/>
              <a:t>  а   </a:t>
            </a:r>
            <a:r>
              <a:rPr lang="ru-RU" sz="3200" dirty="0" err="1" smtClean="0"/>
              <a:t>д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   у    с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257174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  е   </a:t>
            </a:r>
            <a:r>
              <a:rPr lang="ru-RU" sz="3200" dirty="0" smtClean="0">
                <a:solidFill>
                  <a:srgbClr val="FF0000"/>
                </a:solidFill>
              </a:rPr>
              <a:t>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3000372"/>
            <a:ext cx="3754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</a:t>
            </a:r>
            <a:r>
              <a:rPr lang="ru-RU" sz="3200" dirty="0" smtClean="0"/>
              <a:t>  е    </a:t>
            </a:r>
            <a:r>
              <a:rPr lang="ru-RU" sz="3200" dirty="0" err="1" smtClean="0"/>
              <a:t>р</a:t>
            </a:r>
            <a:r>
              <a:rPr lang="ru-RU" sz="3200" dirty="0" smtClean="0"/>
              <a:t>  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   м   е   т   </a:t>
            </a:r>
            <a:r>
              <a:rPr lang="ru-RU" sz="3200" dirty="0" err="1" smtClean="0"/>
              <a:t>р</a:t>
            </a:r>
            <a:endParaRPr lang="ru-RU" sz="3200" dirty="0"/>
          </a:p>
        </p:txBody>
      </p:sp>
      <p:pic>
        <p:nvPicPr>
          <p:cNvPr id="11" name="Picture 2" descr="http://xn--b1acdsycapm.com/wp-content/uploads/2018/02/strelochk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1835393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959</Words>
  <Application>Microsoft Office PowerPoint</Application>
  <PresentationFormat>Экран (4:3)</PresentationFormat>
  <Paragraphs>272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Европейский серый волк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Европейский серый волк</dc:title>
  <dc:creator>user</dc:creator>
  <cp:lastModifiedBy>user</cp:lastModifiedBy>
  <cp:revision>20</cp:revision>
  <dcterms:created xsi:type="dcterms:W3CDTF">2018-09-12T18:43:09Z</dcterms:created>
  <dcterms:modified xsi:type="dcterms:W3CDTF">2019-10-21T19:40:38Z</dcterms:modified>
</cp:coreProperties>
</file>