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1" r:id="rId2"/>
  </p:sldMasterIdLst>
  <p:sldIdLst>
    <p:sldId id="261" r:id="rId3"/>
    <p:sldId id="285" r:id="rId4"/>
    <p:sldId id="278" r:id="rId5"/>
    <p:sldId id="275" r:id="rId6"/>
    <p:sldId id="276" r:id="rId7"/>
    <p:sldId id="277" r:id="rId8"/>
    <p:sldId id="264" r:id="rId9"/>
    <p:sldId id="265" r:id="rId10"/>
    <p:sldId id="286" r:id="rId11"/>
    <p:sldId id="263" r:id="rId12"/>
    <p:sldId id="267" r:id="rId13"/>
    <p:sldId id="272" r:id="rId14"/>
    <p:sldId id="274" r:id="rId15"/>
    <p:sldId id="271" r:id="rId16"/>
    <p:sldId id="273" r:id="rId17"/>
    <p:sldId id="269" r:id="rId18"/>
  </p:sldIdLst>
  <p:sldSz cx="9144000" cy="6858000" type="screen4x3"/>
  <p:notesSz cx="6858000" cy="9144000"/>
  <p:custShowLst>
    <p:custShow name="Произвольный показ 1" id="0">
      <p:sldLst>
        <p:sld r:id="rId4"/>
      </p:sldLst>
    </p:custShow>
    <p:custShow name="Произвольный показ 2" id="1">
      <p:sldLst>
        <p:sld r:id="rId5"/>
      </p:sldLst>
    </p:custShow>
    <p:custShow name="Произвольный показ 3" id="2">
      <p:sldLst>
        <p:sld r:id="rId6"/>
      </p:sldLst>
    </p:custShow>
    <p:custShow name="Произвольный показ 4" id="3">
      <p:sldLst>
        <p:sld r:id="rId7"/>
      </p:sldLst>
    </p:custShow>
    <p:custShow name="Произвольный показ 5" id="4">
      <p:sldLst>
        <p:sld r:id="rId8"/>
      </p:sldLst>
    </p:custShow>
    <p:custShow name="Произвольный показ 6" id="5">
      <p:sldLst>
        <p:sld r:id="rId9"/>
      </p:sldLst>
    </p:custShow>
    <p:custShow name="Произвольный показ 7" id="6">
      <p:sldLst>
        <p:sld r:id="rId10"/>
      </p:sldLst>
    </p:custShow>
    <p:custShow name="Произвольный показ 8" id="7">
      <p:sldLst/>
    </p:custShow>
    <p:custShow name="Произвольный показ 9" id="8">
      <p:sldLst>
        <p:sld r:id="rId12"/>
      </p:sldLst>
    </p:custShow>
    <p:custShow name="Произвольный показ 10" id="9">
      <p:sldLst>
        <p:sld r:id="rId13"/>
      </p:sldLst>
    </p:custShow>
    <p:custShow name="Произвольный показ 11" id="10">
      <p:sldLst>
        <p:sld r:id="rId14"/>
      </p:sldLst>
    </p:custShow>
    <p:custShow name="Произвольный показ 12" id="11">
      <p:sldLst>
        <p:sld r:id="rId15"/>
      </p:sldLst>
    </p:custShow>
    <p:custShow name="Произвольный показ 13" id="12">
      <p:sldLst>
        <p:sld r:id="rId17"/>
      </p:sldLst>
    </p:custShow>
    <p:custShow name="Произвольный показ 14" id="13">
      <p:sldLst>
        <p:sld r:id="rId18"/>
      </p:sldLst>
    </p:custShow>
    <p:custShow name="Произвольный показ 15" id="14">
      <p:sldLst>
        <p:sld r:id="rId16"/>
      </p:sldLst>
    </p:custShow>
    <p:custShow name="Произвольный показ 16" id="15">
      <p:sldLst/>
    </p:custShow>
    <p:custShow name="Произвольный показ 17" id="16">
      <p:sldLst/>
    </p:custShow>
    <p:custShow name="Произвольный показ 18" id="17">
      <p:sldLst/>
    </p:custShow>
    <p:custShow name="Произвольный показ 19" id="18">
      <p:sldLst/>
    </p:custShow>
    <p:custShow name="Произвольный показ 20" id="19">
      <p:sldLst/>
    </p:custShow>
    <p:custShow name="Произвольный показ 21" id="20">
      <p:sldLst/>
    </p:custShow>
    <p:custShow name="Произвольный показ 22" id="21">
      <p:sldLst/>
    </p:custShow>
    <p:custShow name="Произвольный показ 23" id="22">
      <p:sldLst/>
    </p:custShow>
    <p:custShow name="Произвольный показ 24" id="23">
      <p:sldLst/>
    </p:custShow>
    <p:custShow name="Произвольный показ 25" id="24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00"/>
    <a:srgbClr val="0033CC"/>
    <a:srgbClr val="3399FF"/>
    <a:srgbClr val="FF0000"/>
    <a:srgbClr val="FF6600"/>
    <a:srgbClr val="993300"/>
    <a:srgbClr val="EAEAEA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/>
  </p:normalViewPr>
  <p:slideViewPr>
    <p:cSldViewPr>
      <p:cViewPr varScale="1">
        <p:scale>
          <a:sx n="85" d="100"/>
          <a:sy n="85" d="100"/>
        </p:scale>
        <p:origin x="-1301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0358F-7688-4086-8F85-2C15FB63AB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2D654-1E40-4698-8A5B-D84C69D143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312AA-BF4C-49EC-B029-FC1473AEDC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DDB09-4281-4A84-95D8-F1098FDCF9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CD65B-5F00-4F23-AA6F-7B70CB2795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chimes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5780E-B98C-4234-95E7-1600449012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262CD-B13B-4D3E-A096-C219A4D34A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AE839-52AB-46AE-BB4D-D25400A6FD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3AC7D-457C-4949-B643-4186EA468B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EE8D0-5DD8-42FB-9BA4-EB939C5234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A3A96-82F5-4A71-B377-172112E1C7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AC204-F91F-40CC-BBF4-A993D04E3F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chimes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ED105-C17A-4FA4-9E2A-323C387A16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49C88-2033-4442-8384-A51FFB9462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chim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96D3C-D011-45DB-8FEC-099FCB79F9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chimes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1E9E5-B620-43D1-ACCB-A45D30B3AE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97A6E-49DF-4AC3-8114-3C0F00DE57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521FD-69B6-43D9-94DF-F91A2F228D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F079E-6398-4142-8049-D8FAB4FB5A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7F0A7-6D12-48FB-A2FA-5612571840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40574-65B3-48CB-9855-36849081CE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336A2-2B60-43A3-B3E6-8A08FB9862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4B99A-0E50-40EA-AECA-5255E45A02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F83C934D-2DD5-437C-8D96-413848A025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spd="med">
    <p:sndAc>
      <p:stSnd loop="1">
        <p:snd r:embed="rId14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07B724FF-27EE-4A01-AC52-AA04B4A398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sndAc>
      <p:stSnd loop="1">
        <p:snd r:embed="rId1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7.xml"/><Relationship Id="rId18" Type="http://schemas.openxmlformats.org/officeDocument/2006/relationships/image" Target="../media/image2.gif"/><Relationship Id="rId3" Type="http://schemas.openxmlformats.org/officeDocument/2006/relationships/slide" Target="slide2.xml"/><Relationship Id="rId7" Type="http://schemas.openxmlformats.org/officeDocument/2006/relationships/slide" Target="slide6.xml"/><Relationship Id="rId12" Type="http://schemas.openxmlformats.org/officeDocument/2006/relationships/slide" Target="slide14.xml"/><Relationship Id="rId17" Type="http://schemas.openxmlformats.org/officeDocument/2006/relationships/slide" Target="slide11.xml"/><Relationship Id="rId2" Type="http://schemas.openxmlformats.org/officeDocument/2006/relationships/image" Target="../media/image1.wmf"/><Relationship Id="rId16" Type="http://schemas.openxmlformats.org/officeDocument/2006/relationships/slide" Target="slide10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16.xml"/><Relationship Id="rId5" Type="http://schemas.openxmlformats.org/officeDocument/2006/relationships/slide" Target="slide4.xml"/><Relationship Id="rId15" Type="http://schemas.openxmlformats.org/officeDocument/2006/relationships/slide" Target="slide9.xml"/><Relationship Id="rId10" Type="http://schemas.openxmlformats.org/officeDocument/2006/relationships/slide" Target="slide15.xml"/><Relationship Id="rId19" Type="http://schemas.openxmlformats.org/officeDocument/2006/relationships/image" Target="../media/image3.jpeg"/><Relationship Id="rId4" Type="http://schemas.openxmlformats.org/officeDocument/2006/relationships/slide" Target="slide3.xml"/><Relationship Id="rId9" Type="http://schemas.openxmlformats.org/officeDocument/2006/relationships/slide" Target="slide13.xml"/><Relationship Id="rId14" Type="http://schemas.openxmlformats.org/officeDocument/2006/relationships/slide" Target="slide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" Target="slide1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" Target="slide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" Target="slide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" Target="slide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" Target="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" Target="slide1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" Target="slide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" Target="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" Target="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" Target="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" Target="slide1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eg"/><Relationship Id="rId5" Type="http://schemas.openxmlformats.org/officeDocument/2006/relationships/image" Target="../media/image1.wmf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" Target="slide1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" Target="slide1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" Target="slide1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3300"/>
            </a:gs>
            <a:gs pos="50000">
              <a:schemeClr val="bg1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8" name="Picture 10" descr="Рисунок1">
            <a:hlinkClick r:id="" action="ppaction://customshow?id=0&amp;return=tru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025" y="123825"/>
            <a:ext cx="3887788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4" name="Picture 16" descr="Рисунок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6792" y="2480022"/>
            <a:ext cx="3889375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5" name="Picture 17" descr="Рисунок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0054" y="159295"/>
            <a:ext cx="3755927" cy="2040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1552575" y="1141413"/>
            <a:ext cx="23050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Words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17429" name="Text Box 21"/>
          <p:cNvSpPr txBox="1">
            <a:spLocks noChangeArrowheads="1"/>
          </p:cNvSpPr>
          <p:nvPr/>
        </p:nvSpPr>
        <p:spPr bwMode="auto">
          <a:xfrm>
            <a:off x="3857625" y="3579813"/>
            <a:ext cx="28797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Writing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430" name="Text Box 22"/>
          <p:cNvSpPr txBox="1">
            <a:spLocks noChangeArrowheads="1"/>
          </p:cNvSpPr>
          <p:nvPr/>
        </p:nvSpPr>
        <p:spPr bwMode="auto">
          <a:xfrm>
            <a:off x="4845050" y="1060277"/>
            <a:ext cx="25352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Grammar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0976" name="Text Box 29"/>
          <p:cNvSpPr txBox="1">
            <a:spLocks noChangeArrowheads="1"/>
          </p:cNvSpPr>
          <p:nvPr/>
        </p:nvSpPr>
        <p:spPr bwMode="auto">
          <a:xfrm>
            <a:off x="641350" y="292100"/>
            <a:ext cx="358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  <a:hlinkClick r:id="rId3" action="ppaction://hlinksldjump"/>
              </a:rPr>
              <a:t>1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40977" name="Text Box 30"/>
          <p:cNvSpPr txBox="1">
            <a:spLocks noChangeArrowheads="1"/>
          </p:cNvSpPr>
          <p:nvPr/>
        </p:nvSpPr>
        <p:spPr bwMode="auto">
          <a:xfrm>
            <a:off x="1355725" y="292100"/>
            <a:ext cx="358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  <a:hlinkClick r:id="rId4" action="ppaction://hlinksldjump"/>
              </a:rPr>
              <a:t>2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40978" name="Text Box 31"/>
          <p:cNvSpPr txBox="1">
            <a:spLocks noChangeArrowheads="1"/>
          </p:cNvSpPr>
          <p:nvPr/>
        </p:nvSpPr>
        <p:spPr bwMode="auto">
          <a:xfrm>
            <a:off x="2066925" y="292100"/>
            <a:ext cx="4333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  <a:hlinkClick r:id="rId5" action="ppaction://hlinksldjump"/>
              </a:rPr>
              <a:t>3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40979" name="Text Box 32"/>
          <p:cNvSpPr txBox="1">
            <a:spLocks noChangeArrowheads="1"/>
          </p:cNvSpPr>
          <p:nvPr/>
        </p:nvSpPr>
        <p:spPr bwMode="auto">
          <a:xfrm>
            <a:off x="2759075" y="292100"/>
            <a:ext cx="431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  <a:hlinkClick r:id="rId6" action="ppaction://hlinksldjump"/>
              </a:rPr>
              <a:t>4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40980" name="Text Box 33"/>
          <p:cNvSpPr txBox="1">
            <a:spLocks noChangeArrowheads="1"/>
          </p:cNvSpPr>
          <p:nvPr/>
        </p:nvSpPr>
        <p:spPr bwMode="auto">
          <a:xfrm>
            <a:off x="3425825" y="292100"/>
            <a:ext cx="3603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  <a:hlinkClick r:id="rId7" action="ppaction://hlinksldjump"/>
              </a:rPr>
              <a:t>5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40986" name="Text Box 39"/>
          <p:cNvSpPr txBox="1">
            <a:spLocks noChangeArrowheads="1"/>
          </p:cNvSpPr>
          <p:nvPr/>
        </p:nvSpPr>
        <p:spPr bwMode="auto">
          <a:xfrm>
            <a:off x="3164712" y="2673350"/>
            <a:ext cx="3603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hlinkClick r:id="rId8" action="ppaction://hlinksldjump"/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0987" name="Text Box 40"/>
          <p:cNvSpPr txBox="1">
            <a:spLocks noChangeArrowheads="1"/>
          </p:cNvSpPr>
          <p:nvPr/>
        </p:nvSpPr>
        <p:spPr bwMode="auto">
          <a:xfrm>
            <a:off x="3904065" y="2677319"/>
            <a:ext cx="3603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hlinkClick r:id="rId9" action="ppaction://hlinksldjump"/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0988" name="Text Box 41"/>
          <p:cNvSpPr txBox="1">
            <a:spLocks noChangeArrowheads="1"/>
          </p:cNvSpPr>
          <p:nvPr/>
        </p:nvSpPr>
        <p:spPr bwMode="auto">
          <a:xfrm>
            <a:off x="4579567" y="2708920"/>
            <a:ext cx="431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hlinkClick r:id="rId10" action="ppaction://hlinksldjump"/>
              </a:rPr>
              <a:t>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0989" name="Text Box 42"/>
          <p:cNvSpPr txBox="1">
            <a:spLocks noChangeArrowheads="1"/>
          </p:cNvSpPr>
          <p:nvPr/>
        </p:nvSpPr>
        <p:spPr bwMode="auto">
          <a:xfrm>
            <a:off x="5187112" y="2708920"/>
            <a:ext cx="3603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hlinkClick r:id="rId11" action="ppaction://hlinksldjump"/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0990" name="Text Box 43"/>
          <p:cNvSpPr txBox="1">
            <a:spLocks noChangeArrowheads="1"/>
          </p:cNvSpPr>
          <p:nvPr/>
        </p:nvSpPr>
        <p:spPr bwMode="auto">
          <a:xfrm>
            <a:off x="5817394" y="2708920"/>
            <a:ext cx="431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hlinkClick r:id="rId12" action="ppaction://hlinksldjump"/>
              </a:rPr>
              <a:t>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0991" name="Text Box 44"/>
          <p:cNvSpPr txBox="1">
            <a:spLocks noChangeArrowheads="1"/>
          </p:cNvSpPr>
          <p:nvPr/>
        </p:nvSpPr>
        <p:spPr bwMode="auto">
          <a:xfrm>
            <a:off x="5364088" y="320067"/>
            <a:ext cx="3603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hlinkClick r:id="rId13" action="ppaction://hlinksldjump"/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0992" name="Text Box 45"/>
          <p:cNvSpPr txBox="1">
            <a:spLocks noChangeArrowheads="1"/>
          </p:cNvSpPr>
          <p:nvPr/>
        </p:nvSpPr>
        <p:spPr bwMode="auto">
          <a:xfrm>
            <a:off x="5940028" y="320068"/>
            <a:ext cx="2889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hlinkClick r:id="rId14" action="ppaction://hlinksldjump"/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0993" name="Text Box 46"/>
          <p:cNvSpPr txBox="1">
            <a:spLocks noChangeArrowheads="1"/>
          </p:cNvSpPr>
          <p:nvPr/>
        </p:nvSpPr>
        <p:spPr bwMode="auto">
          <a:xfrm>
            <a:off x="6515482" y="322398"/>
            <a:ext cx="5746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hlinkClick r:id="rId15" action="ppaction://hlinksldjump"/>
              </a:rPr>
              <a:t>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0994" name="Text Box 47"/>
          <p:cNvSpPr txBox="1">
            <a:spLocks noChangeArrowheads="1"/>
          </p:cNvSpPr>
          <p:nvPr/>
        </p:nvSpPr>
        <p:spPr bwMode="auto">
          <a:xfrm>
            <a:off x="7090157" y="307266"/>
            <a:ext cx="431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hlinkClick r:id="rId16" action="ppaction://hlinksldjump"/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0995" name="Text Box 49"/>
          <p:cNvSpPr txBox="1">
            <a:spLocks noChangeArrowheads="1"/>
          </p:cNvSpPr>
          <p:nvPr/>
        </p:nvSpPr>
        <p:spPr bwMode="auto">
          <a:xfrm>
            <a:off x="7740387" y="320068"/>
            <a:ext cx="6477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hlinkClick r:id="rId17" action="ppaction://hlinksldjump"/>
              </a:rPr>
              <a:t>5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6" name="Picture 2" descr="pismennaya-prinadlezhnost-animatsionnaya-kartinka-0013.gif (256Ã419)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751" y="3260399"/>
            <a:ext cx="1160148" cy="189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family-life59.ru/wp-content/uploads/2015/11/opasnye-slova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2880">
            <a:off x="198334" y="1149587"/>
            <a:ext cx="1819015" cy="114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vinnikova81.ucoz.com/ikonka_grammatika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0163">
            <a:off x="7202798" y="1109427"/>
            <a:ext cx="1563923" cy="156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7" grpId="0"/>
      <p:bldP spid="17429" grpId="0"/>
      <p:bldP spid="174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3300"/>
            </a:gs>
            <a:gs pos="50000">
              <a:srgbClr val="FFFFFF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Grp="1" noChangeArrowheads="1"/>
          </p:cNvSpPr>
          <p:nvPr>
            <p:ph type="title"/>
          </p:nvPr>
        </p:nvSpPr>
        <p:spPr>
          <a:xfrm>
            <a:off x="500063" y="-71438"/>
            <a:ext cx="8229600" cy="1143001"/>
          </a:xfrm>
        </p:spPr>
        <p:txBody>
          <a:bodyPr/>
          <a:lstStyle/>
          <a:p>
            <a:pPr eaLnBrk="1" hangingPunct="1"/>
            <a:r>
              <a:rPr lang="en-US" b="1" i="1" u="sng" smtClean="0">
                <a:solidFill>
                  <a:schemeClr val="accent2"/>
                </a:solidFill>
                <a:hlinkClick r:id="rId2" action="ppaction://hlinksldjump"/>
              </a:rPr>
              <a:t>Grammar</a:t>
            </a:r>
            <a:endParaRPr lang="ru-RU" b="1" i="1" u="sng" smtClean="0">
              <a:solidFill>
                <a:schemeClr val="accent2"/>
              </a:solidFill>
            </a:endParaRPr>
          </a:p>
        </p:txBody>
      </p:sp>
      <p:pic>
        <p:nvPicPr>
          <p:cNvPr id="50179" name="Picture 5" descr="Рисунок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2875" y="849313"/>
            <a:ext cx="8856663" cy="5616575"/>
          </a:xfrm>
        </p:spPr>
      </p:pic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467544" y="1354138"/>
            <a:ext cx="8424935" cy="462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4000" b="1" dirty="0">
                <a:solidFill>
                  <a:srgbClr val="EAEAEA"/>
                </a:solidFill>
              </a:rPr>
              <a:t> </a:t>
            </a:r>
            <a:r>
              <a:rPr lang="ru-RU" sz="2800" b="1" i="1" u="sng" dirty="0" smtClean="0">
                <a:solidFill>
                  <a:schemeClr val="bg1"/>
                </a:solidFill>
              </a:rPr>
              <a:t>Напиши глаголы во времени </a:t>
            </a:r>
            <a:r>
              <a:rPr lang="en-US" sz="2800" b="1" i="1" u="sng" dirty="0" smtClean="0">
                <a:solidFill>
                  <a:schemeClr val="bg1"/>
                </a:solidFill>
              </a:rPr>
              <a:t>Present Continuous</a:t>
            </a:r>
            <a:endParaRPr lang="en-US" sz="2800" b="1" i="1" u="sng" dirty="0">
              <a:solidFill>
                <a:schemeClr val="bg1"/>
              </a:solidFill>
            </a:endParaRPr>
          </a:p>
          <a:p>
            <a:pPr>
              <a:lnSpc>
                <a:spcPts val="4600"/>
              </a:lnSpc>
              <a:spcBef>
                <a:spcPct val="20000"/>
              </a:spcBef>
            </a:pPr>
            <a:r>
              <a:rPr lang="en-US" dirty="0">
                <a:solidFill>
                  <a:schemeClr val="bg1"/>
                </a:solidFill>
              </a:rPr>
              <a:t>          </a:t>
            </a:r>
            <a:r>
              <a:rPr lang="ru-RU" dirty="0">
                <a:solidFill>
                  <a:schemeClr val="bg1"/>
                </a:solidFill>
              </a:rPr>
              <a:t>         </a:t>
            </a:r>
            <a:r>
              <a:rPr lang="en-US" dirty="0" smtClean="0">
                <a:solidFill>
                  <a:schemeClr val="bg1"/>
                </a:solidFill>
              </a:rPr>
              <a:t>(he) to write   </a:t>
            </a:r>
            <a:r>
              <a:rPr lang="en-US" dirty="0">
                <a:solidFill>
                  <a:schemeClr val="bg1"/>
                </a:solidFill>
              </a:rPr>
              <a:t>–</a:t>
            </a:r>
          </a:p>
          <a:p>
            <a:pPr>
              <a:lnSpc>
                <a:spcPts val="4600"/>
              </a:lnSpc>
              <a:spcBef>
                <a:spcPct val="20000"/>
              </a:spcBef>
            </a:pPr>
            <a:r>
              <a:rPr lang="en-US" dirty="0">
                <a:solidFill>
                  <a:schemeClr val="bg1"/>
                </a:solidFill>
              </a:rPr>
              <a:t>          </a:t>
            </a:r>
            <a:r>
              <a:rPr lang="ru-RU" dirty="0">
                <a:solidFill>
                  <a:schemeClr val="bg1"/>
                </a:solidFill>
              </a:rPr>
              <a:t>        </a:t>
            </a:r>
            <a:r>
              <a:rPr lang="en-US" dirty="0" smtClean="0">
                <a:solidFill>
                  <a:schemeClr val="bg1"/>
                </a:solidFill>
              </a:rPr>
              <a:t>(I) 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to swim </a:t>
            </a:r>
            <a:r>
              <a:rPr lang="en-US" dirty="0">
                <a:solidFill>
                  <a:schemeClr val="bg1"/>
                </a:solidFill>
              </a:rPr>
              <a:t>– </a:t>
            </a:r>
          </a:p>
          <a:p>
            <a:pPr>
              <a:lnSpc>
                <a:spcPts val="4600"/>
              </a:lnSpc>
              <a:spcBef>
                <a:spcPct val="20000"/>
              </a:spcBef>
            </a:pPr>
            <a:r>
              <a:rPr lang="en-US" dirty="0">
                <a:solidFill>
                  <a:schemeClr val="bg1"/>
                </a:solidFill>
              </a:rPr>
              <a:t>           </a:t>
            </a:r>
            <a:r>
              <a:rPr lang="ru-RU" dirty="0">
                <a:solidFill>
                  <a:schemeClr val="bg1"/>
                </a:solidFill>
              </a:rPr>
              <a:t>       </a:t>
            </a:r>
            <a:r>
              <a:rPr lang="en-US" dirty="0" smtClean="0">
                <a:solidFill>
                  <a:schemeClr val="bg1"/>
                </a:solidFill>
              </a:rPr>
              <a:t>(we)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to </a:t>
            </a:r>
            <a:r>
              <a:rPr lang="en-US" dirty="0" smtClean="0">
                <a:solidFill>
                  <a:schemeClr val="bg1"/>
                </a:solidFill>
              </a:rPr>
              <a:t>run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–</a:t>
            </a:r>
          </a:p>
          <a:p>
            <a:pPr>
              <a:lnSpc>
                <a:spcPts val="4600"/>
              </a:lnSpc>
              <a:spcBef>
                <a:spcPct val="20000"/>
              </a:spcBef>
            </a:pPr>
            <a:r>
              <a:rPr lang="en-US" dirty="0">
                <a:solidFill>
                  <a:schemeClr val="bg1"/>
                </a:solidFill>
              </a:rPr>
              <a:t>          </a:t>
            </a:r>
            <a:r>
              <a:rPr lang="ru-RU" dirty="0">
                <a:solidFill>
                  <a:schemeClr val="bg1"/>
                </a:solidFill>
              </a:rPr>
              <a:t>        </a:t>
            </a:r>
            <a:r>
              <a:rPr lang="en-US" dirty="0" smtClean="0">
                <a:solidFill>
                  <a:schemeClr val="bg1"/>
                </a:solidFill>
              </a:rPr>
              <a:t>(it) 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to </a:t>
            </a:r>
            <a:r>
              <a:rPr lang="en-US" dirty="0" smtClean="0">
                <a:solidFill>
                  <a:schemeClr val="bg1"/>
                </a:solidFill>
              </a:rPr>
              <a:t>play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–</a:t>
            </a:r>
          </a:p>
          <a:p>
            <a:pPr>
              <a:lnSpc>
                <a:spcPts val="4600"/>
              </a:lnSpc>
              <a:spcBef>
                <a:spcPct val="20000"/>
              </a:spcBef>
            </a:pPr>
            <a:r>
              <a:rPr lang="en-US" dirty="0">
                <a:solidFill>
                  <a:schemeClr val="bg1"/>
                </a:solidFill>
              </a:rPr>
              <a:t>          </a:t>
            </a:r>
            <a:r>
              <a:rPr lang="ru-RU" dirty="0">
                <a:solidFill>
                  <a:schemeClr val="bg1"/>
                </a:solidFill>
              </a:rPr>
              <a:t>        </a:t>
            </a:r>
            <a:r>
              <a:rPr lang="en-US" dirty="0" smtClean="0">
                <a:solidFill>
                  <a:schemeClr val="bg1"/>
                </a:solidFill>
              </a:rPr>
              <a:t>(you)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to  </a:t>
            </a:r>
            <a:r>
              <a:rPr lang="en-US" dirty="0" smtClean="0">
                <a:solidFill>
                  <a:schemeClr val="bg1"/>
                </a:solidFill>
              </a:rPr>
              <a:t>have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– 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0181" name="Text Box 10"/>
          <p:cNvSpPr txBox="1">
            <a:spLocks noChangeArrowheads="1"/>
          </p:cNvSpPr>
          <p:nvPr/>
        </p:nvSpPr>
        <p:spPr bwMode="auto">
          <a:xfrm>
            <a:off x="5350610" y="2149049"/>
            <a:ext cx="24964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66"/>
                </a:solidFill>
              </a:rPr>
              <a:t>He is writing</a:t>
            </a:r>
            <a:endParaRPr lang="ru-RU" b="1" dirty="0">
              <a:solidFill>
                <a:srgbClr val="FF0066"/>
              </a:solidFill>
            </a:endParaRP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5101219" y="4797152"/>
            <a:ext cx="29952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FF0066"/>
                </a:solidFill>
              </a:rPr>
              <a:t>You are having</a:t>
            </a:r>
            <a:endParaRPr lang="ru-RU" b="1" dirty="0">
              <a:solidFill>
                <a:srgbClr val="FF0066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680011" y="2751988"/>
            <a:ext cx="31670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66"/>
                </a:solidFill>
              </a:rPr>
              <a:t>I am swimming</a:t>
            </a:r>
            <a:endParaRPr lang="en-US" b="1" dirty="0">
              <a:solidFill>
                <a:srgbClr val="FF0066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501500" y="3389620"/>
            <a:ext cx="32388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66"/>
                </a:solidFill>
              </a:rPr>
              <a:t> </a:t>
            </a:r>
            <a:r>
              <a:rPr lang="en-US" b="1" dirty="0">
                <a:solidFill>
                  <a:srgbClr val="FF0066"/>
                </a:solidFill>
              </a:rPr>
              <a:t>W</a:t>
            </a:r>
            <a:r>
              <a:rPr lang="en-US" b="1" dirty="0" smtClean="0">
                <a:solidFill>
                  <a:srgbClr val="FF0066"/>
                </a:solidFill>
              </a:rPr>
              <a:t>e are running</a:t>
            </a:r>
            <a:endParaRPr lang="en-US" b="1" dirty="0">
              <a:solidFill>
                <a:srgbClr val="FF0066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454045" y="4062543"/>
            <a:ext cx="27822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66"/>
                </a:solidFill>
              </a:rPr>
              <a:t>It is playing</a:t>
            </a:r>
            <a:endParaRPr lang="en-US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/>
      <p:bldP spid="22539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3300"/>
            </a:gs>
            <a:gs pos="50000">
              <a:srgbClr val="FFFFFF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i="1" smtClean="0">
                <a:solidFill>
                  <a:schemeClr val="accent2"/>
                </a:solidFill>
                <a:hlinkClick r:id="rId2" action="ppaction://hlinksldjump"/>
              </a:rPr>
              <a:t>Grammar</a:t>
            </a:r>
            <a:r>
              <a:rPr lang="en-US" b="1" i="1" smtClean="0">
                <a:solidFill>
                  <a:schemeClr val="accent2"/>
                </a:solidFill>
              </a:rPr>
              <a:t> </a:t>
            </a:r>
            <a:endParaRPr lang="ru-RU" b="1" i="1" smtClean="0">
              <a:solidFill>
                <a:schemeClr val="accent2"/>
              </a:solidFill>
            </a:endParaRPr>
          </a:p>
        </p:txBody>
      </p:sp>
      <p:pic>
        <p:nvPicPr>
          <p:cNvPr id="51203" name="Picture 3" descr="Рисунок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7950" y="1071563"/>
            <a:ext cx="8893175" cy="4829175"/>
          </a:xfrm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11560" y="1647825"/>
            <a:ext cx="7848872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Выбери правильный перевод:</a:t>
            </a:r>
            <a:endParaRPr lang="en-US" sz="2800" b="1" dirty="0">
              <a:solidFill>
                <a:schemeClr val="bg1"/>
              </a:solidFill>
            </a:endParaRPr>
          </a:p>
          <a:p>
            <a:pPr marL="457200" indent="-457200"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FFFF00"/>
                </a:solidFill>
              </a:rPr>
              <a:t>Polly </a:t>
            </a:r>
            <a:r>
              <a:rPr lang="en-US" sz="2800" b="1" dirty="0" smtClean="0">
                <a:solidFill>
                  <a:srgbClr val="FFFF00"/>
                </a:solidFill>
              </a:rPr>
              <a:t>usually cooks breakfast for her mum.</a:t>
            </a:r>
            <a:endParaRPr lang="en-US" sz="2800" b="1" dirty="0">
              <a:solidFill>
                <a:srgbClr val="FFFF00"/>
              </a:solidFill>
            </a:endParaRPr>
          </a:p>
          <a:p>
            <a:pPr marL="457200" indent="-457200" algn="ctr">
              <a:spcBef>
                <a:spcPct val="50000"/>
              </a:spcBef>
              <a:buFontTx/>
              <a:buAutoNum type="alphaLcParenR"/>
            </a:pPr>
            <a:r>
              <a:rPr lang="ru-RU" sz="2800" b="1" dirty="0" smtClean="0">
                <a:solidFill>
                  <a:schemeClr val="bg1"/>
                </a:solidFill>
              </a:rPr>
              <a:t>Полли </a:t>
            </a:r>
            <a:r>
              <a:rPr lang="ru-RU" sz="2800" b="1" dirty="0" smtClean="0">
                <a:solidFill>
                  <a:schemeClr val="bg1"/>
                </a:solidFill>
              </a:rPr>
              <a:t>обычно готовит завтрак для своей мамы.</a:t>
            </a:r>
            <a:endParaRPr lang="ru-RU" sz="2800" b="1" dirty="0">
              <a:solidFill>
                <a:schemeClr val="bg1"/>
              </a:solidFill>
            </a:endParaRPr>
          </a:p>
          <a:p>
            <a:pPr marL="457200" indent="-457200" algn="ctr">
              <a:spcBef>
                <a:spcPct val="50000"/>
              </a:spcBef>
              <a:buFontTx/>
              <a:buAutoNum type="alphaLcParenR"/>
            </a:pPr>
            <a:r>
              <a:rPr lang="ru-RU" sz="2800" b="1" dirty="0" smtClean="0">
                <a:solidFill>
                  <a:schemeClr val="bg1"/>
                </a:solidFill>
              </a:rPr>
              <a:t>Полли готовит завтрак для своей мамы сейчас.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1692275" y="5929313"/>
            <a:ext cx="56165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/>
              <a:t>a</a:t>
            </a:r>
            <a:r>
              <a:rPr lang="en-US" sz="4000" b="1" dirty="0" smtClean="0"/>
              <a:t>)</a:t>
            </a:r>
            <a:endParaRPr lang="ru-RU" sz="40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  <p:bldP spid="389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3300"/>
            </a:gs>
            <a:gs pos="50000">
              <a:srgbClr val="FFFFFF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14338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i="1" u="sng" smtClean="0">
                <a:solidFill>
                  <a:schemeClr val="accent2"/>
                </a:solidFill>
                <a:hlinkClick r:id="rId2" action="ppaction://hlinksldjump"/>
              </a:rPr>
              <a:t>Writing </a:t>
            </a:r>
            <a:endParaRPr lang="ru-RU" b="1" i="1" u="sng" smtClean="0">
              <a:solidFill>
                <a:schemeClr val="accent2"/>
              </a:solidFill>
            </a:endParaRPr>
          </a:p>
        </p:txBody>
      </p:sp>
      <p:pic>
        <p:nvPicPr>
          <p:cNvPr id="52227" name="Picture 3" descr="Рисунок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2875" y="1028700"/>
            <a:ext cx="8893175" cy="4829175"/>
          </a:xfrm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158875" y="1062038"/>
            <a:ext cx="7157541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endParaRPr lang="ru-RU" sz="2800" i="1" u="sng" dirty="0">
              <a:solidFill>
                <a:schemeClr val="bg1"/>
              </a:solidFill>
            </a:endParaRPr>
          </a:p>
          <a:p>
            <a:pPr marL="457200" indent="-457200" algn="ctr">
              <a:spcBef>
                <a:spcPct val="50000"/>
              </a:spcBef>
            </a:pPr>
            <a:r>
              <a:rPr lang="en-US" sz="2400" b="1" i="1" u="sng" dirty="0">
                <a:solidFill>
                  <a:schemeClr val="bg1"/>
                </a:solidFill>
              </a:rPr>
              <a:t>Make up words:</a:t>
            </a:r>
            <a:endParaRPr lang="ru-RU" sz="2400" b="1" i="1" u="sng" dirty="0">
              <a:solidFill>
                <a:schemeClr val="bg1"/>
              </a:solidFill>
            </a:endParaRP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</a:rPr>
              <a:t>a, k, </a:t>
            </a:r>
            <a:r>
              <a:rPr lang="en-US" sz="4000" b="1" dirty="0" smtClean="0">
                <a:solidFill>
                  <a:srgbClr val="FF0000"/>
                </a:solidFill>
              </a:rPr>
              <a:t>l</a:t>
            </a:r>
            <a:r>
              <a:rPr lang="en-US" sz="4000" b="1" dirty="0" smtClean="0">
                <a:solidFill>
                  <a:schemeClr val="bg1"/>
                </a:solidFill>
              </a:rPr>
              <a:t>, e–</a:t>
            </a:r>
            <a:endParaRPr lang="en-US" sz="4000" b="1" dirty="0">
              <a:solidFill>
                <a:schemeClr val="bg1"/>
              </a:solidFill>
            </a:endParaRP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4000" b="1" dirty="0" err="1" smtClean="0">
                <a:solidFill>
                  <a:schemeClr val="bg1"/>
                </a:solidFill>
              </a:rPr>
              <a:t>l,</a:t>
            </a:r>
            <a:r>
              <a:rPr lang="en-US" sz="4000" b="1" dirty="0" err="1" smtClean="0">
                <a:solidFill>
                  <a:schemeClr val="bg1"/>
                </a:solidFill>
              </a:rPr>
              <a:t>w,r,o,</a:t>
            </a:r>
            <a:r>
              <a:rPr lang="en-US" sz="4000" b="1" dirty="0" err="1" smtClean="0">
                <a:solidFill>
                  <a:srgbClr val="FF0000"/>
                </a:solidFill>
              </a:rPr>
              <a:t>f</a:t>
            </a:r>
            <a:r>
              <a:rPr lang="en-US" sz="4000" b="1" dirty="0" err="1" smtClean="0">
                <a:solidFill>
                  <a:schemeClr val="bg1"/>
                </a:solidFill>
              </a:rPr>
              <a:t>,e</a:t>
            </a:r>
            <a:r>
              <a:rPr lang="en-US" sz="4000" b="1" dirty="0" smtClean="0">
                <a:solidFill>
                  <a:schemeClr val="bg1"/>
                </a:solidFill>
              </a:rPr>
              <a:t>–</a:t>
            </a:r>
            <a:endParaRPr lang="en-US" sz="4000" b="1" dirty="0">
              <a:solidFill>
                <a:schemeClr val="bg1"/>
              </a:solidFill>
            </a:endParaRP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s</a:t>
            </a:r>
            <a:r>
              <a:rPr lang="en-US" sz="4000" b="1" dirty="0" err="1" smtClean="0">
                <a:solidFill>
                  <a:schemeClr val="bg1"/>
                </a:solidFill>
              </a:rPr>
              <a:t>,a,k,p,e</a:t>
            </a:r>
            <a:r>
              <a:rPr lang="ru-RU" sz="4000" b="1" dirty="0" smtClean="0">
                <a:solidFill>
                  <a:schemeClr val="bg1"/>
                </a:solidFill>
              </a:rPr>
              <a:t>– </a:t>
            </a:r>
            <a:endParaRPr lang="ru-RU" sz="4000" b="1" dirty="0">
              <a:solidFill>
                <a:schemeClr val="bg1"/>
              </a:solidFill>
            </a:endParaRPr>
          </a:p>
          <a:p>
            <a:pPr marL="457200" indent="-457200">
              <a:spcBef>
                <a:spcPct val="50000"/>
              </a:spcBef>
            </a:pP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4112030" y="4077893"/>
            <a:ext cx="216058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000" b="1" dirty="0" smtClean="0">
                <a:solidFill>
                  <a:srgbClr val="FF0000"/>
                </a:solidFill>
              </a:rPr>
              <a:t>speak</a:t>
            </a:r>
            <a:endParaRPr lang="ru-RU" sz="5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995936" y="2328644"/>
            <a:ext cx="1952773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</a:rPr>
              <a:t>lake</a:t>
            </a:r>
            <a:endParaRPr lang="en-US" sz="5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112030" y="3140968"/>
            <a:ext cx="259132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</a:rPr>
              <a:t>flower</a:t>
            </a:r>
            <a:endParaRPr lang="en-US" sz="5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  <p:bldP spid="44038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3300"/>
            </a:gs>
            <a:gs pos="50000">
              <a:srgbClr val="FFFFFF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i="1" u="sng" smtClean="0">
                <a:solidFill>
                  <a:schemeClr val="accent2"/>
                </a:solidFill>
                <a:hlinkClick r:id="rId2" action="ppaction://hlinksldjump"/>
              </a:rPr>
              <a:t>Writing</a:t>
            </a:r>
            <a:endParaRPr lang="ru-RU" b="1" i="1" u="sng" smtClean="0">
              <a:solidFill>
                <a:schemeClr val="accent2"/>
              </a:solidFill>
            </a:endParaRPr>
          </a:p>
        </p:txBody>
      </p:sp>
      <p:pic>
        <p:nvPicPr>
          <p:cNvPr id="53251" name="Picture 3" descr="Рисунок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0814" y="980728"/>
            <a:ext cx="8893175" cy="5689600"/>
          </a:xfrm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714374" y="1482725"/>
            <a:ext cx="774605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i="1" u="sng" dirty="0" smtClean="0">
                <a:solidFill>
                  <a:schemeClr val="bg1"/>
                </a:solidFill>
              </a:rPr>
              <a:t>Напиши </a:t>
            </a:r>
            <a:r>
              <a:rPr lang="ru-RU" sz="2800" i="1" u="sng" dirty="0" smtClean="0">
                <a:solidFill>
                  <a:schemeClr val="bg1"/>
                </a:solidFill>
              </a:rPr>
              <a:t>числа по </a:t>
            </a:r>
            <a:r>
              <a:rPr lang="ru-RU" sz="2800" i="1" u="sng" dirty="0" smtClean="0">
                <a:solidFill>
                  <a:schemeClr val="bg1"/>
                </a:solidFill>
              </a:rPr>
              <a:t>порядку</a:t>
            </a:r>
            <a:endParaRPr lang="en-US" sz="2800" i="1" u="sng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Fifteen,     thirteen,     sixteen,    fourteen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3131840" y="2780928"/>
            <a:ext cx="309562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 smtClean="0">
                <a:solidFill>
                  <a:srgbClr val="FF0000"/>
                </a:solidFill>
              </a:rPr>
              <a:t>Thirteen</a:t>
            </a:r>
          </a:p>
          <a:p>
            <a:pPr>
              <a:spcBef>
                <a:spcPct val="50000"/>
              </a:spcBef>
            </a:pPr>
            <a:r>
              <a:rPr lang="en-US" b="1" i="1" dirty="0" smtClean="0">
                <a:solidFill>
                  <a:srgbClr val="FF0000"/>
                </a:solidFill>
              </a:rPr>
              <a:t>Fourteen</a:t>
            </a:r>
          </a:p>
          <a:p>
            <a:pPr>
              <a:spcBef>
                <a:spcPct val="50000"/>
              </a:spcBef>
            </a:pPr>
            <a:r>
              <a:rPr lang="en-US" b="1" i="1" dirty="0" smtClean="0">
                <a:solidFill>
                  <a:srgbClr val="FF0000"/>
                </a:solidFill>
              </a:rPr>
              <a:t>Fifteen</a:t>
            </a:r>
          </a:p>
          <a:p>
            <a:pPr>
              <a:spcBef>
                <a:spcPct val="50000"/>
              </a:spcBef>
            </a:pPr>
            <a:r>
              <a:rPr lang="en-US" b="1" i="1" dirty="0" smtClean="0">
                <a:solidFill>
                  <a:srgbClr val="FF0000"/>
                </a:solidFill>
              </a:rPr>
              <a:t>Sixteen</a:t>
            </a:r>
          </a:p>
          <a:p>
            <a:pPr>
              <a:spcBef>
                <a:spcPct val="50000"/>
              </a:spcBef>
            </a:pPr>
            <a:endParaRPr lang="en-US" b="1" i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endParaRPr lang="ru-RU" i="1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/>
      <p:bldP spid="460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3300"/>
            </a:gs>
            <a:gs pos="50000">
              <a:srgbClr val="FFFFFF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i="1" smtClean="0">
                <a:solidFill>
                  <a:schemeClr val="accent2"/>
                </a:solidFill>
                <a:hlinkClick r:id="rId2" action="ppaction://hlinksldjump"/>
              </a:rPr>
              <a:t>Writing</a:t>
            </a:r>
            <a:endParaRPr lang="ru-RU" b="1" i="1" smtClean="0">
              <a:solidFill>
                <a:schemeClr val="accent2"/>
              </a:solidFill>
            </a:endParaRPr>
          </a:p>
        </p:txBody>
      </p:sp>
      <p:pic>
        <p:nvPicPr>
          <p:cNvPr id="56323" name="Picture 3" descr="Рисунок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7420" y="889491"/>
            <a:ext cx="8893175" cy="4829175"/>
          </a:xfrm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4427984" y="1916832"/>
            <a:ext cx="396044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i="1" u="sng" dirty="0" smtClean="0">
                <a:solidFill>
                  <a:schemeClr val="bg1"/>
                </a:solidFill>
              </a:rPr>
              <a:t>Задание –приз. </a:t>
            </a:r>
            <a:endParaRPr lang="en-US" sz="3600" i="1" u="sng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ru-RU" sz="3600" i="1" u="sng" dirty="0" smtClean="0">
                <a:solidFill>
                  <a:schemeClr val="bg1"/>
                </a:solidFill>
              </a:rPr>
              <a:t>Вы получаете </a:t>
            </a:r>
            <a:endParaRPr lang="en-US" sz="3600" i="1" u="sng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3600" i="1" u="sng" dirty="0">
                <a:solidFill>
                  <a:schemeClr val="bg1"/>
                </a:solidFill>
              </a:rPr>
              <a:t>5</a:t>
            </a:r>
            <a:r>
              <a:rPr lang="ru-RU" sz="3600" i="1" u="sng" dirty="0" smtClean="0">
                <a:solidFill>
                  <a:schemeClr val="bg1"/>
                </a:solidFill>
              </a:rPr>
              <a:t> баллов </a:t>
            </a:r>
            <a:r>
              <a:rPr lang="ru-RU" sz="3600" i="1" u="sng" dirty="0" smtClean="0">
                <a:solidFill>
                  <a:schemeClr val="bg1"/>
                </a:solidFill>
                <a:sym typeface="Wingdings" pitchFamily="2" charset="2"/>
              </a:rPr>
              <a:t> </a:t>
            </a:r>
            <a:r>
              <a:rPr lang="en-US" sz="3600" i="1" u="sng" dirty="0" smtClean="0">
                <a:solidFill>
                  <a:schemeClr val="bg1"/>
                </a:solidFill>
                <a:sym typeface="Wingdings" pitchFamily="2" charset="2"/>
              </a:rPr>
              <a:t>  </a:t>
            </a:r>
            <a:endParaRPr lang="ru-RU" sz="3600" i="1" u="sng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s://otvet.imgsmail.ru/download/258363970_ccab275b01a470f585c7f75a30d89ad5_8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17240"/>
            <a:ext cx="3528392" cy="408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3300"/>
            </a:gs>
            <a:gs pos="50000">
              <a:srgbClr val="FFFFFF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i="1" u="sng" smtClean="0">
                <a:solidFill>
                  <a:schemeClr val="accent2"/>
                </a:solidFill>
                <a:hlinkClick r:id="rId2" action="ppaction://hlinksldjump"/>
              </a:rPr>
              <a:t>Writing</a:t>
            </a:r>
            <a:endParaRPr lang="ru-RU" b="1" i="1" u="sng" smtClean="0">
              <a:solidFill>
                <a:schemeClr val="accent2"/>
              </a:solidFill>
            </a:endParaRPr>
          </a:p>
        </p:txBody>
      </p:sp>
      <p:pic>
        <p:nvPicPr>
          <p:cNvPr id="54275" name="Picture 3" descr="Рисунок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908720"/>
            <a:ext cx="8893175" cy="4829175"/>
          </a:xfrm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1714500" y="1347788"/>
            <a:ext cx="6842125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i="1" dirty="0" smtClean="0">
                <a:solidFill>
                  <a:schemeClr val="bg1"/>
                </a:solidFill>
              </a:rPr>
              <a:t>Вставь пропущенные буквы</a:t>
            </a:r>
            <a:endParaRPr lang="en-US" sz="2800" i="1" u="sng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800" i="1" dirty="0" err="1" smtClean="0">
                <a:solidFill>
                  <a:schemeClr val="bg1"/>
                </a:solidFill>
              </a:rPr>
              <a:t>F__rest</a:t>
            </a:r>
            <a:endParaRPr lang="en-US" sz="2800" i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800" i="1" dirty="0" err="1" smtClean="0">
                <a:solidFill>
                  <a:schemeClr val="bg1"/>
                </a:solidFill>
              </a:rPr>
              <a:t>Lis</a:t>
            </a:r>
            <a:r>
              <a:rPr lang="en-US" sz="2800" i="1" dirty="0" smtClean="0">
                <a:solidFill>
                  <a:schemeClr val="bg1"/>
                </a:solidFill>
              </a:rPr>
              <a:t>___en</a:t>
            </a:r>
            <a:endParaRPr lang="en-US" sz="2800" i="1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800" i="1" dirty="0" smtClean="0">
                <a:solidFill>
                  <a:schemeClr val="bg1"/>
                </a:solidFill>
              </a:rPr>
              <a:t>Rive___</a:t>
            </a:r>
            <a:endParaRPr lang="en-US" sz="2800" i="1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800" i="1" dirty="0" err="1" smtClean="0">
                <a:solidFill>
                  <a:schemeClr val="bg1"/>
                </a:solidFill>
              </a:rPr>
              <a:t>Sta</a:t>
            </a:r>
            <a:r>
              <a:rPr lang="en-US" sz="2800" i="1" dirty="0" smtClean="0">
                <a:solidFill>
                  <a:schemeClr val="bg1"/>
                </a:solidFill>
              </a:rPr>
              <a:t>___ion</a:t>
            </a:r>
            <a:endParaRPr lang="en-US" sz="2800" i="1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800" i="1" dirty="0" err="1" smtClean="0">
                <a:solidFill>
                  <a:schemeClr val="bg1"/>
                </a:solidFill>
              </a:rPr>
              <a:t>Brid</a:t>
            </a:r>
            <a:r>
              <a:rPr lang="en-US" sz="2800" i="1" dirty="0" smtClean="0">
                <a:solidFill>
                  <a:schemeClr val="bg1"/>
                </a:solidFill>
              </a:rPr>
              <a:t>___e</a:t>
            </a:r>
            <a:endParaRPr lang="en-US" sz="2800" i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US" sz="2800" i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US" sz="2800" i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800" i="1" dirty="0" smtClean="0">
                <a:solidFill>
                  <a:schemeClr val="bg1"/>
                </a:solidFill>
              </a:rPr>
              <a:t>  </a:t>
            </a:r>
            <a:endParaRPr lang="en-US" sz="2800" i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ru-RU" sz="2800" i="1" dirty="0">
              <a:solidFill>
                <a:schemeClr val="bg1"/>
              </a:solidFill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4765675" y="2000250"/>
            <a:ext cx="2182589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F</a:t>
            </a:r>
            <a:r>
              <a:rPr lang="en-US" sz="2800" b="1" dirty="0" smtClean="0">
                <a:solidFill>
                  <a:srgbClr val="FF0000"/>
                </a:solidFill>
              </a:rPr>
              <a:t>o</a:t>
            </a:r>
            <a:r>
              <a:rPr lang="en-US" sz="2800" b="1" dirty="0" smtClean="0">
                <a:solidFill>
                  <a:schemeClr val="bg1"/>
                </a:solidFill>
              </a:rPr>
              <a:t>rest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Lis</a:t>
            </a:r>
            <a:r>
              <a:rPr lang="en-US" sz="2800" b="1" dirty="0" smtClean="0">
                <a:solidFill>
                  <a:srgbClr val="FF0000"/>
                </a:solidFill>
              </a:rPr>
              <a:t>t</a:t>
            </a:r>
            <a:r>
              <a:rPr lang="en-US" sz="2800" b="1" dirty="0" smtClean="0">
                <a:solidFill>
                  <a:schemeClr val="bg1"/>
                </a:solidFill>
              </a:rPr>
              <a:t>en</a:t>
            </a:r>
            <a:endParaRPr lang="en-US" sz="2800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Rive</a:t>
            </a:r>
            <a:r>
              <a:rPr lang="en-US" sz="2800" b="1" dirty="0" smtClean="0">
                <a:solidFill>
                  <a:srgbClr val="FF0000"/>
                </a:solidFill>
              </a:rPr>
              <a:t>r</a:t>
            </a:r>
            <a:endParaRPr lang="en-US" sz="2800" b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Sta</a:t>
            </a:r>
            <a:r>
              <a:rPr lang="en-US" sz="2800" b="1" dirty="0" smtClean="0">
                <a:solidFill>
                  <a:srgbClr val="FF0000"/>
                </a:solidFill>
              </a:rPr>
              <a:t>t</a:t>
            </a:r>
            <a:r>
              <a:rPr lang="en-US" sz="2800" b="1" dirty="0" smtClean="0">
                <a:solidFill>
                  <a:schemeClr val="bg1"/>
                </a:solidFill>
              </a:rPr>
              <a:t>ion</a:t>
            </a:r>
            <a:endParaRPr lang="en-US" sz="2800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Brid</a:t>
            </a:r>
            <a:r>
              <a:rPr lang="en-US" sz="2800" b="1" dirty="0" smtClean="0">
                <a:solidFill>
                  <a:srgbClr val="FF0000"/>
                </a:solidFill>
              </a:rPr>
              <a:t>g</a:t>
            </a:r>
            <a:r>
              <a:rPr lang="en-US" sz="2800" b="1" dirty="0" smtClean="0">
                <a:solidFill>
                  <a:schemeClr val="bg1"/>
                </a:solidFill>
              </a:rPr>
              <a:t>e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  <p:bldP spid="450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3300"/>
            </a:gs>
            <a:gs pos="50000">
              <a:srgbClr val="FFFFFF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i="1" u="sng" smtClean="0">
                <a:solidFill>
                  <a:schemeClr val="accent2"/>
                </a:solidFill>
                <a:hlinkClick r:id="rId2" action="ppaction://hlinksldjump"/>
              </a:rPr>
              <a:t>Writing</a:t>
            </a:r>
            <a:endParaRPr lang="ru-RU" b="1" i="1" u="sng" smtClean="0">
              <a:solidFill>
                <a:schemeClr val="accent2"/>
              </a:solidFill>
            </a:endParaRPr>
          </a:p>
        </p:txBody>
      </p:sp>
      <p:pic>
        <p:nvPicPr>
          <p:cNvPr id="55299" name="Picture 3" descr="Рисунок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2875" y="908050"/>
            <a:ext cx="8893175" cy="4829175"/>
          </a:xfrm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285875" y="1357313"/>
            <a:ext cx="6408738" cy="375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i="1" u="sng" dirty="0" smtClean="0">
                <a:solidFill>
                  <a:schemeClr val="bg1"/>
                </a:solidFill>
              </a:rPr>
              <a:t>Напиши </a:t>
            </a:r>
            <a:r>
              <a:rPr lang="ru-RU" sz="2800" i="1" u="sng" dirty="0" smtClean="0">
                <a:solidFill>
                  <a:schemeClr val="bg1"/>
                </a:solidFill>
              </a:rPr>
              <a:t>глаголы</a:t>
            </a:r>
            <a:r>
              <a:rPr lang="ru-RU" sz="2800" i="1" u="sng" dirty="0" smtClean="0">
                <a:solidFill>
                  <a:schemeClr val="bg1"/>
                </a:solidFill>
              </a:rPr>
              <a:t> </a:t>
            </a:r>
            <a:r>
              <a:rPr lang="ru-RU" sz="2800" i="1" u="sng" dirty="0" smtClean="0">
                <a:solidFill>
                  <a:schemeClr val="bg1"/>
                </a:solidFill>
              </a:rPr>
              <a:t>на английском</a:t>
            </a:r>
            <a:endParaRPr lang="en-US" sz="2800" i="1" u="sng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                   </a:t>
            </a:r>
            <a:r>
              <a:rPr lang="ru-RU" sz="2800" dirty="0" smtClean="0">
                <a:solidFill>
                  <a:schemeClr val="bg1"/>
                </a:solidFill>
              </a:rPr>
              <a:t>нравится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  </a:t>
            </a:r>
            <a:r>
              <a:rPr lang="ru-RU" sz="2800" dirty="0" smtClean="0">
                <a:solidFill>
                  <a:schemeClr val="bg1"/>
                </a:solidFill>
              </a:rPr>
              <a:t>-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                   </a:t>
            </a:r>
            <a:r>
              <a:rPr lang="ru-RU" sz="2800" dirty="0" smtClean="0">
                <a:solidFill>
                  <a:schemeClr val="bg1"/>
                </a:solidFill>
              </a:rPr>
              <a:t>жить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  </a:t>
            </a:r>
            <a:r>
              <a:rPr lang="en-US" sz="2800" dirty="0" smtClean="0">
                <a:solidFill>
                  <a:schemeClr val="bg1"/>
                </a:solidFill>
              </a:rPr>
              <a:t>-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                   </a:t>
            </a:r>
            <a:r>
              <a:rPr lang="ru-RU" sz="2800" dirty="0" smtClean="0">
                <a:solidFill>
                  <a:schemeClr val="bg1"/>
                </a:solidFill>
              </a:rPr>
              <a:t>кормить  </a:t>
            </a:r>
            <a:r>
              <a:rPr lang="en-US" sz="2800" dirty="0" smtClean="0">
                <a:solidFill>
                  <a:schemeClr val="bg1"/>
                </a:solidFill>
              </a:rPr>
              <a:t>-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                   </a:t>
            </a:r>
            <a:r>
              <a:rPr lang="ru-RU" sz="2800" dirty="0" smtClean="0">
                <a:solidFill>
                  <a:schemeClr val="bg1"/>
                </a:solidFill>
              </a:rPr>
              <a:t>делать </a:t>
            </a:r>
            <a:r>
              <a:rPr lang="ru-RU" sz="2800" dirty="0" smtClean="0">
                <a:solidFill>
                  <a:schemeClr val="bg1"/>
                </a:solidFill>
              </a:rPr>
              <a:t>-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                   </a:t>
            </a:r>
            <a:r>
              <a:rPr lang="ru-RU" sz="2800" dirty="0" smtClean="0">
                <a:solidFill>
                  <a:schemeClr val="bg1"/>
                </a:solidFill>
              </a:rPr>
              <a:t>танцевать   </a:t>
            </a:r>
            <a:r>
              <a:rPr lang="en-US" sz="2800" dirty="0" smtClean="0">
                <a:solidFill>
                  <a:schemeClr val="bg1"/>
                </a:solidFill>
              </a:rPr>
              <a:t>-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4978400" y="2027237"/>
            <a:ext cx="2665413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like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live</a:t>
            </a:r>
            <a:endParaRPr lang="en-US" sz="2800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feed</a:t>
            </a:r>
            <a:endParaRPr lang="en-US" sz="2800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do</a:t>
            </a:r>
            <a:endParaRPr lang="en-US" sz="2800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dance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  <p:bldP spid="4096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3300"/>
            </a:gs>
            <a:gs pos="50000">
              <a:srgbClr val="FFFFFF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63513"/>
            <a:ext cx="8229600" cy="836612"/>
          </a:xfrm>
        </p:spPr>
        <p:txBody>
          <a:bodyPr/>
          <a:lstStyle/>
          <a:p>
            <a:pPr eaLnBrk="1" hangingPunct="1"/>
            <a:r>
              <a:rPr lang="en-US" b="1" i="1" u="sng" dirty="0" smtClean="0">
                <a:solidFill>
                  <a:schemeClr val="accent2"/>
                </a:solidFill>
                <a:hlinkClick r:id="rId2" action="ppaction://hlinksldjump"/>
              </a:rPr>
              <a:t>Words</a:t>
            </a:r>
            <a:endParaRPr lang="ru-RU" b="1" i="1" u="sng" dirty="0" smtClean="0">
              <a:solidFill>
                <a:schemeClr val="accent2"/>
              </a:solidFill>
            </a:endParaRPr>
          </a:p>
        </p:txBody>
      </p:sp>
      <p:pic>
        <p:nvPicPr>
          <p:cNvPr id="41987" name="Picture 3" descr="Рисунок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142984"/>
            <a:ext cx="9144000" cy="4967288"/>
          </a:xfrm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642938" y="1916113"/>
            <a:ext cx="7921625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2800" i="1" u="sng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ru-RU" b="1" i="1" u="sng" dirty="0" smtClean="0">
                <a:solidFill>
                  <a:schemeClr val="bg1"/>
                </a:solidFill>
              </a:rPr>
              <a:t>Выбери неподходящее слово</a:t>
            </a:r>
            <a:endParaRPr lang="ru-RU" b="1" i="1" u="sng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1. </a:t>
            </a:r>
            <a:r>
              <a:rPr lang="en-US" b="1" dirty="0" smtClean="0">
                <a:solidFill>
                  <a:schemeClr val="bg1"/>
                </a:solidFill>
              </a:rPr>
              <a:t>forest</a:t>
            </a:r>
            <a:r>
              <a:rPr lang="en-US" b="1" dirty="0" smtClean="0">
                <a:solidFill>
                  <a:schemeClr val="bg1"/>
                </a:solidFill>
              </a:rPr>
              <a:t>, school, river, mountains</a:t>
            </a:r>
            <a:endParaRPr lang="en-US" b="1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2. </a:t>
            </a:r>
            <a:r>
              <a:rPr lang="en-US" b="1" dirty="0" smtClean="0">
                <a:solidFill>
                  <a:schemeClr val="bg1"/>
                </a:solidFill>
              </a:rPr>
              <a:t>mum</a:t>
            </a:r>
            <a:r>
              <a:rPr lang="en-US" b="1" dirty="0" smtClean="0">
                <a:solidFill>
                  <a:schemeClr val="bg1"/>
                </a:solidFill>
              </a:rPr>
              <a:t>, dad, uncle, friend</a:t>
            </a:r>
            <a:endParaRPr lang="en-US" b="1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823119" y="6018982"/>
            <a:ext cx="75612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 dirty="0" smtClean="0"/>
              <a:t>School, </a:t>
            </a:r>
            <a:r>
              <a:rPr lang="en-US" sz="3600" b="1" i="1" dirty="0" smtClean="0"/>
              <a:t>friend</a:t>
            </a:r>
            <a:r>
              <a:rPr lang="en-US" sz="3600" b="1" i="1" dirty="0" smtClean="0"/>
              <a:t>.</a:t>
            </a:r>
            <a:endParaRPr lang="ru-RU" sz="3600" b="1" i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/>
      <p:bldP spid="573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3300"/>
            </a:gs>
            <a:gs pos="50000">
              <a:srgbClr val="FFFFFF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i="1" smtClean="0">
                <a:solidFill>
                  <a:schemeClr val="accent2"/>
                </a:solidFill>
                <a:hlinkClick r:id="rId2" action="ppaction://hlinksldjump"/>
              </a:rPr>
              <a:t>Words</a:t>
            </a:r>
            <a:endParaRPr lang="ru-RU" b="1" i="1" smtClean="0">
              <a:solidFill>
                <a:schemeClr val="accent2"/>
              </a:solidFill>
            </a:endParaRPr>
          </a:p>
        </p:txBody>
      </p:sp>
      <p:pic>
        <p:nvPicPr>
          <p:cNvPr id="43011" name="Picture 3" descr="Рисунок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2875" y="1125538"/>
            <a:ext cx="8893175" cy="4535487"/>
          </a:xfrm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690500" y="1844824"/>
            <a:ext cx="7817495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ru-RU" sz="2800" i="1" u="sng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ru-RU" b="1" i="1" u="sng" dirty="0" smtClean="0">
                <a:solidFill>
                  <a:schemeClr val="bg1"/>
                </a:solidFill>
              </a:rPr>
              <a:t>Найдите 4 слова по теме </a:t>
            </a:r>
            <a:r>
              <a:rPr lang="ru-RU" b="1" i="1" u="sng" dirty="0" smtClean="0">
                <a:solidFill>
                  <a:schemeClr val="bg1"/>
                </a:solidFill>
              </a:rPr>
              <a:t>«</a:t>
            </a:r>
            <a:r>
              <a:rPr lang="ru-RU" b="1" i="1" u="sng" dirty="0" smtClean="0">
                <a:solidFill>
                  <a:schemeClr val="bg1"/>
                </a:solidFill>
              </a:rPr>
              <a:t>Числа</a:t>
            </a:r>
            <a:r>
              <a:rPr lang="ru-RU" b="1" i="1" u="sng" dirty="0" smtClean="0">
                <a:solidFill>
                  <a:schemeClr val="bg1"/>
                </a:solidFill>
              </a:rPr>
              <a:t>»</a:t>
            </a:r>
            <a:endParaRPr lang="en-US" b="1" i="1" u="sng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b="1" dirty="0" err="1" smtClean="0">
                <a:solidFill>
                  <a:schemeClr val="bg1"/>
                </a:solidFill>
              </a:rPr>
              <a:t>psltwelveofjfifteenslwpeightsnzpthirteendq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939800" y="5778499"/>
            <a:ext cx="75612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 dirty="0" smtClean="0"/>
              <a:t>Twelve, fifteen, eight, thirteen</a:t>
            </a:r>
            <a:endParaRPr lang="ru-RU" sz="3600" b="1" i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  <p:bldP spid="501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3300"/>
            </a:gs>
            <a:gs pos="50000">
              <a:srgbClr val="FFFFFF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71438"/>
            <a:ext cx="8229600" cy="1143001"/>
          </a:xfrm>
        </p:spPr>
        <p:txBody>
          <a:bodyPr/>
          <a:lstStyle/>
          <a:p>
            <a:pPr eaLnBrk="1" hangingPunct="1"/>
            <a:r>
              <a:rPr lang="en-US" b="1" i="1" u="sng" smtClean="0">
                <a:solidFill>
                  <a:schemeClr val="accent2"/>
                </a:solidFill>
                <a:hlinkClick r:id="rId2" action="ppaction://hlinksldjump"/>
              </a:rPr>
              <a:t>Words</a:t>
            </a:r>
            <a:endParaRPr lang="ru-RU" b="1" i="1" u="sng" smtClean="0">
              <a:solidFill>
                <a:schemeClr val="accent2"/>
              </a:solidFill>
            </a:endParaRPr>
          </a:p>
        </p:txBody>
      </p:sp>
      <p:pic>
        <p:nvPicPr>
          <p:cNvPr id="20483" name="Picture 3" descr="Рисунок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2875" y="1071563"/>
            <a:ext cx="8893175" cy="48291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571625" y="1052513"/>
            <a:ext cx="6842125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2800" i="1" u="sng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ru-RU" sz="2800" b="1" i="1" u="sng" dirty="0" smtClean="0">
                <a:solidFill>
                  <a:schemeClr val="bg1"/>
                </a:solidFill>
              </a:rPr>
              <a:t>Соедини слово с его переводом</a:t>
            </a:r>
            <a:endParaRPr lang="en-US" sz="2800" b="1" i="1" u="sng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ru-RU" sz="2800" dirty="0">
                <a:solidFill>
                  <a:schemeClr val="bg1"/>
                </a:solidFill>
              </a:rPr>
              <a:t>  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страна</a:t>
            </a:r>
            <a:r>
              <a:rPr lang="en-US" sz="2800" dirty="0" smtClean="0">
                <a:solidFill>
                  <a:schemeClr val="bg1"/>
                </a:solidFill>
              </a:rPr>
              <a:t>                                  </a:t>
            </a:r>
            <a:r>
              <a:rPr lang="en-US" sz="2800" dirty="0" smtClean="0">
                <a:solidFill>
                  <a:schemeClr val="bg1"/>
                </a:solidFill>
              </a:rPr>
              <a:t>a cave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ru-RU" sz="2800" dirty="0">
                <a:solidFill>
                  <a:schemeClr val="bg1"/>
                </a:solidFill>
              </a:rPr>
              <a:t>   </a:t>
            </a:r>
            <a:r>
              <a:rPr lang="ru-RU" sz="2800" dirty="0" smtClean="0">
                <a:solidFill>
                  <a:schemeClr val="bg1"/>
                </a:solidFill>
              </a:rPr>
              <a:t>красивый</a:t>
            </a:r>
            <a:r>
              <a:rPr lang="en-US" sz="2800" dirty="0" smtClean="0">
                <a:solidFill>
                  <a:schemeClr val="bg1"/>
                </a:solidFill>
              </a:rPr>
              <a:t>                             </a:t>
            </a:r>
            <a:r>
              <a:rPr lang="en-US" sz="2800" dirty="0" smtClean="0">
                <a:solidFill>
                  <a:schemeClr val="bg1"/>
                </a:solidFill>
              </a:rPr>
              <a:t>a country</a:t>
            </a:r>
            <a:endParaRPr lang="ru-RU" sz="28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ru-RU" sz="2800" dirty="0" smtClean="0">
                <a:solidFill>
                  <a:schemeClr val="bg1"/>
                </a:solidFill>
              </a:rPr>
              <a:t>   </a:t>
            </a:r>
            <a:r>
              <a:rPr lang="ru-RU" sz="2800" dirty="0" smtClean="0">
                <a:solidFill>
                  <a:schemeClr val="bg1"/>
                </a:solidFill>
              </a:rPr>
              <a:t>пещера</a:t>
            </a:r>
            <a:r>
              <a:rPr lang="en-US" sz="2800" dirty="0" smtClean="0">
                <a:solidFill>
                  <a:schemeClr val="bg1"/>
                </a:solidFill>
              </a:rPr>
              <a:t>                                 a bridge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ru-RU" sz="2800" dirty="0">
                <a:solidFill>
                  <a:schemeClr val="bg1"/>
                </a:solidFill>
              </a:rPr>
              <a:t>   </a:t>
            </a:r>
            <a:r>
              <a:rPr lang="ru-RU" sz="2800" dirty="0" smtClean="0">
                <a:solidFill>
                  <a:schemeClr val="bg1"/>
                </a:solidFill>
              </a:rPr>
              <a:t>мост</a:t>
            </a:r>
            <a:r>
              <a:rPr lang="en-US" sz="2800" dirty="0" smtClean="0">
                <a:solidFill>
                  <a:schemeClr val="bg1"/>
                </a:solidFill>
              </a:rPr>
              <a:t>                                     beautiful</a:t>
            </a:r>
            <a:endParaRPr lang="ru-RU" sz="2800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4037" name="Line 6"/>
          <p:cNvSpPr>
            <a:spLocks noChangeShapeType="1"/>
          </p:cNvSpPr>
          <p:nvPr/>
        </p:nvSpPr>
        <p:spPr bwMode="auto">
          <a:xfrm>
            <a:off x="2484438" y="26368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>
            <a:off x="3059833" y="2708920"/>
            <a:ext cx="2844314" cy="572380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7115" name="Line 11"/>
          <p:cNvSpPr>
            <a:spLocks noChangeShapeType="1"/>
          </p:cNvSpPr>
          <p:nvPr/>
        </p:nvSpPr>
        <p:spPr bwMode="auto">
          <a:xfrm>
            <a:off x="3131839" y="3363217"/>
            <a:ext cx="2700299" cy="1145903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7116" name="Line 12"/>
          <p:cNvSpPr>
            <a:spLocks noChangeShapeType="1"/>
          </p:cNvSpPr>
          <p:nvPr/>
        </p:nvSpPr>
        <p:spPr bwMode="auto">
          <a:xfrm flipV="1">
            <a:off x="3239851" y="2708920"/>
            <a:ext cx="2592288" cy="115212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7117" name="Line 13"/>
          <p:cNvSpPr>
            <a:spLocks noChangeShapeType="1"/>
          </p:cNvSpPr>
          <p:nvPr/>
        </p:nvSpPr>
        <p:spPr bwMode="auto">
          <a:xfrm flipV="1">
            <a:off x="2843808" y="3936168"/>
            <a:ext cx="2988331" cy="572952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/>
      <p:bldP spid="47114" grpId="0" animBg="1"/>
      <p:bldP spid="47115" grpId="0" animBg="1"/>
      <p:bldP spid="47116" grpId="0" animBg="1"/>
      <p:bldP spid="471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3300"/>
            </a:gs>
            <a:gs pos="50000">
              <a:srgbClr val="FFFFFF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i="1" u="sng" dirty="0" smtClean="0">
                <a:solidFill>
                  <a:schemeClr val="accent2"/>
                </a:solidFill>
                <a:hlinkClick r:id="rId2" action="ppaction://hlinksldjump"/>
              </a:rPr>
              <a:t>Words</a:t>
            </a:r>
            <a:r>
              <a:rPr lang="en-US" b="1" i="1" dirty="0" smtClean="0">
                <a:solidFill>
                  <a:schemeClr val="accent2"/>
                </a:solidFill>
              </a:rPr>
              <a:t> </a:t>
            </a:r>
            <a:endParaRPr lang="ru-RU" b="1" i="1" dirty="0" smtClean="0">
              <a:solidFill>
                <a:schemeClr val="accent2"/>
              </a:solidFill>
            </a:endParaRPr>
          </a:p>
        </p:txBody>
      </p:sp>
      <p:pic>
        <p:nvPicPr>
          <p:cNvPr id="45059" name="Picture 3" descr="Рисунок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7950" y="908050"/>
            <a:ext cx="8893175" cy="5616575"/>
          </a:xfrm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611560" y="620688"/>
            <a:ext cx="7776864" cy="6645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ru-RU" sz="2800" i="1" u="sng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ru-RU" sz="3600" b="1" i="1" u="sng" dirty="0" smtClean="0">
                <a:solidFill>
                  <a:schemeClr val="bg1"/>
                </a:solidFill>
              </a:rPr>
              <a:t>Переведи слова на английский язык</a:t>
            </a:r>
            <a:endParaRPr lang="en-US" sz="3600" b="1" i="1" u="sng" dirty="0">
              <a:solidFill>
                <a:schemeClr val="bg1"/>
              </a:solidFill>
            </a:endParaRPr>
          </a:p>
          <a:p>
            <a:pPr>
              <a:lnSpc>
                <a:spcPts val="3500"/>
              </a:lnSpc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</a:rPr>
              <a:t>    </a:t>
            </a:r>
            <a:r>
              <a:rPr lang="ru-RU" sz="3600" dirty="0" smtClean="0">
                <a:solidFill>
                  <a:schemeClr val="bg1"/>
                </a:solidFill>
              </a:rPr>
              <a:t>всегда</a:t>
            </a:r>
            <a:endParaRPr lang="en-US" sz="3600" dirty="0">
              <a:solidFill>
                <a:schemeClr val="bg1"/>
              </a:solidFill>
            </a:endParaRPr>
          </a:p>
          <a:p>
            <a:pPr>
              <a:lnSpc>
                <a:spcPts val="3500"/>
              </a:lnSpc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</a:rPr>
              <a:t>    </a:t>
            </a:r>
            <a:r>
              <a:rPr lang="ru-RU" sz="3600" dirty="0" smtClean="0">
                <a:solidFill>
                  <a:schemeClr val="bg1"/>
                </a:solidFill>
              </a:rPr>
              <a:t>сейчас</a:t>
            </a:r>
            <a:endParaRPr lang="en-US" sz="3600" b="1" i="1" u="sng" dirty="0">
              <a:solidFill>
                <a:schemeClr val="bg1"/>
              </a:solidFill>
            </a:endParaRPr>
          </a:p>
          <a:p>
            <a:pPr>
              <a:lnSpc>
                <a:spcPts val="3500"/>
              </a:lnSpc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</a:rPr>
              <a:t>    </a:t>
            </a:r>
            <a:r>
              <a:rPr lang="ru-RU" sz="3600" dirty="0" smtClean="0">
                <a:solidFill>
                  <a:schemeClr val="bg1"/>
                </a:solidFill>
              </a:rPr>
              <a:t>каждый день 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endParaRPr lang="en-US" sz="3600" dirty="0">
              <a:solidFill>
                <a:schemeClr val="bg1"/>
              </a:solidFill>
            </a:endParaRPr>
          </a:p>
          <a:p>
            <a:pPr>
              <a:lnSpc>
                <a:spcPts val="3500"/>
              </a:lnSpc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</a:rPr>
              <a:t>    </a:t>
            </a:r>
            <a:r>
              <a:rPr lang="ru-RU" sz="3600" dirty="0" smtClean="0">
                <a:solidFill>
                  <a:schemeClr val="bg1"/>
                </a:solidFill>
              </a:rPr>
              <a:t>в данный момент</a:t>
            </a:r>
            <a:endParaRPr lang="en-US" sz="3600" dirty="0">
              <a:solidFill>
                <a:schemeClr val="bg1"/>
              </a:solidFill>
            </a:endParaRPr>
          </a:p>
          <a:p>
            <a:pPr>
              <a:lnSpc>
                <a:spcPts val="3500"/>
              </a:lnSpc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</a:rPr>
              <a:t>    </a:t>
            </a:r>
            <a:r>
              <a:rPr lang="ru-RU" sz="3600" dirty="0" smtClean="0">
                <a:solidFill>
                  <a:schemeClr val="bg1"/>
                </a:solidFill>
              </a:rPr>
              <a:t>обычно</a:t>
            </a:r>
            <a:endParaRPr lang="en-US" sz="3600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ru-RU" sz="3600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3851920" y="5069450"/>
            <a:ext cx="2376264" cy="54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  <a:spcBef>
                <a:spcPct val="50000"/>
              </a:spcBef>
            </a:pPr>
            <a:r>
              <a:rPr lang="en-US" b="1" dirty="0" smtClean="0">
                <a:solidFill>
                  <a:srgbClr val="FF0066"/>
                </a:solidFill>
              </a:rPr>
              <a:t>Usually </a:t>
            </a:r>
            <a:endParaRPr lang="ru-RU" b="1" dirty="0">
              <a:solidFill>
                <a:srgbClr val="FF0066"/>
              </a:solidFill>
            </a:endParaRPr>
          </a:p>
        </p:txBody>
      </p:sp>
      <p:sp>
        <p:nvSpPr>
          <p:cNvPr id="55302" name="TextBox 5"/>
          <p:cNvSpPr txBox="1">
            <a:spLocks noChangeArrowheads="1"/>
          </p:cNvSpPr>
          <p:nvPr/>
        </p:nvSpPr>
        <p:spPr bwMode="auto">
          <a:xfrm>
            <a:off x="3784600" y="2152650"/>
            <a:ext cx="19288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FF0066"/>
                </a:solidFill>
              </a:rPr>
              <a:t>Always  </a:t>
            </a:r>
            <a:endParaRPr lang="ru-RU" dirty="0"/>
          </a:p>
        </p:txBody>
      </p:sp>
      <p:sp>
        <p:nvSpPr>
          <p:cNvPr id="55303" name="TextBox 6"/>
          <p:cNvSpPr txBox="1">
            <a:spLocks noChangeArrowheads="1"/>
          </p:cNvSpPr>
          <p:nvPr/>
        </p:nvSpPr>
        <p:spPr bwMode="auto">
          <a:xfrm>
            <a:off x="3779912" y="2780928"/>
            <a:ext cx="20882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66"/>
                </a:solidFill>
              </a:rPr>
              <a:t>Now</a:t>
            </a:r>
            <a:endParaRPr lang="ru-RU" dirty="0"/>
          </a:p>
        </p:txBody>
      </p:sp>
      <p:sp>
        <p:nvSpPr>
          <p:cNvPr id="55304" name="TextBox 7"/>
          <p:cNvSpPr txBox="1">
            <a:spLocks noChangeArrowheads="1"/>
          </p:cNvSpPr>
          <p:nvPr/>
        </p:nvSpPr>
        <p:spPr bwMode="auto">
          <a:xfrm>
            <a:off x="3851920" y="3429000"/>
            <a:ext cx="25922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66"/>
                </a:solidFill>
              </a:rPr>
              <a:t>Every day</a:t>
            </a:r>
            <a:endParaRPr lang="ru-RU" dirty="0"/>
          </a:p>
        </p:txBody>
      </p:sp>
      <p:sp>
        <p:nvSpPr>
          <p:cNvPr id="55305" name="TextBox 8"/>
          <p:cNvSpPr txBox="1">
            <a:spLocks noChangeArrowheads="1"/>
          </p:cNvSpPr>
          <p:nvPr/>
        </p:nvSpPr>
        <p:spPr bwMode="auto">
          <a:xfrm>
            <a:off x="4798912" y="4234281"/>
            <a:ext cx="33014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66"/>
                </a:solidFill>
              </a:rPr>
              <a:t>At the moment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8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  <p:bldP spid="48134" grpId="1"/>
      <p:bldP spid="55302" grpId="0"/>
      <p:bldP spid="55303" grpId="0"/>
      <p:bldP spid="55304" grpId="0"/>
      <p:bldP spid="553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3300"/>
            </a:gs>
            <a:gs pos="50000">
              <a:srgbClr val="FFFFFF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i="1" u="sng" dirty="0" smtClean="0">
                <a:solidFill>
                  <a:schemeClr val="accent2">
                    <a:lumMod val="75000"/>
                  </a:schemeClr>
                </a:solidFill>
                <a:hlinkClick r:id="rId4" action="ppaction://hlinksldjump"/>
              </a:rPr>
              <a:t>Words</a:t>
            </a:r>
            <a:r>
              <a:rPr lang="en-US" b="1" i="1" dirty="0" smtClean="0">
                <a:solidFill>
                  <a:schemeClr val="accent2"/>
                </a:solidFill>
              </a:rPr>
              <a:t> </a:t>
            </a:r>
            <a:endParaRPr lang="ru-RU" b="1" i="1" dirty="0" smtClean="0">
              <a:solidFill>
                <a:schemeClr val="accent2"/>
              </a:solidFill>
            </a:endParaRPr>
          </a:p>
        </p:txBody>
      </p:sp>
      <p:pic>
        <p:nvPicPr>
          <p:cNvPr id="46083" name="Picture 3" descr="Рисунок1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42875" y="1214438"/>
            <a:ext cx="8893175" cy="4829175"/>
          </a:xfrm>
        </p:spPr>
      </p:pic>
      <p:pic>
        <p:nvPicPr>
          <p:cNvPr id="1026" name="Picture 2" descr="https://avatanplus.com/files/resources/original/584bc748c0035158e802745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9" b="5136"/>
          <a:stretch/>
        </p:blipFill>
        <p:spPr bwMode="auto">
          <a:xfrm>
            <a:off x="179512" y="1175701"/>
            <a:ext cx="8784976" cy="467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1177" y="404664"/>
            <a:ext cx="54006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endParaRPr lang="ru-RU" sz="2800" i="1" u="sng" dirty="0">
              <a:solidFill>
                <a:schemeClr val="bg1"/>
              </a:solidFill>
            </a:endParaRPr>
          </a:p>
          <a:p>
            <a:pPr marL="457200" indent="-457200" algn="ctr">
              <a:spcBef>
                <a:spcPct val="50000"/>
              </a:spcBef>
            </a:pPr>
            <a:r>
              <a:rPr lang="en-US" sz="6000" b="1" i="1" u="sng" dirty="0" smtClean="0">
                <a:solidFill>
                  <a:schemeClr val="accent2">
                    <a:lumMod val="75000"/>
                  </a:schemeClr>
                </a:solidFill>
              </a:rPr>
              <a:t>Musical break</a:t>
            </a:r>
            <a:endParaRPr lang="ru-RU" sz="6000" b="1" i="1" u="sng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spcBef>
                <a:spcPct val="50000"/>
              </a:spcBef>
            </a:pP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" name="Head, Shoulders, Knees &amp; Toes - Exercise Song For Kid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383" y="1175701"/>
            <a:ext cx="9073233" cy="506692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91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3300"/>
            </a:gs>
            <a:gs pos="50000">
              <a:srgbClr val="FFFFFF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71438"/>
            <a:ext cx="8229600" cy="1143000"/>
          </a:xfrm>
        </p:spPr>
        <p:txBody>
          <a:bodyPr/>
          <a:lstStyle/>
          <a:p>
            <a:pPr eaLnBrk="1" hangingPunct="1"/>
            <a:r>
              <a:rPr lang="en-US" b="1" i="1" u="sng" smtClean="0">
                <a:solidFill>
                  <a:schemeClr val="accent2"/>
                </a:solidFill>
                <a:hlinkClick r:id="rId2" action="ppaction://hlinksldjump"/>
              </a:rPr>
              <a:t>Grammar</a:t>
            </a:r>
            <a:r>
              <a:rPr lang="en-US" b="1" i="1" smtClean="0">
                <a:solidFill>
                  <a:schemeClr val="accent2"/>
                </a:solidFill>
              </a:rPr>
              <a:t> </a:t>
            </a:r>
            <a:endParaRPr lang="ru-RU" b="1" i="1" smtClean="0">
              <a:solidFill>
                <a:schemeClr val="accent2"/>
              </a:solidFill>
            </a:endParaRPr>
          </a:p>
        </p:txBody>
      </p:sp>
      <p:pic>
        <p:nvPicPr>
          <p:cNvPr id="47107" name="Picture 5" descr="Рисунок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7504" y="1053306"/>
            <a:ext cx="8748712" cy="4751387"/>
          </a:xfrm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790575" y="1970088"/>
            <a:ext cx="7561263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u="sng" dirty="0" smtClean="0">
                <a:solidFill>
                  <a:schemeClr val="bg1"/>
                </a:solidFill>
              </a:rPr>
              <a:t>Заполни пропуски глаголами в </a:t>
            </a:r>
            <a:r>
              <a:rPr lang="en-US" sz="2400" b="1" i="1" u="sng" dirty="0" smtClean="0">
                <a:solidFill>
                  <a:schemeClr val="bg1"/>
                </a:solidFill>
              </a:rPr>
              <a:t>Present Simple</a:t>
            </a:r>
            <a:endParaRPr lang="ru-RU" sz="2400" b="1" i="1" u="sng" dirty="0">
              <a:solidFill>
                <a:schemeClr val="bg1"/>
              </a:solidFill>
            </a:endParaRPr>
          </a:p>
          <a:p>
            <a:pPr marL="457200" indent="-457200">
              <a:spcBef>
                <a:spcPct val="50000"/>
              </a:spcBef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She  …….. ice-cream very much. (like)</a:t>
            </a:r>
          </a:p>
          <a:p>
            <a:pPr marL="457200" indent="-457200">
              <a:spcBef>
                <a:spcPct val="50000"/>
              </a:spcBef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We ……     to school 5 days a week. (go)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3. </a:t>
            </a:r>
            <a:r>
              <a:rPr lang="en-US" sz="2400" dirty="0" smtClean="0">
                <a:solidFill>
                  <a:schemeClr val="bg1"/>
                </a:solidFill>
              </a:rPr>
              <a:t>My father ………..……  soup. (not eat)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1835374" y="2401724"/>
            <a:ext cx="9361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FF0066"/>
                </a:solidFill>
              </a:rPr>
              <a:t>likes</a:t>
            </a:r>
            <a:endParaRPr lang="ru-RU" sz="2800" b="1" dirty="0">
              <a:solidFill>
                <a:srgbClr val="FF0066"/>
              </a:solidFill>
            </a:endParaRP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1835374" y="2924944"/>
            <a:ext cx="576064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FF0066"/>
                </a:solidFill>
              </a:rPr>
              <a:t>go</a:t>
            </a:r>
            <a:endParaRPr lang="ru-RU" sz="2800" b="1" dirty="0">
              <a:solidFill>
                <a:srgbClr val="FF0066"/>
              </a:solidFill>
            </a:endParaRPr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2287663" y="3394573"/>
            <a:ext cx="20523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 dirty="0">
                <a:solidFill>
                  <a:srgbClr val="FF0066"/>
                </a:solidFill>
              </a:rPr>
              <a:t> </a:t>
            </a:r>
            <a:r>
              <a:rPr lang="en-US" sz="2800" b="1" dirty="0" smtClean="0">
                <a:solidFill>
                  <a:srgbClr val="FF0066"/>
                </a:solidFill>
              </a:rPr>
              <a:t>doesn’t eat</a:t>
            </a:r>
            <a:r>
              <a:rPr lang="ru-RU" sz="3600" b="1" dirty="0" smtClean="0">
                <a:solidFill>
                  <a:srgbClr val="FF0066"/>
                </a:solidFill>
              </a:rPr>
              <a:t> </a:t>
            </a:r>
            <a:endParaRPr lang="ru-RU" sz="3600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/>
      <p:bldP spid="27657" grpId="0"/>
      <p:bldP spid="27659" grpId="0"/>
      <p:bldP spid="276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3300"/>
            </a:gs>
            <a:gs pos="50000">
              <a:srgbClr val="FFFFFF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i="1" u="sng" dirty="0" smtClean="0">
                <a:solidFill>
                  <a:schemeClr val="accent2"/>
                </a:solidFill>
                <a:hlinkClick r:id="rId2" action="ppaction://hlinksldjump"/>
              </a:rPr>
              <a:t>Grammar</a:t>
            </a:r>
            <a:r>
              <a:rPr lang="en-US" b="1" i="1" dirty="0" smtClean="0">
                <a:solidFill>
                  <a:schemeClr val="accent2"/>
                </a:solidFill>
              </a:rPr>
              <a:t> </a:t>
            </a:r>
            <a:endParaRPr lang="ru-RU" b="1" i="1" dirty="0" smtClean="0">
              <a:solidFill>
                <a:schemeClr val="accent2"/>
              </a:solidFill>
            </a:endParaRPr>
          </a:p>
        </p:txBody>
      </p:sp>
      <p:pic>
        <p:nvPicPr>
          <p:cNvPr id="48131" name="Picture 5" descr="Рисунок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7950" y="1000108"/>
            <a:ext cx="8893175" cy="5545138"/>
          </a:xfrm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83568" y="1500188"/>
            <a:ext cx="7848872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ru-RU" sz="2800" b="1" i="1" u="sng" dirty="0" smtClean="0">
                <a:solidFill>
                  <a:schemeClr val="bg1"/>
                </a:solidFill>
              </a:rPr>
              <a:t>Исправь ошибки</a:t>
            </a:r>
            <a:r>
              <a:rPr lang="en-US" sz="2800" b="1" i="1" u="sng" dirty="0" smtClean="0">
                <a:solidFill>
                  <a:schemeClr val="bg1"/>
                </a:solidFill>
              </a:rPr>
              <a:t> </a:t>
            </a:r>
            <a:r>
              <a:rPr lang="en-US" sz="2800" b="1" i="1" u="sng" dirty="0" smtClean="0">
                <a:solidFill>
                  <a:schemeClr val="bg1"/>
                </a:solidFill>
              </a:rPr>
              <a:t>(</a:t>
            </a:r>
            <a:r>
              <a:rPr lang="en-US" sz="2800" b="1" i="1" u="sng" dirty="0" smtClean="0">
                <a:solidFill>
                  <a:schemeClr val="bg1"/>
                </a:solidFill>
              </a:rPr>
              <a:t>Present Continuous</a:t>
            </a:r>
            <a:r>
              <a:rPr lang="en-US" sz="2800" b="1" i="1" u="sng" dirty="0" smtClean="0">
                <a:solidFill>
                  <a:schemeClr val="bg1"/>
                </a:solidFill>
              </a:rPr>
              <a:t>)</a:t>
            </a:r>
            <a:endParaRPr lang="en-US" sz="2800" b="1" i="1" u="sng" dirty="0">
              <a:solidFill>
                <a:schemeClr val="bg1"/>
              </a:solidFill>
            </a:endParaRPr>
          </a:p>
          <a:p>
            <a:pPr marL="457200" indent="-457200" algn="ctr">
              <a:spcBef>
                <a:spcPct val="50000"/>
              </a:spcBef>
              <a:buFontTx/>
              <a:buAutoNum type="arabicPeriod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 algn="ctr">
              <a:spcBef>
                <a:spcPct val="50000"/>
              </a:spcBef>
              <a:buFontTx/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Tom </a:t>
            </a:r>
            <a:r>
              <a:rPr lang="en-US" sz="2800" dirty="0" smtClean="0">
                <a:solidFill>
                  <a:schemeClr val="bg1"/>
                </a:solidFill>
              </a:rPr>
              <a:t>are </a:t>
            </a:r>
            <a:r>
              <a:rPr lang="en-US" sz="2800" dirty="0" smtClean="0">
                <a:solidFill>
                  <a:schemeClr val="bg1"/>
                </a:solidFill>
              </a:rPr>
              <a:t>at school </a:t>
            </a:r>
            <a:r>
              <a:rPr lang="en-US" sz="2800" dirty="0" smtClean="0">
                <a:solidFill>
                  <a:schemeClr val="bg1"/>
                </a:solidFill>
              </a:rPr>
              <a:t>now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  <a:endParaRPr lang="en-US" sz="2800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457200" indent="-457200" algn="ctr">
              <a:spcBef>
                <a:spcPct val="50000"/>
              </a:spcBef>
              <a:buFontTx/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You </a:t>
            </a:r>
            <a:r>
              <a:rPr lang="en-US" sz="2800" dirty="0" smtClean="0">
                <a:solidFill>
                  <a:schemeClr val="bg1"/>
                </a:solidFill>
              </a:rPr>
              <a:t>are sleeping</a:t>
            </a:r>
            <a:r>
              <a:rPr lang="en-US" sz="2800" dirty="0" smtClean="0">
                <a:solidFill>
                  <a:schemeClr val="bg1"/>
                </a:solidFill>
              </a:rPr>
              <a:t> at the moment?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 algn="ctr">
              <a:spcBef>
                <a:spcPct val="50000"/>
              </a:spcBef>
              <a:buFontTx/>
              <a:buAutoNum type="arabicPeriod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 algn="ctr">
              <a:spcBef>
                <a:spcPct val="50000"/>
              </a:spcBef>
              <a:buFontTx/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My mother </a:t>
            </a:r>
            <a:r>
              <a:rPr lang="en-US" sz="2800" dirty="0" smtClean="0">
                <a:solidFill>
                  <a:schemeClr val="bg1"/>
                </a:solidFill>
              </a:rPr>
              <a:t>is not eat oranges now.</a:t>
            </a:r>
            <a:endParaRPr lang="ru-RU" sz="2800" dirty="0">
              <a:solidFill>
                <a:schemeClr val="bg1"/>
              </a:solidFill>
            </a:endParaRPr>
          </a:p>
          <a:p>
            <a:pPr marL="457200" indent="-457200" algn="ctr">
              <a:spcBef>
                <a:spcPct val="50000"/>
              </a:spcBef>
            </a:pPr>
            <a:endParaRPr lang="ru-RU" sz="2800" b="1" i="1" u="sng" dirty="0">
              <a:solidFill>
                <a:schemeClr val="bg1"/>
              </a:solidFill>
            </a:endParaRPr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>
            <a:off x="3910010" y="2806531"/>
            <a:ext cx="576262" cy="5762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3563590" y="2221756"/>
            <a:ext cx="11885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</a:rPr>
              <a:t>is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3167521" y="4391290"/>
            <a:ext cx="504056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1979712" y="3645024"/>
            <a:ext cx="86444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</a:rPr>
              <a:t>Are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4828" name="Line 12"/>
          <p:cNvSpPr>
            <a:spLocks noChangeShapeType="1"/>
          </p:cNvSpPr>
          <p:nvPr/>
        </p:nvSpPr>
        <p:spPr bwMode="auto">
          <a:xfrm>
            <a:off x="4880284" y="5674731"/>
            <a:ext cx="63017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4608004" y="5013176"/>
            <a:ext cx="13818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</a:rPr>
              <a:t>eating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/>
      <p:bldP spid="34824" grpId="0" animBg="1"/>
      <p:bldP spid="34825" grpId="0"/>
      <p:bldP spid="34826" grpId="0" animBg="1"/>
      <p:bldP spid="34827" grpId="0"/>
      <p:bldP spid="34828" grpId="0" animBg="1"/>
      <p:bldP spid="348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14338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i="1" u="sng" dirty="0" smtClean="0">
                <a:solidFill>
                  <a:schemeClr val="accent2"/>
                </a:solidFill>
                <a:hlinkClick r:id="rId2" action="ppaction://hlinksldjump"/>
              </a:rPr>
              <a:t>Grammar </a:t>
            </a:r>
            <a:endParaRPr lang="ru-RU" b="1" i="1" u="sng" dirty="0" smtClean="0">
              <a:solidFill>
                <a:schemeClr val="accent2"/>
              </a:solidFill>
            </a:endParaRPr>
          </a:p>
        </p:txBody>
      </p:sp>
      <p:pic>
        <p:nvPicPr>
          <p:cNvPr id="52227" name="Picture 3" descr="Рисунок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2875" y="1028700"/>
            <a:ext cx="8893175" cy="4829175"/>
          </a:xfrm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51520" y="1062038"/>
            <a:ext cx="8640960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endParaRPr lang="ru-RU" sz="2800" i="1" u="sng" dirty="0">
              <a:solidFill>
                <a:schemeClr val="bg1"/>
              </a:solidFill>
            </a:endParaRPr>
          </a:p>
          <a:p>
            <a:pPr marL="457200" indent="-457200" algn="ctr">
              <a:spcBef>
                <a:spcPct val="50000"/>
              </a:spcBef>
            </a:pPr>
            <a:r>
              <a:rPr lang="ru-RU" sz="2400" b="1" i="1" u="sng" dirty="0" smtClean="0">
                <a:solidFill>
                  <a:schemeClr val="bg1"/>
                </a:solidFill>
              </a:rPr>
              <a:t>Задайте вопросы, начиная с данных вопросительных слов</a:t>
            </a:r>
          </a:p>
          <a:p>
            <a:pPr marL="457200" indent="-457200" algn="ctr">
              <a:spcBef>
                <a:spcPct val="50000"/>
              </a:spcBef>
            </a:pPr>
            <a:r>
              <a:rPr lang="en-US" sz="2400" b="1" i="1" u="sng" dirty="0" smtClean="0">
                <a:solidFill>
                  <a:schemeClr val="bg1"/>
                </a:solidFill>
              </a:rPr>
              <a:t>Ben </a:t>
            </a:r>
            <a:r>
              <a:rPr lang="en-US" sz="2400" b="1" i="1" u="sng" dirty="0" smtClean="0">
                <a:solidFill>
                  <a:schemeClr val="bg1"/>
                </a:solidFill>
              </a:rPr>
              <a:t>swims</a:t>
            </a:r>
            <a:r>
              <a:rPr lang="en-US" sz="2400" b="1" i="1" u="sng" dirty="0" smtClean="0">
                <a:solidFill>
                  <a:schemeClr val="bg1"/>
                </a:solidFill>
              </a:rPr>
              <a:t> in the river every summer.</a:t>
            </a:r>
            <a:endParaRPr lang="ru-RU" sz="2400" b="1" i="1" u="sng" dirty="0">
              <a:solidFill>
                <a:schemeClr val="bg1"/>
              </a:solidFill>
            </a:endParaRP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800" b="1" dirty="0" smtClean="0">
                <a:solidFill>
                  <a:srgbClr val="FF0000"/>
                </a:solidFill>
              </a:rPr>
              <a:t>When</a:t>
            </a:r>
            <a:r>
              <a:rPr lang="en-US" sz="2800" b="1" dirty="0" smtClean="0">
                <a:solidFill>
                  <a:schemeClr val="bg1"/>
                </a:solidFill>
              </a:rPr>
              <a:t> ….?</a:t>
            </a:r>
            <a:endParaRPr lang="en-US" sz="2800" b="1" dirty="0">
              <a:solidFill>
                <a:schemeClr val="bg1"/>
              </a:solidFill>
            </a:endParaRP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800" b="1" dirty="0" smtClean="0">
                <a:solidFill>
                  <a:srgbClr val="FF0000"/>
                </a:solidFill>
              </a:rPr>
              <a:t>Where</a:t>
            </a:r>
            <a:r>
              <a:rPr lang="en-US" sz="2800" b="1" dirty="0" smtClean="0">
                <a:solidFill>
                  <a:schemeClr val="bg1"/>
                </a:solidFill>
              </a:rPr>
              <a:t>…?</a:t>
            </a:r>
            <a:endParaRPr lang="en-US" sz="2800" b="1" dirty="0">
              <a:solidFill>
                <a:schemeClr val="bg1"/>
              </a:solidFill>
            </a:endParaRP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800" b="1" dirty="0" smtClean="0">
                <a:solidFill>
                  <a:srgbClr val="FF0000"/>
                </a:solidFill>
              </a:rPr>
              <a:t>Does</a:t>
            </a:r>
            <a:r>
              <a:rPr lang="en-US" sz="2800" b="1" dirty="0" smtClean="0">
                <a:solidFill>
                  <a:srgbClr val="FF0000"/>
                </a:solidFill>
              </a:rPr>
              <a:t>…?</a:t>
            </a:r>
            <a:endParaRPr lang="ru-RU" sz="2800" b="1" dirty="0">
              <a:solidFill>
                <a:srgbClr val="FF0000"/>
              </a:solidFill>
            </a:endParaRPr>
          </a:p>
          <a:p>
            <a:pPr marL="457200" indent="-457200">
              <a:spcBef>
                <a:spcPct val="50000"/>
              </a:spcBef>
            </a:pP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2458580" y="4113938"/>
            <a:ext cx="58854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</a:rPr>
              <a:t>Does Ben swim in the river every summer?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483768" y="2893307"/>
            <a:ext cx="53680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When </a:t>
            </a:r>
            <a:r>
              <a:rPr lang="en-US" sz="2400" b="1" dirty="0" smtClean="0">
                <a:solidFill>
                  <a:srgbClr val="FF0000"/>
                </a:solidFill>
              </a:rPr>
              <a:t>does </a:t>
            </a:r>
            <a:r>
              <a:rPr lang="en-US" sz="2400" b="1" dirty="0" smtClean="0">
                <a:solidFill>
                  <a:srgbClr val="FF0000"/>
                </a:solidFill>
              </a:rPr>
              <a:t>Ben </a:t>
            </a:r>
            <a:r>
              <a:rPr lang="en-US" sz="2400" b="1" dirty="0" smtClean="0">
                <a:solidFill>
                  <a:srgbClr val="FF0000"/>
                </a:solidFill>
              </a:rPr>
              <a:t>swim in the river?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02947" y="3443286"/>
            <a:ext cx="57414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Where </a:t>
            </a:r>
            <a:r>
              <a:rPr lang="en-US" sz="2400" b="1" dirty="0" smtClean="0">
                <a:solidFill>
                  <a:srgbClr val="FF0000"/>
                </a:solidFill>
              </a:rPr>
              <a:t>does </a:t>
            </a:r>
            <a:r>
              <a:rPr lang="en-US" sz="2400" b="1" dirty="0" smtClean="0">
                <a:solidFill>
                  <a:srgbClr val="FF0000"/>
                </a:solidFill>
              </a:rPr>
              <a:t>Ben </a:t>
            </a:r>
            <a:r>
              <a:rPr lang="en-US" sz="2400" b="1" dirty="0" smtClean="0">
                <a:solidFill>
                  <a:srgbClr val="FF0000"/>
                </a:solidFill>
              </a:rPr>
              <a:t>swim</a:t>
            </a:r>
            <a:r>
              <a:rPr lang="en-US" sz="2400" b="1" dirty="0" smtClean="0">
                <a:solidFill>
                  <a:srgbClr val="FF0000"/>
                </a:solidFill>
              </a:rPr>
              <a:t> every summer?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6895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  <p:bldP spid="44038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1616</TotalTime>
  <Words>423</Words>
  <Application>Microsoft Office PowerPoint</Application>
  <PresentationFormat>Экран (4:3)</PresentationFormat>
  <Paragraphs>146</Paragraphs>
  <Slides>16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  <vt:variant>
        <vt:lpstr>Произвольные показы</vt:lpstr>
      </vt:variant>
      <vt:variant>
        <vt:i4>25</vt:i4>
      </vt:variant>
    </vt:vector>
  </HeadingPairs>
  <TitlesOfParts>
    <vt:vector size="43" baseType="lpstr">
      <vt:lpstr>Оформление по умолчанию</vt:lpstr>
      <vt:lpstr>1_Оформление по умолчанию</vt:lpstr>
      <vt:lpstr>Презентация PowerPoint</vt:lpstr>
      <vt:lpstr>Words</vt:lpstr>
      <vt:lpstr>Words</vt:lpstr>
      <vt:lpstr>Words</vt:lpstr>
      <vt:lpstr>Words </vt:lpstr>
      <vt:lpstr>Words </vt:lpstr>
      <vt:lpstr>Grammar </vt:lpstr>
      <vt:lpstr>Grammar </vt:lpstr>
      <vt:lpstr>Grammar </vt:lpstr>
      <vt:lpstr>Grammar</vt:lpstr>
      <vt:lpstr>Grammar </vt:lpstr>
      <vt:lpstr>Writing </vt:lpstr>
      <vt:lpstr>Writing</vt:lpstr>
      <vt:lpstr>Writing</vt:lpstr>
      <vt:lpstr>Writing</vt:lpstr>
      <vt:lpstr>Writing</vt:lpstr>
      <vt:lpstr>Произвольный показ 1</vt:lpstr>
      <vt:lpstr>Произвольный показ 2</vt:lpstr>
      <vt:lpstr>Произвольный показ 3</vt:lpstr>
      <vt:lpstr>Произвольный показ 4</vt:lpstr>
      <vt:lpstr>Произвольный показ 5</vt:lpstr>
      <vt:lpstr>Произвольный показ 6</vt:lpstr>
      <vt:lpstr>Произвольный показ 7</vt:lpstr>
      <vt:lpstr>Произвольный показ 8</vt:lpstr>
      <vt:lpstr>Произвольный показ 9</vt:lpstr>
      <vt:lpstr>Произвольный показ 10</vt:lpstr>
      <vt:lpstr>Произвольный показ 11</vt:lpstr>
      <vt:lpstr>Произвольный показ 12</vt:lpstr>
      <vt:lpstr>Произвольный показ 13</vt:lpstr>
      <vt:lpstr>Произвольный показ 14</vt:lpstr>
      <vt:lpstr>Произвольный показ 15</vt:lpstr>
      <vt:lpstr>Произвольный показ 16</vt:lpstr>
      <vt:lpstr>Произвольный показ 17</vt:lpstr>
      <vt:lpstr>Произвольный показ 18</vt:lpstr>
      <vt:lpstr>Произвольный показ 19</vt:lpstr>
      <vt:lpstr>Произвольный показ 20</vt:lpstr>
      <vt:lpstr>Произвольный показ 21</vt:lpstr>
      <vt:lpstr>Произвольный показ 22</vt:lpstr>
      <vt:lpstr>Произвольный показ 23</vt:lpstr>
      <vt:lpstr>Произвольный показ 24</vt:lpstr>
      <vt:lpstr>Произвольный показ 25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Семья</dc:creator>
  <cp:lastModifiedBy>Admin</cp:lastModifiedBy>
  <cp:revision>120</cp:revision>
  <dcterms:created xsi:type="dcterms:W3CDTF">2008-05-11T08:23:28Z</dcterms:created>
  <dcterms:modified xsi:type="dcterms:W3CDTF">2018-11-13T07:59:58Z</dcterms:modified>
</cp:coreProperties>
</file>