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61" r:id="rId2"/>
    <p:sldId id="271" r:id="rId3"/>
    <p:sldId id="256" r:id="rId4"/>
    <p:sldId id="257" r:id="rId5"/>
    <p:sldId id="259" r:id="rId6"/>
    <p:sldId id="262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7FC"/>
    <a:srgbClr val="E0EBFC"/>
    <a:srgbClr val="E2EAFA"/>
    <a:srgbClr val="E0F5FC"/>
    <a:srgbClr val="C6E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7" autoAdjust="0"/>
  </p:normalViewPr>
  <p:slideViewPr>
    <p:cSldViewPr>
      <p:cViewPr varScale="1">
        <p:scale>
          <a:sx n="36" d="100"/>
          <a:sy n="36" d="100"/>
        </p:scale>
        <p:origin x="123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42BB0-8E98-45B6-90FE-971A6AC5E2C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BE8B3-52B4-41AA-8FC6-875D891B5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BE8B3-52B4-41AA-8FC6-875D891B5B8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0F7F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pic>
        <p:nvPicPr>
          <p:cNvPr id="4" name="Содержимое 3" descr="http://fb.ru/misc/i/gallery/8918/2519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2200"/>
            <a:ext cx="51054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pic>
        <p:nvPicPr>
          <p:cNvPr id="4" name="Рисунок 3" descr="http://s019.radikal.ru/i619/1206/d9/25a5a9e6294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1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2514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514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Прилагательные образованы от существительных с помощью </a:t>
            </a:r>
            <a:r>
              <a:rPr lang="ru-RU" sz="4000" dirty="0" err="1" smtClean="0"/>
              <a:t>н</a:t>
            </a:r>
            <a:r>
              <a:rPr lang="ru-RU" sz="4000" dirty="0" smtClean="0"/>
              <a:t> .                                </a:t>
            </a:r>
            <a:endParaRPr lang="ru-RU" sz="4000" dirty="0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124200"/>
            <a:ext cx="37819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85800" y="3962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Если корень заканчивается на </a:t>
            </a:r>
            <a:r>
              <a:rPr lang="ru-RU" sz="4000" dirty="0" err="1" smtClean="0"/>
              <a:t>н</a:t>
            </a:r>
            <a:r>
              <a:rPr lang="ru-RU" sz="4000" dirty="0" smtClean="0"/>
              <a:t> , то в слове пишется </a:t>
            </a:r>
            <a:r>
              <a:rPr lang="ru-RU" sz="4000" dirty="0" err="1" smtClean="0"/>
              <a:t>н</a:t>
            </a:r>
            <a:r>
              <a:rPr lang="ru-RU" sz="4000" dirty="0" smtClean="0"/>
              <a:t> н.</a:t>
            </a:r>
            <a:endParaRPr lang="ru-RU" sz="4000" dirty="0"/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962400"/>
            <a:ext cx="37819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0"/>
            <a:ext cx="378199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572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Понаблюдай, как образуются прилагательные. Разбери по составу.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236220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Новый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Хороший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Белый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Умный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2209800"/>
            <a:ext cx="327660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Новенький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Хорошенький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Беленький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Умненький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76600"/>
            <a:ext cx="1524000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227094"/>
            <a:ext cx="914400" cy="19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105400"/>
            <a:ext cx="68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181600"/>
            <a:ext cx="68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191000"/>
            <a:ext cx="914400" cy="19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276600"/>
            <a:ext cx="1524000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2971800"/>
            <a:ext cx="914401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962400"/>
            <a:ext cx="1447801" cy="27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776258"/>
            <a:ext cx="838200" cy="26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5715000"/>
            <a:ext cx="914401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799" y="2971800"/>
            <a:ext cx="1905001" cy="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399" y="3962400"/>
            <a:ext cx="2667001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800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715000"/>
            <a:ext cx="2057400" cy="27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181600"/>
            <a:ext cx="228600" cy="17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2098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2004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1910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0292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181600"/>
            <a:ext cx="228600" cy="17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567543" y="2553195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133600" y="34290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447800" y="43434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600200" y="52578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7086600" y="25146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7696200" y="34290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7010400" y="43434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7162800" y="5257800"/>
          <a:ext cx="653143" cy="510639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Понаблюдай, как образуются прилагательные. Разбери по составу.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228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Белый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Седой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Серый 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Голубой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133600"/>
            <a:ext cx="335280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Беловатый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Седоватый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Сероватый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Голубоватый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41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004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1910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029200"/>
            <a:ext cx="1219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2766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191000"/>
            <a:ext cx="762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105400"/>
            <a:ext cx="1219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26919" y="2410691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76400" y="3352800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981200" y="5105400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781800" y="2362200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781800" y="3276600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162800" y="5105400"/>
          <a:ext cx="665019" cy="581891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638795" y="4310743"/>
          <a:ext cx="700644" cy="486888"/>
        </p:xfrm>
        <a:graphic>
          <a:graphicData uri="http://schemas.openxmlformats.org/drawingml/2006/table">
            <a:tbl>
              <a:tblPr/>
              <a:tblGrid>
                <a:gridCol w="70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781800" y="4267200"/>
          <a:ext cx="700644" cy="486888"/>
        </p:xfrm>
        <a:graphic>
          <a:graphicData uri="http://schemas.openxmlformats.org/drawingml/2006/table">
            <a:tbl>
              <a:tblPr/>
              <a:tblGrid>
                <a:gridCol w="70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6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09800"/>
            <a:ext cx="990600" cy="37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124200"/>
            <a:ext cx="990600" cy="37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038600"/>
            <a:ext cx="990600" cy="37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953000"/>
            <a:ext cx="990600" cy="37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895600"/>
            <a:ext cx="762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10000"/>
            <a:ext cx="762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800600"/>
            <a:ext cx="762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715000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199" y="2895600"/>
            <a:ext cx="1752601" cy="2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810000"/>
            <a:ext cx="1752601" cy="2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724400"/>
            <a:ext cx="1752601" cy="2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714999"/>
            <a:ext cx="2286000" cy="27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4" name="Рисунок 3" descr="http://s019.radikal.ru/i619/1206/d9/25a5a9e6294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22860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Прилагательные образованы от прилагательных</a:t>
            </a:r>
            <a:r>
              <a:rPr lang="en-US" sz="4000" dirty="0" smtClean="0"/>
              <a:t>:                       </a:t>
            </a:r>
            <a:r>
              <a:rPr lang="ru-RU" sz="4000" dirty="0" smtClean="0"/>
              <a:t>   </a:t>
            </a:r>
            <a:r>
              <a:rPr lang="en-US" sz="4000" dirty="0" smtClean="0"/>
              <a:t> </a:t>
            </a:r>
            <a:r>
              <a:rPr lang="ru-RU" sz="4000" dirty="0" smtClean="0"/>
              <a:t>        с </a:t>
            </a:r>
            <a:r>
              <a:rPr lang="en-US" sz="4000" dirty="0" smtClean="0"/>
              <a:t> </a:t>
            </a:r>
            <a:r>
              <a:rPr lang="ru-RU" sz="4000" dirty="0" smtClean="0"/>
              <a:t>помощью -</a:t>
            </a:r>
            <a:r>
              <a:rPr lang="ru-RU" sz="4000" dirty="0" err="1" smtClean="0"/>
              <a:t>еньк</a:t>
            </a:r>
            <a:r>
              <a:rPr lang="ru-RU" sz="4000" dirty="0" smtClean="0"/>
              <a:t>- ласкательное значение,                                 </a:t>
            </a:r>
            <a:r>
              <a:rPr lang="en-US" sz="4000" dirty="0" smtClean="0"/>
              <a:t> </a:t>
            </a:r>
            <a:r>
              <a:rPr lang="ru-RU" sz="4000" dirty="0" smtClean="0"/>
              <a:t>                      с помощью  -</a:t>
            </a:r>
            <a:r>
              <a:rPr lang="ru-RU" sz="4000" dirty="0" err="1" smtClean="0"/>
              <a:t>оват</a:t>
            </a:r>
            <a:r>
              <a:rPr lang="ru-RU" sz="4000" dirty="0" smtClean="0"/>
              <a:t>-  оттенок цвета.</a:t>
            </a:r>
            <a:endParaRPr lang="ru-RU" sz="400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4290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572000"/>
            <a:ext cx="914400" cy="3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doc4web.ru/uploads/files/13/12817/hello_html_59a757e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ru-RU" dirty="0" smtClean="0"/>
              <a:t>«Образование прилагательных с помощью суффиксов» 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36220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/>
              <a:t>Бутакова Ирина Владимировна</a:t>
            </a:r>
          </a:p>
          <a:p>
            <a:pPr marL="0" indent="0" algn="r">
              <a:buNone/>
            </a:pPr>
            <a:r>
              <a:rPr lang="ru-RU" sz="2800" dirty="0"/>
              <a:t>у</a:t>
            </a:r>
            <a:r>
              <a:rPr lang="ru-RU" sz="2800" dirty="0" smtClean="0"/>
              <a:t>читель МБОУ города Иркутск </a:t>
            </a:r>
          </a:p>
          <a:p>
            <a:pPr marL="0" indent="0" algn="r">
              <a:buNone/>
            </a:pPr>
            <a:r>
              <a:rPr lang="ru-RU" sz="2800" dirty="0"/>
              <a:t>с</a:t>
            </a:r>
            <a:r>
              <a:rPr lang="ru-RU" sz="2800" dirty="0" smtClean="0"/>
              <a:t> углубленным изучением </a:t>
            </a:r>
          </a:p>
          <a:p>
            <a:pPr marL="0" indent="0" algn="r">
              <a:buNone/>
            </a:pPr>
            <a:r>
              <a:rPr lang="ru-RU" sz="2800" dirty="0"/>
              <a:t>о</a:t>
            </a:r>
            <a:r>
              <a:rPr lang="ru-RU" sz="2800" dirty="0" smtClean="0"/>
              <a:t>тдельных предметов СОШ № 19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0F7F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867399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Тетрадь правильно кладу, Ручку правильно держу,           За посадкою слежу,                  На «отлично» все пишу.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64770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Картинки по запросу веселые картинки для презентаций в школ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дцатое </a:t>
            </a:r>
            <a:r>
              <a:rPr lang="ru-RU" dirty="0" smtClean="0">
                <a:solidFill>
                  <a:srgbClr val="00B0F0"/>
                </a:solidFill>
              </a:rPr>
              <a:t>ф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00B0F0"/>
                </a:solidFill>
              </a:rPr>
              <a:t>вр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ля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Кла</a:t>
            </a:r>
            <a:r>
              <a:rPr lang="ru-RU" sz="4400" dirty="0" smtClean="0">
                <a:solidFill>
                  <a:srgbClr val="FF0000"/>
                </a:solidFill>
              </a:rPr>
              <a:t>сс</a:t>
            </a:r>
            <a:r>
              <a:rPr lang="ru-RU" sz="4400" dirty="0" smtClean="0">
                <a:solidFill>
                  <a:srgbClr val="00B0F0"/>
                </a:solidFill>
              </a:rPr>
              <a:t>ная </a:t>
            </a:r>
            <a:r>
              <a:rPr lang="ru-RU" sz="4400" dirty="0" smtClean="0">
                <a:solidFill>
                  <a:srgbClr val="00B0F0"/>
                </a:solidFill>
              </a:rPr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>
                <a:solidFill>
                  <a:srgbClr val="00B0F0"/>
                </a:solidFill>
              </a:rPr>
              <a:t>бота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Что общего в данных словах?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284288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4400" b="0" dirty="0" smtClean="0"/>
              <a:t>Снег     холод</a:t>
            </a:r>
            <a:endParaRPr lang="ru-RU" sz="44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048000"/>
            <a:ext cx="4040188" cy="3078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Зимушка        зимний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589087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4000" b="0" dirty="0" smtClean="0"/>
              <a:t>Зимник      зима</a:t>
            </a:r>
            <a:endParaRPr lang="ru-RU" sz="40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76599"/>
            <a:ext cx="4041775" cy="2849563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Мороз          вьюга               метель</a:t>
            </a:r>
            <a:endParaRPr lang="ru-RU" sz="4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0"/>
            <a:ext cx="762000" cy="17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733800"/>
            <a:ext cx="762000" cy="17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438400"/>
            <a:ext cx="762000" cy="17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514600"/>
            <a:ext cx="762000" cy="17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3" grpId="1" uiExpand="1" build="p" animBg="1"/>
      <p:bldP spid="4" grpId="0" uiExpand="1" build="p" animBg="1"/>
      <p:bldP spid="5" grpId="0" uiExpand="1" build="p" animBg="1"/>
      <p:bldP spid="6" grpId="0" uiExpand="1" build="p" animBg="1"/>
      <p:bldP spid="6" grpId="1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знаем.</a:t>
            </a:r>
            <a:endParaRPr lang="ru-RU" dirty="0"/>
          </a:p>
        </p:txBody>
      </p:sp>
      <p:pic>
        <p:nvPicPr>
          <p:cNvPr id="4" name="Содержимое 3" descr="http://4.bp.blogspot.com/-WJ601wI4h88/Um5ljJP6QwI/AAAAAAAAE1Y/J0de_7yT9v0/s1600/1285658719_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3578" y="1752600"/>
            <a:ext cx="5355422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0400" y="4572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Что </a:t>
            </a:r>
            <a:r>
              <a:rPr lang="ru-RU" sz="4400" dirty="0" smtClean="0"/>
              <a:t>умеем.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не знаем ?</a:t>
            </a:r>
            <a:endParaRPr lang="ru-RU" dirty="0"/>
          </a:p>
        </p:txBody>
      </p:sp>
      <p:pic>
        <p:nvPicPr>
          <p:cNvPr id="4" name="Содержимое 3" descr="http://pan-poznavajka.ru/_ph/16/2/71556275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8375" y="1915319"/>
            <a:ext cx="46672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5908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209800"/>
            <a:ext cx="2895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ru-RU" sz="9600" dirty="0" err="1" smtClean="0"/>
              <a:t>з</a:t>
            </a:r>
            <a:r>
              <a:rPr lang="ru-RU" sz="9600" dirty="0" smtClean="0"/>
              <a:t> и м </a:t>
            </a:r>
            <a:r>
              <a:rPr lang="ru-RU" sz="9600" dirty="0" err="1" smtClean="0"/>
              <a:t>н</a:t>
            </a:r>
            <a:r>
              <a:rPr lang="ru-RU" sz="9600" dirty="0" smtClean="0"/>
              <a:t> и </a:t>
            </a:r>
            <a:r>
              <a:rPr lang="ru-RU" sz="9600" dirty="0" err="1" smtClean="0"/>
              <a:t>й</a:t>
            </a: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0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3733800"/>
            <a:ext cx="3886200" cy="36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401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 основ с помощью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smtClean="0"/>
              <a:t>образуйте прилагательные.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9035"/>
            <a:ext cx="304800" cy="21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1676400"/>
            <a:ext cx="2743200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Грусть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Ум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Честь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Молоко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Луна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Сон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2971800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Грустный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Умный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Честный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Молочный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Лунный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Сонный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362200"/>
            <a:ext cx="1371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124200"/>
            <a:ext cx="838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962400"/>
            <a:ext cx="1143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724400"/>
            <a:ext cx="1676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5638800"/>
            <a:ext cx="1066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6400800"/>
            <a:ext cx="1028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438400"/>
            <a:ext cx="1371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200400"/>
            <a:ext cx="685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038600"/>
            <a:ext cx="1066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876800"/>
            <a:ext cx="1371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715000"/>
            <a:ext cx="838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477000"/>
            <a:ext cx="914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399" y="1752600"/>
            <a:ext cx="9906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590800"/>
            <a:ext cx="533400" cy="18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352800"/>
            <a:ext cx="838200" cy="2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234070"/>
            <a:ext cx="1219200" cy="18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5045765"/>
            <a:ext cx="685800" cy="21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9436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828800"/>
            <a:ext cx="9906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743200"/>
            <a:ext cx="533400" cy="18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429000"/>
            <a:ext cx="838200" cy="2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343538"/>
            <a:ext cx="1295400" cy="18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105400"/>
            <a:ext cx="685800" cy="21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60198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1828800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667000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3505200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4343400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5087408"/>
            <a:ext cx="228600" cy="17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5925608"/>
            <a:ext cx="228600" cy="17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5969478" y="1905000"/>
          <a:ext cx="659922" cy="510396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5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5529532" y="2667001"/>
          <a:ext cx="642668" cy="533400"/>
        </p:xfrm>
        <a:graphic>
          <a:graphicData uri="http://schemas.openxmlformats.org/drawingml/2006/table">
            <a:tbl>
              <a:tblPr/>
              <a:tblGrid>
                <a:gridCol w="64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5840083" y="3505201"/>
          <a:ext cx="636917" cy="480204"/>
        </p:xfrm>
        <a:graphic>
          <a:graphicData uri="http://schemas.openxmlformats.org/drawingml/2006/table">
            <a:tbl>
              <a:tblPr/>
              <a:tblGrid>
                <a:gridCol w="636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02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6288656" y="4343401"/>
          <a:ext cx="645543" cy="487392"/>
        </p:xfrm>
        <a:graphic>
          <a:graphicData uri="http://schemas.openxmlformats.org/drawingml/2006/table">
            <a:tbl>
              <a:tblPr/>
              <a:tblGrid>
                <a:gridCol w="645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73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5719313" y="5193102"/>
          <a:ext cx="552091" cy="474453"/>
        </p:xfrm>
        <a:graphic>
          <a:graphicData uri="http://schemas.openxmlformats.org/drawingml/2006/table">
            <a:tbl>
              <a:tblPr/>
              <a:tblGrid>
                <a:gridCol w="552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44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5719313" y="6003985"/>
          <a:ext cx="569344" cy="517585"/>
        </p:xfrm>
        <a:graphic>
          <a:graphicData uri="http://schemas.openxmlformats.org/drawingml/2006/table">
            <a:tbl>
              <a:tblPr/>
              <a:tblGrid>
                <a:gridCol w="56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242868" y="2027208"/>
          <a:ext cx="310551" cy="405441"/>
        </p:xfrm>
        <a:graphic>
          <a:graphicData uri="http://schemas.openxmlformats.org/drawingml/2006/table">
            <a:tbl>
              <a:tblPr/>
              <a:tblGrid>
                <a:gridCol w="3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1676400" y="2895600"/>
          <a:ext cx="310551" cy="405441"/>
        </p:xfrm>
        <a:graphic>
          <a:graphicData uri="http://schemas.openxmlformats.org/drawingml/2006/table">
            <a:tbl>
              <a:tblPr/>
              <a:tblGrid>
                <a:gridCol w="3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2133600" y="3657600"/>
          <a:ext cx="310551" cy="405441"/>
        </p:xfrm>
        <a:graphic>
          <a:graphicData uri="http://schemas.openxmlformats.org/drawingml/2006/table">
            <a:tbl>
              <a:tblPr/>
              <a:tblGrid>
                <a:gridCol w="3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2286000" y="4495800"/>
          <a:ext cx="310551" cy="405441"/>
        </p:xfrm>
        <a:graphic>
          <a:graphicData uri="http://schemas.openxmlformats.org/drawingml/2006/table">
            <a:tbl>
              <a:tblPr/>
              <a:tblGrid>
                <a:gridCol w="3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1828800" y="6096000"/>
          <a:ext cx="310551" cy="405441"/>
        </p:xfrm>
        <a:graphic>
          <a:graphicData uri="http://schemas.openxmlformats.org/drawingml/2006/table">
            <a:tbl>
              <a:tblPr/>
              <a:tblGrid>
                <a:gridCol w="3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1733909" y="5313872"/>
          <a:ext cx="301925" cy="431320"/>
        </p:xfrm>
        <a:graphic>
          <a:graphicData uri="http://schemas.openxmlformats.org/drawingml/2006/table">
            <a:tbl>
              <a:tblPr/>
              <a:tblGrid>
                <a:gridCol w="3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Прямая соединительная линия 61"/>
          <p:cNvCxnSpPr>
            <a:stCxn id="11" idx="0"/>
          </p:cNvCxnSpPr>
          <p:nvPr/>
        </p:nvCxnSpPr>
        <p:spPr>
          <a:xfrm rot="5400000" flipH="1" flipV="1">
            <a:off x="5448300" y="5371306"/>
            <a:ext cx="794" cy="5341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5257800" y="6477000"/>
            <a:ext cx="4572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892</TotalTime>
  <Words>182</Words>
  <Application>Microsoft Office PowerPoint</Application>
  <PresentationFormat>Экран (4:3)</PresentationFormat>
  <Paragraphs>55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Русский язык</vt:lpstr>
      <vt:lpstr>«Образование прилагательных с помощью суффиксов» 4 класс</vt:lpstr>
      <vt:lpstr>Тетрадь правильно кладу, Ручку правильно держу,           За посадкою слежу,                  На «отлично» все пишу.</vt:lpstr>
      <vt:lpstr>Двадцатое февраля</vt:lpstr>
      <vt:lpstr>Что общего в данных словах?</vt:lpstr>
      <vt:lpstr>Что знаем.</vt:lpstr>
      <vt:lpstr>Что не знаем ?</vt:lpstr>
      <vt:lpstr>з и м н и й    </vt:lpstr>
      <vt:lpstr>От основ с помощью н образуйте прилагательные.</vt:lpstr>
      <vt:lpstr>Вывод:</vt:lpstr>
      <vt:lpstr>Понаблюдай, как образуются прилагательные. Разбери по составу.</vt:lpstr>
      <vt:lpstr>Понаблюдай, как образуются прилагательные. Разбери по составу.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Девятнадцатое февраля.</dc:title>
  <dc:creator>Анастасия Бутакова</dc:creator>
  <cp:lastModifiedBy>Ирина Владимировна Бутакова</cp:lastModifiedBy>
  <cp:revision>97</cp:revision>
  <dcterms:created xsi:type="dcterms:W3CDTF">2015-02-17T13:19:53Z</dcterms:created>
  <dcterms:modified xsi:type="dcterms:W3CDTF">2020-09-08T05:39:00Z</dcterms:modified>
</cp:coreProperties>
</file>