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74" r:id="rId3"/>
    <p:sldId id="257" r:id="rId4"/>
    <p:sldId id="258" r:id="rId5"/>
    <p:sldId id="259" r:id="rId6"/>
    <p:sldId id="264" r:id="rId7"/>
    <p:sldId id="269" r:id="rId8"/>
    <p:sldId id="265" r:id="rId9"/>
    <p:sldId id="266" r:id="rId10"/>
    <p:sldId id="267" r:id="rId11"/>
    <p:sldId id="271" r:id="rId12"/>
    <p:sldId id="261" r:id="rId13"/>
    <p:sldId id="260" r:id="rId14"/>
    <p:sldId id="270" r:id="rId15"/>
    <p:sldId id="272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73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160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fld id="{37298361-4529-4FE0-BD7D-727C58A545E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FE64AF0E-37B7-44C9-945F-5EC8FD1013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6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7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pic>
          <p:nvPicPr>
            <p:cNvPr id="1033" name="Picture 161" descr="earth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Атмосферное </a:t>
            </a:r>
            <a:r>
              <a:rPr lang="ru-RU" dirty="0" smtClean="0"/>
              <a:t>давление.</a:t>
            </a:r>
            <a:br>
              <a:rPr lang="ru-RU" dirty="0" smtClean="0"/>
            </a:br>
            <a:r>
              <a:rPr lang="ru-RU" dirty="0" smtClean="0"/>
              <a:t>Ветер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13176"/>
            <a:ext cx="4536504" cy="1440160"/>
          </a:xfrm>
        </p:spPr>
        <p:txBody>
          <a:bodyPr/>
          <a:lstStyle/>
          <a:p>
            <a:pPr algn="r"/>
            <a:r>
              <a:rPr lang="ru-RU" sz="2000" dirty="0" smtClean="0">
                <a:latin typeface="+mj-lt"/>
              </a:rPr>
              <a:t>Выполнила учитель географии </a:t>
            </a:r>
            <a:r>
              <a:rPr lang="ru-RU" sz="2000" dirty="0" smtClean="0">
                <a:latin typeface="+mj-lt"/>
              </a:rPr>
              <a:t>МБОУ </a:t>
            </a:r>
            <a:r>
              <a:rPr lang="ru-RU" sz="2000" dirty="0" err="1" smtClean="0">
                <a:latin typeface="+mj-lt"/>
              </a:rPr>
              <a:t>Метелевской</a:t>
            </a:r>
            <a:r>
              <a:rPr lang="ru-RU" sz="2000" dirty="0" smtClean="0">
                <a:latin typeface="+mj-lt"/>
              </a:rPr>
              <a:t> СОШ с/</a:t>
            </a:r>
            <a:r>
              <a:rPr lang="ru-RU" sz="2000" dirty="0" err="1" smtClean="0">
                <a:latin typeface="+mj-lt"/>
              </a:rPr>
              <a:t>п</a:t>
            </a:r>
            <a:r>
              <a:rPr lang="ru-RU" sz="2000" dirty="0" smtClean="0">
                <a:latin typeface="+mj-lt"/>
              </a:rPr>
              <a:t> Березовской ООШ</a:t>
            </a:r>
          </a:p>
          <a:p>
            <a:pPr algn="r"/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Пасечко</a:t>
            </a:r>
            <a:r>
              <a:rPr lang="ru-RU" sz="2000" dirty="0" smtClean="0">
                <a:latin typeface="+mj-lt"/>
              </a:rPr>
              <a:t> Л.Г.</a:t>
            </a:r>
            <a:endParaRPr lang="ru-RU" sz="2000" dirty="0">
              <a:latin typeface="+mj-lt"/>
            </a:endParaRPr>
          </a:p>
        </p:txBody>
      </p:sp>
      <p:pic>
        <p:nvPicPr>
          <p:cNvPr id="4098" name="Picture 2" descr="F:\анимации\анимация\АНИМАЦИЯ 7\1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095375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26064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1644 году ученик Галилея </a:t>
            </a:r>
            <a:r>
              <a:rPr lang="ru-RU" dirty="0" err="1" smtClean="0"/>
              <a:t>Эванджелиста</a:t>
            </a:r>
            <a:r>
              <a:rPr lang="ru-RU" dirty="0" smtClean="0"/>
              <a:t> </a:t>
            </a:r>
            <a:r>
              <a:rPr lang="ru-RU" dirty="0" err="1" smtClean="0"/>
              <a:t>Торричели</a:t>
            </a:r>
            <a:r>
              <a:rPr lang="ru-RU" dirty="0" smtClean="0"/>
              <a:t> поставил свой знаменитый опыт с ртутной трубкой.  Столбик ртути в трубке  уравновешивается весом столба воздуха. Если атмосферное давление уменьшается, то уровень в трубке опускается.  Так в первые  измерили величину атмосферного давления (мм </a:t>
            </a:r>
            <a:r>
              <a:rPr lang="ru-RU" dirty="0" err="1" smtClean="0"/>
              <a:t>рт</a:t>
            </a:r>
            <a:r>
              <a:rPr lang="ru-RU" dirty="0" smtClean="0"/>
              <a:t>. ст.).</a:t>
            </a:r>
            <a:endParaRPr lang="ru-RU" dirty="0"/>
          </a:p>
        </p:txBody>
      </p:sp>
      <p:pic>
        <p:nvPicPr>
          <p:cNvPr id="27652" name="Picture 4" descr="Торричел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21093" cy="1916831"/>
          </a:xfrm>
          <a:prstGeom prst="rect">
            <a:avLst/>
          </a:prstGeom>
          <a:noFill/>
        </p:spPr>
      </p:pic>
      <p:pic>
        <p:nvPicPr>
          <p:cNvPr id="27654" name="Picture 6" descr="Измерение атмосферного давления - Атмосферное давление - Фото по физ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6912768" cy="3600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602128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Нормальным считается атмосферное давление на уровне моря на параллели  45</a:t>
            </a:r>
            <a:r>
              <a:rPr lang="ru-RU" b="1" dirty="0" smtClean="0">
                <a:latin typeface="Calibri"/>
              </a:rPr>
              <a:t>⁰ при </a:t>
            </a:r>
            <a:r>
              <a:rPr lang="en-US" b="1" dirty="0" smtClean="0">
                <a:latin typeface="Calibri"/>
              </a:rPr>
              <a:t>t</a:t>
            </a:r>
            <a:r>
              <a:rPr lang="ru-RU" b="1" dirty="0" smtClean="0">
                <a:latin typeface="Calibri"/>
              </a:rPr>
              <a:t> 0⁰С -   760 мм </a:t>
            </a:r>
            <a:r>
              <a:rPr lang="ru-RU" b="1" dirty="0" err="1" smtClean="0">
                <a:latin typeface="Calibri"/>
              </a:rPr>
              <a:t>рт</a:t>
            </a:r>
            <a:r>
              <a:rPr lang="ru-RU" b="1" dirty="0" smtClean="0">
                <a:latin typeface="Calibri"/>
              </a:rPr>
              <a:t>. ст.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БТК - Коллеция российских мульт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436096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1052736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конце 17 века  английский ученый Р. Гук предложил на шкале барометра рядом с обозначением  низкого и высокого давления писать «шторм», «сухо», «переменно», «к осадкам».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8718426" cy="1143000"/>
          </a:xfrm>
        </p:spPr>
        <p:txBody>
          <a:bodyPr/>
          <a:lstStyle/>
          <a:p>
            <a:pPr algn="ctr"/>
            <a:r>
              <a:rPr lang="ru-RU" sz="3600" dirty="0" smtClean="0"/>
              <a:t>Измерение атмосферного давления</a:t>
            </a:r>
            <a:endParaRPr lang="ru-RU" sz="3600" dirty="0"/>
          </a:p>
        </p:txBody>
      </p:sp>
      <p:sp>
        <p:nvSpPr>
          <p:cNvPr id="21506" name="AutoShape 2" descr="ФИЗИКА В РИСУНКАХ &quot;Барометр-анероид&quot; - ФИЗИКА В РИСУНКАХ - ФИЗИКА - ШКОЛЬНЫЕ ДИСЦИПЛИНЫ В ТАБЛИЦАХ - ЗА ПАРТ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ФИЗИКА В РИСУНКАХ &quot;Барометр-анероид&quot; - ФИЗИКА В РИСУНКАХ - ФИЗИКА - ШКОЛЬНЫЕ ДИСЦИПЛИНЫ В ТАБЛИЦАХ - ЗА ПАРТ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ФИЗИКА В РИСУНКАХ &quot;Барометр-анероид&quot; - ФИЗИКА В РИСУНКАХ - ФИЗИКА - ШКОЛЬНЫЕ ДИСЦИПЛИНЫ В ТАБЛИЦАХ - ЗА ПАРТ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ФИЗИКА В РИСУНКАХ &quot;Барометр-анероид&quot; - ФИЗИКА В РИСУНКАХ - ФИЗИКА - ШКОЛЬНЫЕ ДИСЦИПЛИНЫ В ТАБЛИЦАХ - ЗА ПАРТ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4320480" cy="36087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61653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Барометр - Анероид (без жидкостный)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844825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Атмосферное давление измеряют  с помощью барометров –ртутный и анероид.</a:t>
            </a:r>
            <a:endParaRPr lang="ru-RU" dirty="0"/>
          </a:p>
        </p:txBody>
      </p:sp>
      <p:pic>
        <p:nvPicPr>
          <p:cNvPr id="2050" name="Picture 2" descr="Купить Метеостанция М-32 в Моск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3203848" cy="34563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24128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Ртутный барометр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430393" cy="1143000"/>
          </a:xfrm>
        </p:spPr>
        <p:txBody>
          <a:bodyPr/>
          <a:lstStyle/>
          <a:p>
            <a:r>
              <a:rPr lang="ru-RU" sz="2800" dirty="0" smtClean="0"/>
              <a:t>Атмосферное давление «Повысилось», «Понизилось».</a:t>
            </a:r>
            <a:endParaRPr lang="ru-RU" sz="2800" dirty="0"/>
          </a:p>
        </p:txBody>
      </p:sp>
      <p:pic>
        <p:nvPicPr>
          <p:cNvPr id="20482" name="Picture 2" descr="C:\Users\и\Pictures\Мои сканированные изображения\сканирование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7992888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2292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Различия  в атмосферном давлении вызваны различиями в плотности воздуха. Чем воздух плотнее, тем он тяжелее и, следовательно, атмосферное давление в нем больше. </a:t>
            </a:r>
          </a:p>
          <a:p>
            <a:pPr algn="ctr"/>
            <a:r>
              <a:rPr lang="ru-RU" b="1" dirty="0" smtClean="0"/>
              <a:t>При подъеме на 10, 5 м давление падает на 1 мм </a:t>
            </a:r>
            <a:r>
              <a:rPr lang="ru-RU" b="1" dirty="0" err="1" smtClean="0"/>
              <a:t>рт</a:t>
            </a:r>
            <a:r>
              <a:rPr lang="ru-RU" b="1" dirty="0" smtClean="0"/>
              <a:t>. ст.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646417" cy="1143000"/>
          </a:xfrm>
        </p:spPr>
        <p:txBody>
          <a:bodyPr/>
          <a:lstStyle/>
          <a:p>
            <a:r>
              <a:rPr lang="ru-RU" sz="2800" dirty="0" smtClean="0"/>
              <a:t>Атмосферное давление «Повысилось», «Понизилось».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Атмосферное давление меняется от температуры воздуха.</a:t>
            </a:r>
          </a:p>
          <a:p>
            <a:r>
              <a:rPr lang="ru-RU" sz="2800" dirty="0" smtClean="0"/>
              <a:t>Теплый воздух легче, чем холодный.</a:t>
            </a:r>
          </a:p>
          <a:p>
            <a:r>
              <a:rPr lang="ru-RU" sz="2800" b="1" dirty="0" smtClean="0"/>
              <a:t>Давление теплого воздуха на земную поверхность меньше холодного.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224136"/>
          </a:xfrm>
        </p:spPr>
        <p:txBody>
          <a:bodyPr/>
          <a:lstStyle/>
          <a:p>
            <a:pPr algn="ctr"/>
            <a:r>
              <a:rPr lang="ru-RU" dirty="0" smtClean="0"/>
              <a:t>Решаем задачу</a:t>
            </a:r>
            <a:endParaRPr lang="ru-RU" dirty="0"/>
          </a:p>
        </p:txBody>
      </p:sp>
      <p:pic>
        <p:nvPicPr>
          <p:cNvPr id="33795" name="Picture 3" descr="C:\Users\и\Pictures\Мои сканированные изображения\сканирование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27882"/>
            <a:ext cx="7272808" cy="485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5"/>
            <a:ext cx="6440760" cy="720080"/>
          </a:xfrm>
        </p:spPr>
        <p:txBody>
          <a:bodyPr/>
          <a:lstStyle/>
          <a:p>
            <a:pPr algn="ctr"/>
            <a:r>
              <a:rPr lang="ru-RU" dirty="0" smtClean="0"/>
              <a:t>Ветер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 возникает ветер?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91683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Разница в температуре </a:t>
            </a:r>
          </a:p>
          <a:p>
            <a:r>
              <a:rPr lang="ru-RU" dirty="0" smtClean="0"/>
              <a:t>воздуха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 bwMode="auto">
          <a:xfrm>
            <a:off x="2195736" y="2378497"/>
            <a:ext cx="1152128" cy="77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47864" y="206084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Разница в давлении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flipV="1">
            <a:off x="4932040" y="2348880"/>
            <a:ext cx="1224136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72200" y="20608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Ветер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23528" y="299695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Главная причина образования ветра – это разница в атмосферном давлении над разными участками земной поверхности.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 bwMode="auto">
          <a:xfrm>
            <a:off x="899592" y="3717032"/>
            <a:ext cx="1152128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730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мм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рт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.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ст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3059832" y="3717032"/>
            <a:ext cx="1152128" cy="10081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770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ahoma" charset="0"/>
              </a:rPr>
              <a:t>мм </a:t>
            </a:r>
            <a:r>
              <a:rPr lang="ru-RU" sz="1100" dirty="0" err="1" smtClean="0">
                <a:latin typeface="Tahoma" charset="0"/>
              </a:rPr>
              <a:t>рт</a:t>
            </a:r>
            <a:r>
              <a:rPr lang="ru-RU" sz="1100" dirty="0" smtClean="0">
                <a:latin typeface="Tahoma" charset="0"/>
              </a:rPr>
              <a:t>. ст.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971600" y="4941168"/>
            <a:ext cx="1152128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750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ahoma" charset="0"/>
              </a:rPr>
              <a:t>мм  </a:t>
            </a:r>
            <a:r>
              <a:rPr lang="ru-RU" sz="1100" dirty="0" err="1" smtClean="0">
                <a:latin typeface="Tahoma" charset="0"/>
              </a:rPr>
              <a:t>рт</a:t>
            </a:r>
            <a:r>
              <a:rPr lang="ru-RU" sz="1100" dirty="0" smtClean="0">
                <a:latin typeface="Tahoma" charset="0"/>
              </a:rPr>
              <a:t>. ст.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3059832" y="4941168"/>
            <a:ext cx="1152128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738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ahoma" charset="0"/>
              </a:rPr>
              <a:t>м</a:t>
            </a:r>
            <a:r>
              <a:rPr lang="ru-RU" sz="1100" dirty="0" smtClean="0">
                <a:latin typeface="Tahoma" charset="0"/>
              </a:rPr>
              <a:t>м </a:t>
            </a:r>
            <a:r>
              <a:rPr lang="ru-RU" sz="1100" dirty="0" err="1" smtClean="0">
                <a:latin typeface="Tahoma" charset="0"/>
              </a:rPr>
              <a:t>рт</a:t>
            </a:r>
            <a:r>
              <a:rPr lang="ru-RU" sz="1100" dirty="0" smtClean="0">
                <a:latin typeface="Tahoma" charset="0"/>
              </a:rPr>
              <a:t>. </a:t>
            </a:r>
            <a:r>
              <a:rPr lang="ru-RU" sz="1100" dirty="0" err="1" smtClean="0">
                <a:latin typeface="Tahoma" charset="0"/>
              </a:rPr>
              <a:t>ст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 bwMode="auto">
          <a:xfrm>
            <a:off x="2195736" y="5445224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Прямая со стрелкой 43"/>
          <p:cNvCxnSpPr/>
          <p:nvPr/>
        </p:nvCxnSpPr>
        <p:spPr bwMode="auto">
          <a:xfrm flipH="1">
            <a:off x="2123728" y="414908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364088" y="3933056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Возникает движение  воздуха из области Земли с  высоким атмосферным давлением к областям, где атмосферное давление ниже.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3" y="260649"/>
            <a:ext cx="4968553" cy="936103"/>
          </a:xfrm>
        </p:spPr>
        <p:txBody>
          <a:bodyPr/>
          <a:lstStyle/>
          <a:p>
            <a:r>
              <a:rPr lang="ru-RU" dirty="0" smtClean="0"/>
              <a:t>Виды ветров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берегах морей, крупных озер в течении суток ветер меняет направление </a:t>
            </a:r>
            <a:r>
              <a:rPr lang="ru-RU" b="1" i="1" dirty="0" smtClean="0"/>
              <a:t>два</a:t>
            </a:r>
            <a:r>
              <a:rPr lang="ru-RU" dirty="0" smtClean="0"/>
              <a:t> раза. Такой прибрежный ветер называется </a:t>
            </a:r>
            <a:r>
              <a:rPr lang="ru-RU" b="1" dirty="0" smtClean="0"/>
              <a:t>бризом</a:t>
            </a:r>
            <a:endParaRPr lang="ru-RU" b="1" dirty="0"/>
          </a:p>
        </p:txBody>
      </p:sp>
      <p:pic>
        <p:nvPicPr>
          <p:cNvPr id="1028" name="Picture 4" descr="http://900igr.net/up/datas/165004/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1"/>
            <a:ext cx="8208912" cy="4347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167/0000ff4e-5f69112f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" y="332657"/>
            <a:ext cx="8897937" cy="720080"/>
          </a:xfrm>
        </p:spPr>
        <p:txBody>
          <a:bodyPr/>
          <a:lstStyle/>
          <a:p>
            <a:pPr algn="ctr"/>
            <a:r>
              <a:rPr lang="ru-RU" dirty="0" smtClean="0"/>
              <a:t>Муссоны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юге </a:t>
            </a:r>
            <a:r>
              <a:rPr lang="ru-RU" dirty="0" smtClean="0"/>
              <a:t>Д</a:t>
            </a:r>
            <a:r>
              <a:rPr lang="ru-RU" dirty="0" smtClean="0"/>
              <a:t>альнего Востока России дуют ветры, которые меняют направление </a:t>
            </a:r>
            <a:r>
              <a:rPr lang="ru-RU" i="1" dirty="0" smtClean="0"/>
              <a:t>дважды</a:t>
            </a:r>
            <a:r>
              <a:rPr lang="ru-RU" dirty="0" smtClean="0"/>
              <a:t> в год. Такие ветры называют </a:t>
            </a:r>
            <a:r>
              <a:rPr lang="ru-RU" b="1" dirty="0" smtClean="0"/>
              <a:t>муссоны.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Зимой дует с суши на море он,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Ветер, который зовется муссон.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А летом все делает наоборот-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 моря на сушу берет разворот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9941" name="Picture 5" descr="C:\Users\и\Pictures\2020-10-03 муссон2\муссон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777686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6062" y="930274"/>
            <a:ext cx="8646417" cy="2066677"/>
          </a:xfrm>
        </p:spPr>
        <p:txBody>
          <a:bodyPr/>
          <a:lstStyle/>
          <a:p>
            <a:pPr algn="ctr"/>
            <a:r>
              <a:rPr lang="ru-RU" dirty="0" smtClean="0"/>
              <a:t>Тип урока -</a:t>
            </a:r>
            <a:br>
              <a:rPr lang="ru-RU" dirty="0" smtClean="0"/>
            </a:br>
            <a:r>
              <a:rPr lang="ru-RU" dirty="0" smtClean="0"/>
              <a:t>урок изучения нового материала.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9"/>
            <a:ext cx="8136904" cy="864096"/>
          </a:xfrm>
        </p:spPr>
        <p:txBody>
          <a:bodyPr/>
          <a:lstStyle/>
          <a:p>
            <a:r>
              <a:rPr lang="ru-RU" dirty="0" smtClean="0"/>
              <a:t>Сравнение бриза и муссона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49096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</a:tblGrid>
              <a:tr h="447824">
                <a:tc>
                  <a:txBody>
                    <a:bodyPr/>
                    <a:lstStyle/>
                    <a:p>
                      <a:r>
                        <a:rPr lang="ru-RU" dirty="0" smtClean="0"/>
                        <a:t>Сходства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Различия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Муссон</a:t>
                      </a:r>
                      <a:endParaRPr lang="ru-RU" dirty="0"/>
                    </a:p>
                  </a:txBody>
                  <a:tcPr/>
                </a:tc>
              </a:tr>
              <a:tr h="447824">
                <a:tc>
                  <a:txBody>
                    <a:bodyPr/>
                    <a:lstStyle/>
                    <a:p>
                      <a:r>
                        <a:rPr lang="ru-RU" dirty="0" smtClean="0"/>
                        <a:t>Это ветры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Суточные ветры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Сезонные ветры</a:t>
                      </a:r>
                      <a:endParaRPr lang="ru-RU" dirty="0"/>
                    </a:p>
                  </a:txBody>
                  <a:tcPr/>
                </a:tc>
              </a:tr>
              <a:tr h="447824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Возникают на границе суши и водной</a:t>
                      </a:r>
                      <a:r>
                        <a:rPr lang="ru-RU" baseline="0" dirty="0" smtClean="0"/>
                        <a:t>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Возникают на побережье моря, озера, реки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Возникают на границе материка и океана</a:t>
                      </a:r>
                      <a:endParaRPr lang="ru-RU" dirty="0"/>
                    </a:p>
                  </a:txBody>
                  <a:tcPr/>
                </a:tc>
              </a:tr>
              <a:tr h="447824">
                <a:tc>
                  <a:txBody>
                    <a:bodyPr/>
                    <a:lstStyle/>
                    <a:p>
                      <a:r>
                        <a:rPr lang="ru-RU" dirty="0" smtClean="0"/>
                        <a:t>Меняют направление дважды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Практически не оказывают влияние на климат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Оказывают на климат</a:t>
                      </a:r>
                      <a:r>
                        <a:rPr lang="ru-RU" baseline="0" dirty="0" smtClean="0"/>
                        <a:t> сильное влияние</a:t>
                      </a:r>
                      <a:endParaRPr lang="ru-RU" dirty="0"/>
                    </a:p>
                  </a:txBody>
                  <a:tcPr/>
                </a:tc>
              </a:tr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Меняют</a:t>
                      </a:r>
                      <a:r>
                        <a:rPr lang="ru-RU" baseline="0" dirty="0" smtClean="0"/>
                        <a:t> направление дважды в сутки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Меняют</a:t>
                      </a:r>
                      <a:r>
                        <a:rPr lang="ru-RU" baseline="0" dirty="0" smtClean="0"/>
                        <a:t> направление дважды в течение года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" y="476673"/>
            <a:ext cx="8574409" cy="792088"/>
          </a:xfrm>
        </p:spPr>
        <p:txBody>
          <a:bodyPr/>
          <a:lstStyle/>
          <a:p>
            <a:pPr algn="ctr"/>
            <a:r>
              <a:rPr lang="ru-RU" dirty="0" smtClean="0"/>
              <a:t>Направление и сила ветра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Ветер называют по той стороне горизонта, от куда он дует. Если дует с юга, то он называется южным  и т.д.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Направление ветра определяется с помощью  флюгеров.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92494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График, на котором показаны направления ветров, дующих в течение определенного периода времени, называют розой ветров.</a:t>
            </a:r>
            <a:endParaRPr lang="ru-RU" dirty="0"/>
          </a:p>
        </p:txBody>
      </p:sp>
      <p:pic>
        <p:nvPicPr>
          <p:cNvPr id="40962" name="Picture 2" descr="C:\Users\и\Pictures\2020-10-03 роза ветров\роза ветров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3888432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92080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Выполнить практикум стр. 118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79715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Сила ветра определяется по 12 – бальной школе. (см. форзац 2 учебника)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1" y="332657"/>
            <a:ext cx="5472609" cy="792088"/>
          </a:xfrm>
        </p:spPr>
        <p:txBody>
          <a:bodyPr/>
          <a:lstStyle/>
          <a:p>
            <a:r>
              <a:rPr lang="ru-RU" dirty="0" smtClean="0"/>
              <a:t>Значение ветра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484784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Приносит осадки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Образует пыльные бури, «съедает» горы, сглаживает их, создавая причудливые формы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Образует океанические течения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Переносит семена растений и споры грибов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Уносит загрязненный воздух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Переносит тепло и влагу с океана на материк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Вырабатывает энергию (мельницы, ветряки, парусники)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Является одной из причин бедствий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3" y="260649"/>
            <a:ext cx="6470799" cy="936103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5608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называется движение воздуха в горизонтальном направлении?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называется сила, с которой воздух давит на поверхность Земли?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 помощью какого прибора измеряют атмосферное давление?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 чему приводит разница в атмосферном давлении?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Определи </a:t>
            </a:r>
            <a:r>
              <a:rPr lang="ru-RU" dirty="0" smtClean="0"/>
              <a:t>атмосферное давление на вершине горы, если давление у ее подножья равно 740 мм, а высота горы – </a:t>
            </a:r>
            <a:r>
              <a:rPr lang="ru-RU" dirty="0" smtClean="0"/>
              <a:t>3150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чем измеряется сила ветра?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называется ветер, меняющий направление 2 раза в сутки?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называется ветер дующий с севера?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 помощью какого прибора определяют направление и силу ветра?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называется ветер, меняющий направление два раза в год?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Как человек использует ветер?</a:t>
            </a:r>
          </a:p>
          <a:p>
            <a:pPr marL="342900" indent="-342900"/>
            <a:r>
              <a:rPr lang="ru-RU" sz="1400" b="1" dirty="0" smtClean="0"/>
              <a:t>Критерии оценок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b="1" dirty="0" smtClean="0"/>
              <a:t>11, 10 правильных ответов «5»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b="1" dirty="0" smtClean="0"/>
              <a:t>9-8 правильных ответов «4»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b="1" dirty="0" smtClean="0"/>
              <a:t>6-7 правильных ответов «3»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§28 </a:t>
            </a:r>
            <a:r>
              <a:rPr lang="ru-RU" dirty="0" smtClean="0"/>
              <a:t>вопросы в конце §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476673"/>
            <a:ext cx="7560841" cy="1008112"/>
          </a:xfrm>
        </p:spPr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16833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Учебник</a:t>
            </a:r>
            <a:r>
              <a:rPr lang="ru-RU" dirty="0" smtClean="0"/>
              <a:t>. </a:t>
            </a:r>
            <a:r>
              <a:rPr lang="ru-RU" dirty="0" smtClean="0"/>
              <a:t>География </a:t>
            </a:r>
            <a:r>
              <a:rPr lang="ru-RU" dirty="0" smtClean="0"/>
              <a:t>Начальный </a:t>
            </a:r>
            <a:r>
              <a:rPr lang="ru-RU" dirty="0" smtClean="0"/>
              <a:t>курс. </a:t>
            </a:r>
            <a:r>
              <a:rPr lang="ru-RU" dirty="0" smtClean="0"/>
              <a:t>6 класс. Т.П. </a:t>
            </a:r>
            <a:r>
              <a:rPr lang="ru-RU" dirty="0" smtClean="0"/>
              <a:t>Герасимова, Н.П. </a:t>
            </a:r>
            <a:r>
              <a:rPr lang="ru-RU" dirty="0" err="1" smtClean="0"/>
              <a:t>Неклюкова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Рабочая тетрадь. Атмосфера. Естествознание.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Дидактические материалы по  физическая географии: 6 </a:t>
            </a:r>
            <a:r>
              <a:rPr lang="ru-RU" dirty="0" err="1" smtClean="0"/>
              <a:t>кл</a:t>
            </a:r>
            <a:r>
              <a:rPr lang="ru-RU" dirty="0" smtClean="0"/>
              <a:t>. М.: Просвещение</a:t>
            </a:r>
            <a:r>
              <a:rPr lang="ru-RU" dirty="0" smtClean="0"/>
              <a:t>.</a:t>
            </a:r>
          </a:p>
          <a:p>
            <a:pPr marL="342900" indent="-342900"/>
            <a:r>
              <a:rPr lang="ru-RU" dirty="0" smtClean="0"/>
              <a:t>4. Поурочные разработки по географии к УМК Герасимовой, Н.П. </a:t>
            </a:r>
            <a:r>
              <a:rPr lang="ru-RU" dirty="0" err="1" smtClean="0"/>
              <a:t>Неклюковой</a:t>
            </a:r>
            <a:r>
              <a:rPr lang="ru-RU" dirty="0" smtClean="0"/>
              <a:t>. М.: Вако,2017</a:t>
            </a:r>
          </a:p>
          <a:p>
            <a:pPr marL="342900" indent="-342900"/>
            <a:r>
              <a:rPr lang="ru-RU" dirty="0" smtClean="0"/>
              <a:t>5.Уроки географии с использованием информационных технологий 6-9 классы, С.В. Долгорукова, И.А. </a:t>
            </a:r>
            <a:r>
              <a:rPr lang="ru-RU" dirty="0" err="1" smtClean="0"/>
              <a:t>Кугут</a:t>
            </a:r>
            <a:r>
              <a:rPr lang="ru-RU" dirty="0" smtClean="0"/>
              <a:t>.</a:t>
            </a:r>
            <a:endParaRPr lang="ru-RU" dirty="0" smtClean="0"/>
          </a:p>
          <a:p>
            <a:pPr marL="342900" indent="-342900"/>
            <a:r>
              <a:rPr lang="ru-RU" dirty="0" smtClean="0"/>
              <a:t>6. Виртуальные </a:t>
            </a:r>
            <a:r>
              <a:rPr lang="ru-RU" dirty="0" smtClean="0"/>
              <a:t>лаборатории. </a:t>
            </a:r>
            <a:r>
              <a:rPr lang="en-US" dirty="0" smtClean="0"/>
              <a:t>somit.ru</a:t>
            </a:r>
            <a:r>
              <a:rPr lang="ru-RU" dirty="0" smtClean="0"/>
              <a:t> и др.</a:t>
            </a:r>
          </a:p>
          <a:p>
            <a:pPr marL="342900" indent="-342900"/>
            <a:r>
              <a:rPr lang="ru-RU" dirty="0" smtClean="0"/>
              <a:t>интернет ресурсы.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" y="930274"/>
            <a:ext cx="8718426" cy="2210693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Цель: сформировать представления об </a:t>
            </a:r>
            <a:r>
              <a:rPr lang="ru-RU" sz="2000" dirty="0" smtClean="0">
                <a:solidFill>
                  <a:srgbClr val="002060"/>
                </a:solidFill>
              </a:rPr>
              <a:t>атмосферном давлении,   понятие «ветер», «бриз», «муссон», «роза ветров»; выяснить причины образования этих явлений, определить роль ветра в природе.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Сформировать умение строить розу ветров, развивать мировоззренческую идею о взаимосвязи различных явлений природы на примере связей между разницей атмосферного давления и силой ветра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0275"/>
            <a:ext cx="9143999" cy="698525"/>
          </a:xfrm>
        </p:spPr>
        <p:txBody>
          <a:bodyPr/>
          <a:lstStyle/>
          <a:p>
            <a:pPr algn="ctr"/>
            <a:r>
              <a:rPr lang="ru-RU" sz="2800" dirty="0" smtClean="0"/>
              <a:t>Воздух как и все тела природы, имеют массу.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191683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1612 году Г. Галилей впервые доказал, что воздух имеет массу.</a:t>
            </a:r>
            <a:endParaRPr lang="ru-RU" dirty="0"/>
          </a:p>
        </p:txBody>
      </p:sp>
      <p:pic>
        <p:nvPicPr>
          <p:cNvPr id="1026" name="Picture 2" descr="ДИНАМИКА МАТЕРИАЛЬНОЙ ТОЧКИ И СИСТЕМЫ МАТЕРИАЛЬНЫХ ТОЧ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343150" cy="3448051"/>
          </a:xfrm>
          <a:prstGeom prst="rect">
            <a:avLst/>
          </a:prstGeom>
          <a:noFill/>
        </p:spPr>
      </p:pic>
      <p:pic>
        <p:nvPicPr>
          <p:cNvPr id="1027" name="Picture 3" descr="C:\Users\и\Pictures\Мои сканированные изображения\сканирование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80928"/>
            <a:ext cx="4680520" cy="309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574164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Somit.ru</a:t>
            </a:r>
            <a:r>
              <a:rPr lang="ru-RU" dirty="0" smtClean="0"/>
              <a:t>См. Виртуальные лаборатории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897937" cy="1143000"/>
          </a:xfrm>
        </p:spPr>
        <p:txBody>
          <a:bodyPr/>
          <a:lstStyle/>
          <a:p>
            <a:pPr algn="ctr"/>
            <a:r>
              <a:rPr lang="ru-RU" dirty="0" smtClean="0"/>
              <a:t>Атмосферное давление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168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Столб воздуха от самой верхней границы атмосферы до земной поверхности давит на 1см² с силой 1,033 кг.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3645024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Атмосферное давление – это сила, с которой воздух давит на земную поверхность и все находящиеся на ней предметы. </a:t>
            </a:r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1187624" y="2852936"/>
            <a:ext cx="1728192" cy="295232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tx1"/>
              </a:solidFill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tx1"/>
              </a:solidFill>
              <a:latin typeface="Tahom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1,033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ahoma" charset="0"/>
              </a:rPr>
              <a:t>кг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95536" y="2852936"/>
            <a:ext cx="82809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35896" y="25649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Верхняя граница атмосферы</a:t>
            </a:r>
            <a:endParaRPr lang="ru-RU" b="1" dirty="0"/>
          </a:p>
        </p:txBody>
      </p:sp>
      <p:sp>
        <p:nvSpPr>
          <p:cNvPr id="13" name="Блок-схема: данные 12"/>
          <p:cNvSpPr/>
          <p:nvPr/>
        </p:nvSpPr>
        <p:spPr bwMode="auto">
          <a:xfrm>
            <a:off x="1187624" y="5877272"/>
            <a:ext cx="1584176" cy="432048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ahoma" charset="0"/>
              </a:rPr>
              <a:t>1 см²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08720"/>
            <a:ext cx="8897937" cy="1143000"/>
          </a:xfrm>
        </p:spPr>
        <p:txBody>
          <a:bodyPr/>
          <a:lstStyle/>
          <a:p>
            <a:pPr algn="ctr"/>
            <a:r>
              <a:rPr lang="ru-RU" dirty="0" smtClean="0"/>
              <a:t>Вычислите давление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Давление атмосферы на человека ростом 160 см и массой 60кг, площадь поверхности тела которого равна ≈1,6 м², составляет более ____________?</a:t>
            </a:r>
            <a:endParaRPr lang="ru-RU" dirty="0"/>
          </a:p>
        </p:txBody>
      </p:sp>
      <p:pic>
        <p:nvPicPr>
          <p:cNvPr id="5122" name="Picture 2" descr="Секреты удачной фотографии (38 фотографий) Webpar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3107621"/>
            <a:ext cx="3600400" cy="356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897937" cy="1143000"/>
          </a:xfrm>
        </p:spPr>
        <p:txBody>
          <a:bodyPr/>
          <a:lstStyle/>
          <a:p>
            <a:pPr algn="ctr"/>
            <a:r>
              <a:rPr lang="ru-RU" dirty="0" smtClean="0"/>
              <a:t>Вычислите давление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классной комнате вмещается 250 м³ воздуха. Какова его масса, если масса  1 м³ воздуха составляет 1 кг 300 г?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Ладонь руки взрослого человека испытывает давление атмосферы  ≈150 кг, то есть равное массе двух мужчин. Почему же человек не ощущает этого огромного давления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ладонь руки Бесплатные фото и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411301" cy="2619672"/>
          </a:xfrm>
          <a:prstGeom prst="rect">
            <a:avLst/>
          </a:prstGeom>
          <a:noFill/>
        </p:spPr>
      </p:pic>
      <p:pic>
        <p:nvPicPr>
          <p:cNvPr id="4108" name="Picture 12" descr="Газета &quot;Городской рит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1152128" cy="1400276"/>
          </a:xfrm>
          <a:prstGeom prst="rect">
            <a:avLst/>
          </a:prstGeom>
          <a:noFill/>
        </p:spPr>
      </p:pic>
      <p:pic>
        <p:nvPicPr>
          <p:cNvPr id="4110" name="Picture 14" descr="Газета &quot;Городской рит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56992"/>
            <a:ext cx="964132" cy="12870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76256" y="1772816"/>
            <a:ext cx="2558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dirty="0" smtClean="0">
                <a:solidFill>
                  <a:srgbClr val="FF0000"/>
                </a:solidFill>
              </a:rPr>
              <a:t>?</a:t>
            </a:r>
            <a:endParaRPr lang="ru-RU" sz="1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Потому, что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Наружное давление воздуха уравновешивается точно таким же давлением существующим внутри человеческого организма.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1600</TotalTime>
  <Words>977</Words>
  <Application>Microsoft Office PowerPoint</Application>
  <PresentationFormat>Экран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Тема1</vt:lpstr>
      <vt:lpstr>Атмосферное давление. Ветер</vt:lpstr>
      <vt:lpstr>Тип урока - урок изучения нового материала.</vt:lpstr>
      <vt:lpstr>Цель: сформировать представления об атмосферном давлении,   понятие «ветер», «бриз», «муссон», «роза ветров»; выяснить причины образования этих явлений, определить роль ветра в природе. Сформировать умение строить розу ветров, развивать мировоззренческую идею о взаимосвязи различных явлений природы на примере связей между разницей атмосферного давления и силой ветра</vt:lpstr>
      <vt:lpstr>Воздух как и все тела природы, имеют массу. </vt:lpstr>
      <vt:lpstr>Атмосферное давление</vt:lpstr>
      <vt:lpstr>Вычислите давление</vt:lpstr>
      <vt:lpstr>Вычислите давление</vt:lpstr>
      <vt:lpstr>Слайд 8</vt:lpstr>
      <vt:lpstr>Потому, что</vt:lpstr>
      <vt:lpstr>Слайд 10</vt:lpstr>
      <vt:lpstr>Слайд 11</vt:lpstr>
      <vt:lpstr>Измерение атмосферного давления</vt:lpstr>
      <vt:lpstr>Атмосферное давление «Повысилось», «Понизилось».</vt:lpstr>
      <vt:lpstr>Атмосферное давление «Повысилось», «Понизилось».</vt:lpstr>
      <vt:lpstr>Решаем задачу</vt:lpstr>
      <vt:lpstr>Ветер</vt:lpstr>
      <vt:lpstr>Виды ветров</vt:lpstr>
      <vt:lpstr>Слайд 18</vt:lpstr>
      <vt:lpstr>Муссоны</vt:lpstr>
      <vt:lpstr>Сравнение бриза и муссона</vt:lpstr>
      <vt:lpstr>Направление и сила ветра</vt:lpstr>
      <vt:lpstr>Значение ветра</vt:lpstr>
      <vt:lpstr>Рефлексия</vt:lpstr>
      <vt:lpstr>Домашнее задание §28 вопросы в конце §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Атмосферное давление</dc:title>
  <dc:creator>и</dc:creator>
  <cp:lastModifiedBy>и</cp:lastModifiedBy>
  <cp:revision>135</cp:revision>
  <dcterms:created xsi:type="dcterms:W3CDTF">2015-02-23T04:17:38Z</dcterms:created>
  <dcterms:modified xsi:type="dcterms:W3CDTF">2020-10-03T14:33:10Z</dcterms:modified>
</cp:coreProperties>
</file>