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7.xml"/><Relationship Id="rId3" Type="http://schemas.openxmlformats.org/officeDocument/2006/relationships/slide" Target="slide8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18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19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7084" y="2501822"/>
            <a:ext cx="455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Jeopardy game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3827" y="4541212"/>
            <a:ext cx="4101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Gateway B1+ Unit 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95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 or Past Perfect?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2488512"/>
            <a:ext cx="1044078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My sister __________ (not take) her </a:t>
            </a:r>
            <a:r>
              <a:rPr lang="en-US" sz="3800" b="1" cap="none" spc="0" dirty="0" err="1" smtClean="0">
                <a:ln/>
                <a:solidFill>
                  <a:schemeClr val="accent4"/>
                </a:solidFill>
                <a:effectLst/>
              </a:rPr>
              <a:t>favourite</a:t>
            </a:r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 dress on holiday because she _________ (give) it to her friend.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2098" y="2488512"/>
            <a:ext cx="24621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didn’t take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0881" y="3073287"/>
            <a:ext cx="242731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had given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79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Past Continuous or Past Perfect?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2488512"/>
            <a:ext cx="1044078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When we __________ (go) to the airport, she ___________ (remember) that she _________ (leave) her passport at home.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6912" y="2488512"/>
            <a:ext cx="24621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were </a:t>
            </a:r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going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0531" y="3018406"/>
            <a:ext cx="290114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remembered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2277" y="3018406"/>
            <a:ext cx="242731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had left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20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Past Continuous or Past Perfect?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2488512"/>
            <a:ext cx="10440785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While she _____________ (travel) in the UK, she ______ (miss) her train because she _________ (fall) asleep on the bus and ___________ (not arrive) at the station on time.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9618" y="2488512"/>
            <a:ext cx="340821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was travelling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0531" y="3073287"/>
            <a:ext cx="1704109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missed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7295" y="3079178"/>
            <a:ext cx="242731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had fallen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4873" y="3655239"/>
            <a:ext cx="2721033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didn’t arrive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82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903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Phrasal verbs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1260" y="2663560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To start a journey.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5290" y="3906149"/>
            <a:ext cx="204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set off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48" y="1823955"/>
            <a:ext cx="2299855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903" y="1040553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Phrasal verbs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2" y="2104555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To go somewhere different to have a rest or holiday.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279" y="3956024"/>
            <a:ext cx="27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get away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1" y="3436204"/>
            <a:ext cx="3055513" cy="20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903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Phrasal verbs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2" y="2104555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We’ll be on the platform when the train _______ at five past ten.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2392" y="2058389"/>
            <a:ext cx="156324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gets in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3" y="3366439"/>
            <a:ext cx="3243782" cy="21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903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Phrasal verbs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2" y="2104555"/>
            <a:ext cx="1044078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She _______  the car and drove to the station. When she arrived she _________ the car and locked it.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2369" y="2104555"/>
            <a:ext cx="178927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got into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3012" y="2689330"/>
            <a:ext cx="217399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got out of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40" y="3684242"/>
            <a:ext cx="2966535" cy="19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903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Phrasal verbs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2" y="2104555"/>
            <a:ext cx="10440785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We _______  the first train that came but we _______ when it ___________ and couldn’t go to the airport. When we arrived at the airport at last, we__________ our bags and went through the passport control.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7441" y="2104555"/>
            <a:ext cx="149912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got on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4658" y="2643164"/>
            <a:ext cx="1533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got off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146" y="2643164"/>
            <a:ext cx="267541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broke down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9148" y="3800351"/>
            <a:ext cx="242053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checked in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55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used to or would?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936" y="3105859"/>
            <a:ext cx="746205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I _______ the competition once when I was a child.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0086" y="3105859"/>
            <a:ext cx="104214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won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1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Used to or would?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443" y="2823226"/>
            <a:ext cx="996695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I ________________ (not help) my mum when I was young.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6330" y="2798897"/>
            <a:ext cx="37800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didn’t use to help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14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22037"/>
              </p:ext>
            </p:extLst>
          </p:nvPr>
        </p:nvGraphicFramePr>
        <p:xfrm>
          <a:off x="640082" y="648391"/>
          <a:ext cx="10922924" cy="5519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731">
                  <a:extLst>
                    <a:ext uri="{9D8B030D-6E8A-4147-A177-3AD203B41FA5}">
                      <a16:colId xmlns:a16="http://schemas.microsoft.com/office/drawing/2014/main" val="3073013224"/>
                    </a:ext>
                  </a:extLst>
                </a:gridCol>
                <a:gridCol w="2730731">
                  <a:extLst>
                    <a:ext uri="{9D8B030D-6E8A-4147-A177-3AD203B41FA5}">
                      <a16:colId xmlns:a16="http://schemas.microsoft.com/office/drawing/2014/main" val="2717530895"/>
                    </a:ext>
                  </a:extLst>
                </a:gridCol>
                <a:gridCol w="2730731">
                  <a:extLst>
                    <a:ext uri="{9D8B030D-6E8A-4147-A177-3AD203B41FA5}">
                      <a16:colId xmlns:a16="http://schemas.microsoft.com/office/drawing/2014/main" val="1701580808"/>
                    </a:ext>
                  </a:extLst>
                </a:gridCol>
                <a:gridCol w="2730731">
                  <a:extLst>
                    <a:ext uri="{9D8B030D-6E8A-4147-A177-3AD203B41FA5}">
                      <a16:colId xmlns:a16="http://schemas.microsoft.com/office/drawing/2014/main" val="2073998498"/>
                    </a:ext>
                  </a:extLst>
                </a:gridCol>
              </a:tblGrid>
              <a:tr h="9199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Vocabulary 1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Grammar 1</a:t>
                      </a:r>
                      <a:endParaRPr lang="ru-RU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Vocabulary 2</a:t>
                      </a:r>
                      <a:endParaRPr lang="ru-RU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Grammar 2</a:t>
                      </a:r>
                      <a:endParaRPr lang="ru-RU" sz="3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91783"/>
                  </a:ext>
                </a:extLst>
              </a:tr>
              <a:tr h="919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3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4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5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767871"/>
                  </a:ext>
                </a:extLst>
              </a:tr>
              <a:tr h="9199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6" action="ppaction://hlinksldjump"/>
                        </a:rPr>
                        <a:t>20</a:t>
                      </a:r>
                      <a:endParaRPr lang="ru-RU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7" action="ppaction://hlinksldjump"/>
                        </a:rPr>
                        <a:t>20</a:t>
                      </a:r>
                      <a:endParaRPr lang="ru-RU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9" action="ppaction://hlinksldjump"/>
                        </a:rPr>
                        <a:t>20</a:t>
                      </a:r>
                      <a:endParaRPr lang="ru-RU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3225614"/>
                  </a:ext>
                </a:extLst>
              </a:tr>
              <a:tr h="919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0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2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515357"/>
                  </a:ext>
                </a:extLst>
              </a:tr>
              <a:tr h="919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4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6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7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164238"/>
                  </a:ext>
                </a:extLst>
              </a:tr>
              <a:tr h="91994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8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19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20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45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6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used to or would?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443" y="2823226"/>
            <a:ext cx="9966959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Until I was 18, I _________ (be) outgoing, but then I _________ (become) shy.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7288" y="2777060"/>
            <a:ext cx="230383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used to be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9837" y="3340668"/>
            <a:ext cx="178767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became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6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used to or would? </a:t>
            </a:r>
          </a:p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Use </a:t>
            </a:r>
            <a:r>
              <a:rPr lang="en-US" sz="3800" b="1" i="1" cap="none" spc="0" dirty="0" smtClean="0">
                <a:ln/>
                <a:solidFill>
                  <a:srgbClr val="FF0000"/>
                </a:solidFill>
                <a:effectLst/>
              </a:rPr>
              <a:t>all of them </a:t>
            </a:r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if possible.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443" y="2823226"/>
            <a:ext cx="996695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When I was young, I ________________ (live) in Paris. In the morning I ________________ (run) in the park and once I ____________ (see) a very famous singer there.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9555" y="2796328"/>
            <a:ext cx="374365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lived/used to live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3873" y="3348386"/>
            <a:ext cx="405110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used to/would run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1809" y="3932098"/>
            <a:ext cx="96218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saw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27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1266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4315" y="2389973"/>
            <a:ext cx="9966959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At the age of 6, I ____________________ (spend) a lot of time with my grandparents. We all __________________ (have) bikes. We _____________________ (not go) for long trips but I ________________ happy!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529" y="860251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Simple, used to or would? </a:t>
            </a:r>
          </a:p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Use </a:t>
            </a:r>
            <a:r>
              <a:rPr lang="en-US" sz="3800" b="1" i="1" cap="none" spc="0" dirty="0" smtClean="0">
                <a:ln/>
                <a:solidFill>
                  <a:srgbClr val="FF0000"/>
                </a:solidFill>
                <a:effectLst/>
              </a:rPr>
              <a:t>all of them</a:t>
            </a:r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 if possible.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8701" y="2340177"/>
            <a:ext cx="59617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spent/used to/would spend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3621" y="3529014"/>
            <a:ext cx="378885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had/used to have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3900" y="4093177"/>
            <a:ext cx="553991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didn’t go/didn’t use to go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4375" y="4659466"/>
            <a:ext cx="334277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was/used to be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3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149840" y="5511338"/>
            <a:ext cx="1163783" cy="590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349346" y="5621773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8302" y="1498926"/>
            <a:ext cx="993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The time when trains are leaving.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0726" y="3709937"/>
            <a:ext cx="3040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departure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3" y="2680855"/>
            <a:ext cx="3773977" cy="28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1658" y="1803553"/>
            <a:ext cx="1072197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It’s when your train or plane doesn’t arrive on time.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968" y="3520972"/>
            <a:ext cx="1729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delay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35" y="2905620"/>
            <a:ext cx="4840777" cy="2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5135" y="1495982"/>
            <a:ext cx="6716683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A vehicle where people </a:t>
            </a:r>
            <a:r>
              <a:rPr lang="en-US" sz="3800" b="1" dirty="0" smtClean="0">
                <a:ln/>
                <a:solidFill>
                  <a:schemeClr val="accent4"/>
                </a:solidFill>
              </a:rPr>
              <a:t>can live</a:t>
            </a:r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1294" y="3460555"/>
            <a:ext cx="2419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caravan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 descr="&lt;strong&gt;Caravan&lt;/strong&gt;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2726575"/>
            <a:ext cx="3557847" cy="26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7774" y="830963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A large road vehicle for carrying goods from one place to another.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8423" y="4003309"/>
            <a:ext cx="158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lorry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" y="3665912"/>
            <a:ext cx="2818016" cy="2113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7773" y="2092847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A vehicle that is used for carrying things but that is smaller than a lorry.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7032" y="5060065"/>
            <a:ext cx="119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van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94" y="3147064"/>
            <a:ext cx="2898511" cy="19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Explain the difference between these words: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7944" y="2179616"/>
            <a:ext cx="685246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hotel/hostel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3212385"/>
            <a:ext cx="2926080" cy="2194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0" y="3136960"/>
            <a:ext cx="3835107" cy="2173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21" y="4379315"/>
            <a:ext cx="2632970" cy="16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Simple or Past Continuous?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2488512"/>
            <a:ext cx="1044078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While I __________ (ride) my bike to school this morning, I _________ (see) an accident.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1646" y="2442346"/>
            <a:ext cx="24621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was riding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3260" y="3060737"/>
            <a:ext cx="1320507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saw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99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10249593" y="5394960"/>
            <a:ext cx="1172095" cy="648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6808" y="5534490"/>
            <a:ext cx="10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0531" y="1146847"/>
            <a:ext cx="104407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Past </a:t>
            </a:r>
            <a:r>
              <a:rPr lang="en-US" sz="3800" b="1" dirty="0">
                <a:ln/>
                <a:solidFill>
                  <a:schemeClr val="accent4"/>
                </a:solidFill>
              </a:rPr>
              <a:t>Simple </a:t>
            </a:r>
            <a:r>
              <a:rPr lang="en-US" sz="3800" b="1" dirty="0" smtClean="0">
                <a:ln/>
                <a:solidFill>
                  <a:schemeClr val="accent4"/>
                </a:solidFill>
              </a:rPr>
              <a:t>or Past </a:t>
            </a:r>
            <a:r>
              <a:rPr lang="en-US" sz="3800" b="1" dirty="0">
                <a:ln/>
                <a:solidFill>
                  <a:schemeClr val="accent4"/>
                </a:solidFill>
              </a:rPr>
              <a:t>Continuous?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531" y="2488512"/>
            <a:ext cx="1044078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cap="none" spc="0" dirty="0" smtClean="0">
                <a:ln/>
                <a:solidFill>
                  <a:schemeClr val="accent4"/>
                </a:solidFill>
                <a:effectLst/>
              </a:rPr>
              <a:t>The boy __________ (try) to find a seat on the bus when he _________ (notice) his friend at the back.</a:t>
            </a:r>
            <a:endParaRPr lang="ru-RU" sz="3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2963" y="2488512"/>
            <a:ext cx="24621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was trying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3260" y="3060737"/>
            <a:ext cx="195227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" b="1" cap="none" spc="0" dirty="0" smtClean="0">
                <a:ln/>
                <a:solidFill>
                  <a:srgbClr val="FF0000"/>
                </a:solidFill>
                <a:effectLst/>
              </a:rPr>
              <a:t>noticed</a:t>
            </a:r>
            <a:endParaRPr lang="ru-RU" sz="3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96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639</Words>
  <Application>Microsoft Office PowerPoint</Application>
  <PresentationFormat>Широкоэкранный</PresentationFormat>
  <Paragraphs>124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Глумова Е.П.</dc:creator>
  <cp:lastModifiedBy>Глумова Е.П.</cp:lastModifiedBy>
  <cp:revision>36</cp:revision>
  <dcterms:created xsi:type="dcterms:W3CDTF">2022-10-10T15:21:44Z</dcterms:created>
  <dcterms:modified xsi:type="dcterms:W3CDTF">2022-10-12T13:25:09Z</dcterms:modified>
</cp:coreProperties>
</file>