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7" r:id="rId13"/>
    <p:sldId id="269" r:id="rId14"/>
    <p:sldId id="266" r:id="rId15"/>
    <p:sldId id="270" r:id="rId16"/>
    <p:sldId id="268" r:id="rId17"/>
    <p:sldId id="28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8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4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588" y="-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34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45C59-CAAB-495E-964B-0E9AB580AC9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121E9-BCEF-49CF-8ED3-4C740202E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21E9-BCEF-49CF-8ED3-4C740202EB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B24468F-6682-48AA-B5F4-BEF8E7F9833C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AppData\Local\Temp\Tmp_view\Spotlight%205%20-%20CDs\CD%201\Track16.mp3" TargetMode="Externa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441960"/>
          </a:xfrm>
        </p:spPr>
        <p:txBody>
          <a:bodyPr>
            <a:normAutofit/>
          </a:bodyPr>
          <a:lstStyle/>
          <a:p>
            <a:r>
              <a:rPr lang="ru-RU" altLang="en-US" sz="1400" b="1" dirty="0" smtClean="0"/>
              <a:t>МОУ «Средняя школа №40» г. Ярославль</a:t>
            </a:r>
            <a:endParaRPr lang="ru-RU" altLang="en-US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05685"/>
            <a:ext cx="9144000" cy="3987800"/>
          </a:xfrm>
        </p:spPr>
        <p:txBody>
          <a:bodyPr/>
          <a:lstStyle/>
          <a:p>
            <a:r>
              <a:rPr lang="ru-RU" altLang="en-US" sz="4000" b="1" i="1" dirty="0" smtClean="0">
                <a:solidFill>
                  <a:schemeClr val="bg1"/>
                </a:solidFill>
                <a:latin typeface="Century Schoolbook" panose="02040604050505020304" charset="0"/>
                <a:cs typeface="Century Schoolbook" panose="02040604050505020304" charset="0"/>
              </a:rPr>
              <a:t>Презентация к уроку английского языка по теме «</a:t>
            </a:r>
            <a:r>
              <a:rPr lang="en-US" altLang="en-US" sz="4000" b="1" i="1" dirty="0" smtClean="0">
                <a:solidFill>
                  <a:schemeClr val="bg1"/>
                </a:solidFill>
                <a:latin typeface="Century Schoolbook" panose="02040604050505020304" charset="0"/>
                <a:cs typeface="Century Schoolbook" panose="02040604050505020304" charset="0"/>
              </a:rPr>
              <a:t>M</a:t>
            </a:r>
            <a:r>
              <a:rPr lang="ru-RU" altLang="en-US" sz="4000" b="1" i="1" dirty="0" smtClean="0">
                <a:solidFill>
                  <a:schemeClr val="bg1"/>
                </a:solidFill>
                <a:latin typeface="Century Schoolbook" panose="02040604050505020304" charset="0"/>
                <a:cs typeface="Century Schoolbook" panose="02040604050505020304" charset="0"/>
              </a:rPr>
              <a:t>у </a:t>
            </a:r>
            <a:r>
              <a:rPr lang="en-US" altLang="en-US" sz="4000" b="1" i="1" dirty="0" smtClean="0">
                <a:solidFill>
                  <a:schemeClr val="bg1"/>
                </a:solidFill>
                <a:latin typeface="Century Schoolbook" panose="02040604050505020304" charset="0"/>
                <a:cs typeface="Century Schoolbook" panose="02040604050505020304" charset="0"/>
              </a:rPr>
              <a:t>family</a:t>
            </a:r>
            <a:r>
              <a:rPr lang="ru-RU" altLang="en-US" sz="4000" b="1" i="1" dirty="0" smtClean="0">
                <a:solidFill>
                  <a:schemeClr val="bg1"/>
                </a:solidFill>
                <a:latin typeface="Century Schoolbook" panose="02040604050505020304" charset="0"/>
                <a:cs typeface="Century Schoolbook" panose="02040604050505020304" charset="0"/>
              </a:rPr>
              <a:t>»</a:t>
            </a:r>
            <a:endParaRPr lang="ru-RU" altLang="en-US" sz="4000" b="1" i="1" dirty="0">
              <a:solidFill>
                <a:schemeClr val="bg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endParaRPr lang="ru-RU" altLang="en-US" sz="3600" b="1" i="1" dirty="0">
              <a:latin typeface="Book Antiqua" panose="02040602050305030304" charset="0"/>
              <a:cs typeface="Book Antiqua" panose="02040602050305030304" charset="0"/>
            </a:endParaRPr>
          </a:p>
          <a:p>
            <a:pPr algn="l">
              <a:lnSpc>
                <a:spcPct val="100000"/>
              </a:lnSpc>
            </a:pPr>
            <a:r>
              <a:rPr lang="ru-RU" altLang="en-US" sz="2000" b="1" i="1" dirty="0">
                <a:latin typeface="Book Antiqua" panose="02040602050305030304" charset="0"/>
                <a:cs typeface="Book Antiqua" panose="02040602050305030304" charset="0"/>
              </a:rPr>
              <a:t>                                                                                                                </a:t>
            </a:r>
            <a:r>
              <a:rPr lang="ru-RU" altLang="en-US" sz="2000" b="1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ru-RU" altLang="en-US" sz="20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Подготовила</a:t>
            </a:r>
            <a:endParaRPr lang="ru-RU" altLang="en-US" sz="2000" b="1" i="1" dirty="0">
              <a:solidFill>
                <a:schemeClr val="accent1">
                  <a:lumMod val="75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r"/>
            <a:r>
              <a:rPr lang="ru-RU" altLang="en-US" sz="20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учитель иностранных языков:</a:t>
            </a:r>
            <a:endParaRPr lang="ru-RU" altLang="en-US" sz="2000" b="1" i="1" dirty="0">
              <a:solidFill>
                <a:schemeClr val="accent1">
                  <a:lumMod val="75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l"/>
            <a:r>
              <a:rPr lang="ru-RU" altLang="en-US" sz="2000" b="1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                                                                                                                 </a:t>
            </a:r>
            <a:r>
              <a:rPr lang="ru-RU" altLang="en-US" sz="20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Белова С.С.</a:t>
            </a:r>
            <a:endParaRPr lang="ru-RU" altLang="en-US" sz="2000" b="1" i="1" dirty="0">
              <a:solidFill>
                <a:schemeClr val="accent1">
                  <a:lumMod val="75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ctr"/>
            <a:r>
              <a:rPr lang="ru-RU" altLang="en-US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Ярославль, 2020 </a:t>
            </a:r>
            <a:r>
              <a:rPr lang="ru-RU" altLang="en-US" b="1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год.</a:t>
            </a:r>
            <a:endParaRPr lang="ru-RU" altLang="en-US" sz="3600" b="1" i="1" dirty="0">
              <a:solidFill>
                <a:schemeClr val="accent1">
                  <a:lumMod val="75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endParaRPr lang="ru-RU" altLang="en-US" sz="3600" b="1" i="1" dirty="0">
              <a:solidFill>
                <a:schemeClr val="accent1">
                  <a:lumMod val="75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089" y="1062698"/>
            <a:ext cx="2260210" cy="428478"/>
          </a:xfrm>
        </p:spPr>
        <p:txBody>
          <a:bodyPr/>
          <a:lstStyle/>
          <a:p>
            <a:r>
              <a:rPr lang="en-US" dirty="0" smtClean="0"/>
              <a:t>a mother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3291841" y="2194560"/>
            <a:ext cx="4051496" cy="2363372"/>
            <a:chOff x="0" y="2489981"/>
            <a:chExt cx="7187796" cy="3882683"/>
          </a:xfrm>
        </p:grpSpPr>
        <p:sp>
          <p:nvSpPr>
            <p:cNvPr id="5" name="Овал 4"/>
            <p:cNvSpPr/>
            <p:nvPr/>
          </p:nvSpPr>
          <p:spPr bwMode="auto">
            <a:xfrm>
              <a:off x="0" y="2489981"/>
              <a:ext cx="6977576" cy="388268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472818" y="3360838"/>
              <a:ext cx="6714978" cy="238574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7200" dirty="0" smtClean="0"/>
                <a:t>F</a:t>
              </a:r>
              <a:r>
                <a:rPr kumimoji="0" lang="en-US" sz="7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amily</a:t>
              </a:r>
              <a:endPara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Стрелка вправо 6"/>
          <p:cNvSpPr/>
          <p:nvPr/>
        </p:nvSpPr>
        <p:spPr bwMode="auto">
          <a:xfrm>
            <a:off x="7399607" y="2912012"/>
            <a:ext cx="928468" cy="4923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221545" y="3753729"/>
            <a:ext cx="6714978" cy="238574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4376528">
            <a:off x="5568462" y="4794738"/>
            <a:ext cx="928468" cy="4923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7129645">
            <a:off x="3427828" y="4651717"/>
            <a:ext cx="928468" cy="4923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10800000">
            <a:off x="1878037" y="3228535"/>
            <a:ext cx="928468" cy="4923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1911840">
            <a:off x="6869724" y="4084320"/>
            <a:ext cx="928468" cy="4923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8543360">
            <a:off x="6250451" y="1541238"/>
            <a:ext cx="1036314" cy="63937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13267667">
            <a:off x="3158197" y="1667021"/>
            <a:ext cx="928468" cy="4923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 rot="8392948">
            <a:off x="2581421" y="4044460"/>
            <a:ext cx="928468" cy="4923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385538" y="1130692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father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80978" y="216291"/>
            <a:ext cx="7875564" cy="7262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999957" y="258495"/>
            <a:ext cx="8818098" cy="6277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Make up the mind –maps in groups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677422" y="2943080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sister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985760" y="4361573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brother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452382" y="5444785"/>
            <a:ext cx="3690424" cy="407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grandmother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682240" y="5726137"/>
            <a:ext cx="3071446" cy="5480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grandfather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76604" y="3658186"/>
            <a:ext cx="2691618" cy="4636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daughter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084236" y="4924280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son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09490" y="1801253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aunt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48530" y="2490569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an uncle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90733" y="3812932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cousin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318868" y="4586655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niece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726832" y="5332243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nephew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976382" y="1871590"/>
            <a:ext cx="4215618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en-US" sz="3600" dirty="0" smtClean="0"/>
              <a:t>great-grandfather</a:t>
            </a:r>
            <a:br>
              <a:rPr lang="en-US" sz="3600" dirty="0" smtClean="0"/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937803" y="1053319"/>
            <a:ext cx="4700954" cy="42378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en-US" sz="3600" dirty="0" smtClean="0"/>
              <a:t>great-grandmother</a:t>
            </a:r>
            <a:br>
              <a:rPr lang="en-US" sz="3600" dirty="0" smtClean="0"/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863883" y="6429522"/>
            <a:ext cx="4215618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en-US" sz="3600" dirty="0" smtClean="0"/>
              <a:t>stepmother  </a:t>
            </a:r>
            <a:br>
              <a:rPr lang="en-US" sz="3600" dirty="0" smtClean="0"/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8154572" y="2431953"/>
            <a:ext cx="4215618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en-US" sz="3600" dirty="0" smtClean="0"/>
              <a:t>stepfather</a:t>
            </a:r>
            <a:br>
              <a:rPr lang="en-US" sz="3600" dirty="0" smtClean="0"/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42" y="767276"/>
            <a:ext cx="10972800" cy="582613"/>
          </a:xfrm>
        </p:spPr>
        <p:txBody>
          <a:bodyPr/>
          <a:lstStyle/>
          <a:p>
            <a:r>
              <a:rPr lang="en-US" dirty="0" err="1" smtClean="0"/>
              <a:t>Dyadya</a:t>
            </a:r>
            <a:r>
              <a:rPr lang="en-US" dirty="0" smtClean="0"/>
              <a:t> </a:t>
            </a:r>
            <a:r>
              <a:rPr lang="en-US" dirty="0" err="1" smtClean="0"/>
              <a:t>Fedor</a:t>
            </a:r>
            <a:r>
              <a:rPr lang="en-US" dirty="0" smtClean="0"/>
              <a:t> has a very difficult task for his next lesson. He has to draw his family and write all his family members and their </a:t>
            </a:r>
            <a:r>
              <a:rPr lang="en-US" dirty="0" smtClean="0">
                <a:solidFill>
                  <a:srgbClr val="FF0000"/>
                </a:solidFill>
              </a:rPr>
              <a:t>traits of character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s://www.niasam.ru/106371_i_gallery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52" y="1846419"/>
            <a:ext cx="7145555" cy="4006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380849" y="3337320"/>
            <a:ext cx="48111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raits of character –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черты характера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380849" y="5926691"/>
            <a:ext cx="4811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Let’s help him!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0448" y="0"/>
            <a:ext cx="6574302" cy="5621313"/>
          </a:xfrm>
        </p:spPr>
        <p:txBody>
          <a:bodyPr/>
          <a:lstStyle/>
          <a:p>
            <a:r>
              <a:rPr lang="en-US" b="1" dirty="0" smtClean="0"/>
              <a:t>The father of </a:t>
            </a:r>
            <a:r>
              <a:rPr lang="en-US" b="1" dirty="0" err="1" smtClean="0"/>
              <a:t>Dyadya</a:t>
            </a:r>
            <a:r>
              <a:rPr lang="en-US" b="1" dirty="0" smtClean="0"/>
              <a:t> </a:t>
            </a:r>
            <a:r>
              <a:rPr lang="en-US" b="1" dirty="0" err="1" smtClean="0"/>
              <a:t>Fedor</a:t>
            </a:r>
            <a:r>
              <a:rPr lang="en-US" b="1" dirty="0" smtClean="0"/>
              <a:t> is….</a:t>
            </a:r>
          </a:p>
          <a:p>
            <a:r>
              <a:rPr lang="en-US" b="1" dirty="0" smtClean="0"/>
              <a:t>The mother  of </a:t>
            </a:r>
            <a:r>
              <a:rPr lang="en-US" b="1" dirty="0" err="1" smtClean="0"/>
              <a:t>Dyadya</a:t>
            </a:r>
            <a:r>
              <a:rPr lang="en-US" b="1" dirty="0" smtClean="0"/>
              <a:t> </a:t>
            </a:r>
            <a:r>
              <a:rPr lang="en-US" b="1" dirty="0" err="1" smtClean="0"/>
              <a:t>Fedor</a:t>
            </a:r>
            <a:r>
              <a:rPr lang="en-US" b="1" dirty="0" smtClean="0"/>
              <a:t> is …</a:t>
            </a:r>
          </a:p>
          <a:p>
            <a:r>
              <a:rPr lang="en-US" b="1" dirty="0" smtClean="0"/>
              <a:t>Vera </a:t>
            </a:r>
            <a:r>
              <a:rPr lang="en-US" b="1" dirty="0" err="1" smtClean="0"/>
              <a:t>Pavlovna</a:t>
            </a:r>
            <a:r>
              <a:rPr lang="en-US" b="1" dirty="0" smtClean="0"/>
              <a:t> is …</a:t>
            </a:r>
          </a:p>
          <a:p>
            <a:r>
              <a:rPr lang="en-US" b="1" dirty="0" err="1" smtClean="0"/>
              <a:t>Dyaya</a:t>
            </a:r>
            <a:r>
              <a:rPr lang="en-US" b="1" dirty="0" smtClean="0"/>
              <a:t> </a:t>
            </a:r>
            <a:r>
              <a:rPr lang="en-US" b="1" dirty="0" err="1" smtClean="0"/>
              <a:t>Fedor</a:t>
            </a:r>
            <a:r>
              <a:rPr lang="en-US" b="1" dirty="0" smtClean="0"/>
              <a:t> is …</a:t>
            </a:r>
          </a:p>
          <a:p>
            <a:endParaRPr lang="ru-RU" dirty="0"/>
          </a:p>
        </p:txBody>
      </p:sp>
      <p:pic>
        <p:nvPicPr>
          <p:cNvPr id="45058" name="Picture 2" descr="https://avatars.mds.yandex.net/get-zen_doc/44972/pub_5aa7ddfe256d5c88e16cb92f_5aa7de685f4967dfeb2f580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164" y="0"/>
            <a:ext cx="3305077" cy="3469897"/>
          </a:xfrm>
          <a:prstGeom prst="rect">
            <a:avLst/>
          </a:prstGeom>
          <a:noFill/>
        </p:spPr>
      </p:pic>
      <p:pic>
        <p:nvPicPr>
          <p:cNvPr id="45060" name="Picture 4" descr="https://mtdata.ru/u2/photo2DBF/20887520633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27" y="3468369"/>
            <a:ext cx="4381411" cy="3389631"/>
          </a:xfrm>
          <a:prstGeom prst="rect">
            <a:avLst/>
          </a:prstGeom>
          <a:noFill/>
        </p:spPr>
      </p:pic>
      <p:pic>
        <p:nvPicPr>
          <p:cNvPr id="45062" name="Picture 6" descr="https://slovnet.ru/wp-content/uploads/2018/09/24-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365" y="3584728"/>
            <a:ext cx="5530244" cy="32732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0-tub-ru.yandex.net/i?id=1407810233143e2a41082f2a4c6bf67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933" y="1543050"/>
            <a:ext cx="6833507" cy="53149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1" y="0"/>
            <a:ext cx="10972800" cy="4953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14" y="1420837"/>
            <a:ext cx="115448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Какие слова мы должны узнать?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r>
              <a:rPr lang="ru-RU" sz="5400" b="1" dirty="0" smtClean="0">
                <a:solidFill>
                  <a:srgbClr val="FF0000"/>
                </a:solidFill>
              </a:rPr>
              <a:t>Чему должны научиться?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72674" y="249555"/>
          <a:ext cx="8806374" cy="6608445"/>
        </p:xfrm>
        <a:graphic>
          <a:graphicData uri="http://schemas.openxmlformats.org/presentationml/2006/ole">
            <p:oleObj spid="_x0000_s41987" name="Слайд" r:id="rId3" imgW="4478955" imgH="3358748" progId="PowerPoint.Slide.12">
              <p:embed/>
            </p:oleObj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8650" y="4114800"/>
            <a:ext cx="3943350" cy="736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8098" y="506437"/>
            <a:ext cx="6574302" cy="5621313"/>
          </a:xfrm>
        </p:spPr>
        <p:txBody>
          <a:bodyPr/>
          <a:lstStyle/>
          <a:p>
            <a:r>
              <a:rPr lang="en-US" dirty="0" smtClean="0"/>
              <a:t>The father of </a:t>
            </a:r>
            <a:r>
              <a:rPr lang="en-US" dirty="0" err="1" smtClean="0"/>
              <a:t>Dyadya</a:t>
            </a:r>
            <a:r>
              <a:rPr lang="en-US" dirty="0" smtClean="0"/>
              <a:t> </a:t>
            </a:r>
            <a:r>
              <a:rPr lang="en-US" dirty="0" err="1" smtClean="0"/>
              <a:t>Fedor</a:t>
            </a:r>
            <a:r>
              <a:rPr lang="en-US" dirty="0" smtClean="0"/>
              <a:t> is….</a:t>
            </a:r>
          </a:p>
          <a:p>
            <a:r>
              <a:rPr lang="en-US" dirty="0" smtClean="0"/>
              <a:t>The mother  of </a:t>
            </a:r>
            <a:r>
              <a:rPr lang="en-US" dirty="0" err="1" smtClean="0"/>
              <a:t>Dyadya</a:t>
            </a:r>
            <a:r>
              <a:rPr lang="en-US" dirty="0" smtClean="0"/>
              <a:t> </a:t>
            </a:r>
            <a:r>
              <a:rPr lang="en-US" dirty="0" err="1" smtClean="0"/>
              <a:t>Fedor</a:t>
            </a:r>
            <a:r>
              <a:rPr lang="en-US" dirty="0" smtClean="0"/>
              <a:t> is …</a:t>
            </a:r>
          </a:p>
          <a:p>
            <a:r>
              <a:rPr lang="en-US" dirty="0" smtClean="0"/>
              <a:t>Vera </a:t>
            </a:r>
            <a:r>
              <a:rPr lang="en-US" dirty="0" err="1" smtClean="0"/>
              <a:t>Pavlovna</a:t>
            </a:r>
            <a:r>
              <a:rPr lang="en-US" dirty="0" smtClean="0"/>
              <a:t> is …</a:t>
            </a:r>
          </a:p>
          <a:p>
            <a:r>
              <a:rPr lang="en-US" dirty="0" err="1" smtClean="0"/>
              <a:t>Dyaya</a:t>
            </a:r>
            <a:r>
              <a:rPr lang="en-US" dirty="0" smtClean="0"/>
              <a:t> </a:t>
            </a:r>
            <a:r>
              <a:rPr lang="en-US" dirty="0" err="1" smtClean="0"/>
              <a:t>Fedor</a:t>
            </a:r>
            <a:r>
              <a:rPr lang="en-US" dirty="0" smtClean="0"/>
              <a:t> is …</a:t>
            </a:r>
          </a:p>
          <a:p>
            <a:endParaRPr lang="ru-RU" dirty="0"/>
          </a:p>
        </p:txBody>
      </p:sp>
      <p:pic>
        <p:nvPicPr>
          <p:cNvPr id="45058" name="Picture 2" descr="https://avatars.mds.yandex.net/get-zen_doc/44972/pub_5aa7ddfe256d5c88e16cb92f_5aa7de685f4967dfeb2f580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164" y="0"/>
            <a:ext cx="3305077" cy="3469897"/>
          </a:xfrm>
          <a:prstGeom prst="rect">
            <a:avLst/>
          </a:prstGeom>
          <a:noFill/>
        </p:spPr>
      </p:pic>
      <p:pic>
        <p:nvPicPr>
          <p:cNvPr id="45060" name="Picture 4" descr="https://mtdata.ru/u2/photo2DBF/20887520633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27" y="3468369"/>
            <a:ext cx="4381411" cy="3389631"/>
          </a:xfrm>
          <a:prstGeom prst="rect">
            <a:avLst/>
          </a:prstGeom>
          <a:noFill/>
        </p:spPr>
      </p:pic>
      <p:pic>
        <p:nvPicPr>
          <p:cNvPr id="45062" name="Picture 6" descr="https://slovnet.ru/wp-content/uploads/2018/09/24-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365" y="3584728"/>
            <a:ext cx="5530244" cy="32732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47815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Exercise </a:t>
            </a:r>
            <a:r>
              <a:rPr lang="ru-RU" sz="4000" b="1" dirty="0" smtClean="0">
                <a:solidFill>
                  <a:srgbClr val="FF0000"/>
                </a:solidFill>
              </a:rPr>
              <a:t>№1 </a:t>
            </a:r>
            <a:r>
              <a:rPr lang="en-US" sz="4000" b="1" dirty="0" smtClean="0">
                <a:solidFill>
                  <a:srgbClr val="FF0000"/>
                </a:solidFill>
              </a:rPr>
              <a:t>page 56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Work in pairs. Look at Kate’s </a:t>
            </a:r>
            <a:r>
              <a:rPr lang="en-US" sz="4000" b="1" u="sng" dirty="0" smtClean="0">
                <a:solidFill>
                  <a:srgbClr val="FF0000"/>
                </a:solidFill>
              </a:rPr>
              <a:t>secret diary (</a:t>
            </a:r>
            <a:r>
              <a:rPr lang="ru-RU" sz="4000" b="1" u="sng" dirty="0" smtClean="0">
                <a:solidFill>
                  <a:srgbClr val="FF0000"/>
                </a:solidFill>
              </a:rPr>
              <a:t>секретный дневник)</a:t>
            </a:r>
            <a:r>
              <a:rPr lang="en-US" sz="4000" b="1" u="sng" dirty="0" smtClean="0">
                <a:solidFill>
                  <a:srgbClr val="FF0000"/>
                </a:solidFill>
              </a:rPr>
              <a:t>. Match words in a correct way. </a:t>
            </a:r>
            <a:r>
              <a:rPr lang="en-US" sz="4000" b="1" dirty="0" smtClean="0">
                <a:solidFill>
                  <a:srgbClr val="FF0000"/>
                </a:solidFill>
              </a:rPr>
              <a:t>Who is her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b="1" dirty="0" smtClean="0"/>
              <a:t>mother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a. </a:t>
            </a:r>
            <a:r>
              <a:rPr lang="en-US" b="1" dirty="0" smtClean="0"/>
              <a:t>a baby  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en-US" b="1" dirty="0" smtClean="0"/>
              <a:t>father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smtClean="0"/>
              <a:t>a pilot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b="1" dirty="0" smtClean="0"/>
              <a:t>grandfather 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c.</a:t>
            </a:r>
            <a:r>
              <a:rPr lang="en-US" b="1" dirty="0" err="1" smtClean="0"/>
              <a:t>a</a:t>
            </a:r>
            <a:r>
              <a:rPr lang="en-US" b="1" dirty="0" smtClean="0"/>
              <a:t> music teacher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4.</a:t>
            </a:r>
            <a:r>
              <a:rPr lang="en-US" b="1" dirty="0" smtClean="0"/>
              <a:t>grandmother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d.</a:t>
            </a:r>
            <a:r>
              <a:rPr lang="en-US" b="1" dirty="0" err="1" smtClean="0"/>
              <a:t>a</a:t>
            </a:r>
            <a:r>
              <a:rPr lang="en-US" b="1" dirty="0" smtClean="0"/>
              <a:t> pupil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5.</a:t>
            </a:r>
            <a:r>
              <a:rPr lang="en-US" b="1" dirty="0" smtClean="0"/>
              <a:t>brother                      </a:t>
            </a:r>
            <a:r>
              <a:rPr lang="en-US" b="1" dirty="0" smtClean="0">
                <a:solidFill>
                  <a:srgbClr val="FF0000"/>
                </a:solidFill>
              </a:rPr>
              <a:t>e. </a:t>
            </a:r>
            <a:r>
              <a:rPr lang="en-US" b="1" dirty="0" smtClean="0"/>
              <a:t>a funny (</a:t>
            </a:r>
            <a:r>
              <a:rPr lang="ru-RU" b="1" dirty="0" smtClean="0"/>
              <a:t>забавный) </a:t>
            </a:r>
            <a:r>
              <a:rPr lang="en-US" b="1" dirty="0" smtClean="0"/>
              <a:t>man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6.</a:t>
            </a:r>
            <a:r>
              <a:rPr lang="en-US" b="1" dirty="0" smtClean="0"/>
              <a:t>sister            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f.</a:t>
            </a:r>
            <a:r>
              <a:rPr lang="en-US" b="1" dirty="0" err="1" smtClean="0"/>
              <a:t>a</a:t>
            </a:r>
            <a:r>
              <a:rPr lang="en-US" b="1" dirty="0" smtClean="0"/>
              <a:t> housewife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7696200" y="2133600"/>
            <a:ext cx="3943350" cy="736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Let’s check your answers</a:t>
            </a:r>
            <a:r>
              <a:rPr lang="ru-RU" sz="4400" b="1" dirty="0" smtClean="0">
                <a:solidFill>
                  <a:srgbClr val="00B050"/>
                </a:solidFill>
              </a:rPr>
              <a:t>: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Kate’s mother is a music teacher.         </a:t>
            </a:r>
            <a:r>
              <a:rPr lang="en-US" sz="3600" b="1" dirty="0" smtClean="0">
                <a:solidFill>
                  <a:srgbClr val="FF0000"/>
                </a:solidFill>
              </a:rPr>
              <a:t>1-c</a:t>
            </a:r>
          </a:p>
          <a:p>
            <a:r>
              <a:rPr lang="en-US" sz="3600" b="1" dirty="0" smtClean="0"/>
              <a:t>Kate’s father is a pilot.   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2-b</a:t>
            </a:r>
          </a:p>
          <a:p>
            <a:r>
              <a:rPr lang="en-US" sz="3600" b="1" dirty="0" smtClean="0"/>
              <a:t>Kate’s grandfather is a funny man.       </a:t>
            </a:r>
            <a:r>
              <a:rPr lang="en-US" sz="3600" b="1" dirty="0" smtClean="0">
                <a:solidFill>
                  <a:srgbClr val="FF0000"/>
                </a:solidFill>
              </a:rPr>
              <a:t>3-e</a:t>
            </a:r>
          </a:p>
          <a:p>
            <a:r>
              <a:rPr lang="en-US" sz="3600" b="1" dirty="0" smtClean="0"/>
              <a:t>Kate’s grandmother is a housewife.      </a:t>
            </a:r>
            <a:r>
              <a:rPr lang="en-US" sz="3600" b="1" dirty="0" smtClean="0">
                <a:solidFill>
                  <a:srgbClr val="FF0000"/>
                </a:solidFill>
              </a:rPr>
              <a:t>4-f</a:t>
            </a:r>
          </a:p>
          <a:p>
            <a:r>
              <a:rPr lang="en-US" sz="3600" b="1" dirty="0" smtClean="0"/>
              <a:t>Kate’s brother is a pupil.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5-d</a:t>
            </a:r>
          </a:p>
          <a:p>
            <a:r>
              <a:rPr lang="en-US" sz="3600" b="1" dirty="0" smtClean="0"/>
              <a:t>Kate’s sister is a baby.   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6-a</a:t>
            </a:r>
          </a:p>
          <a:p>
            <a:endParaRPr lang="en-US" sz="36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1" y="1"/>
            <a:ext cx="9397999" cy="20193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Read and listen to the text about Kate’s diary.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41401" y="2057399"/>
            <a:ext cx="5149849" cy="4800601"/>
          </a:xfrm>
        </p:spPr>
        <p:txBody>
          <a:bodyPr/>
          <a:lstStyle/>
          <a:p>
            <a:r>
              <a:rPr lang="en-US" sz="3600" b="1" i="1" dirty="0" smtClean="0"/>
              <a:t>1.What is this text about?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This text is about…</a:t>
            </a:r>
          </a:p>
        </p:txBody>
      </p:sp>
      <p:pic>
        <p:nvPicPr>
          <p:cNvPr id="4" name="Track16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1050" y="2298700"/>
            <a:ext cx="304800" cy="304800"/>
          </a:xfrm>
          <a:prstGeom prst="rect">
            <a:avLst/>
          </a:prstGeom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088" y="2228849"/>
            <a:ext cx="6538912" cy="339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1" y="0"/>
            <a:ext cx="10515600" cy="285273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Exercise 2b page 56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</a:rPr>
              <a:t>Work individually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Read the text and decide if the sentences are T (True)</a:t>
            </a:r>
            <a:r>
              <a:rPr lang="ru-RU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smtClean="0">
                <a:solidFill>
                  <a:srgbClr val="00B050"/>
                </a:solidFill>
              </a:rPr>
              <a:t>F (False) or DS (Doesn’t say)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801" y="2876551"/>
            <a:ext cx="10515600" cy="4298950"/>
          </a:xfrm>
        </p:spPr>
        <p:txBody>
          <a:bodyPr/>
          <a:lstStyle/>
          <a:p>
            <a:r>
              <a:rPr lang="en-US" sz="3200" b="1" dirty="0" smtClean="0"/>
              <a:t>1.Kate plays the violin.</a:t>
            </a:r>
          </a:p>
          <a:p>
            <a:r>
              <a:rPr lang="en-US" sz="3200" b="1" dirty="0" smtClean="0"/>
              <a:t>2.Jane can dance.</a:t>
            </a:r>
          </a:p>
          <a:p>
            <a:r>
              <a:rPr lang="en-US" sz="3200" b="1" dirty="0" smtClean="0"/>
              <a:t>3.David can speak </a:t>
            </a:r>
            <a:r>
              <a:rPr lang="en-US" sz="3200" b="1" dirty="0" smtClean="0">
                <a:solidFill>
                  <a:srgbClr val="0070C0"/>
                </a:solidFill>
              </a:rPr>
              <a:t>another language (</a:t>
            </a:r>
            <a:r>
              <a:rPr lang="ru-RU" sz="3200" b="1" dirty="0" smtClean="0">
                <a:solidFill>
                  <a:srgbClr val="0070C0"/>
                </a:solidFill>
              </a:rPr>
              <a:t>какой-то другой язык кроме родного языка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4.Kate’s got a baby brother.</a:t>
            </a:r>
          </a:p>
          <a:p>
            <a:r>
              <a:rPr lang="en-US" sz="3200" b="1" dirty="0" smtClean="0"/>
              <a:t>5. Kate visits her grandparents every weekend.</a:t>
            </a:r>
          </a:p>
          <a:p>
            <a:endParaRPr lang="ru-RU" sz="32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296150" y="914400"/>
            <a:ext cx="3943350" cy="736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Карточка №5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ds05.infourok.ru/uploads/ex/0703/0015021a-c39ea457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-1"/>
            <a:ext cx="1152525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1" y="0"/>
            <a:ext cx="10515600" cy="285273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Let’s check your answers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Read the text and decide if the sentences are T (True)</a:t>
            </a:r>
            <a:r>
              <a:rPr lang="ru-RU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smtClean="0">
                <a:solidFill>
                  <a:srgbClr val="00B050"/>
                </a:solidFill>
              </a:rPr>
              <a:t>F (False) or DS (Doesn’t say)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801" y="2876551"/>
            <a:ext cx="10515600" cy="4298950"/>
          </a:xfrm>
        </p:spPr>
        <p:txBody>
          <a:bodyPr/>
          <a:lstStyle/>
          <a:p>
            <a:r>
              <a:rPr lang="en-US" sz="3200" b="1" dirty="0" smtClean="0"/>
              <a:t>1.Kate plays the violin.</a:t>
            </a:r>
            <a:r>
              <a:rPr lang="ru-RU" sz="3200" b="1" dirty="0" smtClean="0"/>
              <a:t>   </a:t>
            </a:r>
            <a:r>
              <a:rPr lang="en-US" sz="3200" b="1" dirty="0" smtClean="0">
                <a:solidFill>
                  <a:srgbClr val="FF0000"/>
                </a:solidFill>
              </a:rPr>
              <a:t>DS</a:t>
            </a:r>
          </a:p>
          <a:p>
            <a:r>
              <a:rPr lang="en-US" sz="3200" b="1" dirty="0" smtClean="0"/>
              <a:t>2.Jane can dance.            </a:t>
            </a:r>
            <a:r>
              <a:rPr lang="en-US" sz="3200" b="1" dirty="0" smtClean="0">
                <a:solidFill>
                  <a:srgbClr val="FF0000"/>
                </a:solidFill>
              </a:rPr>
              <a:t>F</a:t>
            </a:r>
          </a:p>
          <a:p>
            <a:r>
              <a:rPr lang="en-US" sz="3200" b="1" dirty="0" smtClean="0"/>
              <a:t>3.David can speak another language. </a:t>
            </a:r>
            <a:r>
              <a:rPr lang="ru-RU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sz="3200" b="1" dirty="0" smtClean="0"/>
              <a:t>4.Kate’s got a baby brother.</a:t>
            </a:r>
            <a:r>
              <a:rPr lang="ru-RU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</a:t>
            </a:r>
          </a:p>
          <a:p>
            <a:r>
              <a:rPr lang="en-US" sz="3200" b="1" dirty="0" smtClean="0"/>
              <a:t>5. Kate visits her grandparents every weekend. </a:t>
            </a:r>
            <a:r>
              <a:rPr lang="en-US" sz="3200" b="1" dirty="0" smtClean="0">
                <a:solidFill>
                  <a:srgbClr val="FF0000"/>
                </a:solidFill>
              </a:rPr>
              <a:t>DS</a:t>
            </a:r>
          </a:p>
          <a:p>
            <a:endParaRPr lang="ru-RU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1" y="-1166812"/>
            <a:ext cx="10515600" cy="285273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Assess your work.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701" y="1941513"/>
            <a:ext cx="10515600" cy="4040187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no mistakes (</a:t>
            </a:r>
            <a:r>
              <a:rPr lang="ru-RU" sz="4800" b="1" dirty="0" smtClean="0">
                <a:solidFill>
                  <a:srgbClr val="00B050"/>
                </a:solidFill>
              </a:rPr>
              <a:t>нет ошибок)</a:t>
            </a:r>
            <a:r>
              <a:rPr lang="en-US" sz="4800" b="1" dirty="0" smtClean="0">
                <a:solidFill>
                  <a:srgbClr val="00B050"/>
                </a:solidFill>
              </a:rPr>
              <a:t> – </a:t>
            </a:r>
            <a:r>
              <a:rPr lang="en-US" sz="4800" b="1" dirty="0" smtClean="0">
                <a:solidFill>
                  <a:srgbClr val="FF0000"/>
                </a:solidFill>
              </a:rPr>
              <a:t>mark </a:t>
            </a:r>
            <a:r>
              <a:rPr lang="ru-RU" sz="4800" b="1" dirty="0" smtClean="0">
                <a:solidFill>
                  <a:srgbClr val="FF0000"/>
                </a:solidFill>
              </a:rPr>
              <a:t>«5»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1 </a:t>
            </a:r>
            <a:r>
              <a:rPr lang="en-US" sz="4800" b="1" dirty="0" smtClean="0">
                <a:solidFill>
                  <a:srgbClr val="00B050"/>
                </a:solidFill>
              </a:rPr>
              <a:t>mistake – </a:t>
            </a:r>
            <a:r>
              <a:rPr lang="en-US" sz="4800" b="1" dirty="0" smtClean="0">
                <a:solidFill>
                  <a:srgbClr val="FF0000"/>
                </a:solidFill>
              </a:rPr>
              <a:t>mark </a:t>
            </a:r>
            <a:r>
              <a:rPr lang="ru-RU" sz="4800" b="1" dirty="0" smtClean="0">
                <a:solidFill>
                  <a:srgbClr val="FF0000"/>
                </a:solidFill>
              </a:rPr>
              <a:t>«4»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2 </a:t>
            </a:r>
            <a:r>
              <a:rPr lang="en-US" sz="4800" b="1" dirty="0" smtClean="0">
                <a:solidFill>
                  <a:srgbClr val="00B050"/>
                </a:solidFill>
              </a:rPr>
              <a:t>mistakes – </a:t>
            </a:r>
            <a:r>
              <a:rPr lang="en-US" sz="4800" b="1" dirty="0" smtClean="0">
                <a:solidFill>
                  <a:srgbClr val="FF0000"/>
                </a:solidFill>
              </a:rPr>
              <a:t>mark </a:t>
            </a: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3 </a:t>
            </a:r>
            <a:r>
              <a:rPr lang="en-US" sz="4800" b="1" dirty="0" smtClean="0">
                <a:solidFill>
                  <a:srgbClr val="00B050"/>
                </a:solidFill>
              </a:rPr>
              <a:t>and more mistakes –</a:t>
            </a:r>
            <a:r>
              <a:rPr lang="en-US" sz="4800" b="1" dirty="0" smtClean="0">
                <a:solidFill>
                  <a:srgbClr val="FF0000"/>
                </a:solidFill>
              </a:rPr>
              <a:t>mark </a:t>
            </a:r>
            <a:r>
              <a:rPr lang="ru-RU" sz="4800" b="1" dirty="0" smtClean="0">
                <a:solidFill>
                  <a:srgbClr val="FF0000"/>
                </a:solidFill>
              </a:rPr>
              <a:t>«2»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752981"/>
            <a:ext cx="1219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adjectives </a:t>
            </a:r>
            <a:r>
              <a:rPr lang="ru-RU" sz="4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(прилагательные)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 Kate use to describe the members of her family?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Work in pairs.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Let’s make a list of them in pairs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1" y="3043238"/>
            <a:ext cx="10515600" cy="28527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sz="4800" b="1" dirty="0" smtClean="0">
                <a:solidFill>
                  <a:srgbClr val="FF0000"/>
                </a:solidFill>
              </a:rPr>
              <a:t>clever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-cool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-naughty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-caring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-kind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-friendly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-funny 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r>
              <a:rPr lang="en-US" sz="4800" b="1" dirty="0" smtClean="0">
                <a:solidFill>
                  <a:srgbClr val="FF0000"/>
                </a:solidFill>
              </a:rPr>
              <a:t>noisy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733800" y="552450"/>
            <a:ext cx="8458200" cy="6019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Who is clever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 Kate’s family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is cool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is naughty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is caring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is kind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is friendly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is funny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is noisy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ru-RU" dirty="0" smtClean="0"/>
              <a:t> …. </a:t>
            </a:r>
            <a:r>
              <a:rPr lang="en-US" dirty="0" smtClean="0"/>
              <a:t>like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8933" y="-320675"/>
            <a:ext cx="10949517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rgbClr val="002060"/>
                </a:solidFill>
              </a:rPr>
              <a:t>Don’t forget about it!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4274" name="Picture 2" descr="https://ds05.infourok.ru/uploads/ex/095b/000141da-253f334c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1178718"/>
            <a:ext cx="8054975" cy="60412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 your partner’s questions</a:t>
            </a:r>
            <a:r>
              <a:rPr lang="ru-RU" b="1" dirty="0" smtClean="0"/>
              <a:t>?</a:t>
            </a:r>
            <a:r>
              <a:rPr lang="en-US" b="1" dirty="0" smtClean="0"/>
              <a:t> Work in pairs.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your mother like</a:t>
            </a:r>
            <a:r>
              <a:rPr lang="ru-RU" dirty="0" smtClean="0">
                <a:solidFill>
                  <a:srgbClr val="FF0000"/>
                </a:solidFill>
              </a:rPr>
              <a:t>? (Пример ответа: </a:t>
            </a:r>
            <a:r>
              <a:rPr lang="en-US" dirty="0" smtClean="0">
                <a:solidFill>
                  <a:srgbClr val="FF0000"/>
                </a:solidFill>
              </a:rPr>
              <a:t>My mother is…)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your father like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your sister like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your grandfather like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your grandmother like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is your aunt like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your uncle like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728872"/>
            <a:ext cx="1219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1.What can you tell Kate about your family?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2.What do we know about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Dyadya</a:t>
            </a:r>
            <a:r>
              <a:rPr lang="en-US" sz="5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Fedor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’s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family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Answer the questions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sz="4800" dirty="0" smtClean="0"/>
              <a:t>С какой трудностью вы столкнулись в начале урока? Какую цель вы поставили?</a:t>
            </a:r>
            <a:endParaRPr lang="en-US" sz="4800" dirty="0" smtClean="0"/>
          </a:p>
          <a:p>
            <a:pPr>
              <a:buFont typeface="Wingdings" pitchFamily="2" charset="2"/>
              <a:buChar char="Ø"/>
            </a:pPr>
            <a:r>
              <a:rPr lang="ru-RU" sz="4800" dirty="0" smtClean="0"/>
              <a:t>Что вы узнали</a:t>
            </a:r>
            <a:r>
              <a:rPr lang="en-US" sz="4800" dirty="0" smtClean="0"/>
              <a:t> </a:t>
            </a:r>
            <a:r>
              <a:rPr lang="ru-RU" sz="4800" dirty="0" smtClean="0"/>
              <a:t>в ходе урока? 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/>
              <a:t>Чему научились?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ds03.infourok.ru/uploads/ex/043d/00003ed4-33afca3a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ds04.infourok.ru/uploads/ex/04ee/001415a5-de6ec4b1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ds04.infourok.ru/uploads/ex/0221/0018a6b8-81a50114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At home you should…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" y="698500"/>
            <a:ext cx="5429250" cy="4953000"/>
          </a:xfrm>
        </p:spPr>
        <p:txBody>
          <a:bodyPr/>
          <a:lstStyle/>
          <a:p>
            <a:r>
              <a:rPr lang="en-US" dirty="0" smtClean="0"/>
              <a:t>Write down a secret diary about the members of your family on a sheet of paper (10-15 sentences).</a:t>
            </a:r>
            <a:r>
              <a:rPr lang="ru-RU" dirty="0" smtClean="0"/>
              <a:t> </a:t>
            </a:r>
            <a:r>
              <a:rPr lang="en-US" dirty="0" smtClean="0"/>
              <a:t>Draw your family tree.</a:t>
            </a:r>
          </a:p>
          <a:p>
            <a:r>
              <a:rPr lang="en-US" dirty="0" smtClean="0"/>
              <a:t>Learn the words on the topic </a:t>
            </a:r>
            <a:r>
              <a:rPr lang="ru-RU" dirty="0" smtClean="0"/>
              <a:t>«</a:t>
            </a:r>
            <a:r>
              <a:rPr lang="en-US" dirty="0" smtClean="0"/>
              <a:t>Traits of character</a:t>
            </a:r>
            <a:r>
              <a:rPr lang="ru-RU" dirty="0" smtClean="0"/>
              <a:t>»</a:t>
            </a:r>
            <a:r>
              <a:rPr lang="en-US" dirty="0" smtClean="0"/>
              <a:t> by heart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Do an interactive task.</a:t>
            </a:r>
          </a:p>
          <a:p>
            <a:pPr>
              <a:buNone/>
            </a:pPr>
            <a:r>
              <a:rPr lang="en-US" dirty="0" smtClean="0"/>
              <a:t>https://learningapps.org/14070229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3490" name="Picture 2" descr="https://penzavzglyad.ru/images/uploads/74c4c03142dfdef489f5e32f744c31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1352550"/>
            <a:ext cx="6207125" cy="351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633413"/>
            <a:ext cx="99155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https://fs01.infourok.ru/images/doc/31/40166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41" y="3018107"/>
            <a:ext cx="10972800" cy="5826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7422" y="3742006"/>
            <a:ext cx="6714978" cy="2385744"/>
          </a:xfrm>
        </p:spPr>
        <p:txBody>
          <a:bodyPr/>
          <a:lstStyle/>
          <a:p>
            <a:r>
              <a:rPr lang="en-US" dirty="0" smtClean="0"/>
              <a:t>What can you see in the pictures</a:t>
            </a:r>
            <a:r>
              <a:rPr lang="ru-RU" dirty="0" smtClean="0"/>
              <a:t>?</a:t>
            </a:r>
          </a:p>
          <a:p>
            <a:r>
              <a:rPr lang="en-US" dirty="0" smtClean="0"/>
              <a:t>What do these pictures have in common</a:t>
            </a:r>
            <a:r>
              <a:rPr lang="ru-RU" dirty="0" smtClean="0"/>
              <a:t>?</a:t>
            </a:r>
          </a:p>
          <a:p>
            <a:r>
              <a:rPr lang="en-US" dirty="0" smtClean="0"/>
              <a:t>What will we speak today about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 descr="https://cdn1.mygazeta.com/i/2011/03/Extended-Fami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30" y="380131"/>
            <a:ext cx="3809084" cy="2536910"/>
          </a:xfrm>
          <a:prstGeom prst="rect">
            <a:avLst/>
          </a:prstGeom>
          <a:noFill/>
        </p:spPr>
      </p:pic>
      <p:sp>
        <p:nvSpPr>
          <p:cNvPr id="1028" name="AutoShape 4" descr="https://prohistoki.ru/media/filer_public/b1/4a/b14abe14-cd44-4253-a7b2-ecffd2c77d29/sem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prohistoki.ru/media/filer_public/b1/4a/b14abe14-cd44-4253-a7b2-ecffd2c77d29/sem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830" y="351693"/>
            <a:ext cx="3870618" cy="2581702"/>
          </a:xfrm>
          <a:prstGeom prst="rect">
            <a:avLst/>
          </a:prstGeom>
          <a:noFill/>
        </p:spPr>
      </p:pic>
      <p:pic>
        <p:nvPicPr>
          <p:cNvPr id="1032" name="Picture 8" descr="https://fb.ru/media/i/4/7/6/0/8/7/i/476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402" y="3688914"/>
            <a:ext cx="3994395" cy="26642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70741" y="0"/>
            <a:ext cx="10806333" cy="589670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you see in the pictures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 smtClean="0"/>
              <a:t>I can see….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 these pictures have in common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all of these pictures I can see…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will we speak today about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noProof="0" dirty="0" smtClean="0"/>
              <a:t>We will speak today about</a:t>
            </a:r>
            <a:r>
              <a:rPr lang="en-US" sz="3200" noProof="0" dirty="0" smtClean="0"/>
              <a:t>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s://cdn1.mygazeta.com/i/2011/03/Extended-Fami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80" y="4840891"/>
            <a:ext cx="3028620" cy="2017109"/>
          </a:xfrm>
          <a:prstGeom prst="rect">
            <a:avLst/>
          </a:prstGeom>
          <a:noFill/>
        </p:spPr>
      </p:pic>
      <p:pic>
        <p:nvPicPr>
          <p:cNvPr id="6" name="Picture 6" descr="https://prohistoki.ru/media/filer_public/b1/4a/b14abe14-cd44-4253-a7b2-ecffd2c77d29/sem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130" y="3899737"/>
            <a:ext cx="3349870" cy="2234363"/>
          </a:xfrm>
          <a:prstGeom prst="rect">
            <a:avLst/>
          </a:prstGeom>
          <a:noFill/>
        </p:spPr>
      </p:pic>
      <p:pic>
        <p:nvPicPr>
          <p:cNvPr id="7" name="Picture 8" descr="https://fb.ru/media/i/4/7/6/0/8/7/i/476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502" y="4584899"/>
            <a:ext cx="3407948" cy="2273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What is the topic of our lesson</a:t>
            </a:r>
            <a:r>
              <a:rPr lang="ru-RU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The topic of our today lesson is…</a:t>
            </a:r>
            <a:endParaRPr lang="ru-RU" sz="4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2489981"/>
            <a:ext cx="7936523" cy="3882683"/>
            <a:chOff x="0" y="2489981"/>
            <a:chExt cx="7936523" cy="3882683"/>
          </a:xfrm>
        </p:grpSpPr>
        <p:sp>
          <p:nvSpPr>
            <p:cNvPr id="4" name="Овал 3"/>
            <p:cNvSpPr/>
            <p:nvPr/>
          </p:nvSpPr>
          <p:spPr bwMode="auto">
            <a:xfrm>
              <a:off x="0" y="2489981"/>
              <a:ext cx="6977576" cy="388268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>
              <a:prstTxWarp prst="textArchUp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1221545" y="3753729"/>
              <a:ext cx="6714978" cy="238574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7200" dirty="0" smtClean="0"/>
                <a:t>My f</a:t>
              </a:r>
              <a:r>
                <a:rPr kumimoji="0" lang="en-US" sz="7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amil</a:t>
              </a:r>
              <a:r>
                <a:rPr lang="en-US" sz="7200" noProof="0" dirty="0" err="1" smtClean="0"/>
                <a:t>y</a:t>
              </a:r>
              <a:endPara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3794" name="Picture 2" descr="https://daria-psiholog.ru/wp-content/uploads/2020/06/s12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121" y="2849588"/>
            <a:ext cx="4669643" cy="322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Whom can you see in the picture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en-US" dirty="0" smtClean="0"/>
              <a:t>Do you know their names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en-US" dirty="0" smtClean="0"/>
              <a:t>Name the members of this family.</a:t>
            </a:r>
            <a:endParaRPr lang="ru-RU" dirty="0"/>
          </a:p>
        </p:txBody>
      </p:sp>
      <p:pic>
        <p:nvPicPr>
          <p:cNvPr id="32770" name="Picture 2" descr="https://slovnet.ru/wp-content/uploads/2018/09/12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695" y="1792337"/>
            <a:ext cx="9385738" cy="469286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 bwMode="auto">
          <a:xfrm>
            <a:off x="8145195" y="1786597"/>
            <a:ext cx="1674055" cy="54864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father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455920" y="1896794"/>
            <a:ext cx="1929618" cy="54864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mother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8942363" y="2963594"/>
            <a:ext cx="1929618" cy="54864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son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594294" y="2961250"/>
            <a:ext cx="2257865" cy="54864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daughter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695157" y="4396153"/>
            <a:ext cx="2187526" cy="59787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Their pets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1648" y="182879"/>
            <a:ext cx="5711483" cy="634452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Answer the following questions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/>
              <a:t>1.Have you got a family</a:t>
            </a:r>
            <a:r>
              <a:rPr lang="ru-RU" b="1" dirty="0" smtClean="0"/>
              <a:t>?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Yes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I have. </a:t>
            </a:r>
            <a:r>
              <a:rPr lang="ru-RU" b="1" dirty="0" smtClean="0"/>
              <a:t>или </a:t>
            </a:r>
            <a:r>
              <a:rPr lang="en-US" b="1" dirty="0" smtClean="0">
                <a:solidFill>
                  <a:srgbClr val="7030A0"/>
                </a:solidFill>
              </a:rPr>
              <a:t>No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I haven’t.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/>
              <a:t>2.</a:t>
            </a:r>
            <a:r>
              <a:rPr lang="en-US" b="1" dirty="0" smtClean="0"/>
              <a:t>Is </a:t>
            </a:r>
            <a:r>
              <a:rPr lang="en-US" b="1" dirty="0" smtClean="0"/>
              <a:t>the family </a:t>
            </a:r>
            <a:r>
              <a:rPr lang="en-US" b="1" dirty="0" smtClean="0"/>
              <a:t>of </a:t>
            </a:r>
            <a:r>
              <a:rPr lang="en-US" b="1" dirty="0" err="1" smtClean="0"/>
              <a:t>Dyadya</a:t>
            </a:r>
            <a:r>
              <a:rPr lang="en-US" b="1" dirty="0" smtClean="0"/>
              <a:t> </a:t>
            </a:r>
            <a:r>
              <a:rPr lang="en-US" b="1" dirty="0" err="1" smtClean="0"/>
              <a:t>Fedor</a:t>
            </a:r>
            <a:r>
              <a:rPr lang="en-US" b="1" dirty="0" smtClean="0"/>
              <a:t> big or small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His family is…</a:t>
            </a:r>
          </a:p>
          <a:p>
            <a:pPr>
              <a:buNone/>
            </a:pPr>
            <a:r>
              <a:rPr lang="ru-RU" b="1" dirty="0" smtClean="0"/>
              <a:t>3</a:t>
            </a:r>
            <a:r>
              <a:rPr lang="en-US" b="1" dirty="0" smtClean="0"/>
              <a:t>.How many people are there in his family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There are …. people in </a:t>
            </a:r>
            <a:r>
              <a:rPr lang="en-US" b="1" dirty="0" err="1" smtClean="0">
                <a:solidFill>
                  <a:srgbClr val="7030A0"/>
                </a:solidFill>
              </a:rPr>
              <a:t>Dyadya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Fedor’s</a:t>
            </a:r>
            <a:r>
              <a:rPr lang="en-US" b="1" dirty="0" smtClean="0">
                <a:solidFill>
                  <a:srgbClr val="7030A0"/>
                </a:solidFill>
              </a:rPr>
              <a:t> family.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5842" name="Picture 2" descr="https://school.msk.ru/wp-content/uploads/2019/11/image2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47" y="1083212"/>
            <a:ext cx="6100553" cy="431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089" y="1062698"/>
            <a:ext cx="2260210" cy="428478"/>
          </a:xfrm>
        </p:spPr>
        <p:txBody>
          <a:bodyPr/>
          <a:lstStyle/>
          <a:p>
            <a:r>
              <a:rPr lang="en-US" dirty="0" smtClean="0"/>
              <a:t>a mother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91841" y="2194560"/>
            <a:ext cx="4051496" cy="2363372"/>
            <a:chOff x="0" y="2489981"/>
            <a:chExt cx="7187796" cy="3882683"/>
          </a:xfrm>
        </p:grpSpPr>
        <p:sp>
          <p:nvSpPr>
            <p:cNvPr id="5" name="Овал 4"/>
            <p:cNvSpPr/>
            <p:nvPr/>
          </p:nvSpPr>
          <p:spPr bwMode="auto">
            <a:xfrm>
              <a:off x="0" y="2489981"/>
              <a:ext cx="6977576" cy="388268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472818" y="3360838"/>
              <a:ext cx="6714978" cy="238574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7200" dirty="0" smtClean="0"/>
                <a:t>F</a:t>
              </a:r>
              <a:r>
                <a:rPr kumimoji="0" lang="en-US" sz="7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amily</a:t>
              </a:r>
              <a:endPara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221545" y="1342768"/>
            <a:ext cx="7106530" cy="4796705"/>
            <a:chOff x="1221545" y="1342768"/>
            <a:chExt cx="7106530" cy="4796705"/>
          </a:xfrm>
        </p:grpSpPr>
        <p:sp>
          <p:nvSpPr>
            <p:cNvPr id="7" name="Стрелка вправо 6"/>
            <p:cNvSpPr/>
            <p:nvPr/>
          </p:nvSpPr>
          <p:spPr bwMode="auto">
            <a:xfrm>
              <a:off x="7399607" y="2912012"/>
              <a:ext cx="928468" cy="49236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Содержимое 2"/>
            <p:cNvSpPr txBox="1">
              <a:spLocks/>
            </p:cNvSpPr>
            <p:nvPr/>
          </p:nvSpPr>
          <p:spPr>
            <a:xfrm>
              <a:off x="1221545" y="3753729"/>
              <a:ext cx="6714978" cy="238574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 bwMode="auto">
            <a:xfrm rot="4376528">
              <a:off x="5568462" y="4794738"/>
              <a:ext cx="928468" cy="49236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 bwMode="auto">
            <a:xfrm rot="7129645">
              <a:off x="3427828" y="4651717"/>
              <a:ext cx="928468" cy="49236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3" name="Стрелка вправо 12"/>
            <p:cNvSpPr/>
            <p:nvPr/>
          </p:nvSpPr>
          <p:spPr bwMode="auto">
            <a:xfrm rot="10800000">
              <a:off x="1878037" y="3228535"/>
              <a:ext cx="928468" cy="49236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 bwMode="auto">
            <a:xfrm rot="1911840">
              <a:off x="6869724" y="4084320"/>
              <a:ext cx="928468" cy="49236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 bwMode="auto">
            <a:xfrm rot="18543360">
              <a:off x="6250451" y="1541238"/>
              <a:ext cx="1036314" cy="63937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 bwMode="auto">
            <a:xfrm rot="13267667">
              <a:off x="3158197" y="1667021"/>
              <a:ext cx="928468" cy="49236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 bwMode="auto">
            <a:xfrm rot="8392948">
              <a:off x="2581421" y="4044460"/>
              <a:ext cx="928468" cy="49236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7385538" y="1130692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father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80978" y="216291"/>
            <a:ext cx="7875564" cy="7262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999957" y="258495"/>
            <a:ext cx="8818098" cy="6277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Make up the mind –maps in groups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682240" y="5726137"/>
            <a:ext cx="3071446" cy="5480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grandfather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318868" y="4586655"/>
            <a:ext cx="2260210" cy="4284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niece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Содержимое 2"/>
          <p:cNvSpPr>
            <a:spLocks noGrp="1"/>
          </p:cNvSpPr>
          <p:nvPr>
            <p:ph idx="1"/>
          </p:nvPr>
        </p:nvSpPr>
        <p:spPr>
          <a:xfrm>
            <a:off x="8248650" y="4114800"/>
            <a:ext cx="3943350" cy="736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5" grpId="0"/>
      <p:bldP spid="31" grpId="0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780</Words>
  <Application>Microsoft Office PowerPoint</Application>
  <PresentationFormat>Произвольный</PresentationFormat>
  <Paragraphs>143</Paragraphs>
  <Slides>32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Blue Waves</vt:lpstr>
      <vt:lpstr>Слайд</vt:lpstr>
      <vt:lpstr>МОУ «Средняя школа №40» г. Ярославль</vt:lpstr>
      <vt:lpstr>Слайд 2</vt:lpstr>
      <vt:lpstr>Слайд 3</vt:lpstr>
      <vt:lpstr>Слайд 4</vt:lpstr>
      <vt:lpstr>Слайд 5</vt:lpstr>
      <vt:lpstr>What is the topic of our lesson?</vt:lpstr>
      <vt:lpstr> Whom can you see in the picture? Do you know their names? Name the members of this family.</vt:lpstr>
      <vt:lpstr>Слайд 8</vt:lpstr>
      <vt:lpstr>a mother</vt:lpstr>
      <vt:lpstr>a mother</vt:lpstr>
      <vt:lpstr>Dyadya Fedor has a very difficult task for his next lesson. He has to draw his family and write all his family members and their traits of character.  </vt:lpstr>
      <vt:lpstr>Слайд 12</vt:lpstr>
      <vt:lpstr>Слайд 13</vt:lpstr>
      <vt:lpstr>К</vt:lpstr>
      <vt:lpstr>Слайд 15</vt:lpstr>
      <vt:lpstr>   Exercise №1 page 56 Work in pairs. Look at Kate’s secret diary (секретный дневник). Match words in a correct way. Who is her:  1.mother                                    a. a baby    2.father                                      b. a pilot 3.grandfather                             c.a music teacher 4.grandmother                           d.a pupil 5.brother                      e. a funny (забавный) man 6.sister                                        f.a housewife  </vt:lpstr>
      <vt:lpstr>Let’s check your answers:</vt:lpstr>
      <vt:lpstr>Read and listen to the text about Kate’s diary.</vt:lpstr>
      <vt:lpstr>Exercise 2b page 56. Work individually.  Read the text and decide if the sentences are T (True), F (False) or DS (Doesn’t say)</vt:lpstr>
      <vt:lpstr>Let’s check your answers:  Read the text and decide if the sentences are T (True), F (False) or DS (Doesn’t say)</vt:lpstr>
      <vt:lpstr>Assess your work.</vt:lpstr>
      <vt:lpstr>Слайд 22</vt:lpstr>
      <vt:lpstr>   -clever -cool -naughty -caring -kind -friendly -funny  -noisy</vt:lpstr>
      <vt:lpstr>What is …. like? </vt:lpstr>
      <vt:lpstr>Answer your partner’s questions? Work in pairs.</vt:lpstr>
      <vt:lpstr>Слайд 26</vt:lpstr>
      <vt:lpstr>Answer the questions:</vt:lpstr>
      <vt:lpstr>Слайд 28</vt:lpstr>
      <vt:lpstr>Слайд 29</vt:lpstr>
      <vt:lpstr>At home you should…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г.Москвы Западное окружное управление образования Государственное бюджетное образовательное  учреждение Школа № 1593 Структурное подразление № 3</dc:title>
  <dc:creator>user</dc:creator>
  <cp:lastModifiedBy>user</cp:lastModifiedBy>
  <cp:revision>55</cp:revision>
  <dcterms:created xsi:type="dcterms:W3CDTF">2019-05-21T07:32:00Z</dcterms:created>
  <dcterms:modified xsi:type="dcterms:W3CDTF">2020-12-13T15:29:01Z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