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9"/>
  </p:notesMasterIdLst>
  <p:sldIdLst>
    <p:sldId id="281" r:id="rId2"/>
    <p:sldId id="315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80" r:id="rId27"/>
    <p:sldId id="379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78" r:id="rId61"/>
    <p:sldId id="326" r:id="rId62"/>
    <p:sldId id="327" r:id="rId63"/>
    <p:sldId id="328" r:id="rId64"/>
    <p:sldId id="329" r:id="rId65"/>
    <p:sldId id="299" r:id="rId66"/>
    <p:sldId id="381" r:id="rId67"/>
    <p:sldId id="383" r:id="rId68"/>
    <p:sldId id="384" r:id="rId69"/>
    <p:sldId id="385" r:id="rId70"/>
    <p:sldId id="386" r:id="rId71"/>
    <p:sldId id="387" r:id="rId72"/>
    <p:sldId id="388" r:id="rId73"/>
    <p:sldId id="389" r:id="rId74"/>
    <p:sldId id="390" r:id="rId75"/>
    <p:sldId id="391" r:id="rId76"/>
    <p:sldId id="392" r:id="rId77"/>
    <p:sldId id="393" r:id="rId78"/>
    <p:sldId id="394" r:id="rId79"/>
    <p:sldId id="395" r:id="rId80"/>
    <p:sldId id="396" r:id="rId81"/>
    <p:sldId id="397" r:id="rId82"/>
    <p:sldId id="398" r:id="rId83"/>
    <p:sldId id="399" r:id="rId84"/>
    <p:sldId id="400" r:id="rId85"/>
    <p:sldId id="401" r:id="rId86"/>
    <p:sldId id="402" r:id="rId87"/>
    <p:sldId id="403" r:id="rId88"/>
    <p:sldId id="404" r:id="rId89"/>
    <p:sldId id="405" r:id="rId90"/>
    <p:sldId id="406" r:id="rId91"/>
    <p:sldId id="407" r:id="rId92"/>
    <p:sldId id="408" r:id="rId93"/>
    <p:sldId id="409" r:id="rId94"/>
    <p:sldId id="410" r:id="rId95"/>
    <p:sldId id="411" r:id="rId96"/>
    <p:sldId id="412" r:id="rId97"/>
    <p:sldId id="413" r:id="rId98"/>
    <p:sldId id="414" r:id="rId99"/>
    <p:sldId id="415" r:id="rId100"/>
    <p:sldId id="416" r:id="rId101"/>
    <p:sldId id="417" r:id="rId102"/>
    <p:sldId id="418" r:id="rId103"/>
    <p:sldId id="419" r:id="rId104"/>
    <p:sldId id="420" r:id="rId105"/>
    <p:sldId id="421" r:id="rId106"/>
    <p:sldId id="422" r:id="rId107"/>
    <p:sldId id="423" r:id="rId108"/>
    <p:sldId id="424" r:id="rId109"/>
    <p:sldId id="425" r:id="rId110"/>
    <p:sldId id="426" r:id="rId111"/>
    <p:sldId id="427" r:id="rId112"/>
    <p:sldId id="428" r:id="rId113"/>
    <p:sldId id="429" r:id="rId114"/>
    <p:sldId id="430" r:id="rId115"/>
    <p:sldId id="431" r:id="rId116"/>
    <p:sldId id="447" r:id="rId117"/>
    <p:sldId id="448" r:id="rId118"/>
    <p:sldId id="449" r:id="rId119"/>
    <p:sldId id="432" r:id="rId120"/>
    <p:sldId id="433" r:id="rId121"/>
    <p:sldId id="434" r:id="rId122"/>
    <p:sldId id="435" r:id="rId123"/>
    <p:sldId id="436" r:id="rId124"/>
    <p:sldId id="437" r:id="rId125"/>
    <p:sldId id="438" r:id="rId126"/>
    <p:sldId id="439" r:id="rId127"/>
    <p:sldId id="440" r:id="rId128"/>
    <p:sldId id="441" r:id="rId129"/>
    <p:sldId id="442" r:id="rId130"/>
    <p:sldId id="443" r:id="rId131"/>
    <p:sldId id="444" r:id="rId132"/>
    <p:sldId id="445" r:id="rId133"/>
    <p:sldId id="279" r:id="rId134"/>
    <p:sldId id="446" r:id="rId135"/>
    <p:sldId id="450" r:id="rId136"/>
    <p:sldId id="451" r:id="rId137"/>
    <p:sldId id="452" r:id="rId1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D62544-06BF-4CA0-8788-B3CAC3864297}">
          <p14:sldIdLst>
            <p14:sldId id="281"/>
            <p14:sldId id="315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80"/>
            <p14:sldId id="379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78"/>
            <p14:sldId id="326"/>
            <p14:sldId id="327"/>
            <p14:sldId id="328"/>
            <p14:sldId id="329"/>
            <p14:sldId id="299"/>
            <p14:sldId id="381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47"/>
            <p14:sldId id="448"/>
            <p14:sldId id="449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279"/>
            <p14:sldId id="446"/>
            <p14:sldId id="450"/>
            <p14:sldId id="451"/>
            <p14:sldId id="45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0000"/>
    <a:srgbClr val="220000"/>
    <a:srgbClr val="001800"/>
    <a:srgbClr val="003300"/>
    <a:srgbClr val="2B100F"/>
    <a:srgbClr val="760000"/>
    <a:srgbClr val="600000"/>
    <a:srgbClr val="FA7304"/>
    <a:srgbClr val="000F2E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574" autoAdjust="0"/>
  </p:normalViewPr>
  <p:slideViewPr>
    <p:cSldViewPr>
      <p:cViewPr>
        <p:scale>
          <a:sx n="60" d="100"/>
          <a:sy n="60" d="100"/>
        </p:scale>
        <p:origin x="-59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2552-6F09-49D0-8F57-85FB7E42721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A33DC-CC4B-4409-84A4-65F2A3DF5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0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33DC-CC4B-4409-84A4-65F2A3DF521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33DC-CC4B-4409-84A4-65F2A3DF521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CBE9-C66D-4D2B-A9DD-9CEF54359301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8AB5D-B494-466A-A307-7F78E63EC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0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10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3.png"/><Relationship Id="rId4" Type="http://schemas.openxmlformats.org/officeDocument/2006/relationships/slide" Target="slide10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0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10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7.jpeg"/><Relationship Id="rId4" Type="http://schemas.openxmlformats.org/officeDocument/2006/relationships/image" Target="../media/image12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0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11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7.jpeg"/><Relationship Id="rId4" Type="http://schemas.openxmlformats.org/officeDocument/2006/relationships/image" Target="../media/image1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11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1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7.jpeg"/><Relationship Id="rId4" Type="http://schemas.openxmlformats.org/officeDocument/2006/relationships/image" Target="../media/image12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11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7.jpeg"/><Relationship Id="rId4" Type="http://schemas.openxmlformats.org/officeDocument/2006/relationships/image" Target="../media/image12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11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0.wav"/><Relationship Id="rId5" Type="http://schemas.openxmlformats.org/officeDocument/2006/relationships/image" Target="../media/image127.jpeg"/><Relationship Id="rId4" Type="http://schemas.openxmlformats.org/officeDocument/2006/relationships/image" Target="../media/image123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12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27.jpeg"/><Relationship Id="rId4" Type="http://schemas.openxmlformats.org/officeDocument/2006/relationships/image" Target="../media/image12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12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27.jpeg"/><Relationship Id="rId4" Type="http://schemas.openxmlformats.org/officeDocument/2006/relationships/image" Target="../media/image12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129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27.jpeg"/><Relationship Id="rId4" Type="http://schemas.openxmlformats.org/officeDocument/2006/relationships/image" Target="../media/image12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13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27.jpeg"/><Relationship Id="rId4" Type="http://schemas.openxmlformats.org/officeDocument/2006/relationships/image" Target="../media/image12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hyperlink" Target="http://oboi77.ru/file/product/medium/Fotooboi_s_mjachem_v_setke.jpg" TargetMode="External"/><Relationship Id="rId3" Type="http://schemas.openxmlformats.org/officeDocument/2006/relationships/hyperlink" Target="https://youtu.be/yTyoL0HJFgE" TargetMode="External"/><Relationship Id="rId7" Type="http://schemas.openxmlformats.org/officeDocument/2006/relationships/hyperlink" Target="https://www.moscow.regnews.info/wp-content/uploads/2016/09/210916_1.jpg" TargetMode="External"/><Relationship Id="rId2" Type="http://schemas.openxmlformats.org/officeDocument/2006/relationships/hyperlink" Target="https://youtu.be/C84BaGhn3Q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Lbr81slD17k" TargetMode="External"/><Relationship Id="rId5" Type="http://schemas.openxmlformats.org/officeDocument/2006/relationships/hyperlink" Target="https://youtu.be/WalTbfxx2w4" TargetMode="External"/><Relationship Id="rId4" Type="http://schemas.openxmlformats.org/officeDocument/2006/relationships/hyperlink" Target="https://youtu.be/YdHmGo1aS8s" TargetMode="External"/><Relationship Id="rId9" Type="http://schemas.openxmlformats.org/officeDocument/2006/relationships/hyperlink" Target="http://333v.ru/uploads/09/09e4c694aee9a419f778fe555d38a910.jpg" TargetMode="Externa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hyperlink" Target="http://strikerfootball.ru/wp-content/uploads/2016/12/79661767.jpg" TargetMode="External"/><Relationship Id="rId3" Type="http://schemas.openxmlformats.org/officeDocument/2006/relationships/hyperlink" Target="http://mykrosovkii.ru/images/ball-and-bootmykrossovki.jpg" TargetMode="External"/><Relationship Id="rId7" Type="http://schemas.openxmlformats.org/officeDocument/2006/relationships/hyperlink" Target="http://lf.net.ua/images/material/fotogalery/club/England/drugie/&#1042;&#1077;&#1089;&#1090;_&#1041;&#1088;&#1086;&#1084;&#1074;&#1080;&#1095;.1892_&#1075;&#1086;&#1076;.&#1057;_&#1050;&#1091;&#1073;&#1082;&#1086;&#1084;_&#1040;&#1085;&#1075;&#1083;&#1080;_1892-&#1075;&#1086;_&#1075;&#1086;&#1076;&#1072;.jpg" TargetMode="External"/><Relationship Id="rId2" Type="http://schemas.openxmlformats.org/officeDocument/2006/relationships/hyperlink" Target="https://otvet.imgsmail.ru/download/69b81f82084bb1efa02b2eb9757dfd1d_i-7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1.bp.blogspot.com/-bXYEupSKVy8/T09aXfkVx0I/AAAAAAAAABM/EjbdwZA3Z3Q/s1600/511ddf8718a5.jpg" TargetMode="External"/><Relationship Id="rId11" Type="http://schemas.openxmlformats.org/officeDocument/2006/relationships/hyperlink" Target="http://www.ulmqt9asv8baf7b7a6bd7a4f.ulmqt9asv8baf7b7a6bd7a4f.setwalls.ru/pic/201304/1920x1200/setwalls.ru-20001.jpg" TargetMode="External"/><Relationship Id="rId5" Type="http://schemas.openxmlformats.org/officeDocument/2006/relationships/hyperlink" Target="http://www.&#1085;&#1091;&#1088;&#1092;&#1089;.&#1088;&#1092;/wp-content/uploads/2014/10/1330323423_flomar_football_soccer-50x50.png" TargetMode="External"/><Relationship Id="rId10" Type="http://schemas.openxmlformats.org/officeDocument/2006/relationships/hyperlink" Target="http://premiership.ru/upload/2009/07/Ronaldo-2.jpg" TargetMode="External"/><Relationship Id="rId4" Type="http://schemas.openxmlformats.org/officeDocument/2006/relationships/hyperlink" Target="https://www.footy-boots.com/wp-content/uploads/2007/05/1830boot.jpg" TargetMode="External"/><Relationship Id="rId9" Type="http://schemas.openxmlformats.org/officeDocument/2006/relationships/hyperlink" Target="http://icdn.lenta.ru/images/2014/05/21/12/20140521124421467/preview_2654b93b05d62d2fd07cb54b64a108e3.jpg" TargetMode="Externa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hyperlink" Target="https://i.ytimg.com/vi/-M9WxRigMoA/maxresdefault.jpg" TargetMode="External"/><Relationship Id="rId3" Type="http://schemas.openxmlformats.org/officeDocument/2006/relationships/hyperlink" Target="https://scontent.cdninstagram.com/hphotos-xaf1/t51.2885-15/s640x640/sh0.08/e35/11881602_1697234167173109_1074254839_n.jpg" TargetMode="External"/><Relationship Id="rId7" Type="http://schemas.openxmlformats.org/officeDocument/2006/relationships/hyperlink" Target="https://s.yimg.com/ny/api/res/1.2/0ZVI7Gx2azHRJnfgF6eEvg--/YXBwaWQ9aGlnaGxhbmRlcjt3PTEyODA7aD03MjA-/https:/s.yimg.com/uu/api/res/1.2/rNb2q1IQ6XQ.16kADitenA--~B/aD0xMDgwO3c9MTkyMDtzbT0xO2FwcGlkPXl0YWNoeW9u/http:/media.zenfs.com/es-US/homerun/esus.goal.com/d823d4304ea714905c7e2d2815aace33" TargetMode="External"/><Relationship Id="rId2" Type="http://schemas.openxmlformats.org/officeDocument/2006/relationships/hyperlink" Target="https://www.interfax.by/files/2012-12/20121210-162131-52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tr.city/upload/resize_cache/iblock/ff3/1200_630_2/team_2444978_960_720.jpg" TargetMode="External"/><Relationship Id="rId5" Type="http://schemas.openxmlformats.org/officeDocument/2006/relationships/hyperlink" Target="http://s.weltsport.net/picmon/1d/4gu_3e3W7_l.jpg" TargetMode="External"/><Relationship Id="rId10" Type="http://schemas.openxmlformats.org/officeDocument/2006/relationships/hyperlink" Target="http://lfcstats.co.uk/chelsea7.jpg" TargetMode="External"/><Relationship Id="rId4" Type="http://schemas.openxmlformats.org/officeDocument/2006/relationships/hyperlink" Target="https://images.theconversation.com/files/67970/original/image-20141223-18405-18hawjb.jpg?ixlib=rb-1.1.0&amp;q=45&amp;auto=format&amp;w=926&amp;fit=clip" TargetMode="External"/><Relationship Id="rId9" Type="http://schemas.openxmlformats.org/officeDocument/2006/relationships/hyperlink" Target="https://sun1-12.userapi.com/c830509/v830509866/c4944/pMoe0SxdwXA.jpg" TargetMode="Externa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hyperlink" Target="https://im.haberturk.com/galeri/2012/11/16/ver1353074579/419003/3eac5c3fd89a2c6cd5ea957d9f870708_k.jpg" TargetMode="External"/><Relationship Id="rId3" Type="http://schemas.openxmlformats.org/officeDocument/2006/relationships/hyperlink" Target="https://s.hs-data.com/picmon/41/dM3_779Wf_l.jpg" TargetMode="External"/><Relationship Id="rId7" Type="http://schemas.openxmlformats.org/officeDocument/2006/relationships/hyperlink" Target="http://media.tinthethao.com.vn/files/bongda/2017/07/30/nhung-duong-chuyen-ao-dieu-trong-bong-da-221726jpg.jpg" TargetMode="External"/><Relationship Id="rId12" Type="http://schemas.openxmlformats.org/officeDocument/2006/relationships/hyperlink" Target="http://2.bp.blogspot.com/-WGsb10Ci_EM/VVoK5LrFDwI/AAAAAAAABl0/Sb4ZfIh3VKg/s1600/Fotolia_72879594_L_Soccer,+girl.jpg" TargetMode="External"/><Relationship Id="rId2" Type="http://schemas.openxmlformats.org/officeDocument/2006/relationships/hyperlink" Target="https://ca-voice.info/wp-content/uploads/2018/07/103995570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g-fotki.yandex.ru/get/197102/155524319.b4/0_2a71fa_804b9742_orig.jpg" TargetMode="External"/><Relationship Id="rId11" Type="http://schemas.openxmlformats.org/officeDocument/2006/relationships/hyperlink" Target="http://ufl.arenasport38.ru/wp-content/uploads/2018/08/mjach-futbolnyj.jpg" TargetMode="External"/><Relationship Id="rId5" Type="http://schemas.openxmlformats.org/officeDocument/2006/relationships/hyperlink" Target="http://www.mail.tl/wp-content/uploads/2018/05/KMO_164936_00076_1_t218_211452.jpg" TargetMode="External"/><Relationship Id="rId10" Type="http://schemas.openxmlformats.org/officeDocument/2006/relationships/hyperlink" Target="https://vzsf.ru/files/image/tehnika/ostanovka-myacha/77.jpg" TargetMode="External"/><Relationship Id="rId4" Type="http://schemas.openxmlformats.org/officeDocument/2006/relationships/hyperlink" Target="http://img.chvekteznou.ru/sport/img-3526-1529767920.jpg" TargetMode="External"/><Relationship Id="rId9" Type="http://schemas.openxmlformats.org/officeDocument/2006/relationships/hyperlink" Target="https://www.wikihow.com/images_en/thumb/1/19/Kick-a-Soccer-Ball-Step-8.jpg/v4-728px-Kick-a-Soccer-Ball-Step-8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48.xml"/><Relationship Id="rId7" Type="http://schemas.openxmlformats.org/officeDocument/2006/relationships/image" Target="../media/image3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C84BaGhn3Q4" TargetMode="External"/><Relationship Id="rId5" Type="http://schemas.openxmlformats.org/officeDocument/2006/relationships/slide" Target="slide51.xml"/><Relationship Id="rId10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slide" Target="slide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YdHmGo1aS8s" TargetMode="Externa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br81slD17k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yTyoL0HJFgE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slide" Target="slide2.xml"/><Relationship Id="rId4" Type="http://schemas.openxmlformats.org/officeDocument/2006/relationships/image" Target="../media/image9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WalTbfxx2w4" TargetMode="External"/><Relationship Id="rId5" Type="http://schemas.openxmlformats.org/officeDocument/2006/relationships/image" Target="../media/image117.png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slide" Target="slide71.xml"/><Relationship Id="rId4" Type="http://schemas.openxmlformats.org/officeDocument/2006/relationships/image" Target="../media/image1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23.png"/><Relationship Id="rId4" Type="http://schemas.openxmlformats.org/officeDocument/2006/relationships/slide" Target="slide6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slide" Target="slide74.xml"/><Relationship Id="rId4" Type="http://schemas.openxmlformats.org/officeDocument/2006/relationships/image" Target="../media/image12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23.png"/><Relationship Id="rId4" Type="http://schemas.openxmlformats.org/officeDocument/2006/relationships/slide" Target="slide7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slide" Target="slide77.xml"/><Relationship Id="rId4" Type="http://schemas.openxmlformats.org/officeDocument/2006/relationships/image" Target="../media/image12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23.png"/><Relationship Id="rId4" Type="http://schemas.openxmlformats.org/officeDocument/2006/relationships/slide" Target="slide7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slide" Target="slide80.xml"/><Relationship Id="rId4" Type="http://schemas.openxmlformats.org/officeDocument/2006/relationships/image" Target="../media/image12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25.png"/><Relationship Id="rId4" Type="http://schemas.openxmlformats.org/officeDocument/2006/relationships/image" Target="../media/image1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slide" Target="slide84.xml"/><Relationship Id="rId4" Type="http://schemas.openxmlformats.org/officeDocument/2006/relationships/image" Target="../media/image12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5.png"/><Relationship Id="rId4" Type="http://schemas.openxmlformats.org/officeDocument/2006/relationships/image" Target="../media/image12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slide" Target="slide87.xml"/><Relationship Id="rId4" Type="http://schemas.openxmlformats.org/officeDocument/2006/relationships/image" Target="../media/image12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5.png"/><Relationship Id="rId4" Type="http://schemas.openxmlformats.org/officeDocument/2006/relationships/image" Target="../media/image12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slide" Target="slide90.xml"/><Relationship Id="rId4" Type="http://schemas.openxmlformats.org/officeDocument/2006/relationships/image" Target="../media/image12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5.png"/><Relationship Id="rId4" Type="http://schemas.openxmlformats.org/officeDocument/2006/relationships/image" Target="../media/image1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9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slide" Target="slide93.xml"/><Relationship Id="rId4" Type="http://schemas.openxmlformats.org/officeDocument/2006/relationships/image" Target="../media/image12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5.png"/><Relationship Id="rId4" Type="http://schemas.openxmlformats.org/officeDocument/2006/relationships/image" Target="../media/image12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9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3.png"/><Relationship Id="rId4" Type="http://schemas.openxmlformats.org/officeDocument/2006/relationships/slide" Target="slide9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3.png"/><Relationship Id="rId4" Type="http://schemas.openxmlformats.org/officeDocument/2006/relationships/slide" Target="slide10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3.png"/><Relationship Id="rId4" Type="http://schemas.openxmlformats.org/officeDocument/2006/relationships/slide" Target="slide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420888"/>
          </a:xfrm>
        </p:spPr>
        <p:txBody>
          <a:bodyPr lIns="360000" tIns="360000" rIns="0" bIns="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l"/>
            <a:r>
              <a:rPr lang="ru-RU" sz="12000" i="1" dirty="0" smtClean="0">
                <a:ln>
                  <a:solidFill>
                    <a:schemeClr val="tx1"/>
                  </a:solidFill>
                </a:ln>
                <a:effectLst>
                  <a:glow rad="381000">
                    <a:srgbClr val="220000"/>
                  </a:glow>
                </a:effectLst>
                <a:latin typeface="+mn-lt"/>
              </a:rPr>
              <a:t>ФУТБОЛ</a:t>
            </a:r>
            <a:endParaRPr lang="ru-RU" sz="12000" i="1" dirty="0">
              <a:ln>
                <a:solidFill>
                  <a:schemeClr val="tx1"/>
                </a:solidFill>
              </a:ln>
              <a:effectLst>
                <a:glow rad="381000">
                  <a:srgbClr val="220000"/>
                </a:glo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1008112"/>
          </a:xfrm>
        </p:spPr>
        <p:txBody>
          <a:bodyPr lIns="180000" tIns="0" rIns="0" bIns="0">
            <a:normAutofit fontScale="77500" lnSpcReduction="20000"/>
          </a:bodyPr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  <a:effectLst>
                  <a:glow rad="228600">
                    <a:srgbClr val="220000"/>
                  </a:glow>
                </a:effectLst>
              </a:rPr>
              <a:t>Презентацию подготовила:  учитель физической культуры</a:t>
            </a:r>
          </a:p>
          <a:p>
            <a:pPr algn="l"/>
            <a:r>
              <a:rPr lang="ru-RU" sz="2800" i="1" dirty="0">
                <a:solidFill>
                  <a:schemeClr val="tx1"/>
                </a:solidFill>
                <a:effectLst>
                  <a:glow rad="228600">
                    <a:srgbClr val="220000"/>
                  </a:glow>
                </a:effectLst>
              </a:rPr>
              <a:t>Осипова Марина Дмитриевна</a:t>
            </a:r>
          </a:p>
          <a:p>
            <a:pPr algn="l"/>
            <a:r>
              <a:rPr lang="ru-RU" sz="2800" i="1" dirty="0" smtClean="0">
                <a:solidFill>
                  <a:schemeClr val="tx1"/>
                </a:solidFill>
                <a:effectLst>
                  <a:glow rad="228600">
                    <a:srgbClr val="220000"/>
                  </a:glow>
                </a:effectLst>
              </a:rPr>
              <a:t>МАОУ «Образовательный центр №2 города Челябинска»</a:t>
            </a:r>
          </a:p>
        </p:txBody>
      </p:sp>
      <p:pic>
        <p:nvPicPr>
          <p:cNvPr id="5" name="Picture 2" descr="C:\Users\Марина\ШКОЛА\прези мои\для редактирования\гиф-спорт\футбол\2254344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15" y="4005064"/>
            <a:ext cx="1149157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771071"/>
            <a:ext cx="9144000" cy="3161985"/>
          </a:xfrm>
          <a:prstGeom prst="rect">
            <a:avLst/>
          </a:prstGeom>
        </p:spPr>
        <p:txBody>
          <a:bodyPr vert="horz" lIns="360000" tIns="0" rIns="36000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smtClean="0">
                <a:effectLst>
                  <a:glow rad="101600">
                    <a:schemeClr val="bg1"/>
                  </a:glow>
                </a:effectLst>
                <a:latin typeface="+mn-lt"/>
              </a:rPr>
              <a:t>Футбол постепенно утверждался </a:t>
            </a:r>
          </a:p>
          <a:p>
            <a:r>
              <a:rPr lang="ru-RU" i="1" dirty="0" smtClean="0">
                <a:effectLst>
                  <a:glow rad="101600">
                    <a:schemeClr val="bg1"/>
                  </a:glow>
                </a:effectLst>
                <a:latin typeface="+mn-lt"/>
              </a:rPr>
              <a:t>в качестве общенационального  </a:t>
            </a:r>
          </a:p>
          <a:p>
            <a:r>
              <a:rPr lang="ru-RU" i="1" dirty="0" smtClean="0">
                <a:effectLst>
                  <a:glow rad="101600">
                    <a:schemeClr val="bg1"/>
                  </a:glow>
                </a:effectLst>
                <a:latin typeface="+mn-lt"/>
              </a:rPr>
              <a:t>вида спорта.</a:t>
            </a:r>
            <a:endParaRPr lang="ru-RU" i="1" dirty="0">
              <a:effectLst>
                <a:glow rad="101600">
                  <a:schemeClr val="bg1"/>
                </a:glow>
              </a:effectLst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149080"/>
            <a:ext cx="9144000" cy="1728192"/>
          </a:xfrm>
          <a:prstGeom prst="rect">
            <a:avLst/>
          </a:prstGeom>
        </p:spPr>
        <p:txBody>
          <a:bodyPr vert="horz" lIns="540000" tIns="0" rIns="54000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Так зарождался современный футбол…</a:t>
            </a:r>
            <a:endParaRPr lang="ru-RU" i="1" dirty="0">
              <a:effectLst>
                <a:glow rad="127000">
                  <a:schemeClr val="bg1"/>
                </a:glow>
              </a:effectLst>
              <a:latin typeface="+mn-lt"/>
            </a:endParaRPr>
          </a:p>
        </p:txBody>
      </p:sp>
      <p:pic>
        <p:nvPicPr>
          <p:cNvPr id="5" name="Picture 2" descr="C:\Users\Марина\ШКОЛА\ДОКИ\ФУТБОЛ\фото, картинки\старое фото\ведение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97" y="-1"/>
            <a:ext cx="9100792" cy="2265127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3. 	Футбольный фристайл – это искусство выполнения футбольным мячом различных трюков, используя: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8843" y="4663456"/>
            <a:ext cx="9144000" cy="8822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ердце, лёгкие и нервную систему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Все ответы верны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1841" y="2265127"/>
            <a:ext cx="9144000" cy="8758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стопы, колени, грудь, плечи и голову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1101" y="3428745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ноги, руки, живот и голову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1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390713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3584463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92200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3" y="591128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47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hppcc\Desktop\Work\02 My Prezentation\! для редактирования\картинки\смайлы\смайлы новые\post-21069-1457159908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087820"/>
            <a:ext cx="4815289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688632"/>
          </a:xfrm>
        </p:spPr>
        <p:txBody>
          <a:bodyPr lIns="360000" tIns="0" rIns="360000" bIns="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69850" h="69850" prst="divot"/>
            </a:sp3d>
          </a:bodyPr>
          <a:lstStyle/>
          <a:p>
            <a:pPr marL="0" indent="0" algn="ctr">
              <a:lnSpc>
                <a:spcPct val="150000"/>
              </a:lnSpc>
            </a:pPr>
            <a:r>
              <a:rPr lang="ru-RU" sz="60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1270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т о р и я </a:t>
            </a:r>
            <a:br>
              <a:rPr lang="ru-RU" sz="60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1270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1270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 з н и к н о в е н и я    </a:t>
            </a:r>
            <a:br>
              <a:rPr lang="ru-RU" sz="60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1270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1270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 у т б о л а</a:t>
            </a:r>
            <a:endParaRPr lang="ru-RU" sz="6000" b="1" i="1" dirty="0">
              <a:ln w="6350">
                <a:noFill/>
              </a:ln>
              <a:solidFill>
                <a:srgbClr val="FFFF00"/>
              </a:solidFill>
              <a:effectLst>
                <a:glow rad="1270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2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1. 	Что, в переводе с английского,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означает футбол?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Нога и ворота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Нога и мяч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Бить ногой по мячу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Мяч и ворота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279974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2" y="349402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1351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47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Work\02 My Prezentation\! для редактирования\картинки\смайлы\смайлы новые\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2169"/>
            <a:ext cx="5451350" cy="45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2. 	Какая страна считается  официальной родиной футбола? 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США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Бразилия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Англия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6"/>
            <a:ext cx="9144000" cy="10267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Россия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279974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3" y="3539370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1351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47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Work\02 My Prezentation\! для редактирования\картинки\смайлы\смайлы новые\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2169"/>
            <a:ext cx="5451350" cy="45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56792"/>
          </a:xfrm>
        </p:spPr>
        <p:txBody>
          <a:bodyPr>
            <a:noAutofit/>
          </a:bodyPr>
          <a:lstStyle/>
          <a:p>
            <a:r>
              <a:rPr lang="ru-RU" sz="3200" i="1" dirty="0">
                <a:effectLst>
                  <a:glow rad="127000">
                    <a:schemeClr val="bg1"/>
                  </a:glow>
                </a:effectLst>
                <a:latin typeface="+mn-lt"/>
              </a:rPr>
              <a:t>Во всем мире </a:t>
            </a:r>
            <a:r>
              <a:rPr lang="ru-RU" sz="32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официальной датой </a:t>
            </a:r>
            <a:r>
              <a:rPr lang="ru-RU" sz="3200" i="1" dirty="0">
                <a:effectLst>
                  <a:glow rad="127000">
                    <a:schemeClr val="bg1"/>
                  </a:glow>
                </a:effectLst>
                <a:latin typeface="+mn-lt"/>
              </a:rPr>
              <a:t>рождения футбола считается </a:t>
            </a:r>
            <a:r>
              <a:rPr lang="ru-RU" sz="3200" b="1" i="1" u="sng" dirty="0">
                <a:effectLst>
                  <a:glow rad="127000">
                    <a:schemeClr val="bg1"/>
                  </a:glow>
                </a:effectLst>
                <a:latin typeface="+mn-lt"/>
              </a:rPr>
              <a:t>1863</a:t>
            </a:r>
            <a:r>
              <a:rPr lang="ru-RU" sz="3200" i="1" dirty="0">
                <a:effectLst>
                  <a:glow rad="127000">
                    <a:schemeClr val="bg1"/>
                  </a:glow>
                </a:effectLst>
                <a:latin typeface="+mn-lt"/>
              </a:rPr>
              <a:t> год,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4000" cy="1412776"/>
          </a:xfrm>
        </p:spPr>
        <p:txBody>
          <a:bodyPr lIns="180000" tIns="0" rIns="180000" bIns="0" anchor="ctr" anchorCtr="0"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а страной, подарившей миру эту забаву – </a:t>
            </a:r>
            <a:r>
              <a:rPr lang="ru-RU" b="1" i="1" u="sng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АНГЛИЯ.</a:t>
            </a:r>
            <a:endParaRPr lang="ru-RU" b="1" i="1" u="sng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7170" name="Picture 2" descr="C:\Users\Марина\ШКОЛА\ДОКИ\ФУТБОЛ\фото, картинки\фото-современ. футбол\ведение\stiven-dzherrard-i-samujel-jet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72" y="1340768"/>
            <a:ext cx="8352928" cy="4290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3. 	Какой год считается официальной датой рождения футбола?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1900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1908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1863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1896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279974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2" y="349402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1" y="471351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47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Work\02 My Prezentation\! для редактирования\картинки\смайлы\смайлы новые\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2169"/>
            <a:ext cx="5451350" cy="45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4. В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каком году футбол официально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был включён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в программу Олимпийских игр:</a:t>
            </a:r>
            <a:endParaRPr lang="ru-RU" sz="36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1916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1908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1900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1863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202259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3" y="350416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9715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47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Work\02 My Prezentation\! для редактирования\картинки\смайлы\смайлы новые\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2169"/>
            <a:ext cx="5451350" cy="45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4. В каком году впервые в России был проведён Чемпионат мира по футболу:</a:t>
            </a:r>
            <a:endParaRPr lang="ru-RU" sz="36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1918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2018</a:t>
            </a:r>
            <a:endParaRPr lang="ru-RU" sz="36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2000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1896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202259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3" y="350416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9715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47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Work\02 My Prezentation\! для редактирования\картинки\смайлы\смайлы новые\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2169"/>
            <a:ext cx="5451350" cy="45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1328"/>
          </a:xfrm>
        </p:spPr>
        <p:txBody>
          <a:bodyPr lIns="360000" tIns="0" rIns="360000" bIns="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69850" h="69850" prst="divot"/>
            </a:sp3d>
          </a:bodyPr>
          <a:lstStyle/>
          <a:p>
            <a:pPr marL="0" indent="0" algn="ctr">
              <a:lnSpc>
                <a:spcPct val="150000"/>
              </a:lnSpc>
            </a:pPr>
            <a:r>
              <a:rPr lang="ru-RU" sz="54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635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</a:t>
            </a:r>
            <a:r>
              <a:rPr lang="en-US" sz="54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635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635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</a:t>
            </a:r>
            <a:r>
              <a:rPr lang="en-US" sz="54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635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635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635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54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635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635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футбол</a:t>
            </a:r>
            <a:endParaRPr lang="ru-RU" sz="5400" b="1" i="1" dirty="0">
              <a:ln w="6350">
                <a:noFill/>
              </a:ln>
              <a:solidFill>
                <a:srgbClr val="FFFF00"/>
              </a:solidFill>
              <a:effectLst>
                <a:glow rad="635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5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2816"/>
          </a:xfrm>
        </p:spPr>
        <p:txBody>
          <a:bodyPr lIns="360000" tIns="180000" rIns="360000" bIns="0" anchor="ctr" anchorCtr="0">
            <a:normAutofit/>
          </a:bodyPr>
          <a:lstStyle/>
          <a:p>
            <a:r>
              <a:rPr lang="ru-RU" sz="3200" i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Впервые </a:t>
            </a:r>
            <a:r>
              <a:rPr lang="ru-RU" sz="3200" i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соревнования по футболу появились </a:t>
            </a:r>
            <a:r>
              <a:rPr lang="ru-RU" sz="3200" i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на Олимпийских Играх </a:t>
            </a:r>
            <a:r>
              <a:rPr lang="ru-RU" sz="3200" i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 в </a:t>
            </a:r>
            <a:r>
              <a:rPr lang="ru-RU" sz="3200" i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1900 году,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4653136"/>
            <a:ext cx="9144000" cy="2204864"/>
          </a:xfrm>
          <a:prstGeom prst="rect">
            <a:avLst/>
          </a:prstGeom>
        </p:spPr>
        <p:txBody>
          <a:bodyPr vert="horz" lIns="360000" tIns="0" rIns="36000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</a:rPr>
              <a:t>но тогда футбол ещё </a:t>
            </a:r>
            <a:r>
              <a:rPr lang="ru-RU" sz="3200" i="1" u="sng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</a:rPr>
              <a:t>не был официально</a:t>
            </a:r>
            <a:endParaRPr lang="ru-RU" sz="3200" i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3200" i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</a:rPr>
              <a:t>олимпийским видом спорта.</a:t>
            </a:r>
            <a:endParaRPr lang="ru-RU" sz="3200" i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1. 	Как называется амплуа игрока, играющего в атаке?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Нападающий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Вратарь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Атакующий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Защитник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279974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3" y="349402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1351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34" y="72426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Work\02 My Prezentation\! для редактирования\картинки\смайлы\смайлы новые\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2169"/>
            <a:ext cx="5451350" cy="45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2. 	Как называется амплуа игрока, защищающего свои ворота?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Нападающий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Вратарь</a:t>
            </a:r>
            <a:endParaRPr lang="ru-RU" sz="36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Атакующий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+mj-lt"/>
              </a:rPr>
              <a:t>Защитник</a:t>
            </a:r>
            <a:endParaRPr lang="ru-RU" sz="3600" b="1" dirty="0">
              <a:solidFill>
                <a:srgbClr val="FFFF00"/>
              </a:solidFill>
              <a:effectLst/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279974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349402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1351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47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Work\02 My Prezentation\! для редактирования\картинки\смайлы\смайлы новые\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2169"/>
            <a:ext cx="5451350" cy="45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3. 	Технические элементы, которые используют игроки в футбол?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Передача, остановка, ведение, удар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Кувырок, стойка на голове, шпагат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Передача, приём, нападающий удар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Передача, бросок, блокшот, ведение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2" y="2279974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3" y="349402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1" y="471351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47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Work\02 My Prezentation\! для редактирования\картинки\смайлы\смайлы новые\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2169"/>
            <a:ext cx="5451350" cy="45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4. 	Какие разновидности передач 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вы знаете?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29722" y="4465516"/>
            <a:ext cx="9144000" cy="10310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Внутренней стороной стопы,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средней 	частью подъёма, подошвой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Передача в прыжке, спиной к цели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Двумя руками от груди, одной от плеча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Носком, коленом, головой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2" y="2279974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1" y="349402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66871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2816"/>
          </a:xfrm>
        </p:spPr>
        <p:txBody>
          <a:bodyPr>
            <a:noAutofit/>
          </a:bodyPr>
          <a:lstStyle/>
          <a:p>
            <a:r>
              <a:rPr lang="ru-RU" sz="3600" i="1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Официально</a:t>
            </a:r>
            <a:r>
              <a:rPr lang="ru-RU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футбол </a:t>
            </a:r>
            <a:r>
              <a:rPr lang="ru-RU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был включён </a:t>
            </a:r>
            <a:r>
              <a:rPr lang="ru-RU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ru-RU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программу </a:t>
            </a:r>
            <a:r>
              <a:rPr lang="ru-RU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Олимпиады</a:t>
            </a:r>
            <a:endParaRPr lang="ru-RU" sz="3600" i="1" dirty="0">
              <a:solidFill>
                <a:srgbClr val="FFFF0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229200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>
                <a:solidFill>
                  <a:srgbClr val="FFFF00"/>
                </a:solidFill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  <a:t>в Лондоне в  </a:t>
            </a:r>
            <a:r>
              <a:rPr lang="ru-RU" sz="5400" i="1" u="sng" dirty="0" smtClean="0">
                <a:solidFill>
                  <a:srgbClr val="FFFF00"/>
                </a:solidFill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  <a:t>1908</a:t>
            </a:r>
            <a:r>
              <a:rPr lang="ru-RU" sz="5400" i="1" dirty="0" smtClean="0">
                <a:solidFill>
                  <a:srgbClr val="FFFF00"/>
                </a:solidFill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  <a:t> году</a:t>
            </a:r>
            <a:endParaRPr lang="ru-RU" sz="5400" i="1" dirty="0">
              <a:solidFill>
                <a:srgbClr val="FFFF00"/>
              </a:solidFill>
              <a:effectLst>
                <a:glow rad="889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7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47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Work\02 My Prezentation\! для редактирования\картинки\смайлы\смайлы новые\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2169"/>
            <a:ext cx="5451350" cy="45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26530"/>
            <a:ext cx="7992888" cy="1512168"/>
          </a:xfrm>
          <a:prstGeom prst="rect">
            <a:avLst/>
          </a:prstGeom>
          <a:noFill/>
        </p:spPr>
        <p:txBody>
          <a:bodyPr wrap="square" lIns="0" tIns="0" rIns="0" bIns="0" anchor="ctr" anchorCtr="0">
            <a:prstTxWarp prst="textDeflateBottom">
              <a:avLst>
                <a:gd name="adj" fmla="val 67724"/>
              </a:avLst>
            </a:prstTxWarp>
            <a:normAutofit/>
            <a:scene3d>
              <a:camera prst="orthographicFront"/>
              <a:lightRig rig="soft" dir="tl"/>
            </a:scene3d>
            <a:sp3d extrusionH="25400" contourW="8890" prstMaterial="metal">
              <a:bevelT w="38100" h="31750"/>
              <a:bevelB w="38100" h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dirty="0" smtClean="0">
                <a:ln w="11430"/>
                <a:solidFill>
                  <a:srgbClr val="C00000"/>
                </a:solidFill>
                <a:effectLst/>
                <a:latin typeface="+mj-lt"/>
              </a:rPr>
              <a:t>Кто  выиграл?</a:t>
            </a:r>
          </a:p>
        </p:txBody>
      </p:sp>
      <p:pic>
        <p:nvPicPr>
          <p:cNvPr id="2051" name="Picture 3" descr="C:\Users\hppcc\Desktop\Work\02 My Prezentation\! для редактирования\картинки\смайлы\смайлы новые\MB900425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861" y="3454775"/>
            <a:ext cx="2226310" cy="22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285694"/>
          </a:xfrm>
        </p:spPr>
        <p:txBody>
          <a:bodyPr>
            <a:normAutofit/>
            <a:scene3d>
              <a:camera prst="orthographicFront"/>
              <a:lightRig rig="twoPt" dir="t"/>
            </a:scene3d>
            <a:sp3d extrusionH="57150" prstMaterial="metal">
              <a:bevelT w="38100" h="38100"/>
              <a:bevelB w="38100" h="38100"/>
            </a:sp3d>
          </a:bodyPr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Спасибо  за  внимание)</a:t>
            </a:r>
            <a:endParaRPr lang="ru-RU" i="1" dirty="0">
              <a:solidFill>
                <a:srgbClr val="FFFF00"/>
              </a:solidFill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5000636"/>
            <a:ext cx="1643074" cy="571504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21506" name="Picture 2" descr="C:\Users\Марина\ШКОЛА\ФУТБОЛ\фото-современ. футбол\звёзды\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906382"/>
            <a:ext cx="3714924" cy="4477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792088"/>
          </a:xfrm>
        </p:spPr>
        <p:txBody>
          <a:bodyPr lIns="0" tIns="0" rIns="0" bIns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glow rad="114300">
                    <a:schemeClr val="bg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Ссылки на используемый материал в презентации</a:t>
            </a:r>
            <a:endParaRPr lang="ru-RU" sz="2800" b="1" i="1" dirty="0">
              <a:solidFill>
                <a:srgbClr val="FFFF00"/>
              </a:solidFill>
              <a:effectLst>
                <a:glow rad="114300">
                  <a:schemeClr val="bg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 lIns="180000" tIns="36000" rIns="108000" bIns="36000">
            <a:noAutofit/>
          </a:bodyPr>
          <a:lstStyle/>
          <a:p>
            <a:r>
              <a:rPr lang="ru-RU" sz="2000" dirty="0" smtClean="0"/>
              <a:t>Видеоматериал</a:t>
            </a:r>
          </a:p>
          <a:p>
            <a:pPr algn="l"/>
            <a:r>
              <a:rPr lang="ru-RU" sz="2000" dirty="0" smtClean="0"/>
              <a:t>1. Веселая </a:t>
            </a:r>
            <a:r>
              <a:rPr lang="ru-RU" sz="2000" dirty="0"/>
              <a:t>ЗАРЯДКА.mpg - </a:t>
            </a:r>
            <a:r>
              <a:rPr lang="ru-RU" sz="2000" u="sng" dirty="0">
                <a:hlinkClick r:id="rId2"/>
              </a:rPr>
              <a:t>https://</a:t>
            </a:r>
            <a:r>
              <a:rPr lang="ru-RU" sz="2000" u="sng" dirty="0" smtClean="0">
                <a:hlinkClick r:id="rId2"/>
              </a:rPr>
              <a:t>youtu.be/C84BaGhn3Q4</a:t>
            </a:r>
            <a:endParaRPr lang="ru-RU" sz="2000" b="1" dirty="0"/>
          </a:p>
          <a:p>
            <a:pPr algn="l"/>
            <a:r>
              <a:rPr lang="ru-RU" sz="2000" dirty="0" smtClean="0"/>
              <a:t>2. </a:t>
            </a:r>
            <a:r>
              <a:rPr lang="ru-RU" sz="2000" dirty="0"/>
              <a:t>100 ЛУЧШИХ ГОЛОВ В ФУТБОЛЕ 2020 - </a:t>
            </a:r>
            <a:r>
              <a:rPr lang="ru-RU" sz="2000" u="sng" dirty="0">
                <a:hlinkClick r:id="rId3"/>
              </a:rPr>
              <a:t>https://youtu.be/yTyoL0HJFgE</a:t>
            </a:r>
            <a:endParaRPr lang="ru-RU" sz="2000" dirty="0"/>
          </a:p>
          <a:p>
            <a:pPr algn="l"/>
            <a:r>
              <a:rPr lang="ru-RU" sz="2000" dirty="0" smtClean="0"/>
              <a:t>3. </a:t>
            </a:r>
            <a:r>
              <a:rPr lang="ru-RU" sz="2000" dirty="0"/>
              <a:t>Техника игры. Ведение мяча - </a:t>
            </a:r>
            <a:r>
              <a:rPr lang="ru-RU" sz="2000" u="sng" dirty="0">
                <a:hlinkClick r:id="rId4"/>
              </a:rPr>
              <a:t>https://youtu.be/YdHmGo1aS8s</a:t>
            </a:r>
            <a:endParaRPr lang="ru-RU" sz="2000" dirty="0"/>
          </a:p>
          <a:p>
            <a:pPr algn="l"/>
            <a:r>
              <a:rPr lang="ru-RU" sz="2000" dirty="0" smtClean="0"/>
              <a:t>4. </a:t>
            </a:r>
            <a:r>
              <a:rPr lang="ru-RU" sz="2000" dirty="0"/>
              <a:t>Футбольный фристайл - </a:t>
            </a:r>
            <a:r>
              <a:rPr lang="ru-RU" sz="2000" u="sng" dirty="0">
                <a:hlinkClick r:id="rId5"/>
              </a:rPr>
              <a:t>https://</a:t>
            </a:r>
            <a:r>
              <a:rPr lang="ru-RU" sz="2000" u="sng" dirty="0" smtClean="0">
                <a:hlinkClick r:id="rId5"/>
              </a:rPr>
              <a:t>youtu.be/WalTbfxx2w4</a:t>
            </a:r>
            <a:endParaRPr lang="ru-RU" sz="2000" u="sng" dirty="0" smtClean="0"/>
          </a:p>
          <a:p>
            <a:pPr algn="l"/>
            <a:r>
              <a:rPr lang="ru-RU" sz="2000" dirty="0" smtClean="0"/>
              <a:t>5. </a:t>
            </a:r>
            <a:r>
              <a:rPr lang="ru-RU" sz="2000" dirty="0"/>
              <a:t>10 самых НЕВЕРОЯТНЫХ СЕЙВОВ вратарей в футболе - </a:t>
            </a:r>
            <a:r>
              <a:rPr lang="ru-RU" sz="2000" u="sng" dirty="0">
                <a:hlinkClick r:id="rId6"/>
              </a:rPr>
              <a:t>https://</a:t>
            </a:r>
            <a:r>
              <a:rPr lang="ru-RU" sz="2000" u="sng" dirty="0" smtClean="0">
                <a:hlinkClick r:id="rId6"/>
              </a:rPr>
              <a:t>youtu.be/Lbr81slD17k</a:t>
            </a:r>
            <a:endParaRPr lang="ru-RU" sz="2000" u="sng" dirty="0" smtClean="0"/>
          </a:p>
          <a:p>
            <a:pPr lvl="0"/>
            <a:r>
              <a:rPr lang="ru-RU" sz="2000" dirty="0" smtClean="0"/>
              <a:t>Фото, картинки</a:t>
            </a:r>
          </a:p>
          <a:p>
            <a:pPr lvl="0" algn="l"/>
            <a:r>
              <a:rPr lang="ru-RU" sz="2000" dirty="0" smtClean="0"/>
              <a:t>Судья </a:t>
            </a:r>
            <a:r>
              <a:rPr lang="ru-RU" sz="2000" dirty="0"/>
              <a:t>- </a:t>
            </a:r>
            <a:r>
              <a:rPr lang="ru-RU" sz="2000" u="sng" dirty="0">
                <a:hlinkClick r:id="rId7"/>
              </a:rPr>
              <a:t>https://www.moscow.regnews.info/wp-content/uploads/2016/09/210916_1.jpg</a:t>
            </a:r>
            <a:endParaRPr lang="ru-RU" sz="2000" dirty="0"/>
          </a:p>
          <a:p>
            <a:pPr lvl="0" algn="l"/>
            <a:r>
              <a:rPr lang="ru-RU" sz="2000" dirty="0"/>
              <a:t>Мяч в воротах - </a:t>
            </a:r>
            <a:r>
              <a:rPr lang="ru-RU" sz="2000" u="sng" dirty="0">
                <a:hlinkClick r:id="rId8"/>
              </a:rPr>
              <a:t>http://oboi77.ru/file/product/medium/Fotooboi_s_mjachem_v_setke.jpg</a:t>
            </a:r>
            <a:endParaRPr lang="ru-RU" sz="2000" dirty="0"/>
          </a:p>
          <a:p>
            <a:pPr lvl="0" algn="l"/>
            <a:r>
              <a:rPr lang="ru-RU" sz="2000" dirty="0"/>
              <a:t>Мяч и бутсы - </a:t>
            </a:r>
            <a:r>
              <a:rPr lang="ru-RU" sz="2000" u="sng" dirty="0">
                <a:hlinkClick r:id="rId9"/>
              </a:rPr>
              <a:t>http://</a:t>
            </a:r>
            <a:r>
              <a:rPr lang="ru-RU" sz="2000" u="sng" dirty="0" smtClean="0">
                <a:hlinkClick r:id="rId9"/>
              </a:rPr>
              <a:t>333v.ru/uploads/09/09e4c694aee9a419f778fe555d38a910.jpg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51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792088"/>
          </a:xfrm>
        </p:spPr>
        <p:txBody>
          <a:bodyPr lIns="0" tIns="0" rIns="0" bIns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glow rad="114300">
                    <a:schemeClr val="bg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Ссылки на используемый материал в презентации</a:t>
            </a:r>
            <a:endParaRPr lang="ru-RU" sz="2800" b="1" i="1" dirty="0">
              <a:solidFill>
                <a:srgbClr val="FFFF00"/>
              </a:solidFill>
              <a:effectLst>
                <a:glow rad="114300">
                  <a:schemeClr val="bg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 lIns="180000" tIns="36000" rIns="108000" bIns="36000">
            <a:noAutofit/>
          </a:bodyPr>
          <a:lstStyle/>
          <a:p>
            <a:pPr algn="l"/>
            <a:r>
              <a:rPr lang="ru-RU" sz="2400" dirty="0" smtClean="0"/>
              <a:t>Фото, картинки</a:t>
            </a:r>
            <a:endParaRPr lang="ru-RU" sz="1800" dirty="0"/>
          </a:p>
          <a:p>
            <a:pPr lvl="0" algn="l"/>
            <a:r>
              <a:rPr lang="ru-RU" sz="1800" u="sng" dirty="0" smtClean="0">
                <a:hlinkClick r:id="rId2"/>
              </a:rPr>
              <a:t>https</a:t>
            </a:r>
            <a:r>
              <a:rPr lang="ru-RU" sz="1800" u="sng" dirty="0">
                <a:hlinkClick r:id="rId2"/>
              </a:rPr>
              <a:t>://otvet.imgsmail.ru/download/69b81f82084bb1efa02b2eb9757dfd1d_i-76.jpg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3"/>
              </a:rPr>
              <a:t>http://mykrosovkii.ru/images/ball-and-bootmykrossovki.jpg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4"/>
              </a:rPr>
              <a:t>https://www.footy-boots.com/wp-content/uploads/2007/05/1830boot.jpg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5"/>
              </a:rPr>
              <a:t>http://www.нурфс.рф/wp-content/uploads/2014/10/1330323423_flomar_football_soccer-50x50.png</a:t>
            </a:r>
            <a:endParaRPr lang="ru-RU" sz="1800" dirty="0"/>
          </a:p>
          <a:p>
            <a:pPr lvl="0" algn="l"/>
            <a:r>
              <a:rPr lang="ru-RU" sz="1800" u="sng" dirty="0">
                <a:hlinkClick r:id="rId6"/>
              </a:rPr>
              <a:t>http://1.bp.blogspot.com/-bXYEupSKVy8/T09aXfkVx0I/AAAAAAAAABM/EjbdwZA3Z3Q/s1600/511ddf8718a5.jpg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7"/>
              </a:rPr>
              <a:t>http://lf.net.ua/images/material/fotogalery/club/England/drugie/Вест_Бромвич.1892_год.С_Кубком_Англи_1892-го_года.jpg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8"/>
              </a:rPr>
              <a:t>http://strikerfootball.ru/wp-content/uploads/2016/12/79661767.jpg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9"/>
              </a:rPr>
              <a:t>http://icdn.lenta.ru/images/2014/05/21/12/20140521124421467/preview_2654b93b05d62d2fd07cb54b64a108e3.jpg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10"/>
              </a:rPr>
              <a:t>http://premiership.ru/upload/2009/07/Ronaldo-2.jpg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11"/>
              </a:rPr>
              <a:t>http://www.ulmqt9asv8baf7b7a6bd7a4f.ulmqt9asv8baf7b7a6bd7a4f.setwalls.ru/pic/201304/1920x1200/setwalls.ru-20001.jpg</a:t>
            </a:r>
            <a:endParaRPr lang="ru-RU" sz="1800" dirty="0"/>
          </a:p>
          <a:p>
            <a:pPr algn="l"/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5815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792088"/>
          </a:xfrm>
        </p:spPr>
        <p:txBody>
          <a:bodyPr lIns="0" tIns="0" rIns="0" bIns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glow rad="114300">
                    <a:schemeClr val="bg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Ссылки на используемый материал в презентации</a:t>
            </a:r>
            <a:endParaRPr lang="ru-RU" sz="2800" b="1" i="1" dirty="0">
              <a:solidFill>
                <a:srgbClr val="FFFF00"/>
              </a:solidFill>
              <a:effectLst>
                <a:glow rad="114300">
                  <a:schemeClr val="bg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 lIns="180000" tIns="36000" rIns="108000" bIns="36000">
            <a:noAutofit/>
          </a:bodyPr>
          <a:lstStyle/>
          <a:p>
            <a:pPr algn="l"/>
            <a:r>
              <a:rPr lang="ru-RU" sz="2400" dirty="0" smtClean="0"/>
              <a:t>Фото, картинки</a:t>
            </a:r>
            <a:endParaRPr lang="ru-RU" sz="1800" dirty="0"/>
          </a:p>
          <a:p>
            <a:pPr lvl="0" algn="l"/>
            <a:r>
              <a:rPr lang="ru-RU" sz="1800" u="sng" dirty="0">
                <a:hlinkClick r:id="rId2"/>
              </a:rPr>
              <a:t>https://www.interfax.by/files/2012-12/20121210-162131-522.jpg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3"/>
              </a:rPr>
              <a:t>https://scontent.cdninstagram.com/hphotos-xaf1/t51.2885-15/s640x640/sh0.08/e35/11881602_1697234167173109_1074254839_n.jpg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4"/>
              </a:rPr>
              <a:t>https://images.theconversation.com/files/67970/original/image-20141223-18405-18hawjb.jpg?ixlib=rb-1.1.0&amp;q=45&amp;auto=format&amp;w=926&amp;fit=clip</a:t>
            </a:r>
            <a:endParaRPr lang="ru-RU" sz="1800" dirty="0"/>
          </a:p>
          <a:p>
            <a:pPr lvl="0" algn="l"/>
            <a:r>
              <a:rPr lang="ru-RU" sz="1800" u="sng" dirty="0">
                <a:hlinkClick r:id="rId5"/>
              </a:rPr>
              <a:t>http://s.weltsport.net/picmon/1d/4gu_3e3W7_l.jpg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6"/>
              </a:rPr>
              <a:t>http://ntr.city/upload/resize_cache/iblock/ff3/1200_630_2/team_2444978_960_720.jpg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7"/>
              </a:rPr>
              <a:t>https://s.yimg.com/ny/api/res/1.2/0ZVI7Gx2azHRJnfgF6eEvg--/YXBwaWQ9aGlnaGxhbmRlcjt3PTEyODA7aD03MjA-/https://s.yimg.com/uu/api/res/1.2/rNb2q1IQ6XQ.16kADitenA--~B/aD0xMDgwO3c9MTkyMDtzbT0xO2FwcGlkPXl0YWNoeW9u/http://media.zenfs.com/es-US/homerun/esus.goal.com/d823d4304ea714905c7e2d2815aace33</a:t>
            </a:r>
            <a:endParaRPr lang="ru-RU" sz="1800" dirty="0"/>
          </a:p>
          <a:p>
            <a:pPr lvl="0" algn="l"/>
            <a:r>
              <a:rPr lang="ru-RU" sz="1800" u="sng" dirty="0">
                <a:hlinkClick r:id="rId8"/>
              </a:rPr>
              <a:t>https://i.ytimg.com/vi/-M9WxRigMoA/maxresdefault.jpg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9"/>
              </a:rPr>
              <a:t>https://sun1-12.userapi.com/c830509/v830509866/c4944/pMoe0SxdwXA.jpg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10"/>
              </a:rPr>
              <a:t>http://</a:t>
            </a:r>
            <a:r>
              <a:rPr lang="ru-RU" sz="1800" u="sng" dirty="0" smtClean="0">
                <a:hlinkClick r:id="rId10"/>
              </a:rPr>
              <a:t>lfcstats.co.uk/chelsea7.jpg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075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792088"/>
          </a:xfrm>
        </p:spPr>
        <p:txBody>
          <a:bodyPr lIns="0" tIns="0" rIns="0" bIns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glow rad="114300">
                    <a:schemeClr val="bg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Ссылки на используемый материал в презентации</a:t>
            </a:r>
            <a:endParaRPr lang="ru-RU" sz="2800" b="1" i="1" dirty="0">
              <a:solidFill>
                <a:srgbClr val="FFFF00"/>
              </a:solidFill>
              <a:effectLst>
                <a:glow rad="114300">
                  <a:schemeClr val="bg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 lIns="180000" tIns="36000" rIns="108000" bIns="36000">
            <a:noAutofit/>
          </a:bodyPr>
          <a:lstStyle/>
          <a:p>
            <a:pPr algn="l"/>
            <a:r>
              <a:rPr lang="ru-RU" sz="2400" dirty="0" smtClean="0"/>
              <a:t>Фото, картинки</a:t>
            </a:r>
          </a:p>
          <a:p>
            <a:pPr lvl="0" algn="l"/>
            <a:r>
              <a:rPr lang="ru-RU" sz="1800" u="sng" dirty="0">
                <a:hlinkClick r:id="rId2"/>
              </a:rPr>
              <a:t>https://ca-voice.info/wp-content/uploads/2018/07/1039955707.jpg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3"/>
              </a:rPr>
              <a:t>https://s.hs-data.com/picmon/41/dM3_779Wf_l.jpg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4"/>
              </a:rPr>
              <a:t>http://img.chvekteznou.ru/sport/img-3526-1529767920.jpg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5"/>
              </a:rPr>
              <a:t>http://www.mail.tl/wp-content/uploads/2018/05/KMO_164936_00076_1_t218_211452.jpg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6"/>
              </a:rPr>
              <a:t>https://img-fotki.yandex.ru/get/197102/155524319.b4/0_2a71fa_804b9742_orig.jpg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7"/>
              </a:rPr>
              <a:t>http://media.tinthethao.com.vn/files/bongda/2017/07/30/nhung-duong-chuyen-ao-dieu-trong-bong-da-221726jpg.jpg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8"/>
              </a:rPr>
              <a:t>https://im.haberturk.com/galeri/2012/11/16/ver1353074579/419003/3eac5c3fd89a2c6cd5ea957d9f870708_k.jpg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9"/>
              </a:rPr>
              <a:t>https://www.wikihow.com/images_en/thumb/1/19/Kick-a-Soccer-Ball-Step-8.jpg/v4-728px-Kick-a-Soccer-Ball-Step-8.jpg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10"/>
              </a:rPr>
              <a:t>https://vzsf.ru/files/image/tehnika/ostanovka-myacha/77.jpg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11"/>
              </a:rPr>
              <a:t>http://ufl.arenasport38.ru/wp-content/uploads/2018/08/mjach-futbolnyj.jpg</a:t>
            </a:r>
            <a:endParaRPr lang="ru-RU" sz="1800" dirty="0"/>
          </a:p>
          <a:p>
            <a:pPr lvl="0" algn="l"/>
            <a:r>
              <a:rPr lang="ru-RU" sz="1800" u="sng" dirty="0">
                <a:hlinkClick r:id="rId12"/>
              </a:rPr>
              <a:t>http://2.bp.blogspot.com/-</a:t>
            </a:r>
            <a:r>
              <a:rPr lang="ru-RU" sz="1800" u="sng" dirty="0" smtClean="0">
                <a:hlinkClick r:id="rId12"/>
              </a:rPr>
              <a:t>WGsb10Ci_EM/VVoK5LrFDwI/AAAAAAAABl0/Sb4ZfIh3VKg/s1600/Fotolia_72879594_L_Soccer%2C%2Bgirl.jpg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245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64096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Эволюция  мяча</a:t>
            </a:r>
            <a:endParaRPr lang="ru-RU" i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C:\Users\Марина\ШКОЛА\ФУТБОЛ\фото, картинки\мячи\5(6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266478"/>
            <a:ext cx="4990606" cy="281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Марина\ШКОЛА\ФУТБОЛ\фото, картинки\мячи\istorija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55378"/>
            <a:ext cx="5071794" cy="275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гнутая влево стрелка 6"/>
          <p:cNvSpPr/>
          <p:nvPr/>
        </p:nvSpPr>
        <p:spPr>
          <a:xfrm rot="19022106">
            <a:off x="2319105" y="4070202"/>
            <a:ext cx="855434" cy="2224815"/>
          </a:xfrm>
          <a:prstGeom prst="curvedRightArrow">
            <a:avLst/>
          </a:prstGeom>
          <a:solidFill>
            <a:srgbClr val="FC2C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ФУТБОЛ\фото, картинки\мячи\Football_1950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9650" y="1123090"/>
            <a:ext cx="5115258" cy="4596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Марина\ШКОЛА\ДОКИ\ФУТБОЛ\фото, картинки, видео\мячи\3imagesadad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6650" y="979881"/>
            <a:ext cx="5581259" cy="48826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ина\ШКОЛА\ФУТБОЛ\фото, картинки\мячи\117195_3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1" y="620688"/>
            <a:ext cx="3560317" cy="3032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Марина\ШКОЛА\ДОКИ\ФУТБОЛ\фото, картинки, видео\мячи\campeonato-de-futebol-ao-vivo-20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7596" y="3022351"/>
            <a:ext cx="4032448" cy="33499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лево стрелка 5"/>
          <p:cNvSpPr/>
          <p:nvPr/>
        </p:nvSpPr>
        <p:spPr>
          <a:xfrm rot="18689570" flipH="1">
            <a:off x="4987194" y="744088"/>
            <a:ext cx="665721" cy="2224815"/>
          </a:xfrm>
          <a:prstGeom prst="curvedRightArrow">
            <a:avLst>
              <a:gd name="adj1" fmla="val 25000"/>
              <a:gd name="adj2" fmla="val 50000"/>
              <a:gd name="adj3" fmla="val 31281"/>
            </a:avLst>
          </a:prstGeom>
          <a:solidFill>
            <a:srgbClr val="FC2C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60614" cy="119675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Изменялась  и  обувь  спортсменов</a:t>
            </a:r>
            <a:endParaRPr lang="ru-RU" sz="4000" i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5286388"/>
            <a:ext cx="2143140" cy="714380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8195" name="Picture 3" descr="C:\Users\Марина\ШКОЛА\ФУТБОЛ\фото, картинки\мяч и бутсы\wpapers_ru_Футбольный-мя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4065298" cy="318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Марина\ШКОЛА\ФУТБОЛ\фото, картинки\мяч и бутсы\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63" y="1191877"/>
            <a:ext cx="440324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гнутая влево стрелка 6"/>
          <p:cNvSpPr/>
          <p:nvPr/>
        </p:nvSpPr>
        <p:spPr>
          <a:xfrm rot="17844445" flipH="1">
            <a:off x="5927026" y="925306"/>
            <a:ext cx="780640" cy="2843020"/>
          </a:xfrm>
          <a:prstGeom prst="curvedRightArrow">
            <a:avLst/>
          </a:prstGeom>
          <a:solidFill>
            <a:srgbClr val="FC2C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39"/>
            <a:ext cx="9144000" cy="1440161"/>
          </a:xfrm>
        </p:spPr>
        <p:txBody>
          <a:bodyPr lIns="0" tIns="0" rIns="0" bIns="0">
            <a:normAutofit/>
          </a:bodyPr>
          <a:lstStyle/>
          <a:p>
            <a:r>
              <a:rPr lang="ru-RU" sz="40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Прогресс  футбольного инвентаря</a:t>
            </a:r>
            <a:br>
              <a:rPr lang="ru-RU" sz="40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40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был  неизбежен</a:t>
            </a:r>
            <a:endParaRPr lang="ru-RU" sz="4000" i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8194" name="Picture 2" descr="C:\Users\Марина\ШКОЛА\ФУТБОЛ\фото, картинки\мяч и бутсы\15968-1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591" y="3201919"/>
            <a:ext cx="4617898" cy="3430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Марина\ШКОЛА\ФУТБОЛ\фото, картинки\мяч и бутсы\footba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AF7"/>
              </a:clrFrom>
              <a:clrTo>
                <a:srgbClr val="FEFA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716" y="1875076"/>
            <a:ext cx="4025244" cy="349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гнутая влево стрелка 4"/>
          <p:cNvSpPr/>
          <p:nvPr/>
        </p:nvSpPr>
        <p:spPr>
          <a:xfrm rot="17503844" flipH="1">
            <a:off x="5176126" y="1367590"/>
            <a:ext cx="667556" cy="2224815"/>
          </a:xfrm>
          <a:prstGeom prst="curvedRightArrow">
            <a:avLst/>
          </a:prstGeom>
          <a:solidFill>
            <a:srgbClr val="FC2C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C:\Users\Марина\ШКОЛА\ДОКИ\ФУТБОЛ\фото, картинки\мячи\1330323423_flomar_football_socc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817930" cy="8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864096"/>
          </a:xfrm>
          <a:ln w="38100">
            <a:noFill/>
          </a:ln>
        </p:spPr>
        <p:txBody>
          <a:bodyPr lIns="0" tIns="0" rIns="0" bIns="36000">
            <a:normAutofit/>
            <a:scene3d>
              <a:camera prst="orthographicFront"/>
              <a:lightRig rig="soft" dir="t"/>
            </a:scene3d>
            <a:sp3d prstMaterial="matte">
              <a:bevelT w="38100" h="38100"/>
              <a:bevelB w="38100" h="381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ru-RU" sz="4000" i="1" dirty="0" smtClean="0">
                <a:effectLst>
                  <a:glow rad="127000">
                    <a:schemeClr val="bg1"/>
                  </a:glow>
                </a:effectLst>
              </a:rPr>
              <a:t>Краткие  правила  игры  в  футбол</a:t>
            </a:r>
            <a:endParaRPr lang="ru-RU" sz="4000" i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1026" name="Picture 2" descr="C:\Users\Марина\ШКОЛА\ДОКИ\ФУТБОЛ\фото, картинки, видео\football-r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314" y="1268760"/>
            <a:ext cx="5408981" cy="5111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 rot="1957400">
            <a:off x="4863145" y="1706899"/>
            <a:ext cx="3743936" cy="110717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prstMaterial="metal">
            <a:bevelT w="1905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>
                  <a:noFill/>
                </a:ln>
                <a:solidFill>
                  <a:srgbClr val="FFFF00"/>
                </a:solidFill>
                <a:effectLst>
                  <a:glow rad="88900">
                    <a:schemeClr val="bg2">
                      <a:lumMod val="7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Правила  Футбола</a:t>
            </a:r>
            <a:endParaRPr lang="ru-RU" sz="2800" b="1" i="1" dirty="0">
              <a:ln w="11430">
                <a:noFill/>
              </a:ln>
              <a:solidFill>
                <a:srgbClr val="FFFF00"/>
              </a:solidFill>
              <a:effectLst>
                <a:glow rad="88900">
                  <a:schemeClr val="bg2">
                    <a:lumMod val="7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 rot="1755124">
            <a:off x="624142" y="4820402"/>
            <a:ext cx="3340956" cy="1172598"/>
          </a:xfrm>
          <a:prstGeom prst="roundRect">
            <a:avLst>
              <a:gd name="adj" fmla="val 50000"/>
            </a:avLst>
          </a:prstGeom>
          <a:solidFill>
            <a:srgbClr val="FF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prstMaterial="metal">
            <a:bevelT w="1905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>
                  <a:noFill/>
                </a:ln>
                <a:solidFill>
                  <a:srgbClr val="0000CC"/>
                </a:solidFill>
                <a:effectLst>
                  <a:glow rad="127000">
                    <a:srgbClr val="FFB9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Правила безопасности</a:t>
            </a:r>
            <a:endParaRPr lang="ru-RU" sz="2800" b="1" i="1" dirty="0">
              <a:ln w="11430">
                <a:noFill/>
              </a:ln>
              <a:solidFill>
                <a:srgbClr val="0000CC"/>
              </a:solidFill>
              <a:effectLst>
                <a:glow rad="127000">
                  <a:srgbClr val="FFB9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 rot="19951703">
            <a:off x="597452" y="1576018"/>
            <a:ext cx="3726202" cy="11215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prstMaterial="metal">
            <a:bevelT w="1905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>
                  <a:noFill/>
                </a:ln>
                <a:solidFill>
                  <a:srgbClr val="A50021"/>
                </a:solidFill>
                <a:effectLst>
                  <a:glow rad="127000">
                    <a:srgbClr val="99FF66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История  Футбола</a:t>
            </a:r>
            <a:endParaRPr lang="ru-RU" sz="2800" b="1" i="1" dirty="0">
              <a:ln w="11430">
                <a:noFill/>
              </a:ln>
              <a:solidFill>
                <a:srgbClr val="A50021"/>
              </a:solidFill>
              <a:effectLst>
                <a:glow rad="127000">
                  <a:srgbClr val="99FF66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 rot="20045757">
            <a:off x="5214877" y="4879027"/>
            <a:ext cx="3300155" cy="1194645"/>
          </a:xfrm>
          <a:prstGeom prst="roundRect">
            <a:avLst>
              <a:gd name="adj" fmla="val 50000"/>
            </a:avLst>
          </a:prstGeom>
          <a:solidFill>
            <a:srgbClr val="FFFF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metal">
            <a:bevelT w="1905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>
                  <a:noFill/>
                </a:ln>
                <a:solidFill>
                  <a:srgbClr val="004800"/>
                </a:solidFill>
                <a:effectLst>
                  <a:glow rad="127000">
                    <a:srgbClr val="FBFE8A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Здоровый    Образ  Жизни</a:t>
            </a:r>
            <a:endParaRPr lang="ru-RU" sz="2800" b="1" i="1" dirty="0">
              <a:ln w="11430">
                <a:noFill/>
              </a:ln>
              <a:solidFill>
                <a:srgbClr val="004800"/>
              </a:solidFill>
              <a:effectLst>
                <a:glow rad="127000">
                  <a:srgbClr val="FBFE8A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9" descr="C:\Users\Марина\ШКОЛА\прези мои\для редактирования\гиф-спорт\футбол\футбол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5" y="7065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Шестиугольник 17">
            <a:hlinkClick r:id="rId8" action="ppaction://hlinksldjump"/>
          </p:cNvPr>
          <p:cNvSpPr/>
          <p:nvPr/>
        </p:nvSpPr>
        <p:spPr>
          <a:xfrm>
            <a:off x="3275856" y="2763832"/>
            <a:ext cx="2448272" cy="1944216"/>
          </a:xfrm>
          <a:prstGeom prst="hexagon">
            <a:avLst/>
          </a:prstGeom>
          <a:solidFill>
            <a:srgbClr val="7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prstMaterial="dkEdge">
            <a:bevelT w="1905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27000">
                    <a:srgbClr val="2B100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Техника  игры</a:t>
            </a:r>
            <a:endParaRPr lang="ru-RU" sz="2800" b="1" i="1" dirty="0">
              <a:ln w="11430">
                <a:noFill/>
              </a:ln>
              <a:solidFill>
                <a:srgbClr val="FFFF00"/>
              </a:solidFill>
              <a:effectLst>
                <a:glow rad="127000">
                  <a:srgbClr val="2B100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2" descr="C:\Users\Марина\ШКОЛА\ДОКИ\ФУТБОЛ\фото, картинки\мячи\1330323423_flomar_football_soccer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398082"/>
            <a:ext cx="748495" cy="76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7" grpId="0" animBg="1"/>
      <p:bldP spid="7" grpId="1" animBg="1"/>
      <p:bldP spid="7" grpId="2" animBg="1"/>
      <p:bldP spid="13" grpId="0" animBg="1"/>
      <p:bldP spid="13" grpId="1" animBg="1"/>
      <p:bldP spid="13" grpId="2" animBg="1"/>
      <p:bldP spid="18" grpId="0" animBg="1"/>
      <p:bldP spid="18" grpId="1" animBg="1"/>
      <p:bldP spid="18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376264"/>
          </a:xfrm>
        </p:spPr>
        <p:txBody>
          <a:bodyPr lIns="360000" tIns="0" rIns="360000" bIns="0">
            <a:normAutofit/>
          </a:bodyPr>
          <a:lstStyle/>
          <a:p>
            <a:r>
              <a:rPr lang="ru-RU" sz="4000" i="1" dirty="0" smtClean="0">
                <a:effectLst>
                  <a:glow rad="101600">
                    <a:srgbClr val="100000"/>
                  </a:glow>
                </a:effectLst>
              </a:rPr>
              <a:t>Игра  проходит  на  поле прямоугольной   формы, </a:t>
            </a:r>
            <a:br>
              <a:rPr lang="ru-RU" sz="4000" i="1" dirty="0" smtClean="0">
                <a:effectLst>
                  <a:glow rad="101600">
                    <a:srgbClr val="100000"/>
                  </a:glow>
                </a:effectLst>
              </a:rPr>
            </a:br>
            <a:r>
              <a:rPr lang="ru-RU" sz="4000" i="1" dirty="0" smtClean="0">
                <a:effectLst>
                  <a:glow rad="101600">
                    <a:srgbClr val="100000"/>
                  </a:glow>
                </a:effectLst>
              </a:rPr>
              <a:t>размеченное  линиями</a:t>
            </a:r>
            <a:endParaRPr lang="ru-RU" sz="4000" i="1" dirty="0">
              <a:effectLst>
                <a:glow rad="101600">
                  <a:srgbClr val="100000"/>
                </a:glow>
              </a:effectLst>
            </a:endParaRPr>
          </a:p>
        </p:txBody>
      </p:sp>
      <p:pic>
        <p:nvPicPr>
          <p:cNvPr id="6" name="Picture 6" descr="C:\Users\Марина\ШКОЛА\прези мои\для редактирования\гиф-спорт\футбол\6961425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945321" y="2371776"/>
            <a:ext cx="3184211" cy="424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55679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  <a:t>Современный  стадион </a:t>
            </a:r>
            <a:br>
              <a:rPr lang="ru-RU" sz="4000" i="1" dirty="0" smtClean="0"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</a:br>
            <a:r>
              <a:rPr lang="ru-RU" sz="4000" i="1" dirty="0" smtClean="0"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  <a:t>с  футбольным полем</a:t>
            </a:r>
            <a:endParaRPr lang="ru-RU" sz="4000" i="1" dirty="0">
              <a:effectLst>
                <a:glow rad="889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  <p:pic>
        <p:nvPicPr>
          <p:cNvPr id="4098" name="Picture 2" descr="C:\Users\Марина\ШКОЛА\ФУТБОЛ\фото, картинки\1335331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22" y="1472010"/>
            <a:ext cx="8909473" cy="535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4864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  <a:t>Мяч –  главный  спортивный  инвентарь. </a:t>
            </a:r>
            <a:r>
              <a:rPr lang="ru-RU" sz="3600" i="1" dirty="0"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  <a:t>И</a:t>
            </a:r>
            <a:r>
              <a:rPr lang="ru-RU" sz="3600" i="1" dirty="0" smtClean="0"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  <a:t>меет  сферическую  форму </a:t>
            </a:r>
            <a:br>
              <a:rPr lang="ru-RU" sz="3600" i="1" dirty="0" smtClean="0"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</a:br>
            <a:r>
              <a:rPr lang="ru-RU" sz="3600" i="1" dirty="0" smtClean="0"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  <a:t>и  весит  410 – 450г </a:t>
            </a:r>
            <a:endParaRPr lang="ru-RU" sz="3600" i="1" dirty="0">
              <a:effectLst>
                <a:glow rad="889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  <p:pic>
        <p:nvPicPr>
          <p:cNvPr id="2050" name="Picture 2" descr="C:\Users\Марина\ШКОЛА\ДОКИ\ФУТБОЛ\фото, картинки, видео\мячи\Rsf38Yk0jb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4408" y="2272250"/>
            <a:ext cx="4217862" cy="4184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Марина\ШКОЛА\ФУТБОЛ\фото, картинки\мячи\bbc2aa85d9e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27" y="2268189"/>
            <a:ext cx="5652223" cy="4360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C:\Users\Марина\ШКОЛА\прези мои\для редактирования\гиф-спорт\футбол\футбол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22" y="52292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8441"/>
          </a:xfrm>
          <a:ln>
            <a:noFill/>
          </a:ln>
        </p:spPr>
        <p:txBody>
          <a:bodyPr lIns="0" tIns="0" rIns="0" bIns="0" anchor="ctr" anchorCtr="0">
            <a:normAutofit/>
          </a:bodyPr>
          <a:lstStyle/>
          <a:p>
            <a:r>
              <a:rPr lang="ru-RU" sz="3200" i="1" dirty="0" smtClean="0"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  <a:t>Футбол – это командная игра, в которой </a:t>
            </a:r>
            <a:br>
              <a:rPr lang="ru-RU" sz="3200" i="1" dirty="0" smtClean="0"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</a:br>
            <a:r>
              <a:rPr lang="ru-RU" sz="3200" i="1" dirty="0" smtClean="0">
                <a:effectLst>
                  <a:glow rad="88900">
                    <a:schemeClr val="bg1">
                      <a:lumMod val="95000"/>
                      <a:lumOff val="5000"/>
                    </a:schemeClr>
                  </a:glow>
                </a:effectLst>
              </a:rPr>
              <a:t>играют  2 команды по 11 человек</a:t>
            </a:r>
            <a:endParaRPr lang="ru-RU" sz="3200" i="1" dirty="0">
              <a:effectLst>
                <a:glow rad="889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  <p:pic>
        <p:nvPicPr>
          <p:cNvPr id="2053" name="Picture 5" descr="C:\Users\hppcc\Desktop\Work РК\01 Docs\03 Футбол\фото, картинки\! новые для прези\sbornaya-portugalii-po-futbolu-49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04339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ppcc\Desktop\Work РК\01 Docs\03 Футбол\фото, картинки\! новые для прези\733e8559ef2d9b87346badff03ab5a85154b310f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ШКОЛА\ДОКИ\ФУТБОЛ\фото, картинки\фото-современ. футбол\удары\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025335"/>
            <a:ext cx="7560840" cy="4732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980729"/>
            <a:ext cx="9144000" cy="1152128"/>
          </a:xfrm>
          <a:prstGeom prst="rect">
            <a:avLst/>
          </a:prstGeom>
        </p:spPr>
        <p:txBody>
          <a:bodyPr vert="horz" lIns="252000" tIns="0" rIns="25200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smtClean="0">
                <a:effectLst>
                  <a:glow rad="127000">
                    <a:schemeClr val="bg1"/>
                  </a:glow>
                </a:effectLst>
              </a:rPr>
              <a:t>–  забить  как  можно  большее  количество голов  в  ворота  противника</a:t>
            </a:r>
            <a:endParaRPr lang="ru-RU" sz="3200" i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6" name="Picture 2" descr="C:\Users\hppcc\Desktop\ШКОЛА\01 ДОКИ\03 Футбол\фото, картинки, видео\гол\5194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82" y="839557"/>
            <a:ext cx="9127318" cy="6000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807596"/>
          </a:xfrm>
        </p:spPr>
        <p:txBody>
          <a:bodyPr lIns="252000" tIns="0" rIns="252000" bIns="0">
            <a:no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</a:rPr>
              <a:t>Главная цель игры</a:t>
            </a:r>
            <a:endParaRPr lang="ru-RU" sz="3600" i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864096"/>
          </a:xfrm>
        </p:spPr>
        <p:txBody>
          <a:bodyPr lIns="360000" tIns="0" rIns="360000" bIns="0">
            <a:normAutofit/>
          </a:bodyPr>
          <a:lstStyle/>
          <a:p>
            <a:r>
              <a:rPr lang="ru-RU" sz="3600" i="1" dirty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</a:rPr>
              <a:t>и</a:t>
            </a:r>
            <a: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</a:rPr>
              <a:t>  не  допустить  гола  в  свои  ворота</a:t>
            </a:r>
            <a:endParaRPr lang="ru-RU" sz="3600" i="1" dirty="0"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643578"/>
            <a:ext cx="3143272" cy="50006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12291" name="Picture 3" descr="C:\Users\Марина\ШКОЛА\ФУТБОЛ\фото-современ. футбол\вратарь\130216_footballeu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39" y="1086118"/>
            <a:ext cx="8353525" cy="576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8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рина\ШКОЛА\ФУТБОЛ\фото-современ. футбол\победа\barcelona_1_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810" y="2132856"/>
            <a:ext cx="7834629" cy="470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944216"/>
          </a:xfrm>
        </p:spPr>
        <p:txBody>
          <a:bodyPr lIns="360000" tIns="0" rIns="360000" bIns="0">
            <a:normAutofit/>
          </a:bodyPr>
          <a:lstStyle/>
          <a:p>
            <a:r>
              <a:rPr lang="ru-RU" sz="3600" i="1" dirty="0" smtClean="0">
                <a:effectLst>
                  <a:glow rad="101600">
                    <a:srgbClr val="180000"/>
                  </a:glow>
                </a:effectLst>
              </a:rPr>
              <a:t>Победу  одержит  та  команда, </a:t>
            </a:r>
            <a:br>
              <a:rPr lang="ru-RU" sz="3600" i="1" dirty="0" smtClean="0">
                <a:effectLst>
                  <a:glow rad="101600">
                    <a:srgbClr val="180000"/>
                  </a:glow>
                </a:effectLst>
              </a:rPr>
            </a:br>
            <a:r>
              <a:rPr lang="ru-RU" sz="3600" i="1" dirty="0" smtClean="0">
                <a:effectLst>
                  <a:glow rad="101600">
                    <a:srgbClr val="180000"/>
                  </a:glow>
                </a:effectLst>
              </a:rPr>
              <a:t>на  счету  которой  будет  большее количество  забитых  мячей</a:t>
            </a:r>
            <a:endParaRPr lang="ru-RU" sz="3600" i="1" dirty="0">
              <a:effectLst>
                <a:glow rad="101600">
                  <a:srgbClr val="180000"/>
                </a:glow>
              </a:effectLst>
            </a:endParaRPr>
          </a:p>
        </p:txBody>
      </p:sp>
      <p:pic>
        <p:nvPicPr>
          <p:cNvPr id="3074" name="Picture 2" descr="C:\Users\hppcc\Desktop\Work РК\01 Docs\03 Футбол\фото, картинки\командный дух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55"/>
            <a:ext cx="9144000" cy="68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398"/>
            <a:ext cx="7668344" cy="1187354"/>
          </a:xfrm>
        </p:spPr>
        <p:txBody>
          <a:bodyPr lIns="360000" rIns="360000">
            <a:normAutofit/>
          </a:bodyPr>
          <a:lstStyle/>
          <a:p>
            <a:r>
              <a:rPr lang="ru-RU" sz="3200" i="1" dirty="0" smtClean="0">
                <a:effectLst>
                  <a:glow rad="127000">
                    <a:schemeClr val="bg1"/>
                  </a:glow>
                </a:effectLst>
              </a:rPr>
              <a:t>Футбольная  встреча  называется</a:t>
            </a:r>
            <a:endParaRPr lang="ru-RU" sz="3200" i="1" u="sng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3275856" cy="764704"/>
          </a:xfrm>
        </p:spPr>
        <p:txBody>
          <a:bodyPr lIns="360000" rIns="360000">
            <a:normAutofit/>
          </a:bodyPr>
          <a:lstStyle/>
          <a:p>
            <a:r>
              <a:rPr lang="ru-RU" sz="3000" i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и</a:t>
            </a:r>
            <a:r>
              <a:rPr lang="ru-RU" sz="3000" i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  состоит  из</a:t>
            </a:r>
            <a:endParaRPr lang="ru-RU" sz="3000" i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2050" name="Picture 2" descr="C:\Users\hppcc\Desktop\Work РК\01 Docs\03 Футбол\фото, картинки\! новые для прези\1024304-19075184-2560-14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324" y="1124744"/>
            <a:ext cx="8008883" cy="4847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79704" y="1850"/>
            <a:ext cx="2664296" cy="1187354"/>
          </a:xfrm>
          <a:prstGeom prst="rect">
            <a:avLst/>
          </a:prstGeom>
        </p:spPr>
        <p:txBody>
          <a:bodyPr vert="horz" lIns="360000" tIns="45720" rIns="360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u="sng" dirty="0" smtClean="0">
                <a:effectLst>
                  <a:glow rad="127000">
                    <a:schemeClr val="bg1"/>
                  </a:glow>
                </a:effectLst>
              </a:rPr>
              <a:t>матчем</a:t>
            </a:r>
            <a:endParaRPr lang="ru-RU" sz="3200" i="1" u="sng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64402" y="6088679"/>
            <a:ext cx="6695728" cy="764704"/>
          </a:xfrm>
          <a:prstGeom prst="rect">
            <a:avLst/>
          </a:prstGeom>
        </p:spPr>
        <p:txBody>
          <a:bodyPr vert="horz" lIns="360000" tIns="45720" rIns="36000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i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 2-х </a:t>
            </a:r>
            <a:r>
              <a:rPr lang="ru-RU" sz="3000" i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таймов  по 45 минут  каждый</a:t>
            </a:r>
            <a:endParaRPr lang="ru-RU" sz="3000" i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06717"/>
          </a:xfrm>
        </p:spPr>
        <p:txBody>
          <a:bodyPr lIns="180000" tIns="0" rIns="180000" bIns="0" anchor="ctr" anchorCtr="0">
            <a:normAutofit/>
          </a:bodyPr>
          <a:lstStyle/>
          <a:p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Если по прошествии этого времени </a:t>
            </a:r>
            <a:b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счет команд будет равным, </a:t>
            </a:r>
            <a:b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то назначается </a:t>
            </a:r>
            <a:r>
              <a:rPr lang="ru-RU" sz="3200" i="1" u="sng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дополнительное время</a:t>
            </a: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(овертайм), в виде </a:t>
            </a:r>
            <a:r>
              <a:rPr lang="ru-RU" sz="3200" i="1" u="sng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2-х таймов по 15 минут</a:t>
            </a:r>
            <a:endParaRPr lang="ru-RU" sz="3200" i="1" u="sng" dirty="0"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pic>
        <p:nvPicPr>
          <p:cNvPr id="15362" name="Picture 2" descr="C:\Users\Марина\ШКОЛА\ФУТБОЛ\фото-современ. футбол\вратарь\1293814274_030000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4216" y="2506717"/>
            <a:ext cx="6760152" cy="4351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43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ШКОЛА\ДОКИ\ФУТБОЛ\фото, картинки\фото-современ. футбол\пенальти\14ptvw9b2o08q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16832"/>
            <a:ext cx="9112028" cy="4910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</p:spPr>
        <p:txBody>
          <a:bodyPr lIns="360000" tIns="180000" rIns="360000" bIns="0">
            <a:normAutofit/>
          </a:bodyPr>
          <a:lstStyle/>
          <a:p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Если и после этого победителя не будет выявлено, то назначают серию </a:t>
            </a:r>
            <a:r>
              <a:rPr lang="ru-RU" sz="3200" i="1" u="sng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пенальти</a:t>
            </a:r>
            <a:endParaRPr lang="ru-RU" sz="3200" i="1" u="sng" dirty="0"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pic>
        <p:nvPicPr>
          <p:cNvPr id="3074" name="Picture 2" descr="C:\Users\hppcc\Desktop\Work РК\01 Docs\03 Футбол\фото, картинки\! новые для прези\strzelanie-karnych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1" y="0"/>
            <a:ext cx="9134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ШКОЛА\ФУТБОЛ\фото-современ. футбол\vsfys9ea7c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883605" cy="450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916833"/>
          </a:xfrm>
        </p:spPr>
        <p:txBody>
          <a:bodyPr lIns="360000" tIns="72000" rIns="360000" bIns="0">
            <a:normAutofit/>
          </a:bodyPr>
          <a:lstStyle/>
          <a:p>
            <a:r>
              <a:rPr lang="ru-RU" sz="53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Футбол – </a:t>
            </a:r>
            <a:r>
              <a:rPr lang="ru-RU" sz="30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/>
            </a:r>
            <a:br>
              <a:rPr lang="ru-RU" sz="30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ru-RU" sz="35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известная  во  всём  мире  командная  игра</a:t>
            </a:r>
            <a:endParaRPr lang="ru-RU" sz="3500" i="1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 lIns="180000" tIns="0" rIns="180000" bIns="0">
            <a:normAutofit/>
          </a:bodyPr>
          <a:lstStyle/>
          <a:p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Пенальти – это удар с расстояния </a:t>
            </a:r>
            <a:b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3200" i="1" u="sng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11</a:t>
            </a: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метров по воротам противника, </a:t>
            </a:r>
            <a:b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которые защищает только вратарь</a:t>
            </a:r>
            <a:endParaRPr lang="ru-RU" sz="3200" i="1" dirty="0"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286388"/>
            <a:ext cx="3714776" cy="785818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17410" name="Picture 2" descr="C:\Users\Марина\ШКОЛА\ФУТБОЛ\фото-современ. футбол\пенальти\960x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5422" y="1844824"/>
            <a:ext cx="9179422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hppcc\Desktop\Work РК\01 Docs\03 Футбол\фото, картинки\! новые для прези\D7_5CiuXUAAX1So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700"/>
            <a:ext cx="9144000" cy="682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В зависимости от регламента игры,</a:t>
            </a:r>
            <a:b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3200" i="1" u="sng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ничья</a:t>
            </a: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– это тоже возможный результат</a:t>
            </a:r>
            <a:endParaRPr lang="ru-RU" sz="3200" i="1" dirty="0"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572140"/>
            <a:ext cx="2786082" cy="642942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18437" name="Picture 5" descr="C:\Users\Марина\ШКОЛА\ФУТБОЛ\фото-современ. футбол\331343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94" y="1472944"/>
            <a:ext cx="7463922" cy="538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10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224135"/>
          </a:xfrm>
        </p:spPr>
        <p:txBody>
          <a:bodyPr lIns="0" tIns="0" rIns="0" bIns="0">
            <a:normAutofit/>
          </a:bodyPr>
          <a:lstStyle/>
          <a:p>
            <a: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Футбол, </a:t>
            </a:r>
            <a:b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в  переводе  с  английского,  означает:</a:t>
            </a:r>
            <a:endParaRPr lang="ru-RU" sz="3600" i="1" dirty="0"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pic>
        <p:nvPicPr>
          <p:cNvPr id="2050" name="Picture 2" descr="C:\Users\Марина\ШКОЛА\ДОКИ\ФУТБОЛ\фото, картинки, видео\мяч и бутсы\news_14092012_403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826" y="2276872"/>
            <a:ext cx="6687384" cy="446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412776"/>
            <a:ext cx="9144000" cy="6858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foot</a:t>
            </a:r>
            <a:r>
              <a:rPr lang="ru-RU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 -  </a:t>
            </a:r>
            <a:r>
              <a:rPr lang="ru-RU" sz="4000" i="1" u="sng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нога</a:t>
            </a:r>
            <a:r>
              <a:rPr lang="ru-RU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,  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ball</a:t>
            </a:r>
            <a:r>
              <a:rPr lang="ru-RU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 -  </a:t>
            </a:r>
            <a:r>
              <a:rPr lang="ru-RU" sz="4000" i="1" u="sng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мяч</a:t>
            </a:r>
            <a:endParaRPr lang="ru-RU" sz="4000" i="1" dirty="0">
              <a:solidFill>
                <a:srgbClr val="FFFF00"/>
              </a:solidFill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96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Марина\ШКОЛА\прези мои\для редактирования\гиф-спорт\футбол\849685799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23218"/>
            <a:ext cx="1058738" cy="1744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" y="0"/>
            <a:ext cx="9144000" cy="6857999"/>
          </a:xfrm>
          <a:prstGeom prst="rect">
            <a:avLst/>
          </a:prstGeom>
        </p:spPr>
        <p:txBody>
          <a:bodyPr vert="horz" lIns="360000" tIns="0" rIns="36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Следовательно, основные действия </a:t>
            </a:r>
          </a:p>
          <a:p>
            <a:pPr>
              <a:lnSpc>
                <a:spcPct val="150000"/>
              </a:lnSpc>
            </a:pPr>
            <a: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с мячом совершают ноги </a:t>
            </a:r>
          </a:p>
          <a:p>
            <a:pPr>
              <a:lnSpc>
                <a:spcPct val="150000"/>
              </a:lnSpc>
            </a:pPr>
            <a: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– </a:t>
            </a:r>
            <a:r>
              <a:rPr lang="ru-RU" sz="3600" i="1" dirty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удары, </a:t>
            </a:r>
            <a: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ведение, передачи, </a:t>
            </a:r>
          </a:p>
          <a:p>
            <a:pPr>
              <a:lnSpc>
                <a:spcPct val="150000"/>
              </a:lnSpc>
            </a:pPr>
            <a: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так же, разрешены удары головой </a:t>
            </a:r>
          </a:p>
          <a:p>
            <a:pPr>
              <a:lnSpc>
                <a:spcPct val="150000"/>
              </a:lnSpc>
            </a:pPr>
            <a: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и не запрещены касания любой частью тела,   </a:t>
            </a:r>
            <a:r>
              <a:rPr lang="ru-RU" sz="3600" i="1" u="sng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кроме рук</a:t>
            </a:r>
            <a: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sz="36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(за исключением вратаря)</a:t>
            </a:r>
            <a:r>
              <a:rPr lang="ru-RU" sz="3600" i="1" u="sng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</a:t>
            </a:r>
            <a:endParaRPr lang="ru-RU" sz="3600" i="1" u="sng" dirty="0"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pic>
        <p:nvPicPr>
          <p:cNvPr id="7" name="Picture 9" descr="C:\Users\Марина\ШКОЛА\прези мои\для редактирования\гиф-спорт\футбол\футбол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12321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4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5595"/>
          </a:xfrm>
        </p:spPr>
        <p:txBody>
          <a:bodyPr lIns="0" tIns="0" rIns="0" bIns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r>
              <a:rPr lang="ru-RU" sz="4800" b="1" i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266700">
                    <a:schemeClr val="bg1">
                      <a:lumMod val="95000"/>
                      <a:lumOff val="5000"/>
                    </a:schemeClr>
                  </a:glow>
                </a:effectLst>
              </a:rPr>
              <a:t>Н А Р У Ш Е Н И Я</a:t>
            </a:r>
            <a:endParaRPr lang="ru-RU" sz="4800" b="1" i="1" dirty="0">
              <a:ln w="3175">
                <a:noFill/>
              </a:ln>
              <a:solidFill>
                <a:srgbClr val="FF0000"/>
              </a:solidFill>
              <a:effectLst>
                <a:glow rad="2667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  <p:pic>
        <p:nvPicPr>
          <p:cNvPr id="4" name="Picture 3" descr="C:\Users\Марина\ШКОЛА\ДОКИ\ФУТБОЛ\фото, картинки\C44-07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556793"/>
            <a:ext cx="3794233" cy="468052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ШКОЛА\01 ДОКИ\03 Футбол\фото, картинки, видео\судья\arbi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8" y="-657"/>
            <a:ext cx="9144876" cy="685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272" y="2204864"/>
            <a:ext cx="9142178" cy="1692188"/>
          </a:xfrm>
          <a:prstGeom prst="rect">
            <a:avLst/>
          </a:prstGeom>
        </p:spPr>
        <p:txBody>
          <a:bodyPr vert="horz" lIns="360000" tIns="0" rIns="36000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1. Толкать, делать подножки, ударять или делать попытку ударить ногой либо рукой соперника;</a:t>
            </a:r>
            <a:endParaRPr lang="ru-RU" sz="3300" i="1" dirty="0">
              <a:solidFill>
                <a:srgbClr val="FFFF00"/>
              </a:solidFill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858" y="404664"/>
            <a:ext cx="9142178" cy="12961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Запрещено выполнять следующие действия: </a:t>
            </a:r>
            <a:r>
              <a:rPr lang="ru-RU" sz="8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</a:t>
            </a:r>
          </a:p>
          <a:p>
            <a:pPr algn="l"/>
            <a:r>
              <a:rPr lang="ru-RU" sz="8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858" y="4234101"/>
            <a:ext cx="9142178" cy="694053"/>
          </a:xfrm>
          <a:prstGeom prst="rect">
            <a:avLst/>
          </a:prstGeom>
        </p:spPr>
        <p:txBody>
          <a:bodyPr vert="horz" lIns="360000" tIns="0" rIns="36000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2. Блокировать продвижение соперника;</a:t>
            </a:r>
            <a:endParaRPr lang="ru-RU" sz="3300" i="1" dirty="0">
              <a:solidFill>
                <a:srgbClr val="FFFF00"/>
              </a:solidFill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858" y="5155835"/>
            <a:ext cx="9142178" cy="1153485"/>
          </a:xfrm>
          <a:prstGeom prst="rect">
            <a:avLst/>
          </a:prstGeom>
        </p:spPr>
        <p:txBody>
          <a:bodyPr vert="horz" lIns="360000" tIns="0" rIns="36000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3. Задерживать соперника </a:t>
            </a:r>
          </a:p>
          <a:p>
            <a:pPr algn="l"/>
            <a:r>
              <a:rPr lang="ru-RU" sz="36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(захват за майку, руку и т.п.);</a:t>
            </a:r>
            <a:endParaRPr lang="ru-RU" sz="3300" i="1" dirty="0">
              <a:solidFill>
                <a:srgbClr val="FFFF00"/>
              </a:solidFill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pic>
        <p:nvPicPr>
          <p:cNvPr id="9" name="Picture 2" descr="C:\Users\Марина\ШКОЛА\ФУТБОЛ\фото-современ. футбол\ведение\1284557584_042856c8b691908c_2010-09-14t221407z_01_cop015_rtridsp_3_soccer-champions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72" y="0"/>
            <a:ext cx="9142178" cy="686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5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041" y="1009622"/>
            <a:ext cx="9144000" cy="1123234"/>
          </a:xfrm>
          <a:prstGeom prst="rect">
            <a:avLst/>
          </a:prstGeom>
        </p:spPr>
        <p:txBody>
          <a:bodyPr vert="horz" lIns="360000" tIns="0" rIns="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4.  Играть рукой (кроме вратаря во вратарской зоне);</a:t>
            </a:r>
            <a:endParaRPr lang="ru-RU" sz="3600" i="1" dirty="0">
              <a:solidFill>
                <a:srgbClr val="FFFF00"/>
              </a:solidFill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548311"/>
            <a:ext cx="9142178" cy="608335"/>
          </a:xfrm>
          <a:prstGeom prst="rect">
            <a:avLst/>
          </a:prstGeom>
        </p:spPr>
        <p:txBody>
          <a:bodyPr vert="horz" lIns="36000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5.  Проявлять неспортивное поведение;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22" y="3573016"/>
            <a:ext cx="9144000" cy="1152128"/>
          </a:xfrm>
          <a:prstGeom prst="rect">
            <a:avLst/>
          </a:prstGeom>
        </p:spPr>
        <p:txBody>
          <a:bodyPr vert="horz" lIns="36000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6.  Выход или возвращение на поле без разрешения судьи;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013176"/>
            <a:ext cx="9144000" cy="1368152"/>
          </a:xfrm>
          <a:prstGeom prst="rect">
            <a:avLst/>
          </a:prstGeom>
        </p:spPr>
        <p:txBody>
          <a:bodyPr vert="horz" lIns="36000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8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</a:t>
            </a:r>
          </a:p>
          <a:p>
            <a:pPr algn="l"/>
            <a:r>
              <a:rPr lang="ru-RU" sz="36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7.  Самовольный уход с поля без разрешения судьи.</a:t>
            </a:r>
            <a:endParaRPr lang="ru-RU" sz="3600" i="1" dirty="0">
              <a:solidFill>
                <a:srgbClr val="FFFF00"/>
              </a:solidFill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pic>
        <p:nvPicPr>
          <p:cNvPr id="10" name="Picture 2" descr="C:\Users\Марина\ШКОЛА\ДОКИ\ФУТБОЛ\фото, картинки, видео\фото-современ. футбол\ведение\KMO_088197_162805_1_t2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" t="-1207"/>
          <a:stretch/>
        </p:blipFill>
        <p:spPr bwMode="auto">
          <a:xfrm>
            <a:off x="-2859" y="1"/>
            <a:ext cx="914217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Марина\ШКОЛА\ДОКИ\ФУТБОЛ\фото, картинки\мячи\1330323423_flomar_football_socc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469" y="447848"/>
            <a:ext cx="798805" cy="81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5756"/>
            <a:ext cx="8568952" cy="20911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За эти и другие нарушения </a:t>
            </a:r>
          </a:p>
          <a:p>
            <a:r>
              <a:rPr lang="ru-RU" sz="40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предусматриваются</a:t>
            </a:r>
            <a:r>
              <a:rPr lang="ru-RU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                    </a:t>
            </a:r>
          </a:p>
          <a:p>
            <a:r>
              <a:rPr lang="ru-RU" i="1" u="sng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4 вида наказаний</a:t>
            </a:r>
            <a:r>
              <a:rPr lang="ru-RU" i="1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:</a:t>
            </a:r>
          </a:p>
        </p:txBody>
      </p:sp>
      <p:pic>
        <p:nvPicPr>
          <p:cNvPr id="3" name="Picture 3" descr="C:\Users\Марина\ШКОЛА\прези мои\для редактирования\гиф-спорт\футбол\404789062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941167"/>
            <a:ext cx="1296144" cy="15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" y="2303419"/>
            <a:ext cx="4414710" cy="549517"/>
          </a:xfrm>
          <a:prstGeom prst="rect">
            <a:avLst/>
          </a:prstGeom>
        </p:spPr>
        <p:txBody>
          <a:bodyPr vert="horz" lIns="360000" tIns="0" rIns="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I.     </a:t>
            </a:r>
            <a:r>
              <a:rPr lang="ru-RU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Штрафной удар;</a:t>
            </a:r>
            <a:endParaRPr lang="ru-RU" sz="3300" i="1" dirty="0">
              <a:solidFill>
                <a:srgbClr val="FFFF00"/>
              </a:solidFill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0115" y="2921920"/>
            <a:ext cx="4618119" cy="693500"/>
          </a:xfrm>
          <a:prstGeom prst="rect">
            <a:avLst/>
          </a:prstGeom>
        </p:spPr>
        <p:txBody>
          <a:bodyPr vert="horz" lIns="360000" tIns="0" rIns="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II.   </a:t>
            </a:r>
            <a:r>
              <a:rPr lang="ru-RU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Свободный удар;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566064"/>
            <a:ext cx="8829421" cy="1735144"/>
          </a:xfrm>
          <a:prstGeom prst="rect">
            <a:avLst/>
          </a:prstGeom>
        </p:spPr>
        <p:txBody>
          <a:bodyPr vert="horz" lIns="360000" tIns="0" rIns="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III.  </a:t>
            </a:r>
            <a:r>
              <a:rPr lang="ru-RU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Предупреждение (игрок </a:t>
            </a:r>
            <a:r>
              <a:rPr lang="ru-RU" sz="3300" i="1" dirty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получает предупреждение с показом </a:t>
            </a:r>
            <a:r>
              <a:rPr lang="ru-RU" sz="3300" i="1" u="sng" dirty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желтой</a:t>
            </a:r>
            <a:r>
              <a:rPr lang="ru-RU" sz="3300" i="1" dirty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карточки</a:t>
            </a:r>
            <a:r>
              <a:rPr lang="ru-RU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);</a:t>
            </a:r>
            <a:endParaRPr lang="ru-RU" sz="3300" i="1" dirty="0">
              <a:solidFill>
                <a:srgbClr val="FFFF00"/>
              </a:solidFill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301208"/>
            <a:ext cx="9144000" cy="1074807"/>
          </a:xfrm>
          <a:prstGeom prst="rect">
            <a:avLst/>
          </a:prstGeom>
        </p:spPr>
        <p:txBody>
          <a:bodyPr vert="horz" lIns="360000" tIns="0" rIns="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IV.  </a:t>
            </a:r>
            <a:r>
              <a:rPr lang="ru-RU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Удаление (</a:t>
            </a:r>
            <a:r>
              <a:rPr lang="ru-RU" sz="3300" i="1" dirty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и</a:t>
            </a:r>
            <a:r>
              <a:rPr lang="ru-RU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грок </a:t>
            </a:r>
            <a:r>
              <a:rPr lang="ru-RU" sz="3300" i="1" dirty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удаляется с </a:t>
            </a:r>
            <a:r>
              <a:rPr lang="ru-RU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поля</a:t>
            </a:r>
          </a:p>
          <a:p>
            <a:pPr algn="l"/>
            <a:r>
              <a:rPr lang="ru-RU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с </a:t>
            </a:r>
            <a:r>
              <a:rPr lang="ru-RU" sz="3300" i="1" dirty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показом </a:t>
            </a:r>
            <a:r>
              <a:rPr lang="ru-RU" sz="3300" i="1" u="sng" dirty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красной</a:t>
            </a:r>
            <a:r>
              <a:rPr lang="ru-RU" sz="3300" i="1" dirty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карточки</a:t>
            </a:r>
            <a:r>
              <a:rPr lang="ru-RU" sz="33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).</a:t>
            </a:r>
            <a:endParaRPr lang="ru-RU" sz="3300" i="1" dirty="0">
              <a:solidFill>
                <a:srgbClr val="FFFF00"/>
              </a:solidFill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pic>
        <p:nvPicPr>
          <p:cNvPr id="2050" name="Picture 2" descr="C:\Users\hppcc\Desktop\ШКОЛА\01 ДОКИ\03 Футбол\фото, картинки, видео\РК\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515" y="-16470"/>
            <a:ext cx="9140485" cy="6874470"/>
          </a:xfrm>
        </p:spPr>
        <p:txBody>
          <a:bodyPr lIns="360000" tIns="0" rIns="360000" bIns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80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Технические  элементы </a:t>
            </a:r>
            <a:br>
              <a:rPr lang="ru-RU" sz="80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</a:br>
            <a:r>
              <a:rPr lang="ru-RU" sz="80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игры</a:t>
            </a:r>
            <a:endParaRPr lang="ru-RU" sz="8000" i="1" dirty="0">
              <a:effectLst>
                <a:glow rad="127000">
                  <a:schemeClr val="bg1"/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0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pcc\Desktop\ШКОЛА\01 ДОКИ\03 Футбол\фото, картинки, видео\передача\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412776"/>
            <a:ext cx="6067121" cy="505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5" y="-16470"/>
            <a:ext cx="9140485" cy="1434890"/>
          </a:xfrm>
        </p:spPr>
        <p:txBody>
          <a:bodyPr lIns="360000" tIns="0" rIns="360000" bIns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0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Передачи  и  остановки  мяча</a:t>
            </a:r>
            <a:endParaRPr lang="ru-RU" sz="5000" i="1" dirty="0">
              <a:effectLst>
                <a:glow rad="127000">
                  <a:schemeClr val="bg1"/>
                </a:glow>
              </a:effectLst>
              <a:latin typeface="+mn-lt"/>
            </a:endParaRPr>
          </a:p>
        </p:txBody>
      </p:sp>
      <p:pic>
        <p:nvPicPr>
          <p:cNvPr id="6" name="Picture 3" descr="C:\Users\hppcc\Desktop\ШКОЛА\01 ДОКИ\03 Футбол\фото, картинки, видео\передача\171_havi_er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3294"/>
            <a:ext cx="9144001" cy="68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ppcc\Desktop\ШКОЛА\01 ДОКИ\03 Футбол\фото, картинки, видео\передача\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ppcc\Desktop\ШКОЛА\01 ДОКИ\03 Футбол\фото, картинки, видео\передача\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hppcc\Desktop\ШКОЛА\01 ДОКИ\03 Футбол\фото, картинки, видео\передача\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Work РК\01 Docs\03 Футбол\фото, картинки\! новые для прези\Al-2-gazeta-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38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-1"/>
            <a:ext cx="9121895" cy="2780927"/>
          </a:xfrm>
        </p:spPr>
        <p:txBody>
          <a:bodyPr lIns="252000" tIns="0" rIns="252000" bIns="0">
            <a:noAutofit/>
          </a:bodyPr>
          <a:lstStyle/>
          <a:p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История  возникновения  футбола или похожих игр насчитывает  несколько  столетий.  </a:t>
            </a:r>
            <a:b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Много стран  внесли  свою  лепту</a:t>
            </a:r>
            <a:b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 в  создание этой  игры.</a:t>
            </a:r>
            <a:endParaRPr lang="ru-RU" sz="3200" i="1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929198"/>
            <a:ext cx="2714644" cy="785818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2050" name="Picture 2" descr="C:\Users\Марина\ШКОЛА\ФУТБОЛ\фото, картинки\13-15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306" y="2420889"/>
            <a:ext cx="8568953" cy="432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56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515" y="49895"/>
            <a:ext cx="9140485" cy="1146857"/>
          </a:xfrm>
        </p:spPr>
        <p:txBody>
          <a:bodyPr lIns="360000" tIns="0" rIns="360000" bIns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ru-RU" sz="60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Удары  по  мячу</a:t>
            </a:r>
            <a:endParaRPr lang="ru-RU" sz="6000" i="1" dirty="0">
              <a:effectLst>
                <a:glow rad="127000">
                  <a:schemeClr val="bg1"/>
                </a:glow>
              </a:effectLst>
              <a:latin typeface="+mn-lt"/>
            </a:endParaRPr>
          </a:p>
        </p:txBody>
      </p:sp>
      <p:pic>
        <p:nvPicPr>
          <p:cNvPr id="7" name="Picture 2" descr="C:\Users\hppcc\Desktop\ШКОЛА\01 ДОКИ\03 Футбол\фото, картинки, видео\удары\Spains-Andres-Iniesta-0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97090"/>
            <a:ext cx="9144000" cy="5681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ppcc\Desktop\ШКОЛА\01 ДОКИ\03 Футбол\фото, картинки, видео\удары\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704"/>
            <a:ext cx="9144000" cy="6859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ppcc\Desktop\ШКОЛА\01 ДОКИ\03 Футбол\фото, картинки, видео\удары\tggOSiLeYE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703"/>
            <a:ext cx="9144000" cy="6828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pcc\Desktop\ШКОЛА\01 ДОКИ\03 Футбол\фото, картинки, видео\ведение\5615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484784"/>
            <a:ext cx="6427903" cy="519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515" y="49894"/>
            <a:ext cx="9140485" cy="1384995"/>
          </a:xfrm>
        </p:spPr>
        <p:txBody>
          <a:bodyPr lIns="360000" tIns="0" rIns="360000" bIns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ru-RU" sz="60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Ведение  мяча</a:t>
            </a:r>
            <a:endParaRPr lang="ru-RU" sz="6000" i="1" dirty="0">
              <a:effectLst>
                <a:glow rad="127000">
                  <a:schemeClr val="bg1"/>
                </a:glow>
              </a:effectLst>
              <a:latin typeface="+mn-lt"/>
            </a:endParaRPr>
          </a:p>
        </p:txBody>
      </p:sp>
      <p:pic>
        <p:nvPicPr>
          <p:cNvPr id="5" name="Picture 3" descr="C:\Users\hppcc\Desktop\ШКОЛА\01 ДОКИ\03 Футбол\фото, картинки, видео\ведение\конкурс футбольного мастерства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61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pcc\Desktop\ШКОЛА\01 ДОКИ\03 Футбол\фото, картинки, видео\ведение\vedenie_myacha_videotrener.pro_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61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pcc\Desktop\ШКОЛА\01 ДОКИ\03 Футбол\фото, картинки, видео\ведение\dfcb304f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hlinkClick r:id="rId6"/>
          </p:cNvPr>
          <p:cNvSpPr/>
          <p:nvPr/>
        </p:nvSpPr>
        <p:spPr>
          <a:xfrm>
            <a:off x="7759544" y="188640"/>
            <a:ext cx="1132936" cy="1008112"/>
          </a:xfrm>
          <a:prstGeom prst="ellipse">
            <a:avLst/>
          </a:prstGeom>
          <a:solidFill>
            <a:srgbClr val="7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88900" h="38100" prst="angle"/>
            <a:bevelB w="825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  <a:scene3d>
              <a:camera prst="orthographicFront"/>
              <a:lightRig rig="soft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i="1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14300">
                    <a:srgbClr val="3A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 И</a:t>
            </a:r>
            <a:endParaRPr lang="ru-RU" sz="2800" i="1" dirty="0">
              <a:ln w="11430">
                <a:noFill/>
              </a:ln>
              <a:solidFill>
                <a:srgbClr val="FFFF00"/>
              </a:solidFill>
              <a:effectLst>
                <a:glow rad="114300">
                  <a:srgbClr val="3A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8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3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515" y="-16470"/>
            <a:ext cx="9140485" cy="1434890"/>
          </a:xfrm>
        </p:spPr>
        <p:txBody>
          <a:bodyPr lIns="360000" tIns="0" rIns="360000" bIns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0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Игра  вратаря</a:t>
            </a:r>
            <a:endParaRPr lang="ru-RU" sz="5000" i="1" dirty="0">
              <a:effectLst>
                <a:glow rad="127000">
                  <a:schemeClr val="bg1"/>
                </a:glow>
              </a:effectLst>
              <a:latin typeface="+mn-lt"/>
            </a:endParaRPr>
          </a:p>
        </p:txBody>
      </p:sp>
      <p:pic>
        <p:nvPicPr>
          <p:cNvPr id="3075" name="Picture 3" descr="C:\Users\hppcc\Desktop\ШКОЛА\01 ДОКИ\03 Футбол\фото, картинки, видео\вратарь\чм-2018\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98289"/>
            <a:ext cx="9143999" cy="545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pcc\Desktop\ШКОЛА\01 ДОКИ\03 Футбол\фото, картинки, видео\вратарь\чм-2018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20" y="0"/>
            <a:ext cx="9150019" cy="686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ppcc\Desktop\ШКОЛА\01 ДОКИ\03 Футбол\фото, картинки, видео\вратарь\чм-2018\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50" y="1268760"/>
            <a:ext cx="9131950" cy="5593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ppcc\Desktop\Work РК\01 Docs\03 Футбол\фото, картинки\гол\082d2aea18b15bc0b1ed6c5af62e825cbab019ce.jpe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50" y="5591"/>
            <a:ext cx="9114421" cy="685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pcc\Desktop\Work РК\01 Docs\03 Футбол\фото, картинки\вратарь\! удар по воротам-защит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1" y="5591"/>
            <a:ext cx="9124494" cy="68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pcc\Desktop\Work РК\01 Docs\03 Футбол\фото, картинки\вратарь\чм-2018\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/>
          <a:stretch/>
        </p:blipFill>
        <p:spPr bwMode="auto">
          <a:xfrm>
            <a:off x="-5026" y="-7572"/>
            <a:ext cx="9149025" cy="68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4"/>
          </a:xfrm>
        </p:spPr>
        <p:txBody>
          <a:bodyPr lIns="360000" tIns="0" rIns="360000" bIns="0" anchor="ctr" anchorCtr="0"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Футбол – зрелищная игра, которая собирает на  стадионах  тысячи  болельщиков</a:t>
            </a:r>
            <a:endParaRPr lang="ru-RU" sz="3200" i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n-lt"/>
            </a:endParaRPr>
          </a:p>
        </p:txBody>
      </p:sp>
      <p:pic>
        <p:nvPicPr>
          <p:cNvPr id="19459" name="Picture 3" descr="C:\Users\Марина\ШКОЛА\ФУТБОЛ\фото-современ. футбол\317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22747"/>
            <a:ext cx="8784976" cy="542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ppcc\Desktop\Work РК\01 Docs\03 Футбол\фото, картинки\! новые для прези\GTY_belgium_soccer_fans_mar_140626_mar_2_140626_3x2_16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075"/>
            <a:ext cx="9144000" cy="68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pcc\Desktop\Work РК\01 Docs\03 Футбол\фото, картинки\! новые для прези\DiMkFwNWAAU-w5h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6507" y="18075"/>
            <a:ext cx="9160604" cy="68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Work РК\01 Docs\03 Футбол\фото, картинки\! новые для прези\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6507" y="-42858"/>
            <a:ext cx="9191178" cy="69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5" y="0"/>
            <a:ext cx="9140485" cy="2060848"/>
          </a:xfrm>
        </p:spPr>
        <p:txBody>
          <a:bodyPr lIns="360000" tIns="0" rIns="360000" bIns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i="1" dirty="0" smtClean="0">
                <a:effectLst>
                  <a:glow rad="101600">
                    <a:schemeClr val="bg1"/>
                  </a:glow>
                </a:effectLst>
                <a:latin typeface="+mn-lt"/>
              </a:rPr>
              <a:t>Зрители любят футбол за острые моменты в игре, красивые удары и передачи! </a:t>
            </a:r>
            <a:endParaRPr lang="ru-RU" sz="3200" i="1" dirty="0">
              <a:effectLst>
                <a:glow rad="101600">
                  <a:schemeClr val="bg1"/>
                </a:glow>
              </a:effectLst>
              <a:latin typeface="+mn-lt"/>
            </a:endParaRPr>
          </a:p>
        </p:txBody>
      </p:sp>
      <p:pic>
        <p:nvPicPr>
          <p:cNvPr id="1026" name="Picture 2" descr="C:\Users\Марина\ШКОЛА\ДОКИ\ФУТБОЛ\фото, картинки, видео\фото-современ. футбол\удары\3555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4791" y="2439251"/>
            <a:ext cx="4472776" cy="4435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ина\ШКОЛА\ДОКИ\ФУТБОЛ\фото, картинки, видео\фото-современ. футбол\ведение\376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4355" y="2439252"/>
            <a:ext cx="4799645" cy="4435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9526"/>
          </a:xfrm>
        </p:spPr>
        <p:txBody>
          <a:bodyPr lIns="360000" tIns="0" rIns="360000" bIns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Классную  обводку  соперников  </a:t>
            </a:r>
            <a:b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и   игру  головой!</a:t>
            </a:r>
            <a:endParaRPr lang="ru-RU" sz="3200" i="1" dirty="0"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pic>
        <p:nvPicPr>
          <p:cNvPr id="1027" name="Picture 3" descr="C:\Users\Марина\ШКОЛА\ДОКИ\ФУТБОЛ\фото, картинки, видео\фото-современ. футбол\ведение\s816203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32401">
            <a:off x="4713279" y="1878009"/>
            <a:ext cx="3890844" cy="4430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арина\ШКОЛА\ДОКИ\ФУТБОЛ\фото, картинки, видео\фото-современ. футбол\удары головой\picture_301111_2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0668">
            <a:off x="537527" y="1880626"/>
            <a:ext cx="3742440" cy="3400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на\ШКОЛА\ДОКИ\ФУТБОЛ\фото, картинки, видео\фото-современ. футбол\удары головой\41916-na-zhare-bolit-golov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3581115"/>
            <a:ext cx="2808312" cy="3276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47514"/>
          </a:xfrm>
        </p:spPr>
        <p:txBody>
          <a:bodyPr wrap="square" lIns="540000" tIns="180000" rIns="540000" bIns="0" anchor="ctr" anchorCtr="0">
            <a:normAutofit/>
          </a:bodyPr>
          <a:lstStyle/>
          <a:p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А когда </a:t>
            </a:r>
            <a:r>
              <a:rPr lang="ru-RU" sz="3200" i="1" dirty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голкипер отбивает </a:t>
            </a: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/>
            </a:r>
            <a:b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или </a:t>
            </a:r>
            <a:r>
              <a:rPr lang="ru-RU" sz="3200" i="1" dirty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ловит стопроцентный гол </a:t>
            </a: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/>
            </a:r>
            <a:b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– </a:t>
            </a:r>
            <a:r>
              <a:rPr lang="ru-RU" sz="3200" i="1" dirty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это шикарное зрелище</a:t>
            </a:r>
            <a:r>
              <a:rPr lang="ru-RU" sz="3200" i="1" dirty="0" smtClean="0"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!</a:t>
            </a:r>
            <a:endParaRPr lang="ru-RU" sz="3200" i="1" dirty="0"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pic>
        <p:nvPicPr>
          <p:cNvPr id="2050" name="Picture 2" descr="C:\Users\Марина\ШКОЛА\ДОКИ\ФУТБОЛ\фото, картинки, видео\фото-современ. футбол\вратарь\object_54.1349337020.4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59" y="1947514"/>
            <a:ext cx="7265638" cy="484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hlinkClick r:id="rId3"/>
          </p:cNvPr>
          <p:cNvSpPr/>
          <p:nvPr/>
        </p:nvSpPr>
        <p:spPr>
          <a:xfrm>
            <a:off x="7740352" y="188640"/>
            <a:ext cx="1201963" cy="864096"/>
          </a:xfrm>
          <a:prstGeom prst="ellipse">
            <a:avLst/>
          </a:prstGeom>
          <a:solidFill>
            <a:srgbClr val="7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88900" h="38100" prst="angle"/>
            <a:bevelB w="825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  <a:scene3d>
              <a:camera prst="orthographicFront"/>
              <a:lightRig rig="soft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i="1" dirty="0" err="1" smtClean="0">
                <a:ln w="11430">
                  <a:noFill/>
                </a:ln>
                <a:solidFill>
                  <a:srgbClr val="FFFF00"/>
                </a:solidFill>
                <a:effectLst>
                  <a:glow rad="114300">
                    <a:srgbClr val="3A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сейв</a:t>
            </a:r>
            <a:endParaRPr lang="ru-RU" sz="2800" i="1" dirty="0">
              <a:ln w="11430">
                <a:noFill/>
              </a:ln>
              <a:solidFill>
                <a:srgbClr val="FFFF00"/>
              </a:solidFill>
              <a:effectLst>
                <a:glow rad="114300">
                  <a:srgbClr val="3A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3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lIns="360000" tIns="360000" rIns="360000" b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r>
              <a:rPr lang="ru-RU" sz="66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Но, конечно же, </a:t>
            </a:r>
            <a:br>
              <a:rPr lang="ru-RU" sz="66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8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/>
            </a:r>
            <a:br>
              <a:rPr lang="ru-RU" sz="8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6600" i="1" dirty="0" smtClean="0">
                <a:solidFill>
                  <a:srgbClr val="FF66CC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самым </a:t>
            </a:r>
            <a:r>
              <a:rPr lang="ru-RU" sz="6600" i="1" dirty="0" smtClean="0">
                <a:solidFill>
                  <a:srgbClr val="00B0F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ф</a:t>
            </a:r>
            <a:r>
              <a:rPr lang="ru-RU" sz="66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е</a:t>
            </a:r>
            <a:r>
              <a:rPr lang="ru-RU" sz="6600" i="1" dirty="0" smtClean="0">
                <a:solidFill>
                  <a:srgbClr val="3BF52D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е</a:t>
            </a:r>
            <a:r>
              <a:rPr lang="ru-RU" sz="6600" i="1" dirty="0" smtClean="0">
                <a:solidFill>
                  <a:srgbClr val="FF00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р</a:t>
            </a:r>
            <a:r>
              <a:rPr lang="ru-RU" sz="6600" i="1" dirty="0" smtClean="0">
                <a:solidFill>
                  <a:srgbClr val="FC2CED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и</a:t>
            </a:r>
            <a:r>
              <a:rPr lang="ru-RU" sz="6600" i="1" dirty="0" smtClean="0">
                <a:solidFill>
                  <a:srgbClr val="00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ч</a:t>
            </a:r>
            <a:r>
              <a:rPr lang="ru-RU" sz="6600" i="1" dirty="0" smtClean="0">
                <a:solidFill>
                  <a:srgbClr val="FA7304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н</a:t>
            </a:r>
            <a:r>
              <a:rPr lang="ru-RU" sz="66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ы</a:t>
            </a:r>
            <a:r>
              <a:rPr lang="ru-RU" sz="6600" i="1" dirty="0" smtClean="0">
                <a:solidFill>
                  <a:srgbClr val="FFC0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м</a:t>
            </a:r>
            <a:r>
              <a:rPr lang="ru-RU" sz="7400" i="1" dirty="0" smtClean="0">
                <a:solidFill>
                  <a:srgbClr val="FF66CC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</a:t>
            </a:r>
            <a:r>
              <a:rPr lang="ru-RU" sz="800" i="1" dirty="0" smtClean="0">
                <a:solidFill>
                  <a:srgbClr val="FF66CC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</a:t>
            </a:r>
            <a:br>
              <a:rPr lang="ru-RU" sz="800" i="1" dirty="0" smtClean="0">
                <a:solidFill>
                  <a:srgbClr val="FF66CC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800" i="1" dirty="0" smtClean="0">
                <a:solidFill>
                  <a:srgbClr val="FF66CC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/>
            </a:r>
            <a:br>
              <a:rPr lang="ru-RU" sz="800" i="1" dirty="0" smtClean="0">
                <a:solidFill>
                  <a:srgbClr val="FF66CC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6600" i="1" dirty="0" smtClean="0">
                <a:solidFill>
                  <a:srgbClr val="FF66CC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моментом </a:t>
            </a:r>
            <a:r>
              <a:rPr lang="ru-RU" sz="6600" i="1" dirty="0" smtClean="0">
                <a:solidFill>
                  <a:srgbClr val="3BF52D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в игре</a:t>
            </a:r>
            <a:r>
              <a:rPr lang="ru-RU" sz="7400" i="1" dirty="0" smtClean="0">
                <a:solidFill>
                  <a:srgbClr val="3BF52D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</a:t>
            </a:r>
            <a:r>
              <a:rPr lang="ru-RU" sz="800" i="1" dirty="0" smtClean="0">
                <a:solidFill>
                  <a:srgbClr val="3BF52D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</a:t>
            </a:r>
            <a:br>
              <a:rPr lang="ru-RU" sz="800" i="1" dirty="0" smtClean="0">
                <a:solidFill>
                  <a:srgbClr val="3BF52D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7200" i="1" dirty="0" smtClean="0">
                <a:solidFill>
                  <a:srgbClr val="3BF52D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является</a:t>
            </a:r>
            <a:r>
              <a:rPr lang="ru-RU" sz="7200" i="1" dirty="0" smtClean="0"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 – </a:t>
            </a:r>
            <a:r>
              <a:rPr lang="ru-RU" sz="7200" b="1" i="1" dirty="0" smtClean="0">
                <a:ln w="3175">
                  <a:noFill/>
                </a:ln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Г О Л </a:t>
            </a:r>
            <a:r>
              <a:rPr lang="ru-RU" sz="7200" i="1" dirty="0" smtClean="0">
                <a:solidFill>
                  <a:srgbClr val="0000CC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!</a:t>
            </a:r>
            <a:endParaRPr lang="ru-RU" sz="7200" i="1" dirty="0">
              <a:solidFill>
                <a:srgbClr val="0000CC"/>
              </a:solidFill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pic>
        <p:nvPicPr>
          <p:cNvPr id="3" name="Picture 2" descr="C:\Users\Марина\ШКОЛА\ДОКИ\ФУТБОЛ\фото, картинки\мячи\1330323423_flomar_football_socc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774" y="4827823"/>
            <a:ext cx="864096" cy="8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hlinkClick r:id="rId4"/>
          </p:cNvPr>
          <p:cNvSpPr/>
          <p:nvPr/>
        </p:nvSpPr>
        <p:spPr>
          <a:xfrm>
            <a:off x="7995516" y="188640"/>
            <a:ext cx="946799" cy="864096"/>
          </a:xfrm>
          <a:prstGeom prst="ellipse">
            <a:avLst/>
          </a:prstGeom>
          <a:solidFill>
            <a:srgbClr val="7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88900" h="38100" prst="angle"/>
            <a:bevelB w="825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  <a:scene3d>
              <a:camera prst="orthographicFront"/>
              <a:lightRig rig="soft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i="1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14300">
                    <a:srgbClr val="3A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ГОЛ</a:t>
            </a:r>
            <a:endParaRPr lang="ru-RU" sz="2800" i="1" dirty="0">
              <a:ln w="11430">
                <a:noFill/>
              </a:ln>
              <a:solidFill>
                <a:srgbClr val="FFFF00"/>
              </a:solidFill>
              <a:effectLst>
                <a:glow rad="114300">
                  <a:srgbClr val="3A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2420888"/>
          </a:xfrm>
        </p:spPr>
        <p:txBody>
          <a:bodyPr lIns="360000" tIns="0" rIns="360000" bIns="0" anchor="ctr" anchorCtr="0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</a:t>
            </a:r>
            <a:r>
              <a:rPr lang="ru-RU" sz="2800" i="1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атлетическая игра, отличающаяся </a:t>
            </a:r>
            <a:r>
              <a:rPr lang="ru-RU" sz="2800" i="1" dirty="0">
                <a:solidFill>
                  <a:schemeClr val="tx1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мощной динамикой, </a:t>
            </a:r>
            <a:r>
              <a:rPr lang="ru-RU" sz="2800" i="1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которая требует </a:t>
            </a:r>
            <a:r>
              <a:rPr lang="ru-RU" sz="2800" i="1" dirty="0">
                <a:solidFill>
                  <a:schemeClr val="tx1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выносливости, высокой скоростно-силовой работы переменной </a:t>
            </a:r>
            <a:r>
              <a:rPr lang="ru-RU" sz="2800" i="1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мощности </a:t>
            </a:r>
          </a:p>
        </p:txBody>
      </p:sp>
      <p:pic>
        <p:nvPicPr>
          <p:cNvPr id="1028" name="Picture 4" descr="C:\Users\Марина\ШКОЛА\ДОКИ\ФУТБОЛ\фото, картинки, видео\фото-современ. футбол\ведение\1324485617_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324726"/>
            <a:ext cx="6624735" cy="4533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11953" y="5013176"/>
            <a:ext cx="9143999" cy="1224136"/>
          </a:xfrm>
          <a:prstGeom prst="rect">
            <a:avLst/>
          </a:prstGeom>
        </p:spPr>
        <p:txBody>
          <a:bodyPr vert="horz" lIns="504000" tIns="0" rIns="54000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i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3. Соблюдать правила личной гигиены и режима дня; </a:t>
            </a:r>
            <a:endParaRPr lang="ru-RU" sz="3200" i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-1" y="4077072"/>
            <a:ext cx="9143999" cy="792088"/>
          </a:xfrm>
          <a:prstGeom prst="rect">
            <a:avLst/>
          </a:prstGeom>
        </p:spPr>
        <p:txBody>
          <a:bodyPr vert="horz" lIns="504000" tIns="0" rIns="36000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i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2.   Внимательно слушать задания учителя;</a:t>
            </a:r>
            <a:endParaRPr lang="ru-RU" sz="3200" i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8" name="Picture 2" descr="C:\Users\hppcc\Desktop\ШКОЛА\02 прези мои\! для редактирования\картинки\одежда\1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1624" y="3067695"/>
            <a:ext cx="5904656" cy="360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0" y="1700808"/>
            <a:ext cx="9143999" cy="2376264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i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1. На уроке заниматься только в спортивной форме и спортивной обуви, причем подошва обуви не должна быть скользкой;</a:t>
            </a:r>
            <a:endParaRPr lang="ru-RU" sz="3200" i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700808"/>
          </a:xfrm>
        </p:spPr>
        <p:txBody>
          <a:bodyPr lIns="0" tIns="0" rIns="0" bIns="0" anchor="ctr" anchorCtr="0">
            <a:normAutofit/>
            <a:scene3d>
              <a:camera prst="orthographicFront"/>
              <a:lightRig rig="soft" dir="t"/>
            </a:scene3d>
            <a:sp3d prstMaterial="matte">
              <a:bevelT w="38100" h="38100"/>
            </a:sp3d>
          </a:bodyPr>
          <a:lstStyle/>
          <a:p>
            <a:pPr algn="ctr"/>
            <a:r>
              <a:rPr lang="ru-RU" sz="3600" b="1" i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ПРАВИЛА  БЕЗОПАСНОСТИ</a:t>
            </a:r>
          </a:p>
          <a:p>
            <a:pPr algn="ctr"/>
            <a:r>
              <a:rPr lang="ru-RU" sz="3600" b="1" i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НА  ЗАНЯТИЯХ  ФУТБОЛОМ</a:t>
            </a:r>
            <a:endParaRPr lang="ru-RU" sz="3600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1026" name="Picture 2" descr="C:\Users\hppcc\Desktop\ШКОЛА\02 прези мои\! для редактирования\картинки\школьная тема\ТБ\внимательно слушать задания учителя\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95" y="-1"/>
            <a:ext cx="9122704" cy="690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pcc\Desktop\ШКОЛА\02 прези мои\! для редактирования\картинки\школьная тема\ТБ\режим дня\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9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636912"/>
          </a:xfrm>
        </p:spPr>
        <p:txBody>
          <a:bodyPr lIns="360000" tIns="288000" rIns="360000" bIns="0" anchor="t" anchorCtr="0">
            <a:normAutofit/>
          </a:bodyPr>
          <a:lstStyle/>
          <a:p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«Ножная игра с мячом» была популярна </a:t>
            </a:r>
            <a:b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и </a:t>
            </a:r>
            <a:r>
              <a:rPr lang="ru-RU" sz="3200" i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в </a:t>
            </a: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Китае, и в Египте, и </a:t>
            </a:r>
            <a:r>
              <a:rPr lang="ru-RU" sz="3200" i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в </a:t>
            </a: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Германии,</a:t>
            </a:r>
            <a:b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где устраивали соревнования</a:t>
            </a:r>
            <a:b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и  праздники таких игр </a:t>
            </a:r>
            <a:endParaRPr lang="ru-RU" sz="3200" i="1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pic>
        <p:nvPicPr>
          <p:cNvPr id="3074" name="Picture 2" descr="C:\Users\Марина\ШКОЛА\ФУТБОЛ\фото, картинки\548352-flui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348880"/>
            <a:ext cx="7052726" cy="431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0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-596" y="692696"/>
            <a:ext cx="9144000" cy="2088232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i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4. Тщательно выполнять разминку, акцентируя внимание на сумочно - связочных аппаратах (суставах); 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0" y="2799899"/>
            <a:ext cx="9144000" cy="847108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i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5.	Строго </a:t>
            </a:r>
            <a:r>
              <a:rPr lang="ru-RU" sz="3200" i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соблюдать </a:t>
            </a:r>
            <a:r>
              <a:rPr lang="ru-RU" sz="3200" i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ПРАВИЛА ИГРЫ; 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4031720"/>
            <a:ext cx="9144000" cy="1098815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i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6.	Немедленно </a:t>
            </a:r>
            <a:r>
              <a:rPr lang="ru-RU" sz="3200" i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сообщать учителю о недомоганиях. </a:t>
            </a:r>
            <a:endParaRPr lang="ru-RU" sz="3200" i="1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2051" name="Picture 3" descr="C:\Users\hppcc\Desktop\ШКОЛА\02 прези мои\! для редактирования\картинки\школьная тема\ТБ\разминка с акцентом на суставы\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3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pcc\Desktop\ШКОЛА\02 прези мои\! для редактирования\картинки\школьная тема\ТБ\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9482" cy="68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ШКОЛА\02 прези мои\! для редактирования\картинки\школьная тема\ТБ\недомогание\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-14829" y="0"/>
            <a:ext cx="9151843" cy="68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Марина\ШКОЛА\ДОКИ\ФУТБОЛ\фото, картинки\мячи\1330323423_flomar_football_soccer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399" y="284337"/>
            <a:ext cx="800765" cy="8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556792"/>
            <a:ext cx="9143999" cy="3600400"/>
          </a:xfrm>
        </p:spPr>
        <p:txBody>
          <a:bodyPr lIns="360000" tIns="180000" rIns="360000" bIns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Занятия  футболом </a:t>
            </a:r>
            <a:br>
              <a:rPr lang="ru-RU" sz="40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</a:br>
            <a:r>
              <a:rPr lang="ru-RU" sz="48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благоприятно</a:t>
            </a:r>
            <a:r>
              <a:rPr lang="ru-RU" sz="40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  сказываются </a:t>
            </a:r>
            <a:br>
              <a:rPr lang="ru-RU" sz="40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</a:br>
            <a:r>
              <a:rPr lang="ru-RU" sz="40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на  организме  занимающихся</a:t>
            </a:r>
            <a:endParaRPr lang="ru-RU" sz="4000" i="1" dirty="0">
              <a:ln w="3175">
                <a:noFill/>
              </a:ln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" y="188640"/>
            <a:ext cx="914399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ln w="3175">
                  <a:noFill/>
                </a:ln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А  что  происходит,  когда вы занимаетесь  футболом?</a:t>
            </a:r>
            <a:endParaRPr lang="ru-RU" sz="4000" i="1" dirty="0">
              <a:ln w="3175">
                <a:noFill/>
              </a:ln>
              <a:solidFill>
                <a:srgbClr val="FFFF00"/>
              </a:solidFill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  <p:pic>
        <p:nvPicPr>
          <p:cNvPr id="4" name="Picture 2" descr="C:\Users\hppcc\Desktop\ШКОЛА\02 прези мои\! для редактирования\картинки\Дети\думает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78" y="1874752"/>
            <a:ext cx="5760640" cy="4638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9143999" cy="1167946"/>
          </a:xfrm>
          <a:prstGeom prst="rect">
            <a:avLst/>
          </a:prstGeom>
        </p:spPr>
        <p:txBody>
          <a:bodyPr vert="horz" lIns="360000" tIns="0" rIns="36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Улучшается  работа  сердечно - сосудистой </a:t>
            </a:r>
          </a:p>
          <a:p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и  дыхательной  систем  организма</a:t>
            </a:r>
          </a:p>
        </p:txBody>
      </p:sp>
      <p:pic>
        <p:nvPicPr>
          <p:cNvPr id="4099" name="Picture 3" descr="C:\Users\hppcc\Desktop\ШКОЛА\02 прези мои\! для редактирования\картинки\школьная тема\анатомия\лёгкие\legki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808" y="1988840"/>
            <a:ext cx="3378181" cy="4246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ppcc\Desktop\ШКОЛА\02 прези мои\! для редактирования\картинки\школьная тема\анатомия\сердце\imgpreview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309479" cy="4246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2" y="1"/>
            <a:ext cx="9143999" cy="1700808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На  занятиях  выполняется  определённая работа - будь то с мячом или без мяча</a:t>
            </a:r>
          </a:p>
        </p:txBody>
      </p:sp>
      <p:pic>
        <p:nvPicPr>
          <p:cNvPr id="9" name="Picture 2" descr="C:\Users\hppcc\Desktop\ШКОЛА\01 ДОКИ\03 Футбол\фото, картинки, видео\детский футбол\дриблинг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0187" y="1556792"/>
            <a:ext cx="7443619" cy="5044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7" y="1988840"/>
            <a:ext cx="9143999" cy="4869160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При выполнении упражнений </a:t>
            </a:r>
          </a:p>
          <a:p>
            <a:pPr>
              <a:lnSpc>
                <a:spcPct val="150000"/>
              </a:lnSpc>
            </a:pP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пульс учащается, сердце и кровеносная система работает в усиленном режиме, дыхание становится чаще и, соответственно, нагрузка ложится на лёгкие и дыхательную систему в целом</a:t>
            </a:r>
            <a:endParaRPr lang="ru-RU" sz="3200" i="1" dirty="0">
              <a:ln w="3175">
                <a:noFill/>
              </a:ln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  <p:pic>
        <p:nvPicPr>
          <p:cNvPr id="4" name="Picture 2" descr="C:\Users\hppcc\Desktop\ШКОЛА\02 прези мои\! для редактирования\картинки\школьная тема\анатомия\сердце\vitaminy-dlja-serdca-i-sosudov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84176" cy="23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ppcc\Desktop\ШКОЛА\02 прези мои\! для редактирования\картинки\школьная тема\анатомия\лёгкие\Bahaya-Rokok-Bagi-Paru-Paru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134459"/>
            <a:ext cx="2552131" cy="2383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7" y="0"/>
            <a:ext cx="9143999" cy="1808989"/>
          </a:xfrm>
          <a:prstGeom prst="rect">
            <a:avLst/>
          </a:prstGeom>
        </p:spPr>
        <p:txBody>
          <a:bodyPr vert="horz" lIns="720000" tIns="0" rIns="36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Укрепляется и развивается</a:t>
            </a:r>
            <a:endParaRPr lang="en-US" sz="3200" i="1" dirty="0" smtClean="0">
              <a:ln w="3175">
                <a:noFill/>
              </a:ln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</a:endParaRPr>
          </a:p>
          <a:p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нервная система </a:t>
            </a:r>
            <a:endParaRPr lang="ru-RU" sz="3200" i="1" dirty="0">
              <a:ln w="3175">
                <a:noFill/>
              </a:ln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  <p:pic>
        <p:nvPicPr>
          <p:cNvPr id="6146" name="Picture 2" descr="C:\Users\hppcc\Desktop\ШКОЛА\02 прези мои\! для редактирования\картинки\школьная тема\анатомия\нервная система\tsns-i-rost-myishts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5"/>
          <a:stretch/>
        </p:blipFill>
        <p:spPr bwMode="auto">
          <a:xfrm>
            <a:off x="1681788" y="1700809"/>
            <a:ext cx="5780575" cy="4889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" y="0"/>
            <a:ext cx="9143999" cy="2132856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Футбол  развивает  игровое </a:t>
            </a:r>
          </a:p>
          <a:p>
            <a:r>
              <a:rPr lang="ru-RU" sz="36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тактическое</a:t>
            </a: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  </a:t>
            </a:r>
            <a:r>
              <a:rPr lang="ru-RU" sz="48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мышление</a:t>
            </a:r>
          </a:p>
        </p:txBody>
      </p:sp>
      <p:pic>
        <p:nvPicPr>
          <p:cNvPr id="5" name="Picture 6" descr="C:\Users\hppcc\Desktop\ШКОЛА\02 прези мои\! для редактирования\картинки\школьная тема\анатомия\нервная система\5ed83571d7aa46351e4059d95fb547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" y="2446888"/>
            <a:ext cx="9143923" cy="29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4" y="0"/>
            <a:ext cx="9143999" cy="6858000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Прежде чем выполнить передачу мяча, вы должны определить расстояние между вами и напарником и, затем, с определённой силой ударить по мячу так, чтобы пас оказался точным. </a:t>
            </a:r>
          </a:p>
          <a:p>
            <a:pPr>
              <a:lnSpc>
                <a:spcPct val="150000"/>
              </a:lnSpc>
            </a:pP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То же касается и удара в створ ворот, ведения мяча и передвижений по футбольному полю.</a:t>
            </a:r>
          </a:p>
        </p:txBody>
      </p:sp>
      <p:pic>
        <p:nvPicPr>
          <p:cNvPr id="4" name="Picture 2" descr="C:\Users\hppcc\Desktop\ШКОЛА\01 ДОКИ\03 Футбол\фото, картинки, видео\детский футбол\розыгрыш мяч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087" y="18489"/>
            <a:ext cx="7355815" cy="68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5" y="0"/>
            <a:ext cx="9143999" cy="3861048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На  протяжении  занятий </a:t>
            </a:r>
          </a:p>
          <a:p>
            <a:pPr>
              <a:lnSpc>
                <a:spcPct val="150000"/>
              </a:lnSpc>
            </a:pPr>
            <a:r>
              <a:rPr lang="ru-RU" sz="40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мозговая  деятельность</a:t>
            </a: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находится  в  постоянной  взаимосвязи  с </a:t>
            </a:r>
            <a:r>
              <a:rPr lang="ru-RU" sz="40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мышечной  деятельностью</a:t>
            </a:r>
            <a:endParaRPr lang="ru-RU" sz="3200" i="1" dirty="0" smtClean="0">
              <a:ln w="3175">
                <a:noFill/>
              </a:ln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  <p:pic>
        <p:nvPicPr>
          <p:cNvPr id="4" name="Picture 5" descr="C:\Users\hppcc\Desktop\ШКОЛА\02 прези мои\! для редактирования\картинки\школьная тема\анатомия\нервная система\lupus-and-the-nervous-system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081" y="3667125"/>
            <a:ext cx="469582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21704" y="0"/>
            <a:ext cx="9144000" cy="6858000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i="1" dirty="0" smtClean="0">
                <a:ln w="3175">
                  <a:noFill/>
                </a:ln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</a:rPr>
              <a:t>При систематических занятиях </a:t>
            </a:r>
            <a:r>
              <a:rPr lang="ru-RU" sz="3200" i="1" dirty="0">
                <a:ln w="3175">
                  <a:noFill/>
                </a:ln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</a:rPr>
              <a:t>футболом </a:t>
            </a:r>
            <a:r>
              <a:rPr lang="ru-RU" sz="3200" i="1" dirty="0" smtClean="0">
                <a:ln w="3175">
                  <a:noFill/>
                </a:ln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</a:rPr>
              <a:t>формируется </a:t>
            </a:r>
          </a:p>
          <a:p>
            <a:pPr>
              <a:lnSpc>
                <a:spcPct val="150000"/>
              </a:lnSpc>
            </a:pPr>
            <a:r>
              <a:rPr lang="ru-RU" sz="4000" i="1" dirty="0" smtClean="0">
                <a:ln w="3175">
                  <a:noFill/>
                </a:ln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</a:rPr>
              <a:t>мышечная  </a:t>
            </a:r>
            <a:r>
              <a:rPr lang="ru-RU" sz="4000" i="1" dirty="0">
                <a:ln w="3175">
                  <a:noFill/>
                </a:ln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</a:rPr>
              <a:t>система </a:t>
            </a:r>
            <a:r>
              <a:rPr lang="ru-RU" sz="3200" i="1" dirty="0" smtClean="0">
                <a:ln w="3175">
                  <a:noFill/>
                </a:ln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</a:rPr>
              <a:t>организма и </a:t>
            </a:r>
          </a:p>
          <a:p>
            <a:pPr>
              <a:lnSpc>
                <a:spcPct val="150000"/>
              </a:lnSpc>
            </a:pPr>
            <a:r>
              <a:rPr lang="ru-RU" sz="3200" i="1" dirty="0" smtClean="0">
                <a:ln w="3175">
                  <a:noFill/>
                </a:ln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</a:rPr>
              <a:t>развиваются </a:t>
            </a:r>
            <a:r>
              <a:rPr lang="ru-RU" sz="4000" i="1" dirty="0" smtClean="0">
                <a:ln w="3175">
                  <a:noFill/>
                </a:ln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</a:rPr>
              <a:t>физические качества</a:t>
            </a:r>
            <a:endParaRPr lang="ru-RU" sz="3200" i="1" dirty="0">
              <a:ln w="3175">
                <a:noFill/>
              </a:ln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</a:endParaRPr>
          </a:p>
        </p:txBody>
      </p:sp>
      <p:pic>
        <p:nvPicPr>
          <p:cNvPr id="8194" name="Picture 2" descr="C:\Users\hppcc\Desktop\ШКОЛА\02 прези мои\! для редактирования\картинки\школьная тема\анатомия\скелетно-мышечная система\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50296" cy="6863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ppcc\Desktop\ШКОЛА\02 прези мои\! для редактирования\картинки\школьная тема\анатомия\скелетно-мышечная система\137645_10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6065" y="0"/>
            <a:ext cx="457793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4864"/>
          </a:xfrm>
        </p:spPr>
        <p:txBody>
          <a:bodyPr lIns="360000" tIns="252000" rIns="360000" bIns="0" anchor="t" anchorCtr="0">
            <a:normAutofit fontScale="90000"/>
          </a:bodyPr>
          <a:lstStyle/>
          <a:p>
            <a:r>
              <a:rPr lang="ru-RU" sz="35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Но, то, что было похоже уже на более современный футбол, </a:t>
            </a:r>
            <a:br>
              <a:rPr lang="ru-RU" sz="35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ru-RU" sz="35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начало зарождаться в Англии </a:t>
            </a:r>
            <a:br>
              <a:rPr lang="ru-RU" sz="35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ru-RU" sz="35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в середине </a:t>
            </a:r>
            <a:r>
              <a:rPr lang="ru-RU" sz="3500" i="1" u="sng" dirty="0" smtClean="0"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19 века</a:t>
            </a:r>
            <a:endParaRPr lang="ru-RU" sz="3500" i="1" dirty="0"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4" descr="C:\Users\Марина\ШКОЛА\ФУТБОЛ\фото, картинки\команды\79661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204864"/>
            <a:ext cx="6841184" cy="456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70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hppcc\Desktop\ШКОЛА\01 ДОКИ\03 Футбол\фото, картинки, видео\вратарь\goleir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3" y="2568441"/>
            <a:ext cx="7118463" cy="4289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6234" y="0"/>
            <a:ext cx="9144000" cy="2564904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</a:rPr>
              <a:t>Футболистам  присущи выносливость, скоростно  –  силовые  качества, высокие  координационные  </a:t>
            </a:r>
            <a:r>
              <a:rPr lang="ru-RU" sz="3200" i="1" dirty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</a:rPr>
              <a:t>способности </a:t>
            </a: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</a:rPr>
              <a:t> и  ловкость</a:t>
            </a:r>
            <a:endParaRPr lang="ru-RU" sz="3200" i="1" dirty="0">
              <a:ln w="3175">
                <a:noFill/>
              </a:ln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8196" name="Picture 4" descr="C:\Users\hppcc\Desktop\ШКОЛА\01 ДОКИ\03 Футбол\фото, картинки, видео\детский футбол\ведение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2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ppcc\Desktop\Work РК\01 Docs\03 Футбол\фото, картинки\! новые для прези\origin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23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437112"/>
            <a:ext cx="9143999" cy="864096"/>
          </a:xfrm>
          <a:prstGeom prst="rect">
            <a:avLst/>
          </a:prstGeom>
        </p:spPr>
        <p:txBody>
          <a:bodyPr vert="horz" lIns="720000" tIns="0" rIns="36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</a:rPr>
              <a:t>  </a:t>
            </a:r>
            <a:r>
              <a:rPr lang="ru-RU" sz="3600" i="1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</a:rPr>
              <a:t>Командный дух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9364" y="3239914"/>
            <a:ext cx="9143999" cy="837158"/>
          </a:xfrm>
          <a:prstGeom prst="rect">
            <a:avLst/>
          </a:prstGeom>
        </p:spPr>
        <p:txBody>
          <a:bodyPr vert="horz" lIns="720000" tIns="0" rIns="36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</a:rPr>
              <a:t>  </a:t>
            </a:r>
            <a:r>
              <a:rPr lang="ru-RU" sz="3600" i="1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</a:rPr>
              <a:t>Уважение к сопернику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" y="2051382"/>
            <a:ext cx="9143999" cy="801554"/>
          </a:xfrm>
          <a:prstGeom prst="rect">
            <a:avLst/>
          </a:prstGeom>
        </p:spPr>
        <p:txBody>
          <a:bodyPr vert="horz" lIns="720000" tIns="0" rIns="36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ru-RU" sz="3200" i="1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</a:rPr>
              <a:t>   </a:t>
            </a:r>
            <a:r>
              <a:rPr lang="ru-RU" sz="3600" i="1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</a:rPr>
              <a:t>Патриотизм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" y="188640"/>
            <a:ext cx="9143999" cy="1368152"/>
          </a:xfrm>
          <a:prstGeom prst="rect">
            <a:avLst/>
          </a:prstGeom>
        </p:spPr>
        <p:txBody>
          <a:bodyPr vert="horz" lIns="360000" tIns="0" rIns="36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</a:rPr>
              <a:t>Футбол  воспитывает </a:t>
            </a:r>
          </a:p>
          <a:p>
            <a:r>
              <a:rPr lang="ru-RU" sz="3600" i="1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</a:rPr>
              <a:t>морально – волевые качества:</a:t>
            </a:r>
          </a:p>
        </p:txBody>
      </p:sp>
      <p:pic>
        <p:nvPicPr>
          <p:cNvPr id="7" name="Picture 3" descr="C:\Users\hppcc\Desktop\Work РК\01 Docs\03 Футбол\фото, картинки\! новые для прези\BrFQHAkCcAAz8A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64" y="0"/>
            <a:ext cx="9143359" cy="68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pcc\Desktop\ШКОЛА\01 ДОКИ\03 Футбол\фото, картинки, видео\РК\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529" y="0"/>
            <a:ext cx="847278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ppcc\Desktop\ШКОЛА\01 ДОКИ\03 Футбол\фото, картинки, видео\звёзды, уважение\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23" y="188640"/>
            <a:ext cx="9144000" cy="662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pcc\Desktop\ШКОЛА\01 ДОКИ\03 Футбол\фото, картинки, видео\звёзды, уважение\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67" y="139871"/>
            <a:ext cx="9114712" cy="6578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pcc\Desktop\ШКОЛА\01 ДОКИ\03 Футбол\фото, картинки, видео\РК\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9364" y="0"/>
            <a:ext cx="9173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ppcc\Desktop\ШКОЛА\01 ДОКИ\03 Футбол\фото, картинки, видео\РК\1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9364" y="0"/>
            <a:ext cx="9144000" cy="68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3140968"/>
            <a:ext cx="9144000" cy="3754782"/>
          </a:xfrm>
          <a:prstGeom prst="rect">
            <a:avLst/>
          </a:prstGeom>
          <a:noFill/>
        </p:spPr>
        <p:txBody>
          <a:bodyPr vert="horz" lIns="540000" tIns="0" rIns="54000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200" b="0" i="1" cap="none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+mn-lt"/>
              </a:rPr>
              <a:t>Современные виды спорта  –  это ответвления от классических видов.</a:t>
            </a:r>
          </a:p>
          <a:p>
            <a:pPr algn="ctr">
              <a:lnSpc>
                <a:spcPct val="150000"/>
              </a:lnSpc>
            </a:pPr>
            <a:r>
              <a:rPr lang="ru-RU" sz="3200" b="0" i="1" cap="none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+mn-lt"/>
              </a:rPr>
              <a:t>Молодёжные движения привносят свежую струю в увлекательный мир спорта.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3717032"/>
          </a:xfrm>
          <a:prstGeom prst="rect">
            <a:avLst/>
          </a:prstGeom>
          <a:noFill/>
        </p:spPr>
        <p:txBody>
          <a:bodyPr vert="horz" lIns="540000" tIns="0" rIns="54000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200" b="0" i="1" cap="none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+mn-lt"/>
              </a:rPr>
              <a:t>Время не стоит на месте и</a:t>
            </a:r>
          </a:p>
          <a:p>
            <a:pPr algn="ctr">
              <a:lnSpc>
                <a:spcPct val="150000"/>
              </a:lnSpc>
            </a:pPr>
            <a:r>
              <a:rPr lang="ru-RU" sz="3200" b="0" i="1" cap="none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+mn-lt"/>
              </a:rPr>
              <a:t>спортивный мир  –  не исключение. Количество новых видов спорта </a:t>
            </a:r>
          </a:p>
          <a:p>
            <a:pPr algn="ctr">
              <a:lnSpc>
                <a:spcPct val="150000"/>
              </a:lnSpc>
            </a:pPr>
            <a:r>
              <a:rPr lang="ru-RU" sz="3200" b="0" i="1" cap="none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+mn-lt"/>
              </a:rPr>
              <a:t>неизбежно растёт.</a:t>
            </a:r>
          </a:p>
        </p:txBody>
      </p:sp>
    </p:spTree>
    <p:extLst>
      <p:ext uri="{BB962C8B-B14F-4D97-AF65-F5344CB8AC3E}">
        <p14:creationId xmlns:p14="http://schemas.microsoft.com/office/powerpoint/2010/main" val="39597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Марина\ШКОЛА\ДОКИ\ФУТБОЛ\фото, картинки, видео\фото-современ. футбол\фристайл\3078044886_52d02dd8f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4480" y="2601933"/>
            <a:ext cx="3374165" cy="38514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ДОКИ\ФУТБОЛ\фото, картинки, видео\фото-современ. футбол\фристайл\jeremy-7-400-pix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888" y="2601933"/>
            <a:ext cx="3375915" cy="40546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2708920"/>
          </a:xfrm>
          <a:prstGeom prst="rect">
            <a:avLst/>
          </a:prstGeom>
          <a:noFill/>
        </p:spPr>
        <p:txBody>
          <a:bodyPr vert="horz" lIns="360000" tIns="0" rIns="36000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i="1" cap="none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Футбольный   фристайл</a:t>
            </a:r>
            <a:br>
              <a:rPr lang="ru-RU" b="0" i="1" cap="none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3200" b="0" i="1" cap="none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–  искусство выполнения футбольным мячом различных трюков, используя стопы, колени, грудь, плечи, и голову</a:t>
            </a:r>
            <a:endParaRPr lang="ru-RU" sz="3200" b="0" i="1" cap="none" dirty="0"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9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2949839"/>
          </a:xfrm>
        </p:spPr>
        <p:txBody>
          <a:bodyPr lIns="360000" tIns="0" rIns="360000" bIns="0">
            <a:normAutofit/>
          </a:bodyPr>
          <a:lstStyle/>
          <a:p>
            <a:r>
              <a:rPr lang="ru-RU" sz="4800" b="1" i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ru-RU" sz="4000" i="1" dirty="0" smtClean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Футбольный  фристайл</a:t>
            </a:r>
            <a:r>
              <a:rPr lang="ru-RU" sz="4000" i="1" dirty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/>
            </a:r>
            <a:br>
              <a:rPr lang="ru-RU" sz="4000" i="1" dirty="0">
                <a:ln w="3175">
                  <a:noFill/>
                </a:ln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2800" i="1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–  это </a:t>
            </a:r>
            <a:r>
              <a:rPr lang="ru-RU" sz="2800" i="1" dirty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сочетание творчества, </a:t>
            </a:r>
            <a:r>
              <a:rPr lang="ru-RU" sz="2800" i="1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фантазии</a:t>
            </a:r>
            <a:br>
              <a:rPr lang="ru-RU" sz="2800" i="1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2800" i="1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и </a:t>
            </a:r>
            <a:r>
              <a:rPr lang="ru-RU" sz="2800" i="1" dirty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невероятного контроля над </a:t>
            </a:r>
            <a:r>
              <a:rPr lang="ru-RU" sz="2800" i="1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мячом,</a:t>
            </a:r>
            <a:br>
              <a:rPr lang="ru-RU" sz="2800" i="1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</a:br>
            <a:r>
              <a:rPr lang="ru-RU" sz="2800" i="1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который </a:t>
            </a:r>
            <a:r>
              <a:rPr lang="ru-RU" sz="2800" i="1" dirty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позволяет делать удивительные футбольные финты и </a:t>
            </a:r>
            <a:r>
              <a:rPr lang="ru-RU" sz="2800" i="1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трюки</a:t>
            </a:r>
            <a:endParaRPr lang="ru-RU" sz="2800" i="1" dirty="0">
              <a:effectLst>
                <a:glow rad="1270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pic>
        <p:nvPicPr>
          <p:cNvPr id="9" name="Picture 3" descr="C:\Users\Марина\ШКОЛА\ДОКИ\ФУТБОЛ\фото, картинки, видео\фото-современ. футбол\фристайл\football-freestyle-how-to-footstall.WidePlaye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7532" y="2949838"/>
            <a:ext cx="3729723" cy="3633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Марина\ШКОЛА\ДОКИ\ФУТБОЛ\фото, картинки, видео\фото-современ. футбол\фристайл\football-freestyl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673" y="2924944"/>
            <a:ext cx="3559452" cy="3633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арина\ШКОЛА\ДОКИ\ФУТБОЛ\фото, картинки\мячи\1330323423_flomar_football_socc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838" y="5728870"/>
            <a:ext cx="813477" cy="8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hlinkClick r:id="rId6"/>
          </p:cNvPr>
          <p:cNvSpPr/>
          <p:nvPr/>
        </p:nvSpPr>
        <p:spPr>
          <a:xfrm>
            <a:off x="7995516" y="188640"/>
            <a:ext cx="946799" cy="864096"/>
          </a:xfrm>
          <a:prstGeom prst="ellipse">
            <a:avLst/>
          </a:prstGeom>
          <a:solidFill>
            <a:srgbClr val="7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88900" h="38100" prst="angle"/>
            <a:bevelB w="825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  <a:scene3d>
              <a:camera prst="orthographicFront"/>
              <a:lightRig rig="soft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i="1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14300">
                    <a:srgbClr val="3A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 </a:t>
            </a:r>
            <a:r>
              <a:rPr lang="ru-RU" sz="2800" i="1" dirty="0" err="1" smtClean="0">
                <a:ln w="11430">
                  <a:noFill/>
                </a:ln>
                <a:solidFill>
                  <a:srgbClr val="FFFF00"/>
                </a:solidFill>
                <a:effectLst>
                  <a:glow rad="114300">
                    <a:srgbClr val="3A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</a:t>
            </a:r>
            <a:endParaRPr lang="ru-RU" sz="2800" i="1" dirty="0">
              <a:ln w="11430">
                <a:noFill/>
              </a:ln>
              <a:solidFill>
                <a:srgbClr val="FFFF00"/>
              </a:solidFill>
              <a:effectLst>
                <a:glow rad="114300">
                  <a:srgbClr val="3A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8" grpId="3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pcc\Desktop\ШКОЛА\01 ДОКИ\ФУТБОЛ\фото, картинки, видео\мяч и бутсы\008_124717_sportsouthafrica2010fifaworldcupsoccershoessouthafrica2010022969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2200" y="1942607"/>
            <a:ext cx="3441904" cy="271052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195736" y="620688"/>
            <a:ext cx="6948264" cy="1008112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+mn-lt"/>
              </a:rPr>
              <a:t>Давайте  сыграем?</a:t>
            </a:r>
            <a:endParaRPr lang="ru-RU" i="1" dirty="0">
              <a:solidFill>
                <a:srgbClr val="FFFF00"/>
              </a:solidFill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+mn-lt"/>
            </a:endParaRP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11560" y="3933056"/>
            <a:ext cx="3384376" cy="2189583"/>
          </a:xfrm>
          <a:prstGeom prst="ellipse">
            <a:avLst/>
          </a:prstGeom>
          <a:solidFill>
            <a:srgbClr val="7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905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  <a:scene3d>
              <a:camera prst="orthographicFront"/>
              <a:lightRig rig="soft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14300">
                    <a:srgbClr val="3A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</a:p>
          <a:p>
            <a:pPr algn="ctr"/>
            <a:r>
              <a:rPr lang="ru-RU" sz="3600" b="1" i="1" dirty="0">
                <a:ln w="11430">
                  <a:noFill/>
                </a:ln>
                <a:solidFill>
                  <a:srgbClr val="FFFF00"/>
                </a:solidFill>
                <a:effectLst>
                  <a:glow rad="114300">
                    <a:srgbClr val="3A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r>
              <a:rPr lang="ru-RU" sz="3600" b="1" i="1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14300">
                    <a:srgbClr val="3A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ледующий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14300">
                    <a:srgbClr val="3A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</a:t>
            </a:r>
            <a:endParaRPr lang="ru-RU" sz="3600" b="1" i="1" dirty="0">
              <a:ln w="11430">
                <a:noFill/>
              </a:ln>
              <a:solidFill>
                <a:srgbClr val="FFFF00"/>
              </a:solidFill>
              <a:effectLst>
                <a:glow rad="114300">
                  <a:srgbClr val="3A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5568005" y="3579113"/>
            <a:ext cx="2600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4980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50800" h="50800" prst="artDeco"/>
              <a:contourClr>
                <a:schemeClr val="tx1"/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9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5976664"/>
          </a:xfrm>
        </p:spPr>
        <p:txBody>
          <a:bodyPr rIns="0" anchor="ctr" anchorCtr="0">
            <a:normAutofit/>
            <a:scene3d>
              <a:camera prst="orthographicFront"/>
              <a:lightRig rig="soft" dir="t"/>
            </a:scene3d>
            <a:sp3d prstMaterial="matte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7200" b="1" i="1" dirty="0" smtClean="0">
                <a:solidFill>
                  <a:srgbClr val="FF0000"/>
                </a:solidFill>
                <a:effectLst>
                  <a:glow rad="889000">
                    <a:srgbClr val="001800"/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и г р а - викторина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glow rad="889000">
                    <a:srgbClr val="001800"/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glow rad="889000">
                    <a:srgbClr val="001800"/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br>
              <a:rPr lang="ru-RU" sz="2000" b="1" i="1" dirty="0" smtClean="0">
                <a:solidFill>
                  <a:srgbClr val="FF0000"/>
                </a:solidFill>
                <a:effectLst>
                  <a:glow rad="889000">
                    <a:srgbClr val="001800"/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glow rad="889000">
                    <a:srgbClr val="001800"/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glow rad="889000">
                    <a:srgbClr val="001800"/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effectLst>
                  <a:glow rad="889000">
                    <a:srgbClr val="001800"/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chemeClr val="tx1"/>
                </a:solidFill>
                <a:effectLst>
                  <a:glow rad="889000">
                    <a:srgbClr val="001800"/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 о    т е м е   </a:t>
            </a:r>
            <a:br>
              <a:rPr lang="ru-RU" sz="4800" b="1" i="1" dirty="0" smtClean="0">
                <a:solidFill>
                  <a:schemeClr val="tx1"/>
                </a:solidFill>
                <a:effectLst>
                  <a:glow rad="889000">
                    <a:srgbClr val="001800"/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7200" b="1" i="1" dirty="0" smtClean="0">
                <a:solidFill>
                  <a:schemeClr val="tx1"/>
                </a:solidFill>
                <a:effectLst>
                  <a:glow rad="889000">
                    <a:srgbClr val="001800"/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« Ф У Т Б О Л »</a:t>
            </a:r>
            <a:endParaRPr lang="ru-RU" sz="7200" b="1" i="1" dirty="0">
              <a:solidFill>
                <a:schemeClr val="tx1"/>
              </a:solidFill>
              <a:effectLst>
                <a:glow rad="889000">
                  <a:srgbClr val="001800"/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4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3240360"/>
          </a:xfrm>
        </p:spPr>
        <p:txBody>
          <a:bodyPr tIns="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69850" h="69850" prst="divot"/>
            </a:sp3d>
          </a:bodyPr>
          <a:lstStyle/>
          <a:p>
            <a:pPr marL="0" indent="0" algn="ctr">
              <a:lnSpc>
                <a:spcPct val="150000"/>
              </a:lnSpc>
            </a:pPr>
            <a:r>
              <a:rPr lang="ru-RU" sz="60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12700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 н о в н ы е </a:t>
            </a:r>
            <a:br>
              <a:rPr lang="ru-RU" sz="60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12700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12700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р а в и л а    и г р ы </a:t>
            </a:r>
            <a:endParaRPr lang="ru-RU" sz="6000" b="1" i="1" dirty="0">
              <a:ln w="6350">
                <a:noFill/>
              </a:ln>
              <a:solidFill>
                <a:srgbClr val="FFFF00"/>
              </a:solidFill>
              <a:effectLst>
                <a:glow rad="1270000">
                  <a:schemeClr val="bg1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3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4" y="0"/>
            <a:ext cx="9166615" cy="1764216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prstMaterial="matte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. 	Сколько  команд  и  игроков  играют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на  футбольном  поле?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8843" y="4581128"/>
            <a:ext cx="9144000" cy="1007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2 команды по 5 человек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4 команды по 8 человек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9239" y="1974533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команды по 11 человек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9239" y="3312440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2 команды по 10 человек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202259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3" y="350416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9715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Work\02 My Prezentation\! для редактирования\картинки\смайлы\летние виды\spor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851" y="1052736"/>
            <a:ext cx="2822981" cy="33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472" y="0"/>
            <a:ext cx="9163472" cy="2144110"/>
          </a:xfrm>
        </p:spPr>
        <p:txBody>
          <a:bodyPr lIns="360000" tIns="0" rIns="360000" bIns="0" anchor="ctr" anchorCtr="0">
            <a:normAutofit/>
          </a:bodyPr>
          <a:lstStyle/>
          <a:p>
            <a:r>
              <a:rPr lang="ru-RU" sz="3200" i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В </a:t>
            </a: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1857 году</a:t>
            </a:r>
            <a:r>
              <a:rPr lang="ru-RU" sz="3200" i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 в </a:t>
            </a: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Шеффилде (Англия) был основан старейший в </a:t>
            </a:r>
            <a:r>
              <a:rPr lang="ru-RU" sz="3200" i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мире </a:t>
            </a: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/>
            </a:r>
            <a:b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футбольный </a:t>
            </a:r>
            <a:r>
              <a:rPr lang="ru-RU" sz="3200" i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клуб </a:t>
            </a:r>
            <a:r>
              <a:rPr lang="ru-RU" sz="32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libri" pitchFamily="34" charset="0"/>
              </a:rPr>
              <a:t>«Шеффилд»</a:t>
            </a:r>
            <a:endParaRPr lang="ru-RU" sz="3200" i="1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pic>
        <p:nvPicPr>
          <p:cNvPr id="1026" name="Picture 2" descr="C:\Users\Марина\ШКОЛА\ДОКИ\ФУТБОЛ\фото, картинки\команды\83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64" b="3468"/>
          <a:stretch/>
        </p:blipFill>
        <p:spPr bwMode="auto">
          <a:xfrm>
            <a:off x="0" y="1999366"/>
            <a:ext cx="9144000" cy="4858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hppcc\Desktop\Work\02 My Prezentation\! для редактирования\картинки\смайлы\смайлы новые\post-21069-1457159908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087820"/>
            <a:ext cx="4815289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2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764216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2. 	Из скольких таймов состоит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футбольный матч?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8823" y="4365104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2 тайма по 40 минут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608605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 тайма по 20 минут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2190" y="1764216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тайма по 30 минут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3068960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2 тайма по 45 минут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1991941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2" y="326068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55682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757427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Work\02 My Prezentation\! для редактирования\картинки\смайлы\летние виды\spor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851" y="1052736"/>
            <a:ext cx="2822981" cy="33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5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hppcc\Desktop\Work\02 My Prezentation\! для редактирования\картинки\смайлы\смайлы новые\post-21069-1457159908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087820"/>
            <a:ext cx="4815289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764216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69850" h="69850" prst="divot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3. 	Сколько длится дополнительное время игры (овертайм)?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8823" y="4365104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2 тайма по 10 минут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608605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4 тайма по </a:t>
            </a: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0 минут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764216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2 тайма по 15 минут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3068960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prstMaterial="matte">
              <a:bevelT w="82550" h="38100" prst="coolSlant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2 тайма по 5 минут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199194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326068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55682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757427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Work\02 My Prezentation\! для редактирования\картинки\смайлы\летние виды\spor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851" y="1052736"/>
            <a:ext cx="2822981" cy="33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hppcc\Desktop\Work\02 My Prezentation\! для редактирования\картинки\смайлы\смайлы новые\post-21069-1457159908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087820"/>
            <a:ext cx="4815289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412776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4. 	Какие виды наказаний существуют?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8823" y="4365104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Штрафной удар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608605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1270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Все ответы верны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628800"/>
            <a:ext cx="9144000" cy="12155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Предупреждение и удаление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игрока (жёлтая и красная карточки)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3068960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Свободный удар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0" y="1924234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3" y="326068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55682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757427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Work\02 My Prezentation\! для редактирования\картинки\смайлы\летние виды\spor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851" y="1052736"/>
            <a:ext cx="2822981" cy="33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МАРИНА - ДОКИ\02 прези мои\! для редактирования\картинки\смайлы\смайлы новые\hello_html_3aaa7ed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02" y="440263"/>
            <a:ext cx="3909406" cy="40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3168352"/>
          </a:xfrm>
        </p:spPr>
        <p:txBody>
          <a:bodyPr lIns="540000" tIns="0" rIns="540000" bIns="0" anchor="ctr" anchorCtr="0">
            <a:normAutofit/>
          </a:bodyPr>
          <a:lstStyle/>
          <a:p>
            <a:r>
              <a:rPr lang="ru-RU" i="1" dirty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Растущая популярность футбола подтолкнула игроков </a:t>
            </a:r>
            <a:r>
              <a:rPr lang="ru-RU" i="1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/>
            </a:r>
            <a:br>
              <a:rPr lang="ru-RU" i="1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</a:br>
            <a:r>
              <a:rPr lang="ru-RU" i="1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к </a:t>
            </a:r>
            <a:r>
              <a:rPr lang="ru-RU" i="1" dirty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выработке единого свода </a:t>
            </a:r>
            <a:r>
              <a:rPr lang="ru-RU" i="1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ПРАВИЛ ИГРЫ.</a:t>
            </a:r>
            <a:endParaRPr lang="ru-RU" i="1" dirty="0">
              <a:effectLst>
                <a:glow rad="127000">
                  <a:schemeClr val="bg1"/>
                </a:glow>
              </a:effectLst>
              <a:latin typeface="Calibri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3" y="3359493"/>
            <a:ext cx="9144000" cy="3309867"/>
          </a:xfrm>
          <a:prstGeom prst="rect">
            <a:avLst/>
          </a:prstGeom>
        </p:spPr>
        <p:txBody>
          <a:bodyPr vert="horz" lIns="540000" tIns="0" rIns="540000" bIns="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В </a:t>
            </a:r>
            <a:r>
              <a:rPr lang="ru-RU" b="1" i="1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1862</a:t>
            </a:r>
            <a:r>
              <a:rPr lang="ru-RU" i="1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 году Джон </a:t>
            </a:r>
            <a:r>
              <a:rPr lang="ru-RU" i="1" dirty="0" err="1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Тринг</a:t>
            </a:r>
            <a:r>
              <a:rPr lang="ru-RU" i="1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 издал первые ПРАВИЛА ФУТБОЛА, которые назвал </a:t>
            </a:r>
            <a:br>
              <a:rPr lang="ru-RU" i="1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</a:br>
            <a:r>
              <a:rPr lang="ru-RU" i="1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«Самая простая игра».</a:t>
            </a:r>
            <a:endParaRPr lang="ru-RU" i="1" dirty="0">
              <a:effectLst>
                <a:glow rad="127000">
                  <a:schemeClr val="bg1"/>
                </a:glow>
              </a:effectLst>
              <a:latin typeface="Calibri" pitchFamily="34" charset="0"/>
            </a:endParaRPr>
          </a:p>
        </p:txBody>
      </p:sp>
      <p:pic>
        <p:nvPicPr>
          <p:cNvPr id="1026" name="Picture 2" descr="C:\Users\hppcc\Desktop\ШКОЛА\01 ДОКИ\03 Футбол\фото, картинки, видео\старое фото\history_fooybal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-7653"/>
            <a:ext cx="7056784" cy="6873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4176464"/>
          </a:xfrm>
        </p:spPr>
        <p:txBody>
          <a:bodyPr tIns="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marL="0" indent="0" algn="ctr">
              <a:lnSpc>
                <a:spcPct val="150000"/>
              </a:lnSpc>
            </a:pPr>
            <a:r>
              <a:rPr lang="ru-RU" sz="6600" b="1" i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38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р а в и л а   </a:t>
            </a:r>
            <a:br>
              <a:rPr lang="ru-RU" sz="6600" b="1" i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38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38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е з о п а с н о с т и</a:t>
            </a:r>
            <a:endParaRPr lang="ru-RU" sz="6600" b="1" i="1" dirty="0">
              <a:ln w="6350">
                <a:noFill/>
              </a:ln>
              <a:solidFill>
                <a:srgbClr val="FF0000"/>
              </a:solidFill>
              <a:effectLst>
                <a:glow rad="1384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744" y="-1"/>
            <a:ext cx="9176743" cy="1738037"/>
          </a:xfrm>
        </p:spPr>
        <p:txBody>
          <a:bodyPr tIns="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69850" h="69850" prst="divot"/>
            </a:sp3d>
          </a:bodyPr>
          <a:lstStyle/>
          <a:p>
            <a:pPr marL="0" indent="0" algn="ctr"/>
            <a:r>
              <a:rPr lang="ru-RU" sz="4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	На уроке заниматься только:</a:t>
            </a:r>
            <a:endParaRPr lang="ru-RU" sz="4000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0" y="2636912"/>
            <a:ext cx="9144000" cy="12266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t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В.	в спортивной форме и</a:t>
            </a:r>
          </a:p>
          <a:p>
            <a:pPr marL="0" indent="0" algn="just">
              <a:buFont typeface="Wingdings 2"/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хорошим настроением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7273" y="4221087"/>
            <a:ext cx="9144000" cy="11521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t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в спортивной форме и спортивной</a:t>
            </a:r>
          </a:p>
          <a:p>
            <a:pPr marL="0" indent="0" algn="just">
              <a:buFont typeface="Wingdings 2"/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обуви с нескользкой подошвой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-1" y="5589240"/>
            <a:ext cx="9122315" cy="10079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если вам разрешили родители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0" y="1292078"/>
            <a:ext cx="9144000" cy="10093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 разрешения директора школы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148441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937919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484817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78087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Work\02 My Prezentation\! для редактирования\картинки\смайлы\летние виды\spor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851" y="1052736"/>
            <a:ext cx="2822981" cy="33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МАРИНА - ДОКИ\02 прези мои\! для редактирования\картинки\смайлы\смайлы новые\hello_html_3aaa7ed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02" y="440263"/>
            <a:ext cx="3909406" cy="40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69850" h="69850" prst="divot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2. 	Тщательно выполнять разминку, акцентируя внимание на:</a:t>
            </a:r>
            <a:endParaRPr lang="ru-RU" sz="36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шных раковинах, шее и языке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с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умочно-связочных аппаратах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32856"/>
            <a:ext cx="9144000" cy="9498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смартфоне	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реподавателе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29542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3" y="349402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1351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2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Work\02 My Prezentation\! для редактирования\картинки\смайлы\летние виды\spor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851" y="1052736"/>
            <a:ext cx="2822981" cy="33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МАРИНА - ДОКИ\02 прези мои\! для редактирования\картинки\смайлы\смайлы новые\hello_html_3aaa7ed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02" y="440263"/>
            <a:ext cx="3909406" cy="40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3. 	Немедленно сообщать учителю о: </a:t>
            </a:r>
            <a:endParaRPr lang="ru-RU" sz="36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недомогании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ом, в какую секцию вы записались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060848"/>
            <a:ext cx="9144000" cy="10218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ом, что вас обижают одноклассники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о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 своём дне рождения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259421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349402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1351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Work\02 My Prezentation\! для редактирования\картинки\смайлы\летние виды\spor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851" y="1052736"/>
            <a:ext cx="2822981" cy="33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МАРИНА - ДОКИ\02 прези мои\! для редактирования\картинки\смайлы\смайлы новые\hello_html_3aaa7ed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02" y="440263"/>
            <a:ext cx="3909406" cy="40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lIns="360000" tIns="0" rIns="360000" bIns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26 октября 1863 </a:t>
            </a:r>
            <a:r>
              <a:rPr lang="ru-RU" sz="3500" i="1" dirty="0">
                <a:effectLst>
                  <a:glow rad="127000">
                    <a:schemeClr val="bg1"/>
                  </a:glow>
                </a:effectLst>
                <a:latin typeface="+mn-lt"/>
              </a:rPr>
              <a:t>года </a:t>
            </a:r>
            <a: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представители</a:t>
            </a:r>
            <a:b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</a:br>
            <a: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11 </a:t>
            </a:r>
            <a:r>
              <a:rPr lang="ru-RU" sz="3500" i="1" dirty="0">
                <a:effectLst>
                  <a:glow rad="127000">
                    <a:schemeClr val="bg1"/>
                  </a:glow>
                </a:effectLst>
                <a:latin typeface="+mn-lt"/>
              </a:rPr>
              <a:t>лондонских клубов и школ </a:t>
            </a:r>
            <a: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основали </a:t>
            </a:r>
            <a:b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</a:br>
            <a: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Футбольную ассоциацию Англии </a:t>
            </a:r>
            <a:b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</a:br>
            <a: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и провели первое собрание, </a:t>
            </a:r>
            <a:b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</a:br>
            <a: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где главной целью было </a:t>
            </a:r>
            <a:b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</a:br>
            <a: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создание </a:t>
            </a:r>
            <a:r>
              <a:rPr lang="ru-RU" sz="3500" i="1" dirty="0">
                <a:effectLst>
                  <a:glow rad="127000">
                    <a:schemeClr val="bg1"/>
                  </a:glow>
                </a:effectLst>
                <a:latin typeface="+mn-lt"/>
              </a:rPr>
              <a:t>общего свода правил </a:t>
            </a:r>
            <a: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/>
            </a:r>
            <a:b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</a:br>
            <a:r>
              <a:rPr lang="ru-RU" sz="3500" i="1" dirty="0" smtClean="0">
                <a:effectLst>
                  <a:glow rad="127000">
                    <a:schemeClr val="bg1"/>
                  </a:glow>
                </a:effectLst>
                <a:latin typeface="+mn-lt"/>
              </a:rPr>
              <a:t>— </a:t>
            </a:r>
            <a:r>
              <a:rPr lang="ru-RU" sz="3500" i="1" dirty="0">
                <a:effectLst>
                  <a:glow rad="127000">
                    <a:schemeClr val="bg1"/>
                  </a:glow>
                </a:effectLst>
                <a:latin typeface="+mn-lt"/>
              </a:rPr>
              <a:t>единого кодекса единой игры.</a:t>
            </a:r>
          </a:p>
        </p:txBody>
      </p:sp>
      <p:pic>
        <p:nvPicPr>
          <p:cNvPr id="5" name="Picture 3" descr="C:\Users\Марина\ШКОЛА\ДОКИ\ФУТБОЛ\фото, картинки\команды\4e5febfabf864_pic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2875"/>
            <a:ext cx="9144000" cy="657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4. 	Строго соблюдать: 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аконы класса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Все ответы верны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личную гигиену и режим дня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п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равила игры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4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202259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3" y="350416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9715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Work\02 My Prezentation\! для редактирования\картинки\смайлы\летние виды\spor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851" y="1052736"/>
            <a:ext cx="2822981" cy="33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ppcc\Pictures\Картинки\мячи\мяч ФБ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pcc\Desktop\МАРИНА - ДОКИ\02 прези мои\! для редактирования\картинки\смайлы\смайлы новые\hello_html_3aaa7ed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02" y="440263"/>
            <a:ext cx="3909406" cy="40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688632"/>
          </a:xfrm>
        </p:spPr>
        <p:txBody>
          <a:bodyPr lIns="360000" tIns="0" rIns="360000" bIns="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69850" h="69850" prst="divot"/>
            </a:sp3d>
          </a:bodyPr>
          <a:lstStyle/>
          <a:p>
            <a:pPr marL="0" indent="0" algn="ctr">
              <a:lnSpc>
                <a:spcPct val="150000"/>
              </a:lnSpc>
            </a:pPr>
            <a:r>
              <a:rPr lang="ru-RU" sz="48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889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</a:t>
            </a:r>
            <a:br>
              <a:rPr lang="ru-RU" sz="48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889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889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занятий  футболом </a:t>
            </a:r>
            <a:br>
              <a:rPr lang="ru-RU" sz="48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889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ln w="6350">
                  <a:noFill/>
                </a:ln>
                <a:solidFill>
                  <a:srgbClr val="FFFF00"/>
                </a:solidFill>
                <a:effectLst>
                  <a:glow rad="889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организм  человека</a:t>
            </a:r>
            <a:endParaRPr lang="ru-RU" sz="4800" b="1" i="1" dirty="0">
              <a:ln w="6350">
                <a:noFill/>
              </a:ln>
              <a:solidFill>
                <a:srgbClr val="FFFF00"/>
              </a:solidFill>
              <a:effectLst>
                <a:glow rad="889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51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97" y="0"/>
            <a:ext cx="9100792" cy="148478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1. 	Занятия футболом  благоприятно влияют на организм: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8843" y="4292347"/>
            <a:ext cx="9144000" cy="12961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Развивают  физические  качества  и 	двигательные способности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Все ответы верны</a:t>
            </a:r>
            <a:endParaRPr lang="ru-RU" sz="36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677318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080000" bIns="0" anchor="ctr" anchorCtr="0">
            <a:normAutofit/>
            <a:sp3d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Улучшают работу внутренних органов 	и  систем  организма 	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2996952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116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Воспитывают  морально - волевые 	качества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1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2" y="1905044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1" y="3224678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62808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6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47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hppcc\Desktop\Work\02 My Prezentation\! для редактирования\картинки\смайлы\смайлы новые\post-21069-1457159908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087820"/>
            <a:ext cx="4815289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97" y="0"/>
            <a:ext cx="9100792" cy="148478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sof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2. 	Занятия футболом благоприятно влияют на организм человека: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8843" y="4292347"/>
            <a:ext cx="9144000" cy="12961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Улучшается работа сердечно-сосудистой   	и  дыхательной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 организма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Все ответы верны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772816"/>
            <a:ext cx="9144000" cy="9846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Выпрямляется позвоночник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8967" y="3049712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  <a:sp3d extrusionH="57150" prstMaterial="matte">
              <a:bevelT w="38100" h="38100"/>
              <a:bevelB w="38100" h="38100"/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Удлиняются ноги, руки</a:t>
            </a:r>
            <a:endParaRPr lang="ru-RU" sz="32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pic>
        <p:nvPicPr>
          <p:cNvPr id="11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2" y="1952793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3205430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97152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hppcc\Pictures\Картинки\мячи\мяч ФБ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11285"/>
            <a:ext cx="634783" cy="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14682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а в и л ь н о !</a:t>
            </a:r>
            <a:endParaRPr lang="ru-RU" sz="72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554043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pcc\Desktop\Work\02 My Prezentation\! для редактирования\картинки\смайлы\смайлы новые\s-dnem-rozhdeniya-smayli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471"/>
            <a:ext cx="5400600" cy="3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80480">
            <a:off x="735104" y="4360849"/>
            <a:ext cx="74992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l"/>
            </a:scene3d>
            <a:sp3d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д у м а й т е . . .</a:t>
            </a:r>
            <a:endParaRPr lang="ru-RU" sz="6600" b="1" i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hppcc\Desktop\Work\02 My Prezentation\! для редактирования\картинки\смайлы\смайлы новые\post-21069-1457159908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087820"/>
            <a:ext cx="4815289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pcc\Pictures\Картинки\мячи\мяч ФБ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674" y="404662"/>
            <a:ext cx="881822" cy="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1699</Words>
  <Application>Microsoft Office PowerPoint</Application>
  <PresentationFormat>Экран (4:3)</PresentationFormat>
  <Paragraphs>336</Paragraphs>
  <Slides>137</Slides>
  <Notes>2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137</vt:i4>
      </vt:variant>
    </vt:vector>
  </HeadingPairs>
  <TitlesOfParts>
    <vt:vector size="138" baseType="lpstr">
      <vt:lpstr>Тема Office</vt:lpstr>
      <vt:lpstr>ФУТБОЛ</vt:lpstr>
      <vt:lpstr>Презентация PowerPoint</vt:lpstr>
      <vt:lpstr>Футбол –  известная  во  всём  мире  командная  игра</vt:lpstr>
      <vt:lpstr>История  возникновения  футбола или похожих игр насчитывает  несколько  столетий.   Много стран  внесли  свою  лепту  в  создание этой  игры.</vt:lpstr>
      <vt:lpstr>«Ножная игра с мячом» была популярна  и в Китае, и в Египте, и в Германии, где устраивали соревнования и  праздники таких игр </vt:lpstr>
      <vt:lpstr>Но, то, что было похоже уже на более современный футбол,  начало зарождаться в Англии  в середине 19 века</vt:lpstr>
      <vt:lpstr>В 1857 году в Шеффилде (Англия) был основан старейший в мире  футбольный клуб «Шеффилд»</vt:lpstr>
      <vt:lpstr>Растущая популярность футбола подтолкнула игроков  к выработке единого свода ПРАВИЛ ИГРЫ.</vt:lpstr>
      <vt:lpstr>26 октября 1863 года представители 11 лондонских клубов и школ основали  Футбольную ассоциацию Англии  и провели первое собрание,  где главной целью было  создание общего свода правил  — единого кодекса единой игры.</vt:lpstr>
      <vt:lpstr>Презентация PowerPoint</vt:lpstr>
      <vt:lpstr>Во всем мире официальной датой рождения футбола считается 1863 год,</vt:lpstr>
      <vt:lpstr>Впервые соревнования по футболу появились на Олимпийских Играх  в 1900 году, </vt:lpstr>
      <vt:lpstr>Официально футбол был включён  в программу Олимпиады</vt:lpstr>
      <vt:lpstr>Эволюция  мяча</vt:lpstr>
      <vt:lpstr>Презентация PowerPoint</vt:lpstr>
      <vt:lpstr>Презентация PowerPoint</vt:lpstr>
      <vt:lpstr>Изменялась  и  обувь  спортсменов</vt:lpstr>
      <vt:lpstr>Прогресс  футбольного инвентаря был  неизбежен</vt:lpstr>
      <vt:lpstr>Краткие  правила  игры  в  футбол</vt:lpstr>
      <vt:lpstr>Игра  проходит  на  поле прямоугольной   формы,  размеченное  линиями</vt:lpstr>
      <vt:lpstr>Современный  стадион  с  футбольным полем</vt:lpstr>
      <vt:lpstr>Мяч –  главный  спортивный  инвентарь. Имеет  сферическую  форму  и  весит  410 – 450г </vt:lpstr>
      <vt:lpstr>Футбол – это командная игра, в которой  играют  2 команды по 11 человек</vt:lpstr>
      <vt:lpstr>Главная цель игры</vt:lpstr>
      <vt:lpstr>и  не  допустить  гола  в  свои  ворота</vt:lpstr>
      <vt:lpstr>Победу  одержит  та  команда,  на  счету  которой  будет  большее количество  забитых  мячей</vt:lpstr>
      <vt:lpstr>Футбольная  встреча  называется</vt:lpstr>
      <vt:lpstr>Если по прошествии этого времени  счет команд будет равным,  то назначается дополнительное время (овертайм), в виде 2-х таймов по 15 минут</vt:lpstr>
      <vt:lpstr>Если и после этого победителя не будет выявлено, то назначают серию пенальти</vt:lpstr>
      <vt:lpstr>Пенальти – это удар с расстояния  11 метров по воротам противника,  которые защищает только вратарь</vt:lpstr>
      <vt:lpstr>В зависимости от регламента игры, ничья – это тоже возможный результат</vt:lpstr>
      <vt:lpstr>Футбол,  в  переводе  с  английского,  означает:</vt:lpstr>
      <vt:lpstr>Презентация PowerPoint</vt:lpstr>
      <vt:lpstr>Н А Р У Ш Е Н И Я</vt:lpstr>
      <vt:lpstr>Презентация PowerPoint</vt:lpstr>
      <vt:lpstr>Презентация PowerPoint</vt:lpstr>
      <vt:lpstr>Презентация PowerPoint</vt:lpstr>
      <vt:lpstr>Технические  элементы  игры</vt:lpstr>
      <vt:lpstr>Передачи  и  остановки  мяча</vt:lpstr>
      <vt:lpstr>Удары  по  мячу</vt:lpstr>
      <vt:lpstr>Ведение  мяча</vt:lpstr>
      <vt:lpstr>Игра  вратаря</vt:lpstr>
      <vt:lpstr>Футбол – зрелищная игра, которая собирает на  стадионах  тысячи  болельщиков</vt:lpstr>
      <vt:lpstr>Зрители любят футбол за острые моменты в игре, красивые удары и передачи! </vt:lpstr>
      <vt:lpstr>Классную  обводку  соперников   и   игру  головой!</vt:lpstr>
      <vt:lpstr>А когда голкипер отбивает  или ловит стопроцентный гол  – это шикарное зрелище!</vt:lpstr>
      <vt:lpstr>Но, конечно же,   самым фееричным    моментом в игре   является – Г О Л !</vt:lpstr>
      <vt:lpstr>Презентация PowerPoint</vt:lpstr>
      <vt:lpstr>Презентация PowerPoint</vt:lpstr>
      <vt:lpstr>Презентация PowerPoint</vt:lpstr>
      <vt:lpstr>Занятия  футболом  благоприятно  сказываются  на  организме  занимающихся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Футбольный  фристайл –  это сочетание творчества, фантазии и невероятного контроля над мячом, который позволяет делать удивительные футбольные финты и трюки</vt:lpstr>
      <vt:lpstr>Давайте  сыграем?</vt:lpstr>
      <vt:lpstr>и г р а - викторина      п о    т е м е    « Ф У Т Б О Л »</vt:lpstr>
      <vt:lpstr>О с н о в н ы е  п р а в и л а    и г р ы </vt:lpstr>
      <vt:lpstr>1.  Сколько  команд  и  игроков  играют на  футбольном  поле?</vt:lpstr>
      <vt:lpstr>Презентация PowerPoint</vt:lpstr>
      <vt:lpstr>Презентация PowerPoint</vt:lpstr>
      <vt:lpstr>2.  Из скольких таймов состоит футбольный матч?</vt:lpstr>
      <vt:lpstr>Презентация PowerPoint</vt:lpstr>
      <vt:lpstr>Презентация PowerPoint</vt:lpstr>
      <vt:lpstr>3.  Сколько длится дополнительное время игры (овертайм)?</vt:lpstr>
      <vt:lpstr>Презентация PowerPoint</vt:lpstr>
      <vt:lpstr>Презентация PowerPoint</vt:lpstr>
      <vt:lpstr>4.  Какие виды наказаний существуют?</vt:lpstr>
      <vt:lpstr>Презентация PowerPoint</vt:lpstr>
      <vt:lpstr>Презентация PowerPoint</vt:lpstr>
      <vt:lpstr>П р а в и л а    б е з о п а с н о с т и</vt:lpstr>
      <vt:lpstr>1.  На уроке заниматься только:</vt:lpstr>
      <vt:lpstr>Презентация PowerPoint</vt:lpstr>
      <vt:lpstr>Презентация PowerPoint</vt:lpstr>
      <vt:lpstr>2.  Тщательно выполнять разминку, акцентируя внимание на:</vt:lpstr>
      <vt:lpstr>Презентация PowerPoint</vt:lpstr>
      <vt:lpstr>Презентация PowerPoint</vt:lpstr>
      <vt:lpstr>3.  Немедленно сообщать учителю о: </vt:lpstr>
      <vt:lpstr>Презентация PowerPoint</vt:lpstr>
      <vt:lpstr>Презентация PowerPoint</vt:lpstr>
      <vt:lpstr>4.  Строго соблюдать: </vt:lpstr>
      <vt:lpstr>Презентация PowerPoint</vt:lpstr>
      <vt:lpstr>Презентация PowerPoint</vt:lpstr>
      <vt:lpstr>Влияние  занятий  футболом  на  организм  человека</vt:lpstr>
      <vt:lpstr>1.  Занятия футболом  благоприятно влияют на организм:</vt:lpstr>
      <vt:lpstr>Презентация PowerPoint</vt:lpstr>
      <vt:lpstr>Презентация PowerPoint</vt:lpstr>
      <vt:lpstr>2.  Занятия футболом благоприятно влияют на организм человека:</vt:lpstr>
      <vt:lpstr>Презентация PowerPoint</vt:lpstr>
      <vt:lpstr>Презентация PowerPoint</vt:lpstr>
      <vt:lpstr>3.  Футбольный фристайл – это искусство выполнения футбольным мячом различных трюков, используя:</vt:lpstr>
      <vt:lpstr>Презентация PowerPoint</vt:lpstr>
      <vt:lpstr>Презентация PowerPoint</vt:lpstr>
      <vt:lpstr>И с т о р и я  в о з н и к н о в е н и я     ф у т б о л а</vt:lpstr>
      <vt:lpstr>1.  Что, в переводе с английского, означает футбол?</vt:lpstr>
      <vt:lpstr>Презентация PowerPoint</vt:lpstr>
      <vt:lpstr>Презентация PowerPoint</vt:lpstr>
      <vt:lpstr>2.  Какая страна считается  официальной родиной футбола? </vt:lpstr>
      <vt:lpstr>Презентация PowerPoint</vt:lpstr>
      <vt:lpstr>Презентация PowerPoint</vt:lpstr>
      <vt:lpstr>3.  Какой год считается официальной датой рождения футбола?</vt:lpstr>
      <vt:lpstr>Презентация PowerPoint</vt:lpstr>
      <vt:lpstr>Презентация PowerPoint</vt:lpstr>
      <vt:lpstr>4. В каком году футбол официально был включён в программу Олимпийских игр:</vt:lpstr>
      <vt:lpstr>Презентация PowerPoint</vt:lpstr>
      <vt:lpstr>Презентация PowerPoint</vt:lpstr>
      <vt:lpstr>4. В каком году впервые в России был проведён Чемпионат мира по футболу:</vt:lpstr>
      <vt:lpstr>Презентация PowerPoint</vt:lpstr>
      <vt:lpstr>Презентация PowerPoint</vt:lpstr>
      <vt:lpstr>Техника  игры  в  футбол</vt:lpstr>
      <vt:lpstr>1.  Как называется амплуа игрока, играющего в атаке?</vt:lpstr>
      <vt:lpstr>Презентация PowerPoint</vt:lpstr>
      <vt:lpstr>Презентация PowerPoint</vt:lpstr>
      <vt:lpstr>2.  Как называется амплуа игрока, защищающего свои ворота?</vt:lpstr>
      <vt:lpstr>Презентация PowerPoint</vt:lpstr>
      <vt:lpstr>Презентация PowerPoint</vt:lpstr>
      <vt:lpstr>3.  Технические элементы, которые используют игроки в футбол?</vt:lpstr>
      <vt:lpstr>Презентация PowerPoint</vt:lpstr>
      <vt:lpstr>Презентация PowerPoint</vt:lpstr>
      <vt:lpstr>4.  Какие разновидности передач  вы знаете?</vt:lpstr>
      <vt:lpstr>Презентация PowerPoint</vt:lpstr>
      <vt:lpstr>Презентация PowerPoint</vt:lpstr>
      <vt:lpstr>Презентация PowerPoint</vt:lpstr>
      <vt:lpstr>Спасибо  за  внимание)</vt:lpstr>
      <vt:lpstr>Ссылки на используемый материал в презентации</vt:lpstr>
      <vt:lpstr>Ссылки на используемый материал в презентации</vt:lpstr>
      <vt:lpstr>Ссылки на используемый материал в презентации</vt:lpstr>
      <vt:lpstr>Ссылки на используемый материал в презентации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2015-07-13T16:51:47Z</dcterms:created>
  <dcterms:modified xsi:type="dcterms:W3CDTF">2021-05-25T10:54:35Z</dcterms:modified>
</cp:coreProperties>
</file>