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9"/>
  </p:notesMasterIdLst>
  <p:sldIdLst>
    <p:sldId id="274" r:id="rId2"/>
    <p:sldId id="263" r:id="rId3"/>
    <p:sldId id="293" r:id="rId4"/>
    <p:sldId id="319" r:id="rId5"/>
    <p:sldId id="320" r:id="rId6"/>
    <p:sldId id="321" r:id="rId7"/>
    <p:sldId id="362" r:id="rId8"/>
    <p:sldId id="363" r:id="rId9"/>
    <p:sldId id="364" r:id="rId10"/>
    <p:sldId id="374" r:id="rId11"/>
    <p:sldId id="365" r:id="rId12"/>
    <p:sldId id="357" r:id="rId13"/>
    <p:sldId id="322" r:id="rId14"/>
    <p:sldId id="328" r:id="rId15"/>
    <p:sldId id="329" r:id="rId16"/>
    <p:sldId id="369" r:id="rId17"/>
    <p:sldId id="371" r:id="rId18"/>
    <p:sldId id="370" r:id="rId19"/>
    <p:sldId id="366" r:id="rId20"/>
    <p:sldId id="368" r:id="rId21"/>
    <p:sldId id="367" r:id="rId22"/>
    <p:sldId id="361" r:id="rId23"/>
    <p:sldId id="330" r:id="rId24"/>
    <p:sldId id="372" r:id="rId25"/>
    <p:sldId id="350" r:id="rId26"/>
    <p:sldId id="373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2C1"/>
    <a:srgbClr val="295CA8"/>
    <a:srgbClr val="C60A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87246" autoAdjust="0"/>
  </p:normalViewPr>
  <p:slideViewPr>
    <p:cSldViewPr snapToGrid="0" snapToObjects="1">
      <p:cViewPr>
        <p:scale>
          <a:sx n="76" d="100"/>
          <a:sy n="7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8B3EF-B685-1141-BF4A-868A5CD955C5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34856-CFD8-F446-B175-E35304011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2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Название дисциплины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ФИО преподавателя</a:t>
            </a:r>
          </a:p>
          <a:p>
            <a:pPr lvl="0"/>
            <a:r>
              <a:rPr lang="ru-RU" dirty="0"/>
              <a:t>Электронная почта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12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2790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606039"/>
            <a:ext cx="7886700" cy="35709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67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1152143"/>
            <a:ext cx="1971675" cy="5024820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152143"/>
            <a:ext cx="5762625" cy="50248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3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19727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04E3D8-9551-C44F-AA1F-D38C85BA4D52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62070-2A5E-5642-84A2-C705DC4050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7751" y="2693773"/>
            <a:ext cx="8349049" cy="34323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491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43000" y="2057399"/>
            <a:ext cx="6858000" cy="1452563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 dirty="0"/>
              <a:t>Название темы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178878"/>
            <a:ext cx="6858000" cy="4670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Номер темы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66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36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523743"/>
            <a:ext cx="7886700" cy="36532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6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33272"/>
            <a:ext cx="7886700" cy="1218691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2414015"/>
            <a:ext cx="3867150" cy="37629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14015"/>
            <a:ext cx="3867150" cy="37629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808" y="1033272"/>
            <a:ext cx="7886700" cy="10245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8808" y="2099469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3006725"/>
            <a:ext cx="3868737" cy="3182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2099469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006725"/>
            <a:ext cx="3887788" cy="3182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5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0653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4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2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5286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552700"/>
            <a:ext cx="2949575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4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987424"/>
            <a:ext cx="2949575" cy="154698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552700"/>
            <a:ext cx="2949575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3C66FD2-B223-40ED-A70A-6F8087E69D5E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259990-D040-4A93-9573-D88052575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0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ead.png"/>
          <p:cNvPicPr>
            <a:picLocks noChangeAspect="1"/>
          </p:cNvPicPr>
          <p:nvPr userDrawn="1"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30"/>
            <a:ext cx="9144000" cy="99542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5545389" y="-44722"/>
            <a:ext cx="3598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rgbClr val="00B0F0"/>
                </a:solidFill>
                <a:latin typeface="PT Sans"/>
              </a:rPr>
              <a:t>Центр дистанционного обучения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523999" y="6419000"/>
            <a:ext cx="1476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PT Sans"/>
              </a:rPr>
              <a:t>online.mirea.ru</a:t>
            </a:r>
            <a:endParaRPr lang="ru-RU" sz="1400" b="1" dirty="0">
              <a:solidFill>
                <a:srgbClr val="00B0F0"/>
              </a:solidFill>
              <a:latin typeface="PT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"/>
            <a:ext cx="870333" cy="9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92771" y="6083371"/>
            <a:ext cx="190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T Sans"/>
              </a:rPr>
              <a:t>Online</a:t>
            </a:r>
            <a:r>
              <a:rPr lang="ru-RU" sz="1400" b="1" dirty="0">
                <a:solidFill>
                  <a:schemeClr val="bg1"/>
                </a:solidFill>
                <a:latin typeface="PT Sans"/>
              </a:rPr>
              <a:t>-</a:t>
            </a:r>
            <a:r>
              <a:rPr lang="en-US" sz="1400" b="1" dirty="0">
                <a:solidFill>
                  <a:schemeClr val="bg1"/>
                </a:solidFill>
                <a:latin typeface="PT Sans"/>
              </a:rPr>
              <a:t>edu.mirea.ru</a:t>
            </a:r>
            <a:endParaRPr lang="ru-RU" sz="1400" b="1" dirty="0">
              <a:solidFill>
                <a:schemeClr val="bg1"/>
              </a:solidFill>
              <a:latin typeface="PT San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17D972-92EF-4EF6-BF83-B1D35253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24" y="2107882"/>
            <a:ext cx="8452735" cy="1636395"/>
          </a:xfrm>
        </p:spPr>
        <p:txBody>
          <a:bodyPr/>
          <a:lstStyle/>
          <a:p>
            <a:pPr algn="ctr"/>
            <a:r>
              <a:rPr lang="ru-RU" dirty="0"/>
              <a:t>Иностранный язык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05CABD-092D-4CC1-B799-8089F630E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647796"/>
          </a:xfrm>
        </p:spPr>
        <p:txBody>
          <a:bodyPr/>
          <a:lstStyle/>
          <a:p>
            <a:r>
              <a:rPr lang="ru-RU" dirty="0"/>
              <a:t>ФИО преподавателя</a:t>
            </a:r>
            <a:r>
              <a:rPr lang="en-US" dirty="0"/>
              <a:t>: </a:t>
            </a:r>
            <a:r>
              <a:rPr lang="ru-RU" dirty="0" err="1" smtClean="0"/>
              <a:t>Горяинова</a:t>
            </a:r>
            <a:r>
              <a:rPr lang="ru-RU" dirty="0" smtClean="0"/>
              <a:t> Виктория Викторовна, </a:t>
            </a:r>
            <a:endParaRPr lang="ru-RU" dirty="0"/>
          </a:p>
          <a:p>
            <a:r>
              <a:rPr lang="en-US" dirty="0"/>
              <a:t>e-mail: </a:t>
            </a:r>
            <a:r>
              <a:rPr lang="en-US" b="1" dirty="0" smtClean="0">
                <a:solidFill>
                  <a:schemeClr val="accent5"/>
                </a:solidFill>
              </a:rPr>
              <a:t>goryainova_v@mirea.ru</a:t>
            </a:r>
            <a:endParaRPr lang="ru-RU" b="1" dirty="0">
              <a:solidFill>
                <a:schemeClr val="accent5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3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Use the words to complete the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spidergram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33" y="1688095"/>
            <a:ext cx="6363222" cy="52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227" y="418821"/>
            <a:ext cx="7638528" cy="617308"/>
          </a:xfrm>
        </p:spPr>
        <p:txBody>
          <a:bodyPr/>
          <a:lstStyle/>
          <a:p>
            <a:r>
              <a:rPr lang="en-US" sz="3200" b="1" dirty="0" smtClean="0"/>
              <a:t>Listen to the text. What is the main idea of it?</a:t>
            </a:r>
            <a:endParaRPr lang="ru-RU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7" y="1036128"/>
            <a:ext cx="4350184" cy="569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94" y="1478072"/>
            <a:ext cx="3820438" cy="115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85" y="3519813"/>
            <a:ext cx="4153415" cy="242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Read the text. Choose the best word for each gap.</a:t>
            </a:r>
            <a:endParaRPr lang="ru-RU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2" y="2604795"/>
            <a:ext cx="7164888" cy="344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Match the headings and paragraphs. Find extra one.</a:t>
            </a:r>
            <a:endParaRPr lang="ru-RU" sz="32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5" y="2642992"/>
            <a:ext cx="8652633" cy="121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Find the words in bold with their meanings.</a:t>
            </a:r>
            <a:br>
              <a:rPr lang="en-US" sz="3200" b="1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Pace, outdated, what’s the big toxic, currently, gradually, harm, dumped, treaties, donate, components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7" y="2530258"/>
            <a:ext cx="8344905" cy="32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85719"/>
            <a:ext cx="7559683" cy="909547"/>
          </a:xfrm>
        </p:spPr>
        <p:txBody>
          <a:bodyPr/>
          <a:lstStyle/>
          <a:p>
            <a:pPr algn="ctr"/>
            <a:r>
              <a:rPr lang="en-US" sz="3200" b="1" dirty="0" smtClean="0"/>
              <a:t>Find sentences in the text</a:t>
            </a:r>
            <a:endParaRPr lang="ru-RU" sz="3200" b="1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1. Технологии совершенствуются с большей скоростью каждый год.</a:t>
            </a:r>
            <a:endParaRPr lang="ru-RU" sz="2400" dirty="0"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2. Приборы и гаджеты быстро становятся устаревшими.</a:t>
            </a:r>
            <a:endParaRPr lang="ru-RU" sz="2400" dirty="0"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3. </a:t>
            </a:r>
            <a:r>
              <a:rPr lang="ru-RU" sz="2400" dirty="0" smtClean="0">
                <a:latin typeface="Times New Roman"/>
                <a:ea typeface="Calibri"/>
              </a:rPr>
              <a:t>Электронный мусор </a:t>
            </a:r>
            <a:r>
              <a:rPr lang="ru-RU" sz="2400" dirty="0">
                <a:latin typeface="Times New Roman"/>
                <a:ea typeface="Calibri"/>
              </a:rPr>
              <a:t>содержит более тысячи химикатов, большинство из которых очень токсичны.</a:t>
            </a:r>
            <a:endParaRPr lang="ru-RU" sz="2400" dirty="0"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4. Когда </a:t>
            </a:r>
            <a:r>
              <a:rPr lang="ru-RU" sz="2400" dirty="0" smtClean="0">
                <a:latin typeface="Times New Roman"/>
                <a:ea typeface="Calibri"/>
              </a:rPr>
              <a:t>электронный  </a:t>
            </a:r>
            <a:r>
              <a:rPr lang="ru-RU" sz="2400" dirty="0">
                <a:latin typeface="Times New Roman"/>
                <a:ea typeface="Calibri"/>
              </a:rPr>
              <a:t>мусор просто выбрасывают на свалку, он  может выделять ядовитые испарения.</a:t>
            </a:r>
            <a:endParaRPr lang="ru-RU" sz="2400" dirty="0"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5. Многие страны подписали соглашение об остановке экспорта </a:t>
            </a:r>
            <a:r>
              <a:rPr lang="ru-RU" sz="2400" dirty="0" smtClean="0">
                <a:latin typeface="Times New Roman"/>
                <a:ea typeface="Calibri"/>
              </a:rPr>
              <a:t>электронных </a:t>
            </a:r>
            <a:r>
              <a:rPr lang="ru-RU" sz="2400" dirty="0">
                <a:latin typeface="Times New Roman"/>
                <a:ea typeface="Calibri"/>
              </a:rPr>
              <a:t>отходов в другие страны.</a:t>
            </a:r>
            <a:endParaRPr lang="ru-RU" sz="2400" dirty="0">
              <a:ea typeface="Calibri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</a:rPr>
              <a:t> </a:t>
            </a:r>
            <a:endParaRPr lang="ru-RU" sz="2400" dirty="0">
              <a:ea typeface="Calibri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66" y="1299176"/>
            <a:ext cx="7613476" cy="968036"/>
          </a:xfrm>
        </p:spPr>
        <p:txBody>
          <a:bodyPr/>
          <a:lstStyle/>
          <a:p>
            <a:pPr algn="ctr"/>
            <a:r>
              <a:rPr lang="en-US" sz="3200" b="1" dirty="0" smtClean="0"/>
              <a:t>Complete the sentences</a:t>
            </a:r>
            <a:endParaRPr lang="ru-RU" sz="32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11" y="2533912"/>
            <a:ext cx="7027101" cy="380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7" y="3093929"/>
            <a:ext cx="4450915" cy="333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08" y="1171124"/>
            <a:ext cx="2817050" cy="289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468" y="1465545"/>
            <a:ext cx="5739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Explain what  reduce, reuse, recycle mean?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68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5130"/>
            <a:ext cx="7886700" cy="559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36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 занятия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Problems of Ecology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(«Проблемы экологии»)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Тип учебного занятия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метапредметный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учебного занятия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изучить и найти способы сократить объем электронного мусора.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ознакомить студентов  с новой лексикой учебного занятия;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прослушать текст и получить общую информацию о содержании текста;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прочитать текст и извлечь специфическую информацию об электронном мусоре;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выполнить тренировку лексико-грамматических навыков учащихся;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просмотреть видео по теме урока и найти пути сокращения объема электронного мусора.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7" y="136630"/>
            <a:ext cx="4747364" cy="672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2066795"/>
            <a:ext cx="341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Describe the pictures and use verbs</a:t>
            </a:r>
          </a:p>
          <a:p>
            <a:r>
              <a:rPr lang="en-US" sz="2800" b="1" dirty="0" smtClean="0"/>
              <a:t> should/shouldn’t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6" y="90569"/>
            <a:ext cx="4783365" cy="676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8405" y="2530257"/>
            <a:ext cx="3782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Complete with should/shouldn’t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Solve a crossword puzzle. Work in groups.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ru-RU" dirty="0"/>
          </a:p>
        </p:txBody>
      </p:sp>
      <p:pic>
        <p:nvPicPr>
          <p:cNvPr id="11267" name="Picture 3" descr="C:\Users\tory8\Downloads\biocrosswo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2" y="1953474"/>
            <a:ext cx="442912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3458" y="1992359"/>
            <a:ext cx="2188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9. Use </a:t>
            </a:r>
            <a:r>
              <a:rPr lang="en-US" sz="2000" b="1" dirty="0" err="1" smtClean="0"/>
              <a:t>smth</a:t>
            </a:r>
            <a:r>
              <a:rPr lang="en-US" sz="2000" b="1" dirty="0" smtClean="0"/>
              <a:t>. again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99135" y="2361691"/>
            <a:ext cx="202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2. A small device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84494" y="2731023"/>
            <a:ext cx="5074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3. Sort and collect rubbish in order to produce</a:t>
            </a:r>
          </a:p>
          <a:p>
            <a:r>
              <a:rPr lang="en-US" sz="2000" b="1" dirty="0" smtClean="0"/>
              <a:t>other things.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04339" y="3377354"/>
            <a:ext cx="2012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5. Old-fashioned.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86390" y="3946741"/>
            <a:ext cx="5173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6. Make </a:t>
            </a:r>
            <a:r>
              <a:rPr lang="en-US" sz="2000" b="1" dirty="0" err="1" smtClean="0"/>
              <a:t>smth</a:t>
            </a:r>
            <a:r>
              <a:rPr lang="en-US" sz="2000" b="1" dirty="0" smtClean="0"/>
              <a:t>. become smaller in size, amount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187288" y="4671485"/>
            <a:ext cx="5970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1. Hard and shiny chemical elements such as iron, gold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24136" y="5271650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4. poisonous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66553" y="5271650"/>
            <a:ext cx="1289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8. damage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73458" y="5782434"/>
            <a:ext cx="1593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7. drop </a:t>
            </a:r>
            <a:r>
              <a:rPr lang="en-US" sz="2000" b="1" dirty="0" err="1" smtClean="0"/>
              <a:t>smth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Watch the video. In groups make a poster </a:t>
            </a:r>
            <a:r>
              <a:rPr lang="ru-RU" sz="3200" b="1" dirty="0" smtClean="0"/>
              <a:t>«</a:t>
            </a:r>
            <a:r>
              <a:rPr lang="en-US" sz="3200" b="1" dirty="0" smtClean="0"/>
              <a:t>No more e-waste!</a:t>
            </a:r>
            <a:r>
              <a:rPr lang="ru-RU" sz="3200" b="1" dirty="0" smtClean="0"/>
              <a:t>» </a:t>
            </a:r>
            <a:r>
              <a:rPr lang="en-US" sz="3200" b="1" dirty="0" smtClean="0"/>
              <a:t>Write ways how can we  help a planet. Present your poster.</a:t>
            </a:r>
            <a:endParaRPr lang="ru-RU" sz="32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14" y="3054159"/>
            <a:ext cx="4690536" cy="315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1" y="2769438"/>
            <a:ext cx="3057360" cy="372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Read the saying. What does it mean to you? Discuss</a:t>
            </a:r>
            <a:r>
              <a:rPr lang="en-US" sz="3200" b="1" dirty="0" smtClean="0"/>
              <a:t>. Write.</a:t>
            </a:r>
            <a:endParaRPr lang="ru-RU" sz="32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94" y="2693096"/>
            <a:ext cx="6233892" cy="308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3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Hometask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sz="3200" b="1" dirty="0" smtClean="0"/>
              <a:t>Make notes under the headings in the table.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* Use your notes  to give a two-minute talk about e-waste.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400" dirty="0" smtClean="0"/>
              <a:t> </a:t>
            </a:r>
            <a:endParaRPr lang="ru-RU" sz="4400" dirty="0" smtClean="0"/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" y="3602711"/>
            <a:ext cx="437197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4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29859" cy="6922393"/>
          </a:xfrm>
        </p:spPr>
      </p:pic>
      <p:pic>
        <p:nvPicPr>
          <p:cNvPr id="1026" name="Picture 2" descr="C:\Users\goryainova_vv\Desktop\nature-3289812_19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4283901"/>
            <a:ext cx="3372928" cy="2248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54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BE26A0-0BD0-4F5C-8BB0-20379574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64898"/>
            <a:ext cx="7886700" cy="1298770"/>
          </a:xfrm>
        </p:spPr>
        <p:txBody>
          <a:bodyPr/>
          <a:lstStyle/>
          <a:p>
            <a:r>
              <a:rPr lang="en-US" dirty="0"/>
              <a:t>Thank you for attention!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7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4C6D146A-8A1D-466F-95B0-D4B5B952F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100" y="4226559"/>
            <a:ext cx="6858000" cy="1452563"/>
          </a:xfrm>
        </p:spPr>
        <p:txBody>
          <a:bodyPr/>
          <a:lstStyle/>
          <a:p>
            <a:r>
              <a:rPr lang="en-US" dirty="0" smtClean="0"/>
              <a:t>Theme 1.14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Humans and nature</a:t>
            </a:r>
            <a:br>
              <a:rPr lang="en-US" dirty="0" smtClean="0"/>
            </a:br>
            <a:r>
              <a:rPr lang="en-US" dirty="0" smtClean="0"/>
              <a:t>Ecological problems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11" name="Подзаголовок 10">
            <a:extLst>
              <a:ext uri="{FF2B5EF4-FFF2-40B4-BE49-F238E27FC236}">
                <a16:creationId xmlns="" xmlns:a16="http://schemas.microsoft.com/office/drawing/2014/main" id="{C1B65F80-40E4-4163-81DA-43F424C0A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https://zhiznonline.ru/wp-content/uploads/2018/09/kreativ-musor-metall-oblom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6378" y="4002850"/>
            <a:ext cx="4740959" cy="2666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8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28650" y="1036128"/>
            <a:ext cx="7886700" cy="1556035"/>
          </a:xfrm>
        </p:spPr>
        <p:txBody>
          <a:bodyPr/>
          <a:lstStyle/>
          <a:p>
            <a:r>
              <a:rPr lang="en-US" sz="3600" dirty="0" smtClean="0"/>
              <a:t>What devices have you bought recently? What was it?</a:t>
            </a:r>
          </a:p>
          <a:p>
            <a:r>
              <a:rPr lang="en-US" sz="3600" dirty="0" smtClean="0"/>
              <a:t>What did you do with old ones?</a:t>
            </a:r>
            <a:endParaRPr lang="ru-RU" sz="3600" dirty="0"/>
          </a:p>
        </p:txBody>
      </p:sp>
      <p:pic>
        <p:nvPicPr>
          <p:cNvPr id="33794" name="Picture 2" descr="https://myupdatesystems.com/wp-content/uploads/2018/03/arc-16372-1_computer-devices-mobile-phone1425x780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244" y="2922123"/>
            <a:ext cx="6751703" cy="3695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179" y="78684"/>
            <a:ext cx="7240732" cy="972780"/>
          </a:xfrm>
        </p:spPr>
        <p:txBody>
          <a:bodyPr/>
          <a:lstStyle/>
          <a:p>
            <a:endParaRPr lang="ru-RU" sz="3200" b="1" dirty="0"/>
          </a:p>
        </p:txBody>
      </p:sp>
      <p:pic>
        <p:nvPicPr>
          <p:cNvPr id="9" name="Содержимое 8" descr="1-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5984" y="1212438"/>
            <a:ext cx="3858016" cy="5645562"/>
          </a:xfrm>
        </p:spPr>
      </p:pic>
      <p:sp>
        <p:nvSpPr>
          <p:cNvPr id="10" name="TextBox 9"/>
          <p:cNvSpPr txBox="1"/>
          <p:nvPr/>
        </p:nvSpPr>
        <p:spPr>
          <a:xfrm>
            <a:off x="-99903" y="2542784"/>
            <a:ext cx="6051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Look at the graph. Name the parts of it. What </a:t>
            </a:r>
          </a:p>
          <a:p>
            <a:r>
              <a:rPr lang="en-US" sz="2400" b="1" dirty="0" smtClean="0"/>
              <a:t>devices are very often replaced?</a:t>
            </a:r>
          </a:p>
          <a:p>
            <a:r>
              <a:rPr lang="en-US" sz="2400" b="1" dirty="0" smtClean="0"/>
              <a:t>Answer the question </a:t>
            </a:r>
            <a:r>
              <a:rPr lang="ru-RU" sz="2400" b="1" dirty="0" smtClean="0"/>
              <a:t>«</a:t>
            </a:r>
            <a:r>
              <a:rPr lang="en-US" sz="2400" b="1" dirty="0" smtClean="0"/>
              <a:t>What is the e-waste</a:t>
            </a:r>
            <a:r>
              <a:rPr lang="ru-RU" sz="2400" b="1" dirty="0" smtClean="0"/>
              <a:t>»</a:t>
            </a:r>
            <a:r>
              <a:rPr lang="en-US" sz="2400" b="1" dirty="0" smtClean="0"/>
              <a:t>?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01-e-waste-millions-tons.ngsversion.1513179028149.adapt_.1900.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289" y="4675408"/>
            <a:ext cx="2997135" cy="1997039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Look at these pictures. What can you see there? What problem is there? What is our theme today? Name it.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C:\Users\goryainova_vv\Desktop\international-e-waste-d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1183" y="4683103"/>
            <a:ext cx="3978688" cy="1989344"/>
          </a:xfrm>
          <a:prstGeom prst="rect">
            <a:avLst/>
          </a:prstGeom>
          <a:noFill/>
        </p:spPr>
      </p:pic>
      <p:pic>
        <p:nvPicPr>
          <p:cNvPr id="31748" name="Picture 4" descr="C:\Users\goryainova_vv\Desktop\shutterstock_4241202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289" y="2244913"/>
            <a:ext cx="3227248" cy="2137514"/>
          </a:xfrm>
          <a:prstGeom prst="rect">
            <a:avLst/>
          </a:prstGeom>
          <a:noFill/>
        </p:spPr>
      </p:pic>
      <p:pic>
        <p:nvPicPr>
          <p:cNvPr id="31751" name="Picture 7" descr="C:\Users\goryainova_vv\Desktop\machine-product-waste-scrap-349727-pxhere.com_-1200x8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2498" y="2244913"/>
            <a:ext cx="3219483" cy="214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The aim of our lesson is to find the ways of reducing the volume of electronic garbage</a:t>
            </a:r>
            <a:r>
              <a:rPr lang="en-US" sz="3200" dirty="0" smtClean="0"/>
              <a:t>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Task</a:t>
            </a:r>
            <a:r>
              <a:rPr lang="ru-RU" b="1" dirty="0" smtClean="0"/>
              <a:t> 1</a:t>
            </a:r>
            <a:r>
              <a:rPr lang="ru-RU" dirty="0" smtClean="0"/>
              <a:t>: </a:t>
            </a:r>
            <a:r>
              <a:rPr lang="en-US" dirty="0" smtClean="0"/>
              <a:t>learn new words </a:t>
            </a:r>
            <a:endParaRPr lang="ru-RU" dirty="0" smtClean="0"/>
          </a:p>
          <a:p>
            <a:r>
              <a:rPr lang="en-US" b="1" dirty="0" smtClean="0"/>
              <a:t>Task 2</a:t>
            </a:r>
            <a:r>
              <a:rPr lang="en-US" dirty="0" smtClean="0"/>
              <a:t>: read the text and get more information about e-waste. Why it is damage for the environment and</a:t>
            </a:r>
            <a:r>
              <a:rPr lang="en-US" i="1" dirty="0" smtClean="0"/>
              <a:t> </a:t>
            </a:r>
            <a:r>
              <a:rPr lang="en-US" dirty="0" smtClean="0"/>
              <a:t>people</a:t>
            </a:r>
            <a:endParaRPr lang="ru-RU" dirty="0" smtClean="0"/>
          </a:p>
          <a:p>
            <a:r>
              <a:rPr lang="en-US" b="1" dirty="0" smtClean="0"/>
              <a:t>Task 3</a:t>
            </a:r>
            <a:r>
              <a:rPr lang="en-US" dirty="0" smtClean="0"/>
              <a:t>: watch the video and find the ways how to protect our planet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93561"/>
            <a:ext cx="7886700" cy="742568"/>
          </a:xfrm>
        </p:spPr>
        <p:txBody>
          <a:bodyPr/>
          <a:lstStyle/>
          <a:p>
            <a:pPr algn="ctr"/>
            <a:r>
              <a:rPr lang="en-US" sz="3600" b="1" dirty="0" smtClean="0"/>
              <a:t>Match the words and definitions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phones and other electronic products that are thrown  because they are old 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use something again for a different purpose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sort and collect rubbish in order to treat it and produce useful materials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small device or machine with a particular purpose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Old-fashioned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Poisonous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substances in a form like air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Become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or make something become smaller in size, amount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Drop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something in a careless way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or other injury or damage</a:t>
            </a:r>
          </a:p>
          <a:p>
            <a:pPr marL="0" indent="0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Strong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, unpleasant, dangerous gas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03" y="177869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reuse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74290" y="1979112"/>
            <a:ext cx="8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reduce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28970" y="193186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harm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73811" y="174719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dump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45490" y="1979112"/>
            <a:ext cx="84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recycle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14367" y="1931861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toxic gases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583556" y="1193197"/>
            <a:ext cx="93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E-waste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4545" y="1193197"/>
            <a:ext cx="82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gadget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76454" y="1193197"/>
            <a:ext cx="10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outdated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70036" y="1193197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poisonous fumes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928" y="162838"/>
            <a:ext cx="7886700" cy="1325563"/>
          </a:xfrm>
        </p:spPr>
        <p:txBody>
          <a:bodyPr/>
          <a:lstStyle/>
          <a:p>
            <a:r>
              <a:rPr lang="en-US" sz="2800" b="1" dirty="0" smtClean="0"/>
              <a:t>Find a picture for each word</a:t>
            </a:r>
            <a:endParaRPr lang="ru-RU" sz="2800" b="1" dirty="0"/>
          </a:p>
        </p:txBody>
      </p:sp>
      <p:pic>
        <p:nvPicPr>
          <p:cNvPr id="7" name="Содержимое 6" descr="6bd5c71bb33d53389be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40" y="1322038"/>
            <a:ext cx="3259493" cy="1833465"/>
          </a:xfrm>
        </p:spPr>
      </p:pic>
      <p:pic>
        <p:nvPicPr>
          <p:cNvPr id="28673" name="Picture 1" descr="C:\Users\goryainova_vv\Desktop\X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1536" y="1174412"/>
            <a:ext cx="2247092" cy="2245194"/>
          </a:xfrm>
          <a:prstGeom prst="rect">
            <a:avLst/>
          </a:prstGeom>
          <a:noFill/>
        </p:spPr>
      </p:pic>
      <p:pic>
        <p:nvPicPr>
          <p:cNvPr id="28675" name="Picture 3" descr="C:\Users\goryainova_vv\Desktop\74a7563c-f97c-4f12-9ed5-8f57b0237ce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3397" y="3574064"/>
            <a:ext cx="1903370" cy="1903370"/>
          </a:xfrm>
          <a:prstGeom prst="rect">
            <a:avLst/>
          </a:prstGeom>
          <a:noFill/>
        </p:spPr>
      </p:pic>
      <p:pic>
        <p:nvPicPr>
          <p:cNvPr id="28676" name="Picture 4" descr="C:\Users\goryainova_vv\Desktop\Dampak Pencemaran Logam Berat Kadmium (Cd) Dalam Tanah gcB8aOVUzf4hZvFpdxb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10231"/>
            <a:ext cx="3089359" cy="1901611"/>
          </a:xfrm>
          <a:prstGeom prst="rect">
            <a:avLst/>
          </a:prstGeom>
          <a:noFill/>
        </p:spPr>
      </p:pic>
      <p:pic>
        <p:nvPicPr>
          <p:cNvPr id="28677" name="Picture 5" descr="C:\Users\goryainova_vv\Desktop\chromiu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0036" y="3683975"/>
            <a:ext cx="2359197" cy="1554121"/>
          </a:xfrm>
          <a:prstGeom prst="rect">
            <a:avLst/>
          </a:prstGeom>
          <a:noFill/>
        </p:spPr>
      </p:pic>
      <p:pic>
        <p:nvPicPr>
          <p:cNvPr id="28680" name="Picture 8" descr="C:\Users\goryainova_vv\Desktop\depositphotos_294386644-stock-photo-mercury-periodic-table-element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8143" y="1174412"/>
            <a:ext cx="1981091" cy="19810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99964" y="5415029"/>
            <a:ext cx="210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Electrical goods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68626" y="5477434"/>
            <a:ext cx="1042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metal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29403" y="5822257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lead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01689" y="6245774"/>
            <a:ext cx="15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cadmium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7129" y="6219657"/>
            <a:ext cx="170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chromium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65097" y="5696437"/>
            <a:ext cx="1423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mercury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4158" y="1021603"/>
            <a:ext cx="50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68625" y="9254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44728" y="7407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1928" y="332556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795777" y="34196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62939" y="3578657"/>
            <a:ext cx="35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9 -0.07978 L -0.09115 -0.411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6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65402E-6 L -0.27673 -0.420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7" y="-21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42276E-7 L 0.22239 -0.4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21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4736E-6 L -0.39861 -0.169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1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41 0.01527 L 0.325 -0.231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-12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2183E-6 L 0.05868 -0.145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-7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628</Words>
  <Application>Microsoft Office PowerPoint</Application>
  <PresentationFormat>Экран (4:3)</PresentationFormat>
  <Paragraphs>90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Специальное оформление</vt:lpstr>
      <vt:lpstr>Иностранный язык</vt:lpstr>
      <vt:lpstr>Тема занятия: «Problems of Ecology» («Проблемы экологии») Тип учебного занятия: метапредметный Цель учебного занятия: изучить и найти способы сократить объем электронного мусора.</vt:lpstr>
      <vt:lpstr>Theme 1.14 Humans and nature Ecological problems  </vt:lpstr>
      <vt:lpstr> </vt:lpstr>
      <vt:lpstr>Презентация PowerPoint</vt:lpstr>
      <vt:lpstr>Look at these pictures. What can you see there? What problem is there? What is our theme today? Name it.</vt:lpstr>
      <vt:lpstr>The aim of our lesson is to find the ways of reducing the volume of electronic garbage.</vt:lpstr>
      <vt:lpstr>Match the words and definitions</vt:lpstr>
      <vt:lpstr>Find a picture for each word</vt:lpstr>
      <vt:lpstr>Use the words to complete the spidergram</vt:lpstr>
      <vt:lpstr>Listen to the text. What is the main idea of it?</vt:lpstr>
      <vt:lpstr>Read the text. Choose the best word for each gap.</vt:lpstr>
      <vt:lpstr>Match the headings and paragraphs. Find extra one.</vt:lpstr>
      <vt:lpstr>Find the words in bold with their meanings. Pace, outdated, what’s the big toxic, currently, gradually, harm, dumped, treaties, donate, components</vt:lpstr>
      <vt:lpstr>Find sentences in the text</vt:lpstr>
      <vt:lpstr>Complete the sentences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Solve a crossword puzzle. Work in groups.</vt:lpstr>
      <vt:lpstr>Watch the video. In groups make a poster «No more e-waste!» Write ways how can we  help a planet. Present your poster.</vt:lpstr>
      <vt:lpstr>Read the saying. What does it mean to you? Discuss. Write.</vt:lpstr>
      <vt:lpstr>Hometask: Make notes under the headings in the table.  * Use your notes  to give a two-minute talk about e-waste.</vt:lpstr>
      <vt:lpstr>Презентация PowerPoint</vt:lpstr>
      <vt:lpstr>Thank you for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Я</dc:creator>
  <cp:lastModifiedBy>ВИКТОРИЯ Горяинова</cp:lastModifiedBy>
  <cp:revision>297</cp:revision>
  <dcterms:created xsi:type="dcterms:W3CDTF">2015-07-29T11:14:37Z</dcterms:created>
  <dcterms:modified xsi:type="dcterms:W3CDTF">2021-03-20T14:32:51Z</dcterms:modified>
</cp:coreProperties>
</file>