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305" r:id="rId4"/>
    <p:sldId id="256" r:id="rId5"/>
    <p:sldId id="303" r:id="rId6"/>
    <p:sldId id="257" r:id="rId7"/>
    <p:sldId id="258" r:id="rId8"/>
    <p:sldId id="259" r:id="rId9"/>
    <p:sldId id="264" r:id="rId10"/>
    <p:sldId id="269" r:id="rId11"/>
    <p:sldId id="265" r:id="rId12"/>
    <p:sldId id="273" r:id="rId13"/>
    <p:sldId id="274" r:id="rId14"/>
    <p:sldId id="278" r:id="rId15"/>
    <p:sldId id="279" r:id="rId16"/>
    <p:sldId id="282" r:id="rId17"/>
    <p:sldId id="296" r:id="rId18"/>
    <p:sldId id="297" r:id="rId19"/>
    <p:sldId id="298" r:id="rId20"/>
    <p:sldId id="299" r:id="rId21"/>
    <p:sldId id="300" r:id="rId22"/>
    <p:sldId id="301" r:id="rId23"/>
    <p:sldId id="284" r:id="rId24"/>
    <p:sldId id="306" r:id="rId25"/>
    <p:sldId id="293" r:id="rId26"/>
    <p:sldId id="307" r:id="rId27"/>
    <p:sldId id="308" r:id="rId28"/>
    <p:sldId id="294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1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8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8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33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1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1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1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9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2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5F15-D91E-48FE-A6F6-0784B9566192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F722D-4270-47F7-BD3B-76D3E8B40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711" y="1122363"/>
            <a:ext cx="10826045" cy="2387600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English lesson No.5</a:t>
            </a:r>
            <a:r>
              <a:rPr lang="ru-RU" sz="8000" b="1" smtClean="0"/>
              <a:t>8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42328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00" t="10001" r="29788" b="9154"/>
          <a:stretch/>
        </p:blipFill>
        <p:spPr bwMode="auto">
          <a:xfrm>
            <a:off x="1761067" y="130527"/>
            <a:ext cx="7991016" cy="5446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489" y="5858934"/>
            <a:ext cx="1154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b="1" dirty="0"/>
              <a:t>Palace of Westminster </a:t>
            </a:r>
            <a:r>
              <a:rPr lang="en-US" sz="3600" dirty="0"/>
              <a:t>and the famous </a:t>
            </a:r>
            <a:r>
              <a:rPr lang="en-US" sz="3600" b="1" dirty="0"/>
              <a:t>Big Ben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718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669" t="10304" r="29786" b="10227"/>
          <a:stretch/>
        </p:blipFill>
        <p:spPr bwMode="auto">
          <a:xfrm>
            <a:off x="2212622" y="98354"/>
            <a:ext cx="7416800" cy="585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978" y="6169744"/>
            <a:ext cx="1116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London Eye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On a clear day, it offers a 25-mile view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00" t="10000" r="29782" b="16775"/>
          <a:stretch/>
        </p:blipFill>
        <p:spPr bwMode="auto">
          <a:xfrm>
            <a:off x="2021153" y="86219"/>
            <a:ext cx="7698140" cy="564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778" y="5949245"/>
            <a:ext cx="11638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Tower of London 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oldest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fortress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London.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498" t="12427" r="29794" b="12927"/>
          <a:stretch/>
        </p:blipFill>
        <p:spPr bwMode="auto">
          <a:xfrm>
            <a:off x="1631685" y="114264"/>
            <a:ext cx="8014229" cy="600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800" y="6211669"/>
            <a:ext cx="985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sz="36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world-famous </a:t>
            </a:r>
            <a:r>
              <a:rPr lang="en-US" sz="36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Tower Bridge</a:t>
            </a:r>
            <a:r>
              <a:rPr lang="en-US" sz="360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built in 1894.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00" t="10305" r="29614" b="17671"/>
          <a:stretch/>
        </p:blipFill>
        <p:spPr bwMode="auto">
          <a:xfrm>
            <a:off x="2517422" y="130174"/>
            <a:ext cx="6656529" cy="5423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tallest building among them is One Canada Square.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 smtClean="0"/>
              <a:t>Its </a:t>
            </a:r>
            <a:r>
              <a:rPr lang="en-US" sz="4000" dirty="0"/>
              <a:t>height is 237 meters.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305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7499" t="11517" r="29618" b="14182"/>
          <a:stretch/>
        </p:blipFill>
        <p:spPr bwMode="auto">
          <a:xfrm>
            <a:off x="2530827" y="182915"/>
            <a:ext cx="7388677" cy="5359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667" y="5542844"/>
            <a:ext cx="10890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sz="36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Greenwich is the </a:t>
            </a:r>
            <a:r>
              <a:rPr lang="en-US" sz="3600" dirty="0">
                <a:latin typeface="Helvetica" panose="020B0604020202020204" pitchFamily="34" charset="0"/>
                <a:ea typeface="Times New Roman" panose="02020603050405020304" pitchFamily="18" charset="0"/>
              </a:rPr>
              <a:t>historic district of </a:t>
            </a:r>
            <a:r>
              <a:rPr lang="en-US" sz="36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London.  </a:t>
            </a:r>
            <a:br>
              <a:rPr lang="en-US" sz="36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en-US" sz="36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3600" dirty="0">
                <a:latin typeface="Helvetica" panose="020B0604020202020204" pitchFamily="34" charset="0"/>
                <a:ea typeface="Times New Roman" panose="02020603050405020304" pitchFamily="18" charset="0"/>
              </a:rPr>
              <a:t>countdown of time zones begins from here</a:t>
            </a:r>
            <a:r>
              <a:rPr lang="en-US" sz="3600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3600" i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i="1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55" y="90310"/>
            <a:ext cx="11932355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 fontAlgn="base">
              <a:spcAft>
                <a:spcPts val="0"/>
              </a:spcAft>
            </a:pPr>
            <a:r>
              <a:rPr lang="en-US" sz="3000" b="1" dirty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couple of facts about the </a:t>
            </a:r>
            <a:r>
              <a:rPr lang="en-US" sz="3000" b="1" dirty="0" smtClean="0">
                <a:solidFill>
                  <a:srgbClr val="444444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Thames</a:t>
            </a:r>
          </a:p>
          <a:p>
            <a:pPr marL="457200" algn="ctr" fontAlgn="base">
              <a:spcAft>
                <a:spcPts val="0"/>
              </a:spcAft>
            </a:pPr>
            <a:endParaRPr lang="ru-RU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Thames is the longest river in England. It is 215 miles </a:t>
            </a: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346 km) long</a:t>
            </a: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width of the river in London reaches 200-250 meters, and the depth is up to 12 meters</a:t>
            </a:r>
            <a:r>
              <a:rPr lang="en-US" sz="3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Ocean-going </a:t>
            </a: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vessels can travel along the Thames to </a:t>
            </a:r>
            <a:r>
              <a:rPr lang="en-US" sz="3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Tilbury</a:t>
            </a:r>
            <a:endParaRPr lang="ru-RU" sz="3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Thames </a:t>
            </a: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— masculine. The </a:t>
            </a:r>
            <a:r>
              <a:rPr lang="en-US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English </a:t>
            </a:r>
            <a:r>
              <a:rPr 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call it "Father Thames</a:t>
            </a:r>
            <a:r>
              <a:rPr lang="en-US" sz="3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endParaRPr lang="ru-RU" sz="3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711" y="372533"/>
            <a:ext cx="988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Answer  the questions:</a:t>
            </a:r>
            <a:endParaRPr lang="ru-RU" sz="3200" b="1" dirty="0"/>
          </a:p>
        </p:txBody>
      </p:sp>
      <p:pic>
        <p:nvPicPr>
          <p:cNvPr id="3" name="Рисунок 2" descr="http://s1.fotokto.ru/photo/full/158/15811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0" y="1095021"/>
            <a:ext cx="7191023" cy="478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94133" y="5881511"/>
            <a:ext cx="381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Tower Bridge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5463822"/>
            <a:ext cx="8748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Westminster Palace</a:t>
            </a:r>
            <a:r>
              <a:rPr lang="en-US" sz="4000" dirty="0" smtClean="0"/>
              <a:t> and </a:t>
            </a:r>
            <a:r>
              <a:rPr lang="en-US" sz="4000" b="1" dirty="0" smtClean="0"/>
              <a:t>Big Ben</a:t>
            </a:r>
            <a:endParaRPr lang="ru-RU" sz="4000" b="1" dirty="0"/>
          </a:p>
        </p:txBody>
      </p:sp>
      <p:pic>
        <p:nvPicPr>
          <p:cNvPr id="4" name="Рисунок 3" descr="https://cdn.pixabay.com/photo/2014/06/06/22/00/westminster-363882_12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7" y="237068"/>
            <a:ext cx="9166576" cy="5226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0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.pixabay.com/photo/2018/12/26/19/08/london-3896291_12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4" y="101600"/>
            <a:ext cx="7811912" cy="589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1" y="5870222"/>
            <a:ext cx="434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The London Eye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276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имати Лепс - Лондон_cutter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044" y="225778"/>
            <a:ext cx="1176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Правила работы с таблицей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spcAft>
                <a:spcPts val="0"/>
              </a:spcAft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(Это было, есть или будет? Это утверждение, отрицание или вопрос?)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173" t="25380" r="23837" b="17585"/>
          <a:stretch/>
        </p:blipFill>
        <p:spPr bwMode="auto">
          <a:xfrm>
            <a:off x="613954" y="1358537"/>
            <a:ext cx="11038115" cy="5290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79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72092"/>
              </p:ext>
            </p:extLst>
          </p:nvPr>
        </p:nvGraphicFramePr>
        <p:xfrm>
          <a:off x="0" y="45156"/>
          <a:ext cx="12192000" cy="6492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1545">
                  <a:extLst>
                    <a:ext uri="{9D8B030D-6E8A-4147-A177-3AD203B41FA5}">
                      <a16:colId xmlns:a16="http://schemas.microsoft.com/office/drawing/2014/main" val="1391774536"/>
                    </a:ext>
                  </a:extLst>
                </a:gridCol>
                <a:gridCol w="2618766">
                  <a:extLst>
                    <a:ext uri="{9D8B030D-6E8A-4147-A177-3AD203B41FA5}">
                      <a16:colId xmlns:a16="http://schemas.microsoft.com/office/drawing/2014/main" val="2425862600"/>
                    </a:ext>
                  </a:extLst>
                </a:gridCol>
                <a:gridCol w="4481689">
                  <a:extLst>
                    <a:ext uri="{9D8B030D-6E8A-4147-A177-3AD203B41FA5}">
                      <a16:colId xmlns:a16="http://schemas.microsoft.com/office/drawing/2014/main" val="4161515419"/>
                    </a:ext>
                  </a:extLst>
                </a:gridCol>
              </a:tblGrid>
              <a:tr h="468474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Russian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ru-RU" sz="2000" dirty="0">
                          <a:effectLst/>
                        </a:rPr>
                        <a:t>тип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English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9309825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4377405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5264343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541630"/>
                  </a:ext>
                </a:extLst>
              </a:tr>
              <a:tr h="68221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058257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748249"/>
                  </a:ext>
                </a:extLst>
              </a:tr>
              <a:tr h="447004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31023"/>
                  </a:ext>
                </a:extLst>
              </a:tr>
              <a:tr h="683793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03551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765098"/>
                  </a:ext>
                </a:extLst>
              </a:tr>
              <a:tr h="700172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155452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13867" y="530577"/>
            <a:ext cx="231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наст. утв.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3867" y="1264356"/>
            <a:ext cx="258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буд. вопр.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3867" y="1952978"/>
            <a:ext cx="258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буд. утв.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3867" y="2641600"/>
            <a:ext cx="2585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000" dirty="0">
                <a:solidFill>
                  <a:prstClr val="black"/>
                </a:solidFill>
              </a:rPr>
              <a:t>прош. вопр.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3867" y="3330222"/>
            <a:ext cx="2585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000" dirty="0">
                <a:solidFill>
                  <a:prstClr val="black"/>
                </a:solidFill>
              </a:rPr>
              <a:t>буд. отр.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8533" y="3996266"/>
            <a:ext cx="241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прош. утв.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5955" y="4562395"/>
            <a:ext cx="2675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прош. отр.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3867" y="5226756"/>
            <a:ext cx="250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dirty="0">
                <a:solidFill>
                  <a:prstClr val="black"/>
                </a:solidFill>
              </a:rPr>
              <a:t>наст. отр.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7244" y="593963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2800" dirty="0">
                <a:solidFill>
                  <a:prstClr val="black"/>
                </a:solidFill>
              </a:rPr>
              <a:t>наст. вопр.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59640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помогаешь 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274803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поможешь мне?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963846"/>
            <a:ext cx="500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поможешь 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626305"/>
            <a:ext cx="500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помог мне?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330222"/>
            <a:ext cx="500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не поможешь 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953127"/>
            <a:ext cx="371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</a:t>
            </a:r>
            <a:r>
              <a:rPr lang="ru-RU" sz="3200" b="1" dirty="0" smtClean="0">
                <a:solidFill>
                  <a:prstClr val="black"/>
                </a:solidFill>
              </a:rPr>
              <a:t>помогал </a:t>
            </a:r>
            <a:r>
              <a:rPr lang="ru-RU" sz="3200" b="1" dirty="0">
                <a:solidFill>
                  <a:prstClr val="black"/>
                </a:solidFill>
              </a:rPr>
              <a:t>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200" y="4562395"/>
            <a:ext cx="466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не </a:t>
            </a:r>
            <a:r>
              <a:rPr lang="ru-RU" sz="3200" b="1" dirty="0" smtClean="0">
                <a:solidFill>
                  <a:prstClr val="black"/>
                </a:solidFill>
              </a:rPr>
              <a:t>помогал </a:t>
            </a:r>
            <a:r>
              <a:rPr lang="ru-RU" sz="3200" b="1" dirty="0">
                <a:solidFill>
                  <a:prstClr val="black"/>
                </a:solidFill>
              </a:rPr>
              <a:t>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69979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не помогаешь мне.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200" y="5873896"/>
            <a:ext cx="4380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ru-RU" sz="3200" b="1" dirty="0">
                <a:solidFill>
                  <a:prstClr val="black"/>
                </a:solidFill>
              </a:rPr>
              <a:t>Ты помогаешь мне?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1421" y="559640"/>
            <a:ext cx="434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dirty="0">
                <a:solidFill>
                  <a:prstClr val="black"/>
                </a:solidFill>
              </a:rPr>
              <a:t>You help me.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9022" y="1274803"/>
            <a:ext cx="449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b="1" dirty="0">
                <a:solidFill>
                  <a:prstClr val="black"/>
                </a:solidFill>
              </a:rPr>
              <a:t>Will</a:t>
            </a:r>
            <a:r>
              <a:rPr lang="en-US" sz="3600" dirty="0">
                <a:solidFill>
                  <a:prstClr val="black"/>
                </a:solidFill>
              </a:rPr>
              <a:t> you help me?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99022" y="1963846"/>
            <a:ext cx="449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dirty="0">
                <a:solidFill>
                  <a:prstClr val="black"/>
                </a:solidFill>
              </a:rPr>
              <a:t>You </a:t>
            </a:r>
            <a:r>
              <a:rPr lang="en-US" sz="3600" b="1" dirty="0">
                <a:solidFill>
                  <a:prstClr val="black"/>
                </a:solidFill>
              </a:rPr>
              <a:t>will</a:t>
            </a:r>
            <a:r>
              <a:rPr lang="en-US" sz="3600" dirty="0">
                <a:solidFill>
                  <a:prstClr val="black"/>
                </a:solidFill>
              </a:rPr>
              <a:t> help me.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9022" y="2675542"/>
            <a:ext cx="449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b="1" dirty="0">
                <a:solidFill>
                  <a:prstClr val="black"/>
                </a:solidFill>
              </a:rPr>
              <a:t>Did</a:t>
            </a:r>
            <a:r>
              <a:rPr lang="en-US" sz="3600" dirty="0">
                <a:solidFill>
                  <a:prstClr val="black"/>
                </a:solidFill>
              </a:rPr>
              <a:t> you help me?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9022" y="3399129"/>
            <a:ext cx="438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200" dirty="0">
                <a:solidFill>
                  <a:prstClr val="black"/>
                </a:solidFill>
              </a:rPr>
              <a:t>You </a:t>
            </a:r>
            <a:r>
              <a:rPr lang="en-US" sz="3200" b="1" dirty="0">
                <a:solidFill>
                  <a:prstClr val="black"/>
                </a:solidFill>
              </a:rPr>
              <a:t>will not </a:t>
            </a:r>
            <a:r>
              <a:rPr lang="en-US" sz="3200" dirty="0">
                <a:solidFill>
                  <a:prstClr val="black"/>
                </a:solidFill>
              </a:rPr>
              <a:t>help </a:t>
            </a:r>
            <a:r>
              <a:rPr lang="en-US" sz="3600" dirty="0">
                <a:solidFill>
                  <a:prstClr val="black"/>
                </a:solidFill>
              </a:rPr>
              <a:t>me.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61067" y="3946309"/>
            <a:ext cx="438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200" dirty="0">
                <a:solidFill>
                  <a:prstClr val="black"/>
                </a:solidFill>
              </a:rPr>
              <a:t>You help</a:t>
            </a:r>
            <a:r>
              <a:rPr lang="en-US" sz="3200" b="1" dirty="0">
                <a:solidFill>
                  <a:prstClr val="black"/>
                </a:solidFill>
              </a:rPr>
              <a:t>ed</a:t>
            </a:r>
            <a:r>
              <a:rPr lang="en-US" sz="3200" dirty="0">
                <a:solidFill>
                  <a:prstClr val="black"/>
                </a:solidFill>
              </a:rPr>
              <a:t> me.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6933" y="4562395"/>
            <a:ext cx="45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dirty="0">
                <a:solidFill>
                  <a:prstClr val="black"/>
                </a:solidFill>
              </a:rPr>
              <a:t>You </a:t>
            </a:r>
            <a:r>
              <a:rPr lang="en-US" sz="3600" b="1" dirty="0">
                <a:solidFill>
                  <a:prstClr val="black"/>
                </a:solidFill>
              </a:rPr>
              <a:t>did not </a:t>
            </a:r>
            <a:r>
              <a:rPr lang="en-US" sz="3600" dirty="0">
                <a:solidFill>
                  <a:prstClr val="black"/>
                </a:solidFill>
              </a:rPr>
              <a:t>help me.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99022" y="5226756"/>
            <a:ext cx="449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dirty="0">
                <a:solidFill>
                  <a:prstClr val="black"/>
                </a:solidFill>
              </a:rPr>
              <a:t>You </a:t>
            </a:r>
            <a:r>
              <a:rPr lang="en-US" sz="3600" b="1" dirty="0">
                <a:solidFill>
                  <a:prstClr val="black"/>
                </a:solidFill>
              </a:rPr>
              <a:t>do not </a:t>
            </a:r>
            <a:r>
              <a:rPr lang="en-US" sz="3600" dirty="0">
                <a:solidFill>
                  <a:prstClr val="black"/>
                </a:solidFill>
              </a:rPr>
              <a:t>help me.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9022" y="5939639"/>
            <a:ext cx="449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/>
            <a:r>
              <a:rPr lang="en-US" sz="3600" b="1" dirty="0">
                <a:solidFill>
                  <a:prstClr val="black"/>
                </a:solidFill>
              </a:rPr>
              <a:t>Do</a:t>
            </a:r>
            <a:r>
              <a:rPr lang="en-US" sz="3600" dirty="0">
                <a:solidFill>
                  <a:prstClr val="black"/>
                </a:solidFill>
              </a:rPr>
              <a:t> you help me?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6311" y="316089"/>
            <a:ext cx="1043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Translate from Russian into English: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0933" y="720242"/>
            <a:ext cx="461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See(saw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</a:rPr>
              <a:t>)-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видеть</a:t>
            </a:r>
            <a:endParaRPr lang="en-US" sz="36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415780"/>
              </p:ext>
            </p:extLst>
          </p:nvPr>
        </p:nvGraphicFramePr>
        <p:xfrm>
          <a:off x="135465" y="1366573"/>
          <a:ext cx="11367912" cy="4815840"/>
        </p:xfrm>
        <a:graphic>
          <a:graphicData uri="http://schemas.openxmlformats.org/drawingml/2006/table">
            <a:tbl>
              <a:tblPr firstRow="1" firstCol="1" bandRow="1"/>
              <a:tblGrid>
                <a:gridCol w="587022">
                  <a:extLst>
                    <a:ext uri="{9D8B030D-6E8A-4147-A177-3AD203B41FA5}">
                      <a16:colId xmlns:a16="http://schemas.microsoft.com/office/drawing/2014/main" val="2037862239"/>
                    </a:ext>
                  </a:extLst>
                </a:gridCol>
                <a:gridCol w="5170312">
                  <a:extLst>
                    <a:ext uri="{9D8B030D-6E8A-4147-A177-3AD203B41FA5}">
                      <a16:colId xmlns:a16="http://schemas.microsoft.com/office/drawing/2014/main" val="4002525182"/>
                    </a:ext>
                  </a:extLst>
                </a:gridCol>
                <a:gridCol w="5610578">
                  <a:extLst>
                    <a:ext uri="{9D8B030D-6E8A-4147-A177-3AD203B41FA5}">
                      <a16:colId xmlns:a16="http://schemas.microsoft.com/office/drawing/2014/main" val="199121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Russian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298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880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647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6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21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50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02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296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335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4002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0222" y="1706475"/>
            <a:ext cx="5125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вижу Тауэрский мост.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5378" y="1706475"/>
            <a:ext cx="562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see the Tower Bridge.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222" y="2172184"/>
            <a:ext cx="5125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увидишь Биг Бен?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3290" y="2231717"/>
            <a:ext cx="562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you see Big Ben?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222" y="2697426"/>
            <a:ext cx="521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видите Лондонское Око?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5378" y="2697425"/>
            <a:ext cx="546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see the London Eye? 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066" y="3189718"/>
            <a:ext cx="521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видит Тауэрский мост.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81511" y="3149766"/>
            <a:ext cx="562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doesn’t see the Tower Bridge.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287" y="3696386"/>
            <a:ext cx="510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видели Темзу.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5378" y="3695488"/>
            <a:ext cx="546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saw the Thames.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420" y="4179446"/>
            <a:ext cx="5142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видели Вестминстер?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37955" y="4160782"/>
            <a:ext cx="542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 you see Westminster?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87" y="4672961"/>
            <a:ext cx="5080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видели Биг Бен.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0533" y="4681097"/>
            <a:ext cx="551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did not see Big Ben.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2797" y="5149982"/>
            <a:ext cx="5080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не увидят Лондон.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12555" y="5135166"/>
            <a:ext cx="557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will not see London.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287" y="5616690"/>
            <a:ext cx="496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увидим Лондон.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0533" y="5627653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see London.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375" y="0"/>
            <a:ext cx="1003582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Special questions: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578708"/>
              </p:ext>
            </p:extLst>
          </p:nvPr>
        </p:nvGraphicFramePr>
        <p:xfrm>
          <a:off x="615944" y="691827"/>
          <a:ext cx="10661656" cy="6087578"/>
        </p:xfrm>
        <a:graphic>
          <a:graphicData uri="http://schemas.openxmlformats.org/drawingml/2006/table">
            <a:tbl>
              <a:tblPr firstRow="1" firstCol="1" bandRow="1"/>
              <a:tblGrid>
                <a:gridCol w="3240386">
                  <a:extLst>
                    <a:ext uri="{9D8B030D-6E8A-4147-A177-3AD203B41FA5}">
                      <a16:colId xmlns:a16="http://schemas.microsoft.com/office/drawing/2014/main" val="1060398943"/>
                    </a:ext>
                  </a:extLst>
                </a:gridCol>
                <a:gridCol w="3139691">
                  <a:extLst>
                    <a:ext uri="{9D8B030D-6E8A-4147-A177-3AD203B41FA5}">
                      <a16:colId xmlns:a16="http://schemas.microsoft.com/office/drawing/2014/main" val="3127264039"/>
                    </a:ext>
                  </a:extLst>
                </a:gridCol>
                <a:gridCol w="4281579">
                  <a:extLst>
                    <a:ext uri="{9D8B030D-6E8A-4147-A177-3AD203B41FA5}">
                      <a16:colId xmlns:a16="http://schemas.microsoft.com/office/drawing/2014/main" val="3791344098"/>
                    </a:ext>
                  </a:extLst>
                </a:gridCol>
              </a:tblGrid>
              <a:tr h="601178">
                <a:tc gridSpan="3"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Вопросительные слова: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274067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wɒt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что, какой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71307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which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wɪʧ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какой, который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29774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why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waɪ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почему, зачем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85852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wɛn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151105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weə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где, куда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819660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ː]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кто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438712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whom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huːm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кому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051563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whose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huːz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чей, чья, 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012926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haʊ</a:t>
                      </a: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189240"/>
                  </a:ext>
                </a:extLst>
              </a:tr>
              <a:tr h="515295"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many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009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4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7480"/>
            <a:ext cx="1076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special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and write them down: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will visit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London </a:t>
            </a:r>
            <a:r>
              <a:rPr lang="en-US" sz="36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next summer. </a:t>
            </a:r>
            <a:endParaRPr lang="ru-RU" sz="3600" dirty="0">
              <a:solidFill>
                <a:prstClr val="black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748380"/>
              </p:ext>
            </p:extLst>
          </p:nvPr>
        </p:nvGraphicFramePr>
        <p:xfrm>
          <a:off x="925688" y="1815765"/>
          <a:ext cx="9177866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409709">
                  <a:extLst>
                    <a:ext uri="{9D8B030D-6E8A-4147-A177-3AD203B41FA5}">
                      <a16:colId xmlns:a16="http://schemas.microsoft.com/office/drawing/2014/main" val="3723127175"/>
                    </a:ext>
                  </a:extLst>
                </a:gridCol>
                <a:gridCol w="3677398">
                  <a:extLst>
                    <a:ext uri="{9D8B030D-6E8A-4147-A177-3AD203B41FA5}">
                      <a16:colId xmlns:a16="http://schemas.microsoft.com/office/drawing/2014/main" val="3213362057"/>
                    </a:ext>
                  </a:extLst>
                </a:gridCol>
                <a:gridCol w="5090759">
                  <a:extLst>
                    <a:ext uri="{9D8B030D-6E8A-4147-A177-3AD203B41FA5}">
                      <a16:colId xmlns:a16="http://schemas.microsoft.com/office/drawing/2014/main" val="28102870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 посетим Лондон следующим летом?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062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посетит Лондон следующим летом?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91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мы посетим следующим летом?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983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Когда мы посетим Лондон?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091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334" y="349956"/>
            <a:ext cx="1142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Short dialogues: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Gregory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 to live in London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243021"/>
              </p:ext>
            </p:extLst>
          </p:nvPr>
        </p:nvGraphicFramePr>
        <p:xfrm>
          <a:off x="699911" y="934731"/>
          <a:ext cx="11209867" cy="4739828"/>
        </p:xfrm>
        <a:graphic>
          <a:graphicData uri="http://schemas.openxmlformats.org/drawingml/2006/table">
            <a:tbl>
              <a:tblPr firstRow="1" firstCol="1" bandRow="1"/>
              <a:tblGrid>
                <a:gridCol w="539601">
                  <a:extLst>
                    <a:ext uri="{9D8B030D-6E8A-4147-A177-3AD203B41FA5}">
                      <a16:colId xmlns:a16="http://schemas.microsoft.com/office/drawing/2014/main" val="64656686"/>
                    </a:ext>
                  </a:extLst>
                </a:gridCol>
                <a:gridCol w="5308043">
                  <a:extLst>
                    <a:ext uri="{9D8B030D-6E8A-4147-A177-3AD203B41FA5}">
                      <a16:colId xmlns:a16="http://schemas.microsoft.com/office/drawing/2014/main" val="2174591151"/>
                    </a:ext>
                  </a:extLst>
                </a:gridCol>
                <a:gridCol w="5362223">
                  <a:extLst>
                    <a:ext uri="{9D8B030D-6E8A-4147-A177-3AD203B41FA5}">
                      <a16:colId xmlns:a16="http://schemas.microsoft.com/office/drawing/2014/main" val="1372239000"/>
                    </a:ext>
                  </a:extLst>
                </a:gridCol>
              </a:tblGrid>
              <a:tr h="906874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Григорий  уедет жить в Лондон?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Да, он уедет жить в Лондон.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95733"/>
                  </a:ext>
                </a:extLst>
              </a:tr>
              <a:tr h="906874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уедет жить в Париж?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Нет,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уедет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жить в</a:t>
                      </a:r>
                      <a:r>
                        <a:rPr lang="ru-RU" sz="3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Париж.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909853"/>
                  </a:ext>
                </a:extLst>
              </a:tr>
              <a:tr h="906874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уедет жить в Лондон или Париж?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уедет жить в Лондон.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74102"/>
                  </a:ext>
                </a:extLst>
              </a:tr>
              <a:tr h="906874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Куда он уедет жить?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уедет жить в Лондон.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522549"/>
                  </a:ext>
                </a:extLst>
              </a:tr>
              <a:tr h="906874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уедет жить в Лондон?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 уедет жить в Лондон.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4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7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867" y="225778"/>
            <a:ext cx="10182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told about the Tower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         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tell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told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)- рассказывать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747262"/>
              </p:ext>
            </p:extLst>
          </p:nvPr>
        </p:nvGraphicFramePr>
        <p:xfrm>
          <a:off x="259643" y="810554"/>
          <a:ext cx="11706578" cy="4875666"/>
        </p:xfrm>
        <a:graphic>
          <a:graphicData uri="http://schemas.openxmlformats.org/drawingml/2006/table">
            <a:tbl>
              <a:tblPr firstRow="1" firstCol="1" bandRow="1"/>
              <a:tblGrid>
                <a:gridCol w="563511">
                  <a:extLst>
                    <a:ext uri="{9D8B030D-6E8A-4147-A177-3AD203B41FA5}">
                      <a16:colId xmlns:a16="http://schemas.microsoft.com/office/drawing/2014/main" val="531618056"/>
                    </a:ext>
                  </a:extLst>
                </a:gridCol>
                <a:gridCol w="5826303">
                  <a:extLst>
                    <a:ext uri="{9D8B030D-6E8A-4147-A177-3AD203B41FA5}">
                      <a16:colId xmlns:a16="http://schemas.microsoft.com/office/drawing/2014/main" val="3324397997"/>
                    </a:ext>
                  </a:extLst>
                </a:gridCol>
                <a:gridCol w="5316764">
                  <a:extLst>
                    <a:ext uri="{9D8B030D-6E8A-4147-A177-3AD203B41FA5}">
                      <a16:colId xmlns:a16="http://schemas.microsoft.com/office/drawing/2014/main" val="1702545795"/>
                    </a:ext>
                  </a:extLst>
                </a:gridCol>
              </a:tblGrid>
              <a:tr h="974982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рассказывали о Тауэре?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Да, я рассказывал о Тауэре.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189007"/>
                  </a:ext>
                </a:extLst>
              </a:tr>
              <a:tr h="974982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рассказывали о Биг Бене?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Нет, я не рассказывал о Биг Бене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588637"/>
                  </a:ext>
                </a:extLst>
              </a:tr>
              <a:tr h="974982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рассказывали о Биг Бене или Тауэре?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рассказывал о Тауэре.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972756"/>
                  </a:ext>
                </a:extLst>
              </a:tr>
              <a:tr h="974982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 чем вы рассказывали?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рассказывал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 Тауэре.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30903"/>
                  </a:ext>
                </a:extLst>
              </a:tr>
              <a:tr h="974982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рассказывал о Тауэре?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рассказывал о Тауэре.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451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1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i7yc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911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task for this lesson: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boat trip along the Thames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learn new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revise tense aspect forms of the verbs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ialogue(s)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933" y="541867"/>
            <a:ext cx="116275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Hometask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Marks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lesson is coming to an end. I want you to summarize what interesting and useful things you have learnt on this lesson today.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1.What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facts have you learnt on this lesson?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We’ve learnt some new information about the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sightseeings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London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stages of the lesson did you like most of all??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liked watching, listening and song.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was difficult for you?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was difficult to represent a guided tour, to do listening comprehension.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skills did you improve?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improved listening and speaking skills.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243" y="270933"/>
            <a:ext cx="1155982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topic of the next lesson: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time we’ll have a reading lesson and we’ll make a round the world tour with the great travel agent Jules Verne?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offers you a package holiday trip around the world in 80 days. Write down your home task.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lesson is over.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soon.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bye.</a:t>
            </a:r>
            <a:endParaRPr lang="ru-RU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82222"/>
            <a:ext cx="1029546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Questions:</a:t>
            </a:r>
          </a:p>
          <a:p>
            <a:endParaRPr lang="en-US" sz="4800" dirty="0" smtClean="0"/>
          </a:p>
          <a:p>
            <a:pPr marL="342900" indent="-342900">
              <a:buAutoNum type="arabicPeriod"/>
            </a:pPr>
            <a:r>
              <a:rPr lang="en-US" sz="4800" dirty="0" smtClean="0"/>
              <a:t>Do you like to travel?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Where did you travel?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Can you guess what country we are going to speak about?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Have you ever been to London?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5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i7yc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911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Our task for this lesson:</a:t>
            </a:r>
          </a:p>
          <a:p>
            <a:endParaRPr lang="en-US" sz="6000" b="1" dirty="0" smtClean="0"/>
          </a:p>
          <a:p>
            <a:pPr marL="457200" indent="-457200">
              <a:buAutoNum type="arabicPeriod"/>
            </a:pPr>
            <a:r>
              <a:rPr lang="en-US" sz="3200" b="1" dirty="0" smtClean="0"/>
              <a:t>a boat trip along the Thames</a:t>
            </a:r>
          </a:p>
          <a:p>
            <a:pPr marL="457200" indent="-457200">
              <a:buAutoNum type="arabicPeriod" startAt="2"/>
            </a:pPr>
            <a:r>
              <a:rPr lang="en-US" sz="3200" b="1" dirty="0" smtClean="0"/>
              <a:t>to learn new words</a:t>
            </a:r>
          </a:p>
          <a:p>
            <a:r>
              <a:rPr lang="en-US" sz="3200" b="1" dirty="0" smtClean="0"/>
              <a:t>3.  </a:t>
            </a:r>
            <a:r>
              <a:rPr lang="en-US" sz="3200" b="1" dirty="0"/>
              <a:t>t</a:t>
            </a:r>
            <a:r>
              <a:rPr lang="en-US" sz="3200" b="1" dirty="0" smtClean="0"/>
              <a:t>o revise tense aspect forms of the verbs</a:t>
            </a:r>
          </a:p>
          <a:p>
            <a:pPr marL="457200" indent="-457200">
              <a:buAutoNum type="arabicPeriod" startAt="4"/>
            </a:pPr>
            <a:r>
              <a:rPr lang="en-US" sz="3200" b="1" dirty="0" smtClean="0"/>
              <a:t>special questions</a:t>
            </a:r>
          </a:p>
          <a:p>
            <a:r>
              <a:rPr lang="en-US" sz="3200" b="1" dirty="0" smtClean="0"/>
              <a:t>5.  </a:t>
            </a:r>
            <a:r>
              <a:rPr lang="en-US" sz="3200" b="1" dirty="0"/>
              <a:t>d</a:t>
            </a:r>
            <a:r>
              <a:rPr lang="en-US" sz="3200" b="1" dirty="0" smtClean="0"/>
              <a:t>ialogue(s)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338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970247"/>
              </p:ext>
            </p:extLst>
          </p:nvPr>
        </p:nvGraphicFramePr>
        <p:xfrm>
          <a:off x="440267" y="444729"/>
          <a:ext cx="11277600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5148273">
                  <a:extLst>
                    <a:ext uri="{9D8B030D-6E8A-4147-A177-3AD203B41FA5}">
                      <a16:colId xmlns:a16="http://schemas.microsoft.com/office/drawing/2014/main" val="1306258086"/>
                    </a:ext>
                  </a:extLst>
                </a:gridCol>
                <a:gridCol w="6129327">
                  <a:extLst>
                    <a:ext uri="{9D8B030D-6E8A-4147-A177-3AD203B41FA5}">
                      <a16:colId xmlns:a16="http://schemas.microsoft.com/office/drawing/2014/main" val="411373751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en-US" sz="3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r>
                        <a:rPr lang="en-US" sz="3600" b="1" i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words</a:t>
                      </a:r>
                      <a:r>
                        <a:rPr lang="ru-RU" sz="36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3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London Eye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Лондонское Око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502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Ben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Биг Бен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38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Tower</a:t>
                      </a:r>
                      <a:r>
                        <a:rPr lang="en-US" sz="4000" b="1" i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bridge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Тауэрский</a:t>
                      </a:r>
                      <a:r>
                        <a:rPr lang="ru-RU" sz="4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мост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7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Westminster Palace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Вестминстерский дворец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05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Serve </a:t>
                      </a: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many purposes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4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лужить </a:t>
                      </a: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многим целям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49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prison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тюрьма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774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fortress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4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репость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490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travel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4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путешествовать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351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5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444" y="1018084"/>
            <a:ext cx="10160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750"/>
              </a:spcBef>
              <a:spcAft>
                <a:spcPts val="1875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1733" y="891822"/>
            <a:ext cx="94939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	</a:t>
            </a:r>
            <a:r>
              <a:rPr lang="en-US" sz="4800" dirty="0" smtClean="0"/>
              <a:t>The </a:t>
            </a:r>
            <a:r>
              <a:rPr lang="en-US" sz="4800" dirty="0"/>
              <a:t>Thames is the most famous river in Great Britain. It flows through the center of London, and </a:t>
            </a:r>
            <a:r>
              <a:rPr lang="en-US" sz="4800" dirty="0" smtClean="0"/>
              <a:t>is an important </a:t>
            </a:r>
            <a:r>
              <a:rPr lang="en-US" sz="4800" dirty="0"/>
              <a:t>tourist route, because the water offers such wonderful views of London's attractions</a:t>
            </a:r>
            <a:r>
              <a:rPr lang="en-US" sz="4800" dirty="0" smtClean="0"/>
              <a:t>!</a:t>
            </a:r>
            <a:r>
              <a:rPr lang="ru-RU" sz="4800" dirty="0" smtClean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711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т такие теплоходы City Cruise курсируют по Темз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30" y="176982"/>
            <a:ext cx="8664404" cy="42595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4709855"/>
            <a:ext cx="120000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Aft>
                <a:spcPts val="15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ships run between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Westminster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Tower of London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Waterloo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Greenwich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tour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 and understandable, although it is conducted in English. The guide tells you about the history of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Thames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sights you pass by.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ичалы, с которых отправляются теплоход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4" y="1591733"/>
            <a:ext cx="11547987" cy="44252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020711" y="395111"/>
            <a:ext cx="676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</a:t>
            </a:r>
            <a:r>
              <a:rPr lang="en-US" sz="3200" b="1" dirty="0" smtClean="0"/>
              <a:t>he </a:t>
            </a:r>
            <a:r>
              <a:rPr lang="en-US" sz="3200" b="1" dirty="0"/>
              <a:t>scheme of travel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238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670" t="11215" r="30123" b="12873"/>
          <a:stretch/>
        </p:blipFill>
        <p:spPr bwMode="auto">
          <a:xfrm>
            <a:off x="1952978" y="316088"/>
            <a:ext cx="7900422" cy="509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133" y="5407378"/>
            <a:ext cx="1093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	</a:t>
            </a:r>
            <a:r>
              <a:rPr lang="en-US" sz="4000" dirty="0" smtClean="0"/>
              <a:t>During </a:t>
            </a:r>
            <a:r>
              <a:rPr lang="en-US" sz="4000" dirty="0"/>
              <a:t>the tour of </a:t>
            </a:r>
            <a:r>
              <a:rPr lang="en-US" sz="4000" b="1" dirty="0"/>
              <a:t>the Thames</a:t>
            </a:r>
            <a:r>
              <a:rPr lang="en-US" sz="4000" dirty="0"/>
              <a:t>, you can see about 45 famous and popular sights of London.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940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884</Words>
  <Application>Microsoft Office PowerPoint</Application>
  <PresentationFormat>Широкоэкранный</PresentationFormat>
  <Paragraphs>227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Symbol</vt:lpstr>
      <vt:lpstr>Times New Roman</vt:lpstr>
      <vt:lpstr>Тема Office</vt:lpstr>
      <vt:lpstr>English lesson No.58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along the Thames</dc:title>
  <dc:creator>Alexandr</dc:creator>
  <cp:lastModifiedBy>Alexandr</cp:lastModifiedBy>
  <cp:revision>92</cp:revision>
  <dcterms:created xsi:type="dcterms:W3CDTF">2021-01-31T13:45:49Z</dcterms:created>
  <dcterms:modified xsi:type="dcterms:W3CDTF">2021-04-24T07:23:21Z</dcterms:modified>
</cp:coreProperties>
</file>