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1"/>
  </p:sldMasterIdLst>
  <p:notesMasterIdLst>
    <p:notesMasterId r:id="rId40"/>
  </p:notesMasterIdLst>
  <p:sldIdLst>
    <p:sldId id="264" r:id="rId2"/>
    <p:sldId id="702" r:id="rId3"/>
    <p:sldId id="703" r:id="rId4"/>
    <p:sldId id="694" r:id="rId5"/>
    <p:sldId id="705" r:id="rId6"/>
    <p:sldId id="695" r:id="rId7"/>
    <p:sldId id="696" r:id="rId8"/>
    <p:sldId id="617" r:id="rId9"/>
    <p:sldId id="286" r:id="rId10"/>
    <p:sldId id="377" r:id="rId11"/>
    <p:sldId id="378" r:id="rId12"/>
    <p:sldId id="380" r:id="rId13"/>
    <p:sldId id="697" r:id="rId14"/>
    <p:sldId id="687" r:id="rId15"/>
    <p:sldId id="700" r:id="rId16"/>
    <p:sldId id="706" r:id="rId17"/>
    <p:sldId id="672" r:id="rId18"/>
    <p:sldId id="681" r:id="rId19"/>
    <p:sldId id="688" r:id="rId20"/>
    <p:sldId id="649" r:id="rId21"/>
    <p:sldId id="713" r:id="rId22"/>
    <p:sldId id="710" r:id="rId23"/>
    <p:sldId id="615" r:id="rId24"/>
    <p:sldId id="711" r:id="rId25"/>
    <p:sldId id="616" r:id="rId26"/>
    <p:sldId id="712" r:id="rId27"/>
    <p:sldId id="698" r:id="rId28"/>
    <p:sldId id="709" r:id="rId29"/>
    <p:sldId id="602" r:id="rId30"/>
    <p:sldId id="603" r:id="rId31"/>
    <p:sldId id="613" r:id="rId32"/>
    <p:sldId id="604" r:id="rId33"/>
    <p:sldId id="605" r:id="rId34"/>
    <p:sldId id="385" r:id="rId35"/>
    <p:sldId id="402" r:id="rId36"/>
    <p:sldId id="699" r:id="rId37"/>
    <p:sldId id="359" r:id="rId38"/>
    <p:sldId id="68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а" initials="Л" lastIdx="1" clrIdx="0">
    <p:extLst>
      <p:ext uri="{19B8F6BF-5375-455C-9EA6-DF929625EA0E}">
        <p15:presenceInfo xmlns:p15="http://schemas.microsoft.com/office/powerpoint/2012/main" userId="Ла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95F7D"/>
    <a:srgbClr val="000099"/>
    <a:srgbClr val="0033CC"/>
    <a:srgbClr val="00CCFF"/>
    <a:srgbClr val="686868"/>
    <a:srgbClr val="0099FF"/>
    <a:srgbClr val="0066FF"/>
    <a:srgbClr val="0033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4" autoAdjust="0"/>
    <p:restoredTop sz="94660"/>
  </p:normalViewPr>
  <p:slideViewPr>
    <p:cSldViewPr>
      <p:cViewPr varScale="1">
        <p:scale>
          <a:sx n="74" d="100"/>
          <a:sy n="74" d="100"/>
        </p:scale>
        <p:origin x="5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AB8B-7A38-427E-8CCD-B1D7C7E9297C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948A9-E0CD-4214-8368-B419A0E279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Звук </a:t>
            </a:r>
            <a:r>
              <a:rPr lang="en-US" dirty="0"/>
              <a:t>[</a:t>
            </a:r>
            <a:r>
              <a:rPr lang="ru-RU" dirty="0"/>
              <a:t>ш</a:t>
            </a:r>
            <a:r>
              <a:rPr lang="en-US" dirty="0"/>
              <a:t>]</a:t>
            </a:r>
            <a:r>
              <a:rPr lang="ru-RU" dirty="0"/>
              <a:t> – согласный, твердый непарный, глухой парный. Звук </a:t>
            </a:r>
            <a:r>
              <a:rPr lang="en-US" dirty="0"/>
              <a:t>[</a:t>
            </a:r>
            <a:r>
              <a:rPr lang="ru-RU" dirty="0"/>
              <a:t>с</a:t>
            </a:r>
            <a:r>
              <a:rPr lang="en-US" dirty="0"/>
              <a:t>]</a:t>
            </a:r>
            <a:r>
              <a:rPr lang="ru-RU" dirty="0"/>
              <a:t> – согласный, твердый парный, глухой парный.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Звук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’]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согласный, мягкий парный, глухой парный.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8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9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9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2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36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0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1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37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0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0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3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1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1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23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2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37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2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8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7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microsoft.com/office/2007/relationships/media" Target="../media/media8.m4a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jpe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5.wdp"/><Relationship Id="rId4" Type="http://schemas.openxmlformats.org/officeDocument/2006/relationships/audio" Target="../media/media8.m4a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microsoft.com/office/2007/relationships/media" Target="../media/media15.m4a"/><Relationship Id="rId18" Type="http://schemas.openxmlformats.org/officeDocument/2006/relationships/image" Target="../media/image34.pn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16.png"/><Relationship Id="rId2" Type="http://schemas.openxmlformats.org/officeDocument/2006/relationships/audio" Target="../media/media9.m4a"/><Relationship Id="rId16" Type="http://schemas.openxmlformats.org/officeDocument/2006/relationships/image" Target="../media/image33.jpg"/><Relationship Id="rId20" Type="http://schemas.openxmlformats.org/officeDocument/2006/relationships/image" Target="../media/image14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3.m4a"/><Relationship Id="rId19" Type="http://schemas.openxmlformats.org/officeDocument/2006/relationships/image" Target="../media/image35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audio" Target="../media/media15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notesSlide" Target="../notesSlides/notesSlide7.xml"/><Relationship Id="rId3" Type="http://schemas.microsoft.com/office/2007/relationships/media" Target="../media/media20.m4a"/><Relationship Id="rId21" Type="http://schemas.openxmlformats.org/officeDocument/2006/relationships/image" Target="../media/image16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image" Target="../media/image44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5" Type="http://schemas.microsoft.com/office/2007/relationships/media" Target="../media/media21.m4a"/><Relationship Id="rId15" Type="http://schemas.microsoft.com/office/2007/relationships/media" Target="../media/media26.m4a"/><Relationship Id="rId10" Type="http://schemas.openxmlformats.org/officeDocument/2006/relationships/audio" Target="../media/media23.m4a"/><Relationship Id="rId19" Type="http://schemas.openxmlformats.org/officeDocument/2006/relationships/image" Target="../media/image43.png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slide" Target="slide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6.pn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0.jpeg"/><Relationship Id="rId3" Type="http://schemas.microsoft.com/office/2007/relationships/media" Target="../media/media29.m4a"/><Relationship Id="rId21" Type="http://schemas.openxmlformats.org/officeDocument/2006/relationships/slide" Target="slide37.xml"/><Relationship Id="rId7" Type="http://schemas.microsoft.com/office/2007/relationships/media" Target="../media/media31.m4a"/><Relationship Id="rId12" Type="http://schemas.openxmlformats.org/officeDocument/2006/relationships/audio" Target="../media/media33.m4a"/><Relationship Id="rId17" Type="http://schemas.openxmlformats.org/officeDocument/2006/relationships/image" Target="../media/image49.jpeg"/><Relationship Id="rId2" Type="http://schemas.openxmlformats.org/officeDocument/2006/relationships/audio" Target="../media/media28.m4a"/><Relationship Id="rId16" Type="http://schemas.openxmlformats.org/officeDocument/2006/relationships/image" Target="../media/image48.jpeg"/><Relationship Id="rId20" Type="http://schemas.openxmlformats.org/officeDocument/2006/relationships/image" Target="../media/image16.png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microsoft.com/office/2007/relationships/media" Target="../media/media33.m4a"/><Relationship Id="rId5" Type="http://schemas.microsoft.com/office/2007/relationships/media" Target="../media/media30.m4a"/><Relationship Id="rId15" Type="http://schemas.openxmlformats.org/officeDocument/2006/relationships/image" Target="../media/image47.jpeg"/><Relationship Id="rId10" Type="http://schemas.openxmlformats.org/officeDocument/2006/relationships/audio" Target="../media/media32.m4a"/><Relationship Id="rId19" Type="http://schemas.openxmlformats.org/officeDocument/2006/relationships/image" Target="../media/image51.jpeg"/><Relationship Id="rId4" Type="http://schemas.openxmlformats.org/officeDocument/2006/relationships/audio" Target="../media/media29.m4a"/><Relationship Id="rId9" Type="http://schemas.microsoft.com/office/2007/relationships/media" Target="../media/media32.m4a"/><Relationship Id="rId1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6.png"/><Relationship Id="rId11" Type="http://schemas.microsoft.com/office/2007/relationships/hdphoto" Target="../media/hdphoto6.wdp"/><Relationship Id="rId5" Type="http://schemas.openxmlformats.org/officeDocument/2006/relationships/image" Target="../media/image53.jpe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9.png"/><Relationship Id="rId14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4a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719572" y="2894250"/>
            <a:ext cx="7704856" cy="2334950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</a:t>
            </a:r>
            <a:r>
              <a:rPr lang="ru-RU" sz="3600" b="1" kern="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шарика Шурика и насоса Самсона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06C3BD-790D-4FDA-8237-F2EEBE6BCCAF}"/>
              </a:ext>
            </a:extLst>
          </p:cNvPr>
          <p:cNvSpPr/>
          <p:nvPr/>
        </p:nvSpPr>
        <p:spPr>
          <a:xfrm>
            <a:off x="539552" y="266993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Для того чтобы текст презентации адекватно отображался на вашем компьютере, </a:t>
            </a:r>
            <a:r>
              <a:rPr lang="ru-RU" sz="1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установите шрифт </a:t>
            </a:r>
            <a:r>
              <a:rPr lang="ru-RU" sz="1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«Прописи». </a:t>
            </a:r>
          </a:p>
          <a:p>
            <a:pPr lvl="0"/>
            <a:r>
              <a:rPr lang="ru-RU" sz="1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Презентация была озвучена в системе 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Windows 10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если у вас более ранние системы, озвучивать придется самим, читая конспект.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3A2906-5BBF-4759-8A3B-E4EC241F29F0}"/>
              </a:ext>
            </a:extLst>
          </p:cNvPr>
          <p:cNvSpPr/>
          <p:nvPr/>
        </p:nvSpPr>
        <p:spPr>
          <a:xfrm>
            <a:off x="395536" y="1349789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384650" y="286257"/>
            <a:ext cx="75718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Ответьте устно на вопросы.</a:t>
            </a:r>
            <a:endParaRPr lang="ru-RU" sz="1600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Нажмите на кнопку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и проверьте ответ.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477062" y="1169537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1. Какие звуки может обозначать буква Ш («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Ша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)?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502980" y="1867603"/>
            <a:ext cx="5538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2.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непарный по какому признаку? </a:t>
            </a:r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4668AE-49E8-4CB6-8CEF-7FF721C999A0}"/>
              </a:ext>
            </a:extLst>
          </p:cNvPr>
          <p:cNvSpPr/>
          <p:nvPr/>
        </p:nvSpPr>
        <p:spPr>
          <a:xfrm>
            <a:off x="502980" y="2565669"/>
            <a:ext cx="5176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3. Звук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парный по какому признаку?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CFF21F-F95C-4738-9362-6DA2FAB6F4D6}"/>
              </a:ext>
            </a:extLst>
          </p:cNvPr>
          <p:cNvSpPr/>
          <p:nvPr/>
        </p:nvSpPr>
        <p:spPr>
          <a:xfrm>
            <a:off x="502980" y="3263735"/>
            <a:ext cx="6144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4. Какие звуки может обозначать буква С («эс»)?</a:t>
            </a:r>
            <a:endParaRPr lang="ru-RU" sz="2000" dirty="0"/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5195B47-E897-4418-AA65-B7F4A4C841B5}"/>
              </a:ext>
            </a:extLst>
          </p:cNvPr>
          <p:cNvSpPr/>
          <p:nvPr/>
        </p:nvSpPr>
        <p:spPr>
          <a:xfrm>
            <a:off x="7879564" y="1544371"/>
            <a:ext cx="489993" cy="400110"/>
          </a:xfrm>
          <a:prstGeom prst="actionButtonForwardNex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D68A3A-88BF-4588-A8C4-44EE68C78531}"/>
              </a:ext>
            </a:extLst>
          </p:cNvPr>
          <p:cNvSpPr/>
          <p:nvPr/>
        </p:nvSpPr>
        <p:spPr>
          <a:xfrm>
            <a:off x="568670" y="5484848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Далее</a:t>
            </a:r>
          </a:p>
        </p:txBody>
      </p:sp>
      <p:sp>
        <p:nvSpPr>
          <p:cNvPr id="14" name="Управляющая кнопка: &quot;Вперед&quot; или &quot;Следующий&quot;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AF9289-F25E-4520-A036-EE9375CC812B}"/>
              </a:ext>
            </a:extLst>
          </p:cNvPr>
          <p:cNvSpPr/>
          <p:nvPr/>
        </p:nvSpPr>
        <p:spPr>
          <a:xfrm>
            <a:off x="1979712" y="5484848"/>
            <a:ext cx="504056" cy="400110"/>
          </a:xfrm>
          <a:prstGeom prst="actionButtonForwardNex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0DE8CF-A9C1-41F8-BEF7-3A9D50217A86}"/>
              </a:ext>
            </a:extLst>
          </p:cNvPr>
          <p:cNvSpPr/>
          <p:nvPr/>
        </p:nvSpPr>
        <p:spPr>
          <a:xfrm>
            <a:off x="6516216" y="2084112"/>
            <a:ext cx="2440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появился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вопрос,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щелкните мышью!</a:t>
            </a:r>
            <a:endParaRPr lang="ru-RU" sz="1600" dirty="0">
              <a:solidFill>
                <a:srgbClr val="0033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E0278D-4E8D-4D91-83E0-27E195DDFD7E}"/>
              </a:ext>
            </a:extLst>
          </p:cNvPr>
          <p:cNvSpPr/>
          <p:nvPr/>
        </p:nvSpPr>
        <p:spPr>
          <a:xfrm>
            <a:off x="502980" y="4659867"/>
            <a:ext cx="675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6.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парный по какому признаку?</a:t>
            </a:r>
            <a:endParaRPr lang="ru-RU" sz="20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133BBA-3535-436B-8E81-F0E830D3D610}"/>
              </a:ext>
            </a:extLst>
          </p:cNvPr>
          <p:cNvSpPr/>
          <p:nvPr/>
        </p:nvSpPr>
        <p:spPr>
          <a:xfrm>
            <a:off x="502980" y="3961801"/>
            <a:ext cx="675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5. Чем отличается звук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 от звука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’]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?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799957" y="307258"/>
            <a:ext cx="6707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Проверьте ответы.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372727" y="1196037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1. Буква Ш может обозначать только один звук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69FD29-4789-4F09-AD2A-5701C0156897}"/>
              </a:ext>
            </a:extLst>
          </p:cNvPr>
          <p:cNvSpPr/>
          <p:nvPr/>
        </p:nvSpPr>
        <p:spPr>
          <a:xfrm>
            <a:off x="372727" y="2651801"/>
            <a:ext cx="6431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3. Звук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парный по звонкости-глухости.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E25453-2FC0-4B0C-8B93-4034E013BBF2}"/>
              </a:ext>
            </a:extLst>
          </p:cNvPr>
          <p:cNvSpPr/>
          <p:nvPr/>
        </p:nvSpPr>
        <p:spPr>
          <a:xfrm>
            <a:off x="372727" y="1923919"/>
            <a:ext cx="621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2.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непарный по твёрдости – мягкости.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372727" y="3379683"/>
            <a:ext cx="5668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4. Буква С может обозначать звуки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и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’]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. </a:t>
            </a:r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A7C399-E3F4-45BD-A6F8-E24590107A2B}"/>
              </a:ext>
            </a:extLst>
          </p:cNvPr>
          <p:cNvSpPr/>
          <p:nvPr/>
        </p:nvSpPr>
        <p:spPr>
          <a:xfrm>
            <a:off x="6444208" y="408701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вернуться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 предыдущий слад,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нажмите на кнопку </a:t>
            </a:r>
          </a:p>
        </p:txBody>
      </p:sp>
      <p:sp>
        <p:nvSpPr>
          <p:cNvPr id="11" name="Управляющая кнопка: &quot;Назад&quot; или &quot;Предыдущий&quot;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0D4241-90C0-4A05-8939-275B4AE3F55A}"/>
              </a:ext>
            </a:extLst>
          </p:cNvPr>
          <p:cNvSpPr/>
          <p:nvPr/>
        </p:nvSpPr>
        <p:spPr>
          <a:xfrm>
            <a:off x="7807378" y="1489752"/>
            <a:ext cx="459196" cy="415087"/>
          </a:xfrm>
          <a:prstGeom prst="actionButtonBackPreviou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5C9D35-3E8A-4EF8-8216-917D0C4104E0}"/>
              </a:ext>
            </a:extLst>
          </p:cNvPr>
          <p:cNvSpPr/>
          <p:nvPr/>
        </p:nvSpPr>
        <p:spPr>
          <a:xfrm>
            <a:off x="6444208" y="2198554"/>
            <a:ext cx="252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узнать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ответ,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щёлкните мышью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6DF061-4964-4D43-8EA2-026BA0677152}"/>
              </a:ext>
            </a:extLst>
          </p:cNvPr>
          <p:cNvSpPr/>
          <p:nvPr/>
        </p:nvSpPr>
        <p:spPr>
          <a:xfrm>
            <a:off x="372727" y="4107565"/>
            <a:ext cx="7249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. Звук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 твёрдый, а звук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[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’]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 мягкий.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91E819-EF3A-4371-9097-42DA02A89797}"/>
              </a:ext>
            </a:extLst>
          </p:cNvPr>
          <p:cNvSpPr/>
          <p:nvPr/>
        </p:nvSpPr>
        <p:spPr>
          <a:xfrm>
            <a:off x="372727" y="4835445"/>
            <a:ext cx="8307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6.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парный и по твёрдости – мягкости и по звонкости - глухости.</a:t>
            </a:r>
          </a:p>
        </p:txBody>
      </p:sp>
    </p:spTree>
    <p:extLst>
      <p:ext uri="{BB962C8B-B14F-4D97-AF65-F5344CB8AC3E}">
        <p14:creationId xmlns:p14="http://schemas.microsoft.com/office/powerpoint/2010/main" val="11880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опия шарик копия копия">
            <a:extLst>
              <a:ext uri="{FF2B5EF4-FFF2-40B4-BE49-F238E27FC236}">
                <a16:creationId xmlns:a16="http://schemas.microsoft.com/office/drawing/2014/main" id="{83C812E0-9608-49E3-8320-65FAD62B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43964"/>
            <a:ext cx="1728192" cy="22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насос">
            <a:extLst>
              <a:ext uri="{FF2B5EF4-FFF2-40B4-BE49-F238E27FC236}">
                <a16:creationId xmlns:a16="http://schemas.microsoft.com/office/drawing/2014/main" id="{F82F0A5A-890B-4538-B46D-9A9E9E72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28" y="3943964"/>
            <a:ext cx="1440160" cy="21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404FBE-2D82-4780-AE6C-608D1EC3ABB5}"/>
              </a:ext>
            </a:extLst>
          </p:cNvPr>
          <p:cNvSpPr/>
          <p:nvPr/>
        </p:nvSpPr>
        <p:spPr>
          <a:xfrm>
            <a:off x="251520" y="428179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На чистой странице в линию запишите дату. С левой стороны листа перерисуйте простым карандашом портрет шарика Шурика и обведите синей ручкой все буквы «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ш 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», которые найдёте в его портрете!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С правой стороны листа простым карандашом перерисуйте портрет насоса Самсона, найдите в этом рисунке все буквы «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с</a:t>
            </a:r>
            <a:r>
              <a:rPr lang="ru-RU" sz="3600" b="1" dirty="0">
                <a:solidFill>
                  <a:srgbClr val="5ECCF3">
                    <a:lumMod val="50000"/>
                  </a:srgb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 и обведите их синей ручкой.</a:t>
            </a:r>
          </a:p>
        </p:txBody>
      </p:sp>
    </p:spTree>
    <p:extLst>
      <p:ext uri="{BB962C8B-B14F-4D97-AF65-F5344CB8AC3E}">
        <p14:creationId xmlns:p14="http://schemas.microsoft.com/office/powerpoint/2010/main" val="203704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A4B93-23F0-4B2F-8E5F-B7C2D2FE7CB5}"/>
              </a:ext>
            </a:extLst>
          </p:cNvPr>
          <p:cNvSpPr/>
          <p:nvPr/>
        </p:nvSpPr>
        <p:spPr>
          <a:xfrm>
            <a:off x="682872" y="2841551"/>
            <a:ext cx="82816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Под картинками синей ручкой (почему?) запишите транскрипции любимых звуков этих героев и их фонетические характеристики.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Сравните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звуки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[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].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Чем они похожи и чем отличаются? Чтобы ответить на вопрос о различии звуков, надо их произнести, глядя в зеркало. </a:t>
            </a:r>
          </a:p>
        </p:txBody>
      </p:sp>
      <p:pic>
        <p:nvPicPr>
          <p:cNvPr id="5" name="Picture 1" descr="Копия шарик копия копия">
            <a:extLst>
              <a:ext uri="{FF2B5EF4-FFF2-40B4-BE49-F238E27FC236}">
                <a16:creationId xmlns:a16="http://schemas.microsoft.com/office/drawing/2014/main" id="{9528DAC1-C736-4521-891A-6A277168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32" y="693581"/>
            <a:ext cx="1728192" cy="22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насос">
            <a:extLst>
              <a:ext uri="{FF2B5EF4-FFF2-40B4-BE49-F238E27FC236}">
                <a16:creationId xmlns:a16="http://schemas.microsoft.com/office/drawing/2014/main" id="{17450BD2-F7DA-4F20-8403-0F0DDF38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08" y="693581"/>
            <a:ext cx="1440160" cy="21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4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0"/>
          <p:cNvGraphicFramePr>
            <a:graphicFrameLocks noGrp="1"/>
          </p:cNvGraphicFramePr>
          <p:nvPr/>
        </p:nvGraphicFramePr>
        <p:xfrm>
          <a:off x="179512" y="442290"/>
          <a:ext cx="8790870" cy="5612785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8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1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1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8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26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3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2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3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spc="50" normalizeH="0" baseline="0" dirty="0">
                        <a:ln w="13500">
                          <a:solidFill>
                            <a:srgbClr val="003399"/>
                          </a:solidFill>
                          <a:prstDash val="solid"/>
                        </a:ln>
                        <a:solidFill>
                          <a:srgbClr val="3333FF"/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>
                        <a:ln>
                          <a:solidFill>
                            <a:srgbClr val="003399"/>
                          </a:solidFill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952A0F-C9BF-44E2-87F9-78B653DAFACA}"/>
              </a:ext>
            </a:extLst>
          </p:cNvPr>
          <p:cNvSpPr txBox="1"/>
          <p:nvPr/>
        </p:nvSpPr>
        <p:spPr>
          <a:xfrm>
            <a:off x="4012754" y="61861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ЗВУК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541008-27A6-4AFB-9697-7B7254066A20}"/>
              </a:ext>
            </a:extLst>
          </p:cNvPr>
          <p:cNvSpPr txBox="1"/>
          <p:nvPr/>
        </p:nvSpPr>
        <p:spPr>
          <a:xfrm>
            <a:off x="3402098" y="1156699"/>
            <a:ext cx="2339804" cy="93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1 Гласный или согласный?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91BDA7-2ACD-4951-80A0-D95C4B7372D1}"/>
              </a:ext>
            </a:extLst>
          </p:cNvPr>
          <p:cNvSpPr txBox="1"/>
          <p:nvPr/>
        </p:nvSpPr>
        <p:spPr>
          <a:xfrm>
            <a:off x="2987824" y="2098275"/>
            <a:ext cx="3778053" cy="48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2 Твёрдый или мягкий?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C5AAD7-E5C5-4069-A573-0DF49EE165DF}"/>
              </a:ext>
            </a:extLst>
          </p:cNvPr>
          <p:cNvSpPr txBox="1"/>
          <p:nvPr/>
        </p:nvSpPr>
        <p:spPr>
          <a:xfrm>
            <a:off x="2983782" y="3268300"/>
            <a:ext cx="3782094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3 Звонкий или глухой?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A911F5-0602-46B8-A458-3A858B4BAB26}"/>
              </a:ext>
            </a:extLst>
          </p:cNvPr>
          <p:cNvSpPr txBox="1"/>
          <p:nvPr/>
        </p:nvSpPr>
        <p:spPr>
          <a:xfrm>
            <a:off x="3707904" y="4332044"/>
            <a:ext cx="1440160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4 Губы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9FCE42-187E-4DE9-984C-AEA7B11D47AD}"/>
              </a:ext>
            </a:extLst>
          </p:cNvPr>
          <p:cNvSpPr txBox="1"/>
          <p:nvPr/>
        </p:nvSpPr>
        <p:spPr>
          <a:xfrm>
            <a:off x="3707904" y="4903203"/>
            <a:ext cx="1440160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5 Язык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098702-BA5B-491A-9665-30F45522FE7C}"/>
              </a:ext>
            </a:extLst>
          </p:cNvPr>
          <p:cNvSpPr txBox="1"/>
          <p:nvPr/>
        </p:nvSpPr>
        <p:spPr>
          <a:xfrm>
            <a:off x="3223604" y="5448186"/>
            <a:ext cx="3542272" cy="50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6 Воздушная струя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4BA82B-AEAA-448E-A0B8-53A54302FC06}"/>
              </a:ext>
            </a:extLst>
          </p:cNvPr>
          <p:cNvSpPr txBox="1"/>
          <p:nvPr/>
        </p:nvSpPr>
        <p:spPr>
          <a:xfrm>
            <a:off x="2987823" y="2564701"/>
            <a:ext cx="3778053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Парный или непарный?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6D2B90-C5DA-446D-ADA7-EC2258DFD88F}"/>
              </a:ext>
            </a:extLst>
          </p:cNvPr>
          <p:cNvSpPr txBox="1"/>
          <p:nvPr/>
        </p:nvSpPr>
        <p:spPr>
          <a:xfrm>
            <a:off x="2987823" y="3695313"/>
            <a:ext cx="3778053" cy="50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pc="50" dirty="0">
                <a:ln w="13500">
                  <a:solidFill>
                    <a:srgbClr val="003399"/>
                  </a:solidFill>
                  <a:prstDash val="solid"/>
                </a:ln>
                <a:solidFill>
                  <a:srgbClr val="3333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Парный или непарный?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ED72EE-4344-4E0C-8D2D-040F445AAC5E}"/>
              </a:ext>
            </a:extLst>
          </p:cNvPr>
          <p:cNvSpPr txBox="1"/>
          <p:nvPr/>
        </p:nvSpPr>
        <p:spPr>
          <a:xfrm>
            <a:off x="7092280" y="34126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с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54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174FAE-A976-484D-A237-3BB3CB3FC2B0}"/>
              </a:ext>
            </a:extLst>
          </p:cNvPr>
          <p:cNvSpPr txBox="1"/>
          <p:nvPr/>
        </p:nvSpPr>
        <p:spPr>
          <a:xfrm>
            <a:off x="983627" y="34126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ш</a:t>
            </a:r>
            <a:r>
              <a:rPr lang="en-US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54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8F01B8-22D3-4C94-A86E-FD5D1A526FE6}"/>
              </a:ext>
            </a:extLst>
          </p:cNvPr>
          <p:cNvSpPr/>
          <p:nvPr/>
        </p:nvSpPr>
        <p:spPr>
          <a:xfrm>
            <a:off x="691628" y="6257575"/>
            <a:ext cx="704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Щелкните мышью и проверьте, правильно ли всё сделали?</a:t>
            </a:r>
            <a:endParaRPr lang="ru-RU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3D3B3-9840-47C9-8A2B-F6F057FDBAFD}"/>
              </a:ext>
            </a:extLst>
          </p:cNvPr>
          <p:cNvSpPr/>
          <p:nvPr/>
        </p:nvSpPr>
        <p:spPr>
          <a:xfrm>
            <a:off x="3543676" y="292497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Проверка.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77F1B-19B0-41E9-A1D4-F49219F43F95}"/>
              </a:ext>
            </a:extLst>
          </p:cNvPr>
          <p:cNvSpPr/>
          <p:nvPr/>
        </p:nvSpPr>
        <p:spPr>
          <a:xfrm>
            <a:off x="523727" y="1772816"/>
            <a:ext cx="2924198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  <a:r>
              <a:rPr lang="ru-RU" sz="40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ж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овалом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вверх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тёплая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длительная</a:t>
            </a:r>
          </a:p>
          <a:p>
            <a:pPr algn="ctr"/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27A5FE-9D95-4A79-B684-BF67BD00AC97}"/>
              </a:ext>
            </a:extLst>
          </p:cNvPr>
          <p:cNvSpPr/>
          <p:nvPr/>
        </p:nvSpPr>
        <p:spPr>
          <a:xfrm>
            <a:off x="4607480" y="1772816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lvl="0"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en-US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с</a:t>
            </a:r>
            <a:r>
              <a:rPr lang="en-US" sz="400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Propisi" pitchFamily="2" charset="0"/>
                <a:cs typeface="Times New Roman" pitchFamily="18" charset="0"/>
              </a:rPr>
              <a:t>’]</a:t>
            </a:r>
            <a:endParaRPr lang="ru-RU" sz="4000" dirty="0">
              <a:solidFill>
                <a:srgbClr val="003399"/>
              </a:solidFill>
              <a:latin typeface="Propisi" panose="02000508030000020003" pitchFamily="2" charset="0"/>
            </a:endParaRPr>
          </a:p>
          <a:p>
            <a:pPr algn="ctr"/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40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40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  <a:r>
              <a:rPr lang="en-US" sz="40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[</a:t>
            </a:r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з</a:t>
            </a:r>
            <a:r>
              <a:rPr lang="en-US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]</a:t>
            </a:r>
            <a:endParaRPr lang="ru-RU" sz="4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Propisi" pitchFamily="2" charset="0"/>
              <a:cs typeface="Times New Roman" pitchFamily="18" charset="0"/>
            </a:endParaRP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улыбкой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вниз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холодная </a:t>
            </a:r>
          </a:p>
          <a:p>
            <a:pPr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длительная</a:t>
            </a:r>
          </a:p>
          <a:p>
            <a:pPr lvl="0" algn="ctr"/>
            <a:endParaRPr lang="ru-RU" sz="4000" b="1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E7BE81D-E1D4-4744-9277-043097CDFAFF}"/>
              </a:ext>
            </a:extLst>
          </p:cNvPr>
          <p:cNvCxnSpPr>
            <a:cxnSpLocks/>
          </p:cNvCxnSpPr>
          <p:nvPr/>
        </p:nvCxnSpPr>
        <p:spPr>
          <a:xfrm>
            <a:off x="1688046" y="352445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4EFE371-115D-4BC6-8335-F32EAE1C5F01}"/>
              </a:ext>
            </a:extLst>
          </p:cNvPr>
          <p:cNvCxnSpPr>
            <a:cxnSpLocks/>
          </p:cNvCxnSpPr>
          <p:nvPr/>
        </p:nvCxnSpPr>
        <p:spPr>
          <a:xfrm>
            <a:off x="6281404" y="3526500"/>
            <a:ext cx="97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78A107-A3D3-4CB9-B9BB-1E317811AF28}"/>
              </a:ext>
            </a:extLst>
          </p:cNvPr>
          <p:cNvSpPr/>
          <p:nvPr/>
        </p:nvSpPr>
        <p:spPr>
          <a:xfrm>
            <a:off x="3510136" y="4221088"/>
            <a:ext cx="1997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губы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язык 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воздушная</a:t>
            </a:r>
          </a:p>
          <a:p>
            <a:pPr lvl="0" algn="ctr"/>
            <a:r>
              <a:rPr lang="ru-RU" sz="4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2" charset="0"/>
                <a:cs typeface="Times New Roman" pitchFamily="18" charset="0"/>
              </a:rPr>
              <a:t>струя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904ED6-41C1-4B92-A5C9-DC8DDD43A431}"/>
              </a:ext>
            </a:extLst>
          </p:cNvPr>
          <p:cNvCxnSpPr>
            <a:cxnSpLocks/>
          </p:cNvCxnSpPr>
          <p:nvPr/>
        </p:nvCxnSpPr>
        <p:spPr>
          <a:xfrm>
            <a:off x="1345273" y="5373216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D8B7C5E-D732-4548-8B9B-833BFCCC5C63}"/>
              </a:ext>
            </a:extLst>
          </p:cNvPr>
          <p:cNvCxnSpPr>
            <a:cxnSpLocks/>
          </p:cNvCxnSpPr>
          <p:nvPr/>
        </p:nvCxnSpPr>
        <p:spPr>
          <a:xfrm>
            <a:off x="6084168" y="4775294"/>
            <a:ext cx="1262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78F9F8B-883F-4926-8790-7C78C28A1ABE}"/>
              </a:ext>
            </a:extLst>
          </p:cNvPr>
          <p:cNvCxnSpPr>
            <a:cxnSpLocks/>
          </p:cNvCxnSpPr>
          <p:nvPr/>
        </p:nvCxnSpPr>
        <p:spPr>
          <a:xfrm>
            <a:off x="6281404" y="5373216"/>
            <a:ext cx="97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E2EBA49-F0B6-4763-A5DF-33A07E18BEA7}"/>
              </a:ext>
            </a:extLst>
          </p:cNvPr>
          <p:cNvCxnSpPr>
            <a:cxnSpLocks/>
          </p:cNvCxnSpPr>
          <p:nvPr/>
        </p:nvCxnSpPr>
        <p:spPr>
          <a:xfrm>
            <a:off x="5931539" y="6021288"/>
            <a:ext cx="16647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1C53F2D-C47F-476B-8001-1C555058ABBA}"/>
              </a:ext>
            </a:extLst>
          </p:cNvPr>
          <p:cNvCxnSpPr>
            <a:cxnSpLocks/>
          </p:cNvCxnSpPr>
          <p:nvPr/>
        </p:nvCxnSpPr>
        <p:spPr>
          <a:xfrm>
            <a:off x="1291478" y="6018977"/>
            <a:ext cx="1128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9D7EC46-B7BE-4E3D-A519-0F0EDA5CDCC3}"/>
              </a:ext>
            </a:extLst>
          </p:cNvPr>
          <p:cNvCxnSpPr>
            <a:cxnSpLocks/>
          </p:cNvCxnSpPr>
          <p:nvPr/>
        </p:nvCxnSpPr>
        <p:spPr>
          <a:xfrm>
            <a:off x="1321994" y="477529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 descr="Копия шарик копия копия">
            <a:extLst>
              <a:ext uri="{FF2B5EF4-FFF2-40B4-BE49-F238E27FC236}">
                <a16:creationId xmlns:a16="http://schemas.microsoft.com/office/drawing/2014/main" id="{51ED3F80-BA20-4A8D-983F-D1B2DD3F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30" y="754162"/>
            <a:ext cx="837191" cy="11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 descr="насос">
            <a:extLst>
              <a:ext uri="{FF2B5EF4-FFF2-40B4-BE49-F238E27FC236}">
                <a16:creationId xmlns:a16="http://schemas.microsoft.com/office/drawing/2014/main" id="{8BD2EE82-D218-4C44-A16E-F45C7D46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19" y="729292"/>
            <a:ext cx="718199" cy="10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BD2D08-F53E-4696-954D-4FC98726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1" y="147029"/>
            <a:ext cx="8826789" cy="6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AF04C-A5F4-4416-B6CE-E402D2C1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29374"/>
            <a:ext cx="1512168" cy="2001762"/>
          </a:xfrm>
          <a:prstGeom prst="rect">
            <a:avLst/>
          </a:prstGeom>
        </p:spPr>
      </p:pic>
      <p:pic>
        <p:nvPicPr>
          <p:cNvPr id="4" name="Picture 23" descr="насос">
            <a:extLst>
              <a:ext uri="{FF2B5EF4-FFF2-40B4-BE49-F238E27FC236}">
                <a16:creationId xmlns:a16="http://schemas.microsoft.com/office/drawing/2014/main" id="{FDE61637-EAF1-48A6-A4CA-2AE7EE93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8060" y="3530255"/>
            <a:ext cx="1152128" cy="149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4289" y="32543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1990022" y="3789040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2022150" y="4509120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1976173" y="5157192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2022150" y="5805264"/>
            <a:ext cx="73380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1976173" y="6381328"/>
            <a:ext cx="706105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9C6250-90AC-45FE-A2E7-9D025B1DBE60}"/>
              </a:ext>
            </a:extLst>
          </p:cNvPr>
          <p:cNvSpPr/>
          <p:nvPr/>
        </p:nvSpPr>
        <p:spPr>
          <a:xfrm>
            <a:off x="235059" y="1733412"/>
            <a:ext cx="8636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наоборот: читайте слог насоса, и сразу же слог шарика, сопровождая соответствующими движениями рук.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Потом щелкните мышью!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C4D9EBE-753D-4594-B2F0-F907FD67A412}"/>
              </a:ext>
            </a:extLst>
          </p:cNvPr>
          <p:cNvCxnSpPr>
            <a:cxnSpLocks/>
          </p:cNvCxnSpPr>
          <p:nvPr/>
        </p:nvCxnSpPr>
        <p:spPr>
          <a:xfrm>
            <a:off x="6314982" y="3789040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72F06DC-2F35-486A-A487-35862FC8D702}"/>
              </a:ext>
            </a:extLst>
          </p:cNvPr>
          <p:cNvCxnSpPr>
            <a:cxnSpLocks/>
          </p:cNvCxnSpPr>
          <p:nvPr/>
        </p:nvCxnSpPr>
        <p:spPr>
          <a:xfrm>
            <a:off x="6314982" y="4437112"/>
            <a:ext cx="77988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055F506-09EA-41AC-A722-91445C0AD5E9}"/>
              </a:ext>
            </a:extLst>
          </p:cNvPr>
          <p:cNvCxnSpPr>
            <a:cxnSpLocks/>
          </p:cNvCxnSpPr>
          <p:nvPr/>
        </p:nvCxnSpPr>
        <p:spPr>
          <a:xfrm>
            <a:off x="6300193" y="5157192"/>
            <a:ext cx="77988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99EDF7F-A663-459F-A9C0-30DCDEEAAB0A}"/>
              </a:ext>
            </a:extLst>
          </p:cNvPr>
          <p:cNvCxnSpPr>
            <a:cxnSpLocks/>
          </p:cNvCxnSpPr>
          <p:nvPr/>
        </p:nvCxnSpPr>
        <p:spPr>
          <a:xfrm>
            <a:off x="6329772" y="580526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5CABD78-0F60-45BC-8C83-E2D91AAD1E32}"/>
              </a:ext>
            </a:extLst>
          </p:cNvPr>
          <p:cNvCxnSpPr>
            <a:cxnSpLocks/>
          </p:cNvCxnSpPr>
          <p:nvPr/>
        </p:nvCxnSpPr>
        <p:spPr>
          <a:xfrm>
            <a:off x="6329772" y="649000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F709EB0-4334-4E3D-BB0E-B9B5E9157C2F}"/>
              </a:ext>
            </a:extLst>
          </p:cNvPr>
          <p:cNvSpPr/>
          <p:nvPr/>
        </p:nvSpPr>
        <p:spPr>
          <a:xfrm>
            <a:off x="235059" y="161522"/>
            <a:ext cx="88607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Читайте слоги строками: сначала слог шарика Шурика, одновременно поднимая округлые руки вверх, показывая форму шарика, и сразу же слог насоса Самсона, одновременно опуская руки вниз и качая воображаемый насос. Вам помогут стрелочки.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Затем щёлкайте мышью!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E54E596-73A1-4D31-BEC3-B041411BD2D9}"/>
              </a:ext>
            </a:extLst>
          </p:cNvPr>
          <p:cNvCxnSpPr>
            <a:cxnSpLocks/>
          </p:cNvCxnSpPr>
          <p:nvPr/>
        </p:nvCxnSpPr>
        <p:spPr>
          <a:xfrm>
            <a:off x="3790852" y="37890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7A624F6-5583-455D-AEDE-10BBBB815265}"/>
              </a:ext>
            </a:extLst>
          </p:cNvPr>
          <p:cNvCxnSpPr>
            <a:cxnSpLocks/>
          </p:cNvCxnSpPr>
          <p:nvPr/>
        </p:nvCxnSpPr>
        <p:spPr>
          <a:xfrm>
            <a:off x="3790852" y="452168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2B0214E-45E1-4FFC-91F4-63EA2AA8DC77}"/>
              </a:ext>
            </a:extLst>
          </p:cNvPr>
          <p:cNvCxnSpPr>
            <a:cxnSpLocks/>
          </p:cNvCxnSpPr>
          <p:nvPr/>
        </p:nvCxnSpPr>
        <p:spPr>
          <a:xfrm>
            <a:off x="3790852" y="515719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6EACFD6-19F9-4289-BC80-285FF84155F5}"/>
              </a:ext>
            </a:extLst>
          </p:cNvPr>
          <p:cNvCxnSpPr>
            <a:cxnSpLocks/>
          </p:cNvCxnSpPr>
          <p:nvPr/>
        </p:nvCxnSpPr>
        <p:spPr>
          <a:xfrm>
            <a:off x="3790852" y="5788417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12DC7E3-0501-4E24-B2FF-622BA443F0A4}"/>
              </a:ext>
            </a:extLst>
          </p:cNvPr>
          <p:cNvCxnSpPr>
            <a:cxnSpLocks/>
          </p:cNvCxnSpPr>
          <p:nvPr/>
        </p:nvCxnSpPr>
        <p:spPr>
          <a:xfrm>
            <a:off x="3790852" y="638132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3309D-A15A-45A3-8793-44BF6E56E215}"/>
              </a:ext>
            </a:extLst>
          </p:cNvPr>
          <p:cNvSpPr/>
          <p:nvPr/>
        </p:nvSpPr>
        <p:spPr>
          <a:xfrm>
            <a:off x="253898" y="2758761"/>
            <a:ext cx="619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сейчас читайте строки из 4-х слогов!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0AC784-FEB5-4B82-9A4C-E5562C7E8917}"/>
              </a:ext>
            </a:extLst>
          </p:cNvPr>
          <p:cNvSpPr/>
          <p:nvPr/>
        </p:nvSpPr>
        <p:spPr>
          <a:xfrm>
            <a:off x="1031140" y="3293413"/>
            <a:ext cx="98616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E9CD75-6801-4880-96BD-1F7A516E9485}"/>
              </a:ext>
            </a:extLst>
          </p:cNvPr>
          <p:cNvSpPr/>
          <p:nvPr/>
        </p:nvSpPr>
        <p:spPr>
          <a:xfrm>
            <a:off x="2750278" y="3293413"/>
            <a:ext cx="92044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B36C22E-57CE-4B29-81D0-222B9A18B7CC}"/>
              </a:ext>
            </a:extLst>
          </p:cNvPr>
          <p:cNvSpPr/>
          <p:nvPr/>
        </p:nvSpPr>
        <p:spPr>
          <a:xfrm>
            <a:off x="7202800" y="3325138"/>
            <a:ext cx="98616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018FF9E-4DB6-46D6-A82B-DB102E20C64E}"/>
              </a:ext>
            </a:extLst>
          </p:cNvPr>
          <p:cNvSpPr/>
          <p:nvPr/>
        </p:nvSpPr>
        <p:spPr>
          <a:xfrm>
            <a:off x="5243385" y="3325138"/>
            <a:ext cx="92044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7" grpId="0"/>
      <p:bldP spid="3" grpId="0"/>
      <p:bldP spid="29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98527" y="1571549"/>
            <a:ext cx="25202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1A55D9-BF7D-4A6D-B02B-57090D890226}"/>
              </a:ext>
            </a:extLst>
          </p:cNvPr>
          <p:cNvSpPr/>
          <p:nvPr/>
        </p:nvSpPr>
        <p:spPr>
          <a:xfrm>
            <a:off x="2927566" y="265318"/>
            <a:ext cx="4714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Прочитай слоги без ошибок!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по столбикам.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Щёлкните мышью.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по строкам.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A3D57D4-FF0B-4A18-B71E-8A8C78EE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71549"/>
            <a:ext cx="206943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sz="60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ECCB953-FF7C-49E1-8268-1D027A8F10AF}"/>
              </a:ext>
            </a:extLst>
          </p:cNvPr>
          <p:cNvCxnSpPr>
            <a:cxnSpLocks/>
          </p:cNvCxnSpPr>
          <p:nvPr/>
        </p:nvCxnSpPr>
        <p:spPr>
          <a:xfrm>
            <a:off x="3949070" y="22048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1A06629-47C7-482E-BFE3-FBBD6938AEBF}"/>
              </a:ext>
            </a:extLst>
          </p:cNvPr>
          <p:cNvCxnSpPr>
            <a:cxnSpLocks/>
          </p:cNvCxnSpPr>
          <p:nvPr/>
        </p:nvCxnSpPr>
        <p:spPr>
          <a:xfrm>
            <a:off x="3960010" y="314096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00EA598-0234-4B79-903E-53069FB05337}"/>
              </a:ext>
            </a:extLst>
          </p:cNvPr>
          <p:cNvCxnSpPr>
            <a:cxnSpLocks/>
          </p:cNvCxnSpPr>
          <p:nvPr/>
        </p:nvCxnSpPr>
        <p:spPr>
          <a:xfrm>
            <a:off x="3949070" y="407707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69207A2-9989-42A7-AF12-B45B5C451226}"/>
              </a:ext>
            </a:extLst>
          </p:cNvPr>
          <p:cNvCxnSpPr>
            <a:cxnSpLocks/>
          </p:cNvCxnSpPr>
          <p:nvPr/>
        </p:nvCxnSpPr>
        <p:spPr>
          <a:xfrm>
            <a:off x="3960010" y="494116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02BB189-A872-445C-B321-282F95DC9DF0}"/>
              </a:ext>
            </a:extLst>
          </p:cNvPr>
          <p:cNvCxnSpPr>
            <a:cxnSpLocks/>
          </p:cNvCxnSpPr>
          <p:nvPr/>
        </p:nvCxnSpPr>
        <p:spPr>
          <a:xfrm>
            <a:off x="3960010" y="594928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60DB3D-471C-4BA5-9B0C-A7A54D3E79A9}"/>
              </a:ext>
            </a:extLst>
          </p:cNvPr>
          <p:cNvSpPr/>
          <p:nvPr/>
        </p:nvSpPr>
        <p:spPr>
          <a:xfrm>
            <a:off x="1784217" y="6280530"/>
            <a:ext cx="5575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Почему подчёркнуты буквы в двух слогах?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98476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сш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EA844C5-EAE0-4B57-A35A-30F8F3BF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85A1F3C-240F-4BB3-A2C6-23E1833CCC35}"/>
              </a:ext>
            </a:extLst>
          </p:cNvPr>
          <p:cNvCxnSpPr>
            <a:cxnSpLocks/>
          </p:cNvCxnSpPr>
          <p:nvPr/>
        </p:nvCxnSpPr>
        <p:spPr>
          <a:xfrm>
            <a:off x="3929419" y="213285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C92B5E4-67EE-41A9-BE38-7E20F9FFDF8D}"/>
              </a:ext>
            </a:extLst>
          </p:cNvPr>
          <p:cNvCxnSpPr>
            <a:cxnSpLocks/>
          </p:cNvCxnSpPr>
          <p:nvPr/>
        </p:nvCxnSpPr>
        <p:spPr>
          <a:xfrm>
            <a:off x="3940359" y="30689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5CE2EDD-4660-48D4-BDEC-6571388667BB}"/>
              </a:ext>
            </a:extLst>
          </p:cNvPr>
          <p:cNvCxnSpPr>
            <a:cxnSpLocks/>
          </p:cNvCxnSpPr>
          <p:nvPr/>
        </p:nvCxnSpPr>
        <p:spPr>
          <a:xfrm>
            <a:off x="3929419" y="40050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2E273DF-C26E-45BA-9C84-54A517C8ED9D}"/>
              </a:ext>
            </a:extLst>
          </p:cNvPr>
          <p:cNvCxnSpPr>
            <a:cxnSpLocks/>
          </p:cNvCxnSpPr>
          <p:nvPr/>
        </p:nvCxnSpPr>
        <p:spPr>
          <a:xfrm>
            <a:off x="3940359" y="48691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FC108FF-04D9-4F7B-B555-477EBD0D8FF8}"/>
              </a:ext>
            </a:extLst>
          </p:cNvPr>
          <p:cNvCxnSpPr>
            <a:cxnSpLocks/>
          </p:cNvCxnSpPr>
          <p:nvPr/>
        </p:nvCxnSpPr>
        <p:spPr>
          <a:xfrm>
            <a:off x="3940359" y="587727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4D2588-8650-4B98-BC80-EDE9EB5F258E}"/>
              </a:ext>
            </a:extLst>
          </p:cNvPr>
          <p:cNvSpPr/>
          <p:nvPr/>
        </p:nvSpPr>
        <p:spPr>
          <a:xfrm>
            <a:off x="2802313" y="233352"/>
            <a:ext cx="482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Прочитайте слоги без ошибок!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по столбикам.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Щёлкните мышью.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по строкам.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30855B-27AA-4F59-A187-56B562E3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2267" l="7500" r="95985">
                        <a14:foregroundMark x1="7500" y1="62333" x2="7500" y2="62333"/>
                        <a14:foregroundMark x1="44773" y1="91200" x2="44773" y2="91200"/>
                        <a14:foregroundMark x1="89015" y1="67067" x2="89015" y2="67067"/>
                        <a14:foregroundMark x1="48485" y1="90800" x2="48485" y2="90800"/>
                        <a14:foregroundMark x1="88561" y1="69200" x2="88561" y2="69200"/>
                        <a14:foregroundMark x1="95985" y1="63067" x2="95985" y2="63067"/>
                        <a14:foregroundMark x1="74242" y1="92267" x2="74242" y2="92267"/>
                        <a14:foregroundMark x1="59545" y1="7600" x2="59545" y2="7600"/>
                        <a14:foregroundMark x1="47273" y1="5800" x2="47273" y2="5800"/>
                        <a14:foregroundMark x1="50530" y1="18400" x2="50530" y2="18400"/>
                        <a14:foregroundMark x1="51742" y1="18000" x2="51742" y2="18000"/>
                        <a14:foregroundMark x1="48030" y1="11533" x2="48030" y2="11533"/>
                        <a14:foregroundMark x1="55833" y1="3600" x2="55833" y2="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1" y="2211992"/>
            <a:ext cx="2043037" cy="23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9F62D5-8900-4685-801F-817F018B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6" b="95980" l="2778" r="94778">
                        <a14:foregroundMark x1="13889" y1="13627" x2="13889" y2="13627"/>
                        <a14:foregroundMark x1="59333" y1="6667" x2="59333" y2="6667"/>
                        <a14:foregroundMark x1="32444" y1="16078" x2="19222" y2="18824"/>
                        <a14:foregroundMark x1="19222" y1="18824" x2="18000" y2="19412"/>
                        <a14:foregroundMark x1="42778" y1="9412" x2="28667" y2="6373"/>
                        <a14:foregroundMark x1="28667" y1="6373" x2="15667" y2="9314"/>
                        <a14:foregroundMark x1="15667" y1="9314" x2="11778" y2="12451"/>
                        <a14:foregroundMark x1="13444" y1="29118" x2="2778" y2="27647"/>
                        <a14:foregroundMark x1="62111" y1="4216" x2="57222" y2="7549"/>
                        <a14:foregroundMark x1="54889" y1="96078" x2="54889" y2="96078"/>
                        <a14:foregroundMark x1="94778" y1="63235" x2="94778" y2="63235"/>
                        <a14:foregroundMark x1="71444" y1="23922" x2="70000" y2="17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6" y="2986867"/>
            <a:ext cx="918531" cy="10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A719FD-A84B-4C7A-8CB4-F35F02FEA03F}"/>
              </a:ext>
            </a:extLst>
          </p:cNvPr>
          <p:cNvSpPr/>
          <p:nvPr/>
        </p:nvSpPr>
        <p:spPr>
          <a:xfrm>
            <a:off x="2195736" y="18921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48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cs typeface="Times New Roman" pitchFamily="18" charset="0"/>
              </a:rPr>
              <a:t>«6-ой лишний»</a:t>
            </a:r>
            <a:endParaRPr lang="ru-RU" dirty="0"/>
          </a:p>
        </p:txBody>
      </p:sp>
      <p:pic>
        <p:nvPicPr>
          <p:cNvPr id="10" name="Picture 8" descr="https://www.pngkey.com/png/full/851-8513466_clothes-hang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74" y="2977443"/>
            <a:ext cx="1748710" cy="9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xn----8sbanfckh3ax5a5l.xn--p1ai/engine/wp-content/uploads/2014/01/description-hockey-stick-and-puck-png-Na5E2S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0984">
            <a:off x="5476153" y="2675260"/>
            <a:ext cx="2719282" cy="12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hoperific.bold-themes.com/main-demo/wp-content/uploads/sites/5/2018/06/winter-scarf-640x6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8" y="2988411"/>
            <a:ext cx="1241919" cy="12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иджак Malip размер 122, синий/клетка">
            <a:extLst>
              <a:ext uri="{FF2B5EF4-FFF2-40B4-BE49-F238E27FC236}">
                <a16:creationId xmlns:a16="http://schemas.microsoft.com/office/drawing/2014/main" id="{54A6AE67-7D73-4B55-BD4E-AA0E4689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68" b="97860" l="3239" r="95142">
                        <a14:foregroundMark x1="13563" y1="48359" x2="13563" y2="48359"/>
                        <a14:foregroundMark x1="12146" y1="89301" x2="16599" y2="66904"/>
                        <a14:foregroundMark x1="3441" y1="83738" x2="16397" y2="47932"/>
                        <a14:foregroundMark x1="35020" y1="7846" x2="44332" y2="4137"/>
                        <a14:foregroundMark x1="44332" y1="4137" x2="54453" y2="3709"/>
                        <a14:foregroundMark x1="54453" y1="3709" x2="63563" y2="7275"/>
                        <a14:foregroundMark x1="63563" y1="7275" x2="64980" y2="8987"/>
                        <a14:foregroundMark x1="43725" y1="2853" x2="56478" y2="2568"/>
                        <a14:foregroundMark x1="88057" y1="15692" x2="95142" y2="53352"/>
                        <a14:foregroundMark x1="95142" y1="53352" x2="95142" y2="57061"/>
                        <a14:foregroundMark x1="79352" y1="91155" x2="71862" y2="96148"/>
                        <a14:foregroundMark x1="71862" y1="96148" x2="61538" y2="96862"/>
                        <a14:foregroundMark x1="61538" y1="96862" x2="49798" y2="93723"/>
                        <a14:foregroundMark x1="42915" y1="97860" x2="33806" y2="96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59" y="2650188"/>
            <a:ext cx="1241919" cy="17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B93FED-92AE-4BD6-ABB4-12CF75D126E2}"/>
              </a:ext>
            </a:extLst>
          </p:cNvPr>
          <p:cNvSpPr/>
          <p:nvPr/>
        </p:nvSpPr>
        <p:spPr>
          <a:xfrm>
            <a:off x="845840" y="5532176"/>
            <a:ext cx="745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Назовите слова  по картинкам и определите, какое слово лишнее. (2 варианта ответов)</a:t>
            </a:r>
          </a:p>
        </p:txBody>
      </p:sp>
    </p:spTree>
    <p:extLst>
      <p:ext uri="{BB962C8B-B14F-4D97-AF65-F5344CB8AC3E}">
        <p14:creationId xmlns:p14="http://schemas.microsoft.com/office/powerpoint/2010/main" val="346878265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4FCA446-ED73-4A4A-B52E-C8926AD9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9015"/>
            <a:ext cx="8826789" cy="6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насос">
            <a:extLst>
              <a:ext uri="{FF2B5EF4-FFF2-40B4-BE49-F238E27FC236}">
                <a16:creationId xmlns:a16="http://schemas.microsoft.com/office/drawing/2014/main" id="{C28E0807-D128-49BE-B1CA-D68AB31C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360" y="3535328"/>
            <a:ext cx="2007097" cy="260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BFDBC-4845-4425-BE24-5B0B8ECEA4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89" y="3260962"/>
            <a:ext cx="1705274" cy="225739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8134-91CE-4524-87FC-66D77211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71" l="10000" r="90000">
                        <a14:foregroundMark x1="48286" y1="90571" x2="48286" y2="9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25" y="4925663"/>
            <a:ext cx="813470" cy="8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DE5D454-C827-4F64-9370-F17556DF05B6}"/>
              </a:ext>
            </a:extLst>
          </p:cNvPr>
          <p:cNvSpPr/>
          <p:nvPr/>
        </p:nvSpPr>
        <p:spPr>
          <a:xfrm>
            <a:off x="560457" y="200691"/>
            <a:ext cx="8064896" cy="20580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Игра  «Наоборот». </a:t>
            </a:r>
          </a:p>
          <a:p>
            <a:pPr lvl="0" indent="228600"/>
            <a:endParaRPr lang="ru-RU" sz="800" dirty="0"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Нажмите на кнопку звука, слушайте слоги и слова, меняйте звуки и </a:t>
            </a:r>
            <a:r>
              <a:rPr lang="ru-RU" b="1" dirty="0">
                <a:solidFill>
                  <a:srgbClr val="0033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говорите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 получилось, например: слышите слог </a:t>
            </a:r>
            <a:r>
              <a:rPr lang="ru-RU" b="1" dirty="0" err="1">
                <a:solidFill>
                  <a:srgbClr val="0033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ша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-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отвечаете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33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са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, 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слышите слово </a:t>
            </a:r>
            <a:r>
              <a:rPr lang="ru-RU" b="1" dirty="0">
                <a:solidFill>
                  <a:srgbClr val="0033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сутки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- отвечаете </a:t>
            </a:r>
            <a:r>
              <a:rPr lang="ru-RU" b="1" dirty="0">
                <a:solidFill>
                  <a:srgbClr val="0033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шутки</a:t>
            </a:r>
            <a:r>
              <a:rPr lang="ru-RU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….</a:t>
            </a:r>
          </a:p>
          <a:p>
            <a:pPr lvl="0" algn="ctr"/>
            <a:endParaRPr lang="ru-RU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0066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484B35-638A-4F8F-B437-58870703D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0627" y="1484784"/>
            <a:ext cx="510618" cy="5106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3A085BC-9DBE-49F9-8BAD-22B59E5F2363}"/>
              </a:ext>
            </a:extLst>
          </p:cNvPr>
          <p:cNvSpPr/>
          <p:nvPr/>
        </p:nvSpPr>
        <p:spPr>
          <a:xfrm>
            <a:off x="7604043" y="1452941"/>
            <a:ext cx="540060" cy="542461"/>
          </a:xfrm>
          <a:prstGeom prst="round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29205" y="311252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6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ADEA410B-0F1D-44E1-853B-D552F82FFE1C}"/>
              </a:ext>
            </a:extLst>
          </p:cNvPr>
          <p:cNvSpPr txBox="1">
            <a:spLocks noChangeArrowheads="1"/>
          </p:cNvSpPr>
          <p:nvPr/>
        </p:nvSpPr>
        <p:spPr>
          <a:xfrm>
            <a:off x="2267744" y="188640"/>
            <a:ext cx="5474598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«Запиши слоги”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8FA57E-C615-4463-8488-84342C1BB9E8}"/>
              </a:ext>
            </a:extLst>
          </p:cNvPr>
          <p:cNvSpPr/>
          <p:nvPr/>
        </p:nvSpPr>
        <p:spPr>
          <a:xfrm rot="21390785">
            <a:off x="1961012" y="2522279"/>
            <a:ext cx="616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   </a:t>
            </a:r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Правильно, синей ручкой пишите буквы, обозначающие твёрдые согласные, а красной – буквы, обозначающие гласные.</a:t>
            </a:r>
            <a:endParaRPr lang="ru-RU" sz="1000" dirty="0">
              <a:solidFill>
                <a:srgbClr val="095F7D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    Над буквой «ш» красной ручкой рисуйте овал (форма губ на звук </a:t>
            </a:r>
            <a:r>
              <a:rPr lang="en-US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), а над буквой «с» – улыбку</a:t>
            </a:r>
            <a:r>
              <a:rPr lang="en-US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!</a:t>
            </a:r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 </a:t>
            </a:r>
            <a:endParaRPr lang="ru-RU" sz="1000" dirty="0">
              <a:solidFill>
                <a:srgbClr val="095F7D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    Итак, щёлкайте мышью, слушайте, запоминайте и записывайте каждую цепочку слогов на новой строке! </a:t>
            </a:r>
            <a:endParaRPr lang="ru-RU" dirty="0">
              <a:solidFill>
                <a:srgbClr val="095F7D"/>
              </a:solidFill>
              <a:latin typeface="Garamond" panose="0202040403030101080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7EA0BE-0366-4805-9838-4358D10623B6}"/>
              </a:ext>
            </a:extLst>
          </p:cNvPr>
          <p:cNvSpPr/>
          <p:nvPr/>
        </p:nvSpPr>
        <p:spPr>
          <a:xfrm rot="21377299">
            <a:off x="1835696" y="1518731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Слушайте слоги и записывайте их двумя цветами. </a:t>
            </a:r>
            <a:endParaRPr lang="en-US" sz="2000" dirty="0">
              <a:solidFill>
                <a:srgbClr val="095F7D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Какими? </a:t>
            </a:r>
            <a:endParaRPr lang="en-US" sz="2000" dirty="0">
              <a:solidFill>
                <a:srgbClr val="095F7D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095F7D"/>
                </a:solidFill>
                <a:latin typeface="Comic Sans MS" panose="030F0702030302020204" pitchFamily="66" charset="0"/>
              </a:rPr>
              <a:t>Проверьте свой ответ – щёлкните мышкой.</a:t>
            </a:r>
            <a:endParaRPr lang="ru-RU" sz="2000" dirty="0">
              <a:solidFill>
                <a:srgbClr val="095F7D"/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9AFBD18-69F5-4BF5-8711-86990E14C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998" y="6029380"/>
            <a:ext cx="525723" cy="525723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3964FB5-1899-4E5F-B53C-3FB139C39D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1011" y="6029380"/>
            <a:ext cx="525723" cy="525723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7EA8CA2-CC16-4454-9623-115D06DDF2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24024" y="6029380"/>
            <a:ext cx="525724" cy="525724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00A6243-0031-4BB8-A643-68D4CA7520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7038" y="6029380"/>
            <a:ext cx="525724" cy="52572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B54804C-AC97-4652-90B3-4E91FB1962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0052" y="6029380"/>
            <a:ext cx="525724" cy="525724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C644FD0-2105-483A-B729-2DE874CD47D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13066" y="6029380"/>
            <a:ext cx="525724" cy="5257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493" t="16726" r="10607" b="12526"/>
          <a:stretch/>
        </p:blipFill>
        <p:spPr>
          <a:xfrm>
            <a:off x="-18786" y="-27384"/>
            <a:ext cx="9143999" cy="6885384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8317" y="2302595"/>
            <a:ext cx="347663" cy="347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7AA35C-DEE8-4871-B939-DF94AD9923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7" y="143546"/>
            <a:ext cx="1199147" cy="12423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A1F71A-C2CC-4554-8011-450E0E77A6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2" y="302897"/>
            <a:ext cx="902532" cy="11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09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8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3030" y="199764"/>
            <a:ext cx="8923466" cy="4759742"/>
            <a:chOff x="-237993" y="1162419"/>
            <a:chExt cx="8923466" cy="475974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993" y="1162419"/>
              <a:ext cx="8923466" cy="4759742"/>
            </a:xfrm>
            <a:prstGeom prst="rect">
              <a:avLst/>
            </a:prstGeom>
          </p:spPr>
        </p:pic>
        <p:pic>
          <p:nvPicPr>
            <p:cNvPr id="1026" name="Picture 2" descr="https://img3.goodfon.ru/original/1920x1080/1/56/madagascar-3-new-novy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959" y="3927149"/>
              <a:ext cx="2160240" cy="968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3" descr="насос">
            <a:extLst>
              <a:ext uri="{FF2B5EF4-FFF2-40B4-BE49-F238E27FC236}">
                <a16:creationId xmlns:a16="http://schemas.microsoft.com/office/drawing/2014/main" id="{FDE61637-EAF1-48A6-A4CA-2AE7EE93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7039" y="4945884"/>
            <a:ext cx="1152128" cy="149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AF04C-A5F4-4416-B6CE-E402D2C12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70121"/>
            <a:ext cx="1185791" cy="1569714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2576" y="3187533"/>
            <a:ext cx="347663" cy="3476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B11641-24D1-48AA-99C5-3097E534DB72}"/>
              </a:ext>
            </a:extLst>
          </p:cNvPr>
          <p:cNvSpPr/>
          <p:nvPr/>
        </p:nvSpPr>
        <p:spPr>
          <a:xfrm>
            <a:off x="1312861" y="166430"/>
            <a:ext cx="63562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Летний кинотеатр</a:t>
            </a:r>
          </a:p>
        </p:txBody>
      </p:sp>
    </p:spTree>
    <p:extLst>
      <p:ext uri="{BB962C8B-B14F-4D97-AF65-F5344CB8AC3E}">
        <p14:creationId xmlns:p14="http://schemas.microsoft.com/office/powerpoint/2010/main" val="17696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Администратор\Рабочий стол\Новая папка\Рисунок01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2842" y="4495173"/>
            <a:ext cx="707334" cy="13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403796" y="1299025"/>
            <a:ext cx="844344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Встаньте ровно, руки на пояс и маршируйте, высоко поднимая колени. Старайтесь маршировать медленно, в одинаковом ритме. Закройте глаза, откройте рот 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дотрагивайтесь языком то до верхней губы, то до нижней губы.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Слушайте слова. Если услышите звук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поднимайте округлые руки вверх, изображая шарик, а если услышите звук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опускайте руки вниз и качайте воображаемый насос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Нажмите на значок,             слушайте и показывайте!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EC5279-82A9-46B2-AD97-4D8A800F99B0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208935"/>
            <a:ext cx="8534430" cy="1120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“Сигнальщики!”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6235EA-7183-4D0E-8077-A20DAD8FA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53" y="4380736"/>
            <a:ext cx="1223211" cy="1619250"/>
          </a:xfrm>
          <a:prstGeom prst="rect">
            <a:avLst/>
          </a:prstGeom>
        </p:spPr>
      </p:pic>
      <p:pic>
        <p:nvPicPr>
          <p:cNvPr id="14" name="Picture 23" descr="насос">
            <a:extLst>
              <a:ext uri="{FF2B5EF4-FFF2-40B4-BE49-F238E27FC236}">
                <a16:creationId xmlns:a16="http://schemas.microsoft.com/office/drawing/2014/main" id="{ED9D6280-5B1D-41FE-95E4-D4A5482D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377784"/>
            <a:ext cx="1229795" cy="15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C0E5148-244A-4DB5-B779-D899045145CC}"/>
              </a:ext>
            </a:extLst>
          </p:cNvPr>
          <p:cNvSpPr/>
          <p:nvPr/>
        </p:nvSpPr>
        <p:spPr>
          <a:xfrm>
            <a:off x="3275857" y="3570715"/>
            <a:ext cx="432048" cy="448140"/>
          </a:xfrm>
          <a:prstGeom prst="round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D787065-4F7A-4056-87CA-710E3952F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67811" y="3583009"/>
            <a:ext cx="448140" cy="4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77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DA926F-29F8-4762-99C4-71927FF8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682" cy="64807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5F9E9E-2B63-4ACD-8C87-1ACE0F0AB7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28940"/>
          <a:stretch/>
        </p:blipFill>
        <p:spPr>
          <a:xfrm>
            <a:off x="1637781" y="5805263"/>
            <a:ext cx="5868144" cy="1008113"/>
          </a:xfrm>
          <a:prstGeom prst="rect">
            <a:avLst/>
          </a:prstGeom>
        </p:spPr>
      </p:pic>
      <p:pic>
        <p:nvPicPr>
          <p:cNvPr id="7" name="Picture 23" descr="насос">
            <a:extLst>
              <a:ext uri="{FF2B5EF4-FFF2-40B4-BE49-F238E27FC236}">
                <a16:creationId xmlns:a16="http://schemas.microsoft.com/office/drawing/2014/main" id="{50D31D66-3C0B-4E6A-B86C-27E5F50D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1250" y="4010812"/>
            <a:ext cx="1508495" cy="195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C96C92-C1B4-438A-BCCC-AFD245A8F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3" y="4215893"/>
            <a:ext cx="1248017" cy="1652087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4545" y="3081337"/>
            <a:ext cx="347663" cy="3476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AA1569-0FD7-4BCA-B1B1-0D26B8EA61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627" flipH="1">
            <a:off x="3841690" y="5291311"/>
            <a:ext cx="1714951" cy="10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3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544" y="164552"/>
            <a:ext cx="1009701" cy="15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483415" y="2039089"/>
            <a:ext cx="7905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Слушайте слова, определяйте какой звук,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или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ш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есть в каждом слове и место, на котором он находится (считайте звуки по звуковой линейке).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Запишите на новой строке транскрипции найденных звуков, а цифрой обозначьте их место в слове. 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Каким цветом будете писать? Почему?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9FD07A-4A28-4A51-B736-39596BB2AB18}"/>
              </a:ext>
            </a:extLst>
          </p:cNvPr>
          <p:cNvSpPr/>
          <p:nvPr/>
        </p:nvSpPr>
        <p:spPr>
          <a:xfrm>
            <a:off x="500301" y="4039770"/>
            <a:ext cx="8338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Итак, щёлкайте мышью, слушайте слова, определяйте звуки, записывайте их транскрипции и цифрой обозначайте их место!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720130-CF6C-40AD-9CE6-6C05C31E5C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64005" y="257423"/>
            <a:ext cx="732997" cy="2642888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1EA7C54D-1B63-4F4D-A3BE-0D5A84CD083C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513346"/>
            <a:ext cx="8534430" cy="11759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“Найди своё место!”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082EBDB-D29E-421E-8D32-B0D674935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5990" y="5301567"/>
            <a:ext cx="609600" cy="609600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4DE3157-1462-4AF5-91DD-CB7E2F5F06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8116" y="5301567"/>
            <a:ext cx="609600" cy="6096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3A818A0-7B0E-46CD-BCA7-918E34873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90242" y="5301567"/>
            <a:ext cx="609600" cy="6096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C53F1BB-B50A-4E57-987D-E822653202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22368" y="5301567"/>
            <a:ext cx="609600" cy="6096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D1611CF-7776-4F48-A5CB-A22BB24FEF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4494" y="5301567"/>
            <a:ext cx="609600" cy="6096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6BC2A22-445A-4AF4-B0F4-610CFE5327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40152" y="5301567"/>
            <a:ext cx="609600" cy="609600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67E358B-ACD4-4DEB-8AA1-23433CB9A7B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8746" y="5301567"/>
            <a:ext cx="609600" cy="609600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FC92F36-4D27-4EA6-B78A-1AD02B70A80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0874" y="5301567"/>
            <a:ext cx="609600" cy="6096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7BA474-E4BC-4A55-81AF-91AE1CD6BEBD}"/>
              </a:ext>
            </a:extLst>
          </p:cNvPr>
          <p:cNvSpPr/>
          <p:nvPr/>
        </p:nvSpPr>
        <p:spPr>
          <a:xfrm>
            <a:off x="5807692" y="6254585"/>
            <a:ext cx="19755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Проверь свою запись.</a:t>
            </a:r>
            <a:endParaRPr lang="ru-RU" sz="1200" dirty="0"/>
          </a:p>
        </p:txBody>
      </p:sp>
      <p:sp>
        <p:nvSpPr>
          <p:cNvPr id="6" name="Управляющая кнопка: &quot;Вперед&quot; или &quot;Следующий&quot; 5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250574A9-164E-4258-9A50-911B5FCA5B2C}"/>
              </a:ext>
            </a:extLst>
          </p:cNvPr>
          <p:cNvSpPr/>
          <p:nvPr/>
        </p:nvSpPr>
        <p:spPr>
          <a:xfrm>
            <a:off x="8064005" y="6254585"/>
            <a:ext cx="468435" cy="27699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1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E50C26-F97B-48A8-A003-FC3F167B2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240576" cy="638466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3F4871-77C8-4D33-B27F-220EA90E2DCC}"/>
              </a:ext>
            </a:extLst>
          </p:cNvPr>
          <p:cNvSpPr/>
          <p:nvPr/>
        </p:nvSpPr>
        <p:spPr>
          <a:xfrm>
            <a:off x="2817231" y="4365104"/>
            <a:ext cx="35798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Зоопарк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584" y="313497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9016FF-3A74-44A6-ADC6-3D9D2EF121DC}"/>
              </a:ext>
            </a:extLst>
          </p:cNvPr>
          <p:cNvSpPr/>
          <p:nvPr/>
        </p:nvSpPr>
        <p:spPr>
          <a:xfrm>
            <a:off x="357528" y="611245"/>
            <a:ext cx="863569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Знаете ли вы, какие животные изображены на картинках.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Щелкните мышью по кнопке справа от картинки и проверьте свой ответ.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Пропойте слово и запишите на свободной строке простым карандашом 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его транскрипцию. Слово, в котором есть звук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ш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пишите с левой 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стороны, а слово со звуком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]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пишите с правой стороны, а хитрые 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слова посередине.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Под транскрипцией запишите слово прописными строчными буквами. </a:t>
            </a:r>
          </a:p>
          <a:p>
            <a:pPr lvl="0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Цвет букв должен отражать характеристики звуков. Поставьте ударение.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Отмечайте опасные места, где звуки и буквы не совпадают!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799CBE1-FA7F-45F5-BDF5-024D8B070A45}"/>
              </a:ext>
            </a:extLst>
          </p:cNvPr>
          <p:cNvSpPr/>
          <p:nvPr/>
        </p:nvSpPr>
        <p:spPr>
          <a:xfrm>
            <a:off x="2663137" y="5702183"/>
            <a:ext cx="373822" cy="41661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AD5F23-8841-4B94-833C-7326AAC0D56A}"/>
              </a:ext>
            </a:extLst>
          </p:cNvPr>
          <p:cNvSpPr/>
          <p:nvPr/>
        </p:nvSpPr>
        <p:spPr>
          <a:xfrm>
            <a:off x="2663137" y="4124227"/>
            <a:ext cx="354703" cy="41661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F7BE4D5-0D48-45EE-BF9E-8ACE50C95C2A}"/>
              </a:ext>
            </a:extLst>
          </p:cNvPr>
          <p:cNvSpPr/>
          <p:nvPr/>
        </p:nvSpPr>
        <p:spPr>
          <a:xfrm>
            <a:off x="5189168" y="4124227"/>
            <a:ext cx="374635" cy="41661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7F48D5-1BD1-443A-AAE3-45918E442FF1}"/>
              </a:ext>
            </a:extLst>
          </p:cNvPr>
          <p:cNvSpPr/>
          <p:nvPr/>
        </p:nvSpPr>
        <p:spPr>
          <a:xfrm>
            <a:off x="2195736" y="101249"/>
            <a:ext cx="435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«Три цвета»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A45463-57A6-4B8D-9062-B618EB52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76" y="5259521"/>
            <a:ext cx="2337329" cy="13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3B279D8-90FB-45C8-805C-0B8C9557C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 bwMode="auto">
          <a:xfrm>
            <a:off x="3234670" y="3524672"/>
            <a:ext cx="1756787" cy="14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5EA25E7-C49B-4D28-BC33-89823D9C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r="18053"/>
          <a:stretch/>
        </p:blipFill>
        <p:spPr bwMode="auto">
          <a:xfrm>
            <a:off x="3234670" y="5054178"/>
            <a:ext cx="1756787" cy="16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D8F9246-F8E8-42F2-88FB-D15679BC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6" y="3529993"/>
            <a:ext cx="2307228" cy="152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F3E8EA8-4C8A-4378-BD43-C6599DB5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3" y="5145733"/>
            <a:ext cx="2312283" cy="15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50E1B4C-7671-46CD-A95E-A0A105DBB423}"/>
              </a:ext>
            </a:extLst>
          </p:cNvPr>
          <p:cNvSpPr/>
          <p:nvPr/>
        </p:nvSpPr>
        <p:spPr>
          <a:xfrm>
            <a:off x="5189981" y="5702183"/>
            <a:ext cx="373822" cy="41661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CDABF6D-7DD1-4DE8-8D8A-043952C93914}"/>
              </a:ext>
            </a:extLst>
          </p:cNvPr>
          <p:cNvSpPr/>
          <p:nvPr/>
        </p:nvSpPr>
        <p:spPr>
          <a:xfrm>
            <a:off x="8466478" y="4124227"/>
            <a:ext cx="373822" cy="41661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034932B-1C95-47B3-9C43-C8E59DCBA7C9}"/>
              </a:ext>
            </a:extLst>
          </p:cNvPr>
          <p:cNvSpPr/>
          <p:nvPr/>
        </p:nvSpPr>
        <p:spPr>
          <a:xfrm>
            <a:off x="8466478" y="5702183"/>
            <a:ext cx="373822" cy="41661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AEE8B886-DA38-4538-8F32-AEEEF6317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r="23410" b="8001"/>
          <a:stretch/>
        </p:blipFill>
        <p:spPr bwMode="auto">
          <a:xfrm>
            <a:off x="5860512" y="3524672"/>
            <a:ext cx="2307228" cy="16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27F10AB-0764-4D50-B81E-3FCDCB714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1687" y="4132399"/>
            <a:ext cx="422688" cy="422688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4A5ECB9-C5B3-4108-9B26-55B56270D7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9168" y="4132399"/>
            <a:ext cx="422688" cy="422688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082DE11-0507-44CE-8F79-14822376B3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9168" y="5702183"/>
            <a:ext cx="422688" cy="422688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7102A38-679F-443D-8629-7EBB2E5C4F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65353" y="4132399"/>
            <a:ext cx="422688" cy="422688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70A6EBE-938D-477B-8D84-7674C7BE215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65353" y="5705550"/>
            <a:ext cx="422688" cy="422688"/>
          </a:xfrm>
          <a:prstGeom prst="rect">
            <a:avLst/>
          </a:prstGeom>
        </p:spPr>
      </p:pic>
      <p:pic>
        <p:nvPicPr>
          <p:cNvPr id="2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EA8DDBF-3490-491A-A6B2-48898848A81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4283" y="5702183"/>
            <a:ext cx="410648" cy="41064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EF7C71E-5E5B-4F26-B7D6-FD748EF97D12}"/>
              </a:ext>
            </a:extLst>
          </p:cNvPr>
          <p:cNvSpPr/>
          <p:nvPr/>
        </p:nvSpPr>
        <p:spPr>
          <a:xfrm>
            <a:off x="6479723" y="6463504"/>
            <a:ext cx="2161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Проверь свою запись.</a:t>
            </a:r>
            <a:endParaRPr lang="ru-RU" sz="1200" dirty="0"/>
          </a:p>
        </p:txBody>
      </p:sp>
      <p:sp>
        <p:nvSpPr>
          <p:cNvPr id="6" name="Управляющая кнопка: &quot;Вперед&quot; или &quot;Следующий&quot; 5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0CA3F250-36F3-4F5F-87DE-390B585BCB79}"/>
              </a:ext>
            </a:extLst>
          </p:cNvPr>
          <p:cNvSpPr/>
          <p:nvPr/>
        </p:nvSpPr>
        <p:spPr>
          <a:xfrm>
            <a:off x="8392680" y="6449257"/>
            <a:ext cx="552415" cy="1929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914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" y="188640"/>
            <a:ext cx="8784682" cy="6480720"/>
          </a:xfrm>
          <a:prstGeom prst="rect">
            <a:avLst/>
          </a:prstGeom>
        </p:spPr>
      </p:pic>
      <p:pic>
        <p:nvPicPr>
          <p:cNvPr id="3" name="Picture 23" descr="насос">
            <a:extLst>
              <a:ext uri="{FF2B5EF4-FFF2-40B4-BE49-F238E27FC236}">
                <a16:creationId xmlns:a16="http://schemas.microsoft.com/office/drawing/2014/main" id="{FDE61637-EAF1-48A6-A4CA-2AE7EE93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7233" y="2952650"/>
            <a:ext cx="1512168" cy="196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AF04C-A5F4-4416-B6CE-E402D2C1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65" y="2462370"/>
            <a:ext cx="1224136" cy="16204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7F48D5-1BD1-443A-AAE3-45918E442FF1}"/>
              </a:ext>
            </a:extLst>
          </p:cNvPr>
          <p:cNvSpPr/>
          <p:nvPr/>
        </p:nvSpPr>
        <p:spPr>
          <a:xfrm>
            <a:off x="5220072" y="188640"/>
            <a:ext cx="2813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Физминутка</a:t>
            </a:r>
            <a:endParaRPr lang="ru-RU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66FF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4584" y="3585393"/>
            <a:ext cx="347663" cy="347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7FC172-169F-4CD1-8E5E-C418EB826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85393"/>
            <a:ext cx="6057143" cy="29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AE992C62-02AA-4D38-8FFF-08B9190D8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3933056"/>
            <a:ext cx="700619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Саша шустро сушит сушки,</a:t>
            </a:r>
          </a:p>
          <a:p>
            <a:r>
              <a:rPr lang="ru-RU" sz="32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Саша высушил штук шесть.</a:t>
            </a:r>
          </a:p>
          <a:p>
            <a:r>
              <a:rPr lang="ru-RU" sz="32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спешат, спешат старушки</a:t>
            </a:r>
          </a:p>
          <a:p>
            <a:r>
              <a:rPr lang="ru-RU" sz="32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Сушек Сашиных поесть.</a:t>
            </a:r>
            <a:endParaRPr lang="ru-RU" sz="3200" b="1" dirty="0">
              <a:ln>
                <a:solidFill>
                  <a:srgbClr val="003399"/>
                </a:solidFill>
              </a:ln>
              <a:solidFill>
                <a:srgbClr val="0099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vachrepetitor.ru/wp-content/uploads/2012/12/skorogovorki-sushki_starushki.jpg">
            <a:extLst>
              <a:ext uri="{FF2B5EF4-FFF2-40B4-BE49-F238E27FC236}">
                <a16:creationId xmlns:a16="http://schemas.microsoft.com/office/drawing/2014/main" id="{88A9C0AB-BE58-4C92-9A98-B962862E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CD"/>
              </a:clrFrom>
              <a:clrTo>
                <a:srgbClr val="FFFFCD">
                  <a:alpha val="0"/>
                </a:srgbClr>
              </a:clrTo>
            </a:clrChange>
          </a:blip>
          <a:srcRect b="9090"/>
          <a:stretch>
            <a:fillRect/>
          </a:stretch>
        </p:blipFill>
        <p:spPr bwMode="auto">
          <a:xfrm>
            <a:off x="2051720" y="1242660"/>
            <a:ext cx="4536504" cy="2177537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38AC7A-BF8F-44B2-AC6B-A4242D13F670}"/>
              </a:ext>
            </a:extLst>
          </p:cNvPr>
          <p:cNvSpPr/>
          <p:nvPr/>
        </p:nvSpPr>
        <p:spPr>
          <a:xfrm>
            <a:off x="803606" y="312031"/>
            <a:ext cx="7942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Повторяйте скороговорку и играйте в «Ладушки»!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66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B9BB26-E82D-4823-8FE9-1145C54C13CC}"/>
              </a:ext>
            </a:extLst>
          </p:cNvPr>
          <p:cNvSpPr/>
          <p:nvPr/>
        </p:nvSpPr>
        <p:spPr>
          <a:xfrm>
            <a:off x="2366908" y="332656"/>
            <a:ext cx="4410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8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cs typeface="Times New Roman" pitchFamily="18" charset="0"/>
              </a:rPr>
              <a:t>«6-ой лишний»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7BA471-9EAB-4DCB-8470-B7C87870C6BC}"/>
              </a:ext>
            </a:extLst>
          </p:cNvPr>
          <p:cNvSpPr/>
          <p:nvPr/>
        </p:nvSpPr>
        <p:spPr>
          <a:xfrm>
            <a:off x="1547664" y="1268760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Назовите все предметы слева направо, а затем справа налево.</a:t>
            </a:r>
          </a:p>
        </p:txBody>
      </p:sp>
    </p:spTree>
    <p:extLst>
      <p:ext uri="{BB962C8B-B14F-4D97-AF65-F5344CB8AC3E}">
        <p14:creationId xmlns:p14="http://schemas.microsoft.com/office/powerpoint/2010/main" val="3125713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0781" y="5870725"/>
            <a:ext cx="8497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0099"/>
                </a:solidFill>
                <a:latin typeface="Comic Sans MS" panose="030F0702030302020204" pitchFamily="66" charset="0"/>
                <a:cs typeface="Times New Roman" pitchFamily="18" charset="0"/>
              </a:rPr>
              <a:t>3. Саша шустро сушит сушки</a:t>
            </a:r>
            <a:r>
              <a:rPr lang="ru-RU" sz="36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775147B-64E3-49F2-9B73-DCEFFBE8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58" y="4102563"/>
            <a:ext cx="8497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1. Саша шустро сушит сушки</a:t>
            </a:r>
            <a:r>
              <a:rPr lang="ru-RU" sz="36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F2FC7FA-EF95-4C8F-A375-7B27F807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57" y="5010717"/>
            <a:ext cx="8497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itchFamily="18" charset="0"/>
              </a:rPr>
              <a:t>2. Саша шустро сушит сушки</a:t>
            </a:r>
            <a:r>
              <a:rPr lang="ru-RU" sz="36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21ED97-28C1-4EA4-B369-F5D911ED8DD3}"/>
              </a:ext>
            </a:extLst>
          </p:cNvPr>
          <p:cNvSpPr/>
          <p:nvPr/>
        </p:nvSpPr>
        <p:spPr>
          <a:xfrm>
            <a:off x="409446" y="2501770"/>
            <a:ext cx="81950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Проговорите первое предложение этой скороговорки 3 раза с разной интонацией: 1-ый раз - с повествовательной, 2-ой раз - с вопросительной, 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3-ий раз – с восклицательной.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6592" y="2240522"/>
            <a:ext cx="347663" cy="347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A695DC-5FDF-4CE1-A1FF-D1AC69185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2490"/>
            <a:ext cx="1852468" cy="2189280"/>
          </a:xfrm>
          <a:prstGeom prst="rect">
            <a:avLst/>
          </a:prstGeom>
        </p:spPr>
      </p:pic>
      <p:pic>
        <p:nvPicPr>
          <p:cNvPr id="10" name="Picture 23" descr="насос">
            <a:extLst>
              <a:ext uri="{FF2B5EF4-FFF2-40B4-BE49-F238E27FC236}">
                <a16:creationId xmlns:a16="http://schemas.microsoft.com/office/drawing/2014/main" id="{0C08BAF4-FB8C-4C0E-8A17-115C3665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6510" y="447984"/>
            <a:ext cx="1512168" cy="196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682359-E929-4EE4-AB27-A80C909E2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27" y="316008"/>
            <a:ext cx="1224136" cy="1620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425929-C224-41A3-9CA2-42AC149A8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9927" y="0"/>
            <a:ext cx="2299709" cy="26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6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580" y="1578602"/>
            <a:ext cx="7358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99FF"/>
                </a:solidFill>
                <a:latin typeface="Comic Sans MS" panose="030F0702030302020204" pitchFamily="66" charset="0"/>
                <a:cs typeface="Times New Roman" pitchFamily="18" charset="0"/>
              </a:rPr>
              <a:t>1 Саша шустро сушит сушки.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8580" y="2558925"/>
            <a:ext cx="85672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dirty="0">
                <a:solidFill>
                  <a:srgbClr val="0066FF"/>
                </a:solidFill>
                <a:latin typeface="Comic Sans MS" panose="030F0702030302020204" pitchFamily="66" charset="0"/>
                <a:cs typeface="Times New Roman" pitchFamily="18" charset="0"/>
              </a:rPr>
              <a:t>2 Саша шустро сушит сушки.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3283FB8-B4DA-4D89-BCA3-B22C74C94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80" y="4581128"/>
            <a:ext cx="82868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4 Саша шустро сушит сушки.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1E1887-0CD8-4E5E-AEA9-79C6565A4B68}"/>
              </a:ext>
            </a:extLst>
          </p:cNvPr>
          <p:cNvSpPr/>
          <p:nvPr/>
        </p:nvSpPr>
        <p:spPr>
          <a:xfrm>
            <a:off x="163856" y="234257"/>
            <a:ext cx="8816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Проговаривайте часть скороговорки с разной силой голоса: сначала 1  тихо, затем 2 обычно, а потом 3 шёпотом и, наконец, 4 громко.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83E7E33-FE57-4906-9096-72EE5FA19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80" y="3723914"/>
            <a:ext cx="7358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3 Саша шустро сушит сушки.</a:t>
            </a:r>
          </a:p>
        </p:txBody>
      </p:sp>
    </p:spTree>
    <p:extLst>
      <p:ext uri="{BB962C8B-B14F-4D97-AF65-F5344CB8AC3E}">
        <p14:creationId xmlns:p14="http://schemas.microsoft.com/office/powerpoint/2010/main" val="642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7353" y="1484048"/>
            <a:ext cx="87154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Саша</a:t>
            </a:r>
            <a:r>
              <a:rPr lang="ru-RU" sz="36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шустро сушит сушки?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25433" y="2590324"/>
            <a:ext cx="849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Саша</a:t>
            </a:r>
            <a:r>
              <a:rPr lang="ru-RU" sz="36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шустро</a:t>
            </a:r>
            <a:r>
              <a:rPr lang="ru-RU" sz="36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сушит сушки?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7895" y="3691069"/>
            <a:ext cx="849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Саша шустро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сушит</a:t>
            </a:r>
            <a:r>
              <a:rPr lang="ru-RU" sz="36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сушки?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25433" y="4915928"/>
            <a:ext cx="8497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Саша шустро сушит </a:t>
            </a:r>
            <a:r>
              <a:rPr lang="ru-RU" sz="3600" u="sng" dirty="0">
                <a:solidFill>
                  <a:srgbClr val="00CCFF"/>
                </a:solidFill>
                <a:latin typeface="Comic Sans MS" panose="030F0702030302020204" pitchFamily="66" charset="0"/>
                <a:cs typeface="Times New Roman" pitchFamily="18" charset="0"/>
              </a:rPr>
              <a:t>сушки</a:t>
            </a:r>
            <a:r>
              <a:rPr lang="ru-RU" sz="360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622E84-41AD-4C27-B531-9EEE727AAD0E}"/>
              </a:ext>
            </a:extLst>
          </p:cNvPr>
          <p:cNvSpPr/>
          <p:nvPr/>
        </p:nvSpPr>
        <p:spPr>
          <a:xfrm>
            <a:off x="220678" y="486380"/>
            <a:ext cx="8702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Проговаривайте часть скороговорки с вопросительной интонацией,  выделяя голосом подчёркнутое слово.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36F551-3011-4DD8-92E5-6B1B15AC3B1C}"/>
              </a:ext>
            </a:extLst>
          </p:cNvPr>
          <p:cNvSpPr/>
          <p:nvPr/>
        </p:nvSpPr>
        <p:spPr>
          <a:xfrm>
            <a:off x="441358" y="6016673"/>
            <a:ext cx="8702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Что значит владеть интонацией?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3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2" grpId="0"/>
      <p:bldP spid="23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6B7090-FA8D-4F3B-94C8-BA1DC0839BC7}"/>
              </a:ext>
            </a:extLst>
          </p:cNvPr>
          <p:cNvSpPr/>
          <p:nvPr/>
        </p:nvSpPr>
        <p:spPr>
          <a:xfrm>
            <a:off x="303783" y="208266"/>
            <a:ext cx="8536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Запишите, начиная с новой строки, эту скороговорку тремя цветами по памяти, опираясь на схему.</a:t>
            </a:r>
          </a:p>
        </p:txBody>
      </p:sp>
      <p:pic>
        <p:nvPicPr>
          <p:cNvPr id="11" name="Picture 2" descr="http://vachrepetitor.ru/wp-content/uploads/2012/12/skorogovorki-sushki_starushki.jpg">
            <a:extLst>
              <a:ext uri="{FF2B5EF4-FFF2-40B4-BE49-F238E27FC236}">
                <a16:creationId xmlns:a16="http://schemas.microsoft.com/office/drawing/2014/main" id="{7866F568-E5E1-4691-B049-126C10AD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9090"/>
          <a:stretch>
            <a:fillRect/>
          </a:stretch>
        </p:blipFill>
        <p:spPr bwMode="auto">
          <a:xfrm>
            <a:off x="4470991" y="3920067"/>
            <a:ext cx="3361006" cy="1613294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163C2BC-4FE6-4091-B8A9-89184F44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025" y="1406851"/>
            <a:ext cx="880739" cy="11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771A3C0-D02B-4DAA-9ACE-C1ACF41B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916832"/>
            <a:ext cx="324036" cy="3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15249EE-B35B-4D08-A77E-A0B488EA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52" y="1751123"/>
            <a:ext cx="1827454" cy="8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85A914B-D329-4CB5-950E-D566AFE61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024" y="2588097"/>
            <a:ext cx="880739" cy="11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8CFD9C8-3CB0-4C6D-92C6-8F524228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12" y="2932369"/>
            <a:ext cx="1827454" cy="8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FDBA24A1-900E-4B97-9348-BE8563117416}"/>
              </a:ext>
            </a:extLst>
          </p:cNvPr>
          <p:cNvSpPr/>
          <p:nvPr/>
        </p:nvSpPr>
        <p:spPr>
          <a:xfrm>
            <a:off x="4404138" y="3127423"/>
            <a:ext cx="335721" cy="34506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A38C3F-97D1-4E61-9458-00BE09A139F0}"/>
              </a:ext>
            </a:extLst>
          </p:cNvPr>
          <p:cNvSpPr/>
          <p:nvPr/>
        </p:nvSpPr>
        <p:spPr>
          <a:xfrm>
            <a:off x="5150006" y="2806702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21976-2A37-4539-8AC5-AABE9F1747E0}"/>
              </a:ext>
            </a:extLst>
          </p:cNvPr>
          <p:cNvSpPr txBox="1"/>
          <p:nvPr/>
        </p:nvSpPr>
        <p:spPr>
          <a:xfrm>
            <a:off x="6335390" y="5800999"/>
            <a:ext cx="306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99FF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DB1F7D-5D55-4681-ACF6-A1A9AE06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27188" r="-188" b="26188"/>
          <a:stretch/>
        </p:blipFill>
        <p:spPr bwMode="auto">
          <a:xfrm>
            <a:off x="6071945" y="1820753"/>
            <a:ext cx="1164351" cy="5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F8A31FE-9BC4-436A-9F23-6DBE15A42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27188" r="-188" b="26188"/>
          <a:stretch/>
        </p:blipFill>
        <p:spPr bwMode="auto">
          <a:xfrm>
            <a:off x="978371" y="5826511"/>
            <a:ext cx="1164351" cy="5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C0C9767-48F5-4D1F-BC29-D05F1F93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2182" y="5327639"/>
            <a:ext cx="880739" cy="118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D79BE7-22FB-41F6-8973-DE81C4E0545E}"/>
              </a:ext>
            </a:extLst>
          </p:cNvPr>
          <p:cNvSpPr/>
          <p:nvPr/>
        </p:nvSpPr>
        <p:spPr>
          <a:xfrm>
            <a:off x="7262052" y="1751123"/>
            <a:ext cx="406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99FF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A647E7-166F-4AB6-BBD2-DFF00E091733}"/>
              </a:ext>
            </a:extLst>
          </p:cNvPr>
          <p:cNvSpPr/>
          <p:nvPr/>
        </p:nvSpPr>
        <p:spPr>
          <a:xfrm>
            <a:off x="906776" y="4311385"/>
            <a:ext cx="5325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0099FF"/>
                </a:solidFill>
                <a:latin typeface="Propisi" panose="02000508030000020003" pitchFamily="2" charset="0"/>
              </a:rPr>
              <a:t>И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4D5EF9D-3877-486D-8691-54912BC9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3" b="95227" l="2667" r="98889">
                        <a14:foregroundMark x1="12111" y1="15568" x2="12111" y2="15568"/>
                        <a14:foregroundMark x1="2667" y1="15000" x2="2667" y2="15000"/>
                        <a14:foregroundMark x1="24444" y1="28750" x2="24444" y2="28750"/>
                        <a14:foregroundMark x1="74889" y1="10455" x2="74889" y2="10455"/>
                        <a14:foregroundMark x1="78778" y1="3636" x2="78778" y2="3636"/>
                        <a14:foregroundMark x1="98889" y1="55682" x2="98889" y2="55682"/>
                        <a14:foregroundMark x1="67000" y1="95227" x2="67000" y2="95227"/>
                        <a14:foregroundMark x1="10444" y1="41364" x2="10444" y2="4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29" y="4466090"/>
            <a:ext cx="757257" cy="7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3F4311C-67A3-4756-AA74-27121D9E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3" b="95227" l="2667" r="98889">
                        <a14:foregroundMark x1="12111" y1="15568" x2="12111" y2="15568"/>
                        <a14:foregroundMark x1="2667" y1="15000" x2="2667" y2="15000"/>
                        <a14:foregroundMark x1="24444" y1="28750" x2="24444" y2="28750"/>
                        <a14:foregroundMark x1="74889" y1="10455" x2="74889" y2="10455"/>
                        <a14:foregroundMark x1="78778" y1="3636" x2="78778" y2="3636"/>
                        <a14:foregroundMark x1="98889" y1="55682" x2="98889" y2="55682"/>
                        <a14:foregroundMark x1="67000" y1="95227" x2="67000" y2="95227"/>
                        <a14:foregroundMark x1="10444" y1="41364" x2="10444" y2="4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28" y="4448986"/>
            <a:ext cx="757257" cy="7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6DFFCE-0543-418C-9DE0-2BD2F80C50AC}"/>
              </a:ext>
            </a:extLst>
          </p:cNvPr>
          <p:cNvSpPr/>
          <p:nvPr/>
        </p:nvSpPr>
        <p:spPr>
          <a:xfrm>
            <a:off x="2585455" y="4619162"/>
            <a:ext cx="312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9C14E37-60BD-45EC-9A65-25120BF4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r="34055" b="45580"/>
          <a:stretch/>
        </p:blipFill>
        <p:spPr bwMode="auto">
          <a:xfrm>
            <a:off x="4796383" y="5640619"/>
            <a:ext cx="1148285" cy="91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1AA1EC-D4FA-4986-A11A-1B48ABC4DCAA}"/>
              </a:ext>
            </a:extLst>
          </p:cNvPr>
          <p:cNvSpPr/>
          <p:nvPr/>
        </p:nvSpPr>
        <p:spPr>
          <a:xfrm>
            <a:off x="5904959" y="2946013"/>
            <a:ext cx="407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0099FF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0662" y="2414265"/>
            <a:ext cx="347663" cy="347663"/>
          </a:xfrm>
          <a:prstGeom prst="rect">
            <a:avLst/>
          </a:prstGeom>
        </p:spPr>
      </p:pic>
      <p:sp>
        <p:nvSpPr>
          <p:cNvPr id="10" name="Управляющая кнопка: &quot;Вперед&quot; или &quot;Следующий&quot; 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A89D2839-4E4E-4CFB-9C32-F49AEF78E907}"/>
              </a:ext>
            </a:extLst>
          </p:cNvPr>
          <p:cNvSpPr/>
          <p:nvPr/>
        </p:nvSpPr>
        <p:spPr>
          <a:xfrm>
            <a:off x="8165628" y="6165304"/>
            <a:ext cx="510827" cy="33772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514E7D-B258-4911-B878-9E9BF2D66A89}"/>
              </a:ext>
            </a:extLst>
          </p:cNvPr>
          <p:cNvSpPr/>
          <p:nvPr/>
        </p:nvSpPr>
        <p:spPr>
          <a:xfrm>
            <a:off x="8049210" y="5526819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Проверь</a:t>
            </a: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свою </a:t>
            </a:r>
          </a:p>
          <a:p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запись.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956214-24D5-4219-9C57-4109FBC2193A}"/>
              </a:ext>
            </a:extLst>
          </p:cNvPr>
          <p:cNvSpPr/>
          <p:nvPr/>
        </p:nvSpPr>
        <p:spPr>
          <a:xfrm>
            <a:off x="1331640" y="2420888"/>
            <a:ext cx="7047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звуки сравнивали на занятии?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их сходство?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различие?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легко было выполнять?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были трудными?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понравились?</a:t>
            </a:r>
            <a:endParaRPr lang="ru-RU" sz="2400" dirty="0">
              <a:ln>
                <a:solidFill>
                  <a:srgbClr val="003399"/>
                </a:solidFill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EE94D21-FA56-4B00-85FC-1F632590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1052736"/>
            <a:ext cx="6264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Подведём итоги</a:t>
            </a:r>
          </a:p>
        </p:txBody>
      </p:sp>
    </p:spTree>
    <p:extLst>
      <p:ext uri="{BB962C8B-B14F-4D97-AF65-F5344CB8AC3E}">
        <p14:creationId xmlns:p14="http://schemas.microsoft.com/office/powerpoint/2010/main" val="3846882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_bell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1470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">
            <a:extLst>
              <a:ext uri="{FF2B5EF4-FFF2-40B4-BE49-F238E27FC236}">
                <a16:creationId xmlns:a16="http://schemas.microsoft.com/office/drawing/2014/main" id="{57A6FBA0-DF67-4773-BB98-40E0B851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7705" y="2660328"/>
            <a:ext cx="5184576" cy="106768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kern="10" dirty="0">
                <a:ln w="11430"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itchFamily="18" charset="0"/>
              </a:rPr>
              <a:t>Спасибо за компанию!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683A6A-3367-418E-9517-A340979CC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44" y="3523240"/>
            <a:ext cx="2160240" cy="2859660"/>
          </a:xfrm>
          <a:prstGeom prst="rect">
            <a:avLst/>
          </a:prstGeom>
        </p:spPr>
      </p:pic>
      <p:pic>
        <p:nvPicPr>
          <p:cNvPr id="12" name="Picture 23" descr="насос">
            <a:extLst>
              <a:ext uri="{FF2B5EF4-FFF2-40B4-BE49-F238E27FC236}">
                <a16:creationId xmlns:a16="http://schemas.microsoft.com/office/drawing/2014/main" id="{08291B16-19D3-4A7D-A1BD-5BE21C18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696" y="3792172"/>
            <a:ext cx="2052226" cy="266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380351-E504-4BC8-B81B-42FC41564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21" y="-31188"/>
            <a:ext cx="2387301" cy="29079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256954-F7DD-4533-AA74-D77CAD070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40618"/>
            <a:ext cx="2245886" cy="1320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733425" y="1433527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Проверь свою запись!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49017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49017" y="2708920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69412B-E2C7-41A9-979C-900D95D8DF86}"/>
              </a:ext>
            </a:extLst>
          </p:cNvPr>
          <p:cNvSpPr txBox="1"/>
          <p:nvPr/>
        </p:nvSpPr>
        <p:spPr>
          <a:xfrm>
            <a:off x="755576" y="1887929"/>
            <a:ext cx="87492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-9, 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-12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,</a:t>
            </a:r>
            <a:r>
              <a:rPr lang="ru-RU" sz="3600" dirty="0">
                <a:latin typeface="Propisi" panose="02000508030000020003" pitchFamily="2" charset="0"/>
              </a:rPr>
              <a:t> 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13, 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-5-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 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8, </a:t>
            </a:r>
          </a:p>
          <a:p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 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]–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3-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9, 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1-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-8,  </a:t>
            </a:r>
          </a:p>
          <a:p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-1-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5-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-10, 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]-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4-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]–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7-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dirty="0">
                <a:solidFill>
                  <a:srgbClr val="003399"/>
                </a:solidFill>
                <a:latin typeface="Propisi" panose="02000508030000020003" pitchFamily="2" charset="0"/>
              </a:rPr>
              <a:t>ш</a:t>
            </a:r>
            <a:r>
              <a:rPr lang="en-US" sz="3600" dirty="0">
                <a:solidFill>
                  <a:srgbClr val="003399"/>
                </a:solidFill>
                <a:latin typeface="Propisi" panose="02000508030000020003" pitchFamily="2" charset="0"/>
              </a:rPr>
              <a:t>]–</a:t>
            </a:r>
            <a:r>
              <a:rPr lang="ru-RU" sz="3600" dirty="0">
                <a:solidFill>
                  <a:srgbClr val="003399"/>
                </a:solidFill>
                <a:latin typeface="Propisi" panose="02000508030000020003" pitchFamily="2" charset="0"/>
              </a:rPr>
              <a:t>9. </a:t>
            </a:r>
            <a:endParaRPr lang="en-US" sz="3600" dirty="0">
              <a:solidFill>
                <a:srgbClr val="003399"/>
              </a:solidFill>
              <a:latin typeface="Propisi" panose="02000508030000020003" pitchFamily="2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28" y="5027250"/>
            <a:ext cx="777726" cy="2804161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4D0FA7D-80CF-4103-ACC8-E041ADC5C0A0}"/>
              </a:ext>
            </a:extLst>
          </p:cNvPr>
          <p:cNvCxnSpPr/>
          <p:nvPr/>
        </p:nvCxnSpPr>
        <p:spPr>
          <a:xfrm>
            <a:off x="373588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0037BD-A03B-4D7A-A645-C49347CB00FE}"/>
              </a:ext>
            </a:extLst>
          </p:cNvPr>
          <p:cNvCxnSpPr/>
          <p:nvPr/>
        </p:nvCxnSpPr>
        <p:spPr>
          <a:xfrm>
            <a:off x="332688" y="4725144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AC1A0E-290C-40E1-93BE-ABFF935D14F0}"/>
              </a:ext>
            </a:extLst>
          </p:cNvPr>
          <p:cNvSpPr/>
          <p:nvPr/>
        </p:nvSpPr>
        <p:spPr>
          <a:xfrm>
            <a:off x="1194220" y="102906"/>
            <a:ext cx="6706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“Найди место звука!”</a:t>
            </a:r>
          </a:p>
        </p:txBody>
      </p:sp>
      <p:sp>
        <p:nvSpPr>
          <p:cNvPr id="7" name="Управляющая кнопка: &quot;Вперед&quot; или &quot;Следующий&quot;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54901B4-A15C-4623-A883-36CBD2E991AE}"/>
              </a:ext>
            </a:extLst>
          </p:cNvPr>
          <p:cNvSpPr/>
          <p:nvPr/>
        </p:nvSpPr>
        <p:spPr>
          <a:xfrm>
            <a:off x="7740352" y="6035361"/>
            <a:ext cx="504056" cy="3459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26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9C0313-197E-4823-93F2-7B333398BCCE}"/>
              </a:ext>
            </a:extLst>
          </p:cNvPr>
          <p:cNvSpPr/>
          <p:nvPr/>
        </p:nvSpPr>
        <p:spPr>
          <a:xfrm>
            <a:off x="1376968" y="992458"/>
            <a:ext cx="701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37BEAE-B0D8-47C3-B83E-C710A638340E}"/>
              </a:ext>
            </a:extLst>
          </p:cNvPr>
          <p:cNvSpPr txBox="1"/>
          <p:nvPr/>
        </p:nvSpPr>
        <p:spPr>
          <a:xfrm>
            <a:off x="634664" y="1906285"/>
            <a:ext cx="2814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66FF33"/>
                </a:solidFill>
                <a:latin typeface="Propisi" panose="02000508030000020003" pitchFamily="2" charset="0"/>
              </a:rPr>
              <a:t>л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ст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н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с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BA1B35-8743-4F35-8AC0-7A6A0E1E7A33}"/>
              </a:ext>
            </a:extLst>
          </p:cNvPr>
          <p:cNvSpPr txBox="1"/>
          <p:nvPr/>
        </p:nvSpPr>
        <p:spPr>
          <a:xfrm>
            <a:off x="17860" y="1403225"/>
            <a:ext cx="439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л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’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и с т а н о с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Propisi" panose="02000508030000020003" pitchFamily="2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7D32D73D-636F-41B5-803F-DEBF139339FD}"/>
              </a:ext>
            </a:extLst>
          </p:cNvPr>
          <p:cNvCxnSpPr>
            <a:cxnSpLocks/>
          </p:cNvCxnSpPr>
          <p:nvPr/>
        </p:nvCxnSpPr>
        <p:spPr>
          <a:xfrm flipH="1">
            <a:off x="1845126" y="3392922"/>
            <a:ext cx="2551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29BFCD-C373-47E3-9DBF-D2A445732802}"/>
              </a:ext>
            </a:extLst>
          </p:cNvPr>
          <p:cNvSpPr/>
          <p:nvPr/>
        </p:nvSpPr>
        <p:spPr>
          <a:xfrm>
            <a:off x="63947" y="2685654"/>
            <a:ext cx="4307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г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а р н а с т а й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’]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50618D-75A1-46E5-B8D4-AA5E60C802BD}"/>
              </a:ext>
            </a:extLst>
          </p:cNvPr>
          <p:cNvSpPr/>
          <p:nvPr/>
        </p:nvSpPr>
        <p:spPr>
          <a:xfrm>
            <a:off x="5194798" y="2666955"/>
            <a:ext cx="3658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ш ы н ш ы л а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4CA36E-A96E-4BDF-B4C3-68B82977DF95}"/>
              </a:ext>
            </a:extLst>
          </p:cNvPr>
          <p:cNvSpPr/>
          <p:nvPr/>
        </p:nvSpPr>
        <p:spPr>
          <a:xfrm>
            <a:off x="3660244" y="1415989"/>
            <a:ext cx="5604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к</a:t>
            </a:r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 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л</a:t>
            </a:r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 и п ш п р</a:t>
            </a:r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 и н г</a:t>
            </a:r>
            <a:r>
              <a:rPr lang="en-US" sz="4800" dirty="0">
                <a:solidFill>
                  <a:srgbClr val="686868"/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rgbClr val="686868"/>
                </a:solidFill>
                <a:latin typeface="Propisi" panose="02000508030000020003" pitchFamily="2" charset="0"/>
              </a:rPr>
              <a:t> и р</a:t>
            </a:r>
            <a:r>
              <a:rPr lang="en-US" sz="4800" dirty="0">
                <a:solidFill>
                  <a:prstClr val="white">
                    <a:lumMod val="65000"/>
                  </a:prstClr>
                </a:solidFill>
                <a:latin typeface="Propisi" panose="02000508030000020003" pitchFamily="2" charset="0"/>
              </a:rPr>
              <a:t>]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A9A26D-4D6C-4B10-9352-F9686F74D90C}"/>
              </a:ext>
            </a:extLst>
          </p:cNvPr>
          <p:cNvSpPr/>
          <p:nvPr/>
        </p:nvSpPr>
        <p:spPr>
          <a:xfrm>
            <a:off x="2512731" y="3956709"/>
            <a:ext cx="4657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ш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ы р с т а к р ы л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07FF24-F839-45FE-8180-17DE0CE614D3}"/>
              </a:ext>
            </a:extLst>
          </p:cNvPr>
          <p:cNvSpPr/>
          <p:nvPr/>
        </p:nvSpPr>
        <p:spPr>
          <a:xfrm>
            <a:off x="5539748" y="3176842"/>
            <a:ext cx="2893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ш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нш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лл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D318E75-88D3-4194-8141-DF5B52BA64E4}"/>
              </a:ext>
            </a:extLst>
          </p:cNvPr>
          <p:cNvSpPr/>
          <p:nvPr/>
        </p:nvSpPr>
        <p:spPr>
          <a:xfrm>
            <a:off x="466717" y="3177785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г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рн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ст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r>
              <a:rPr lang="ru-RU" sz="6000" dirty="0">
                <a:solidFill>
                  <a:srgbClr val="66FF33"/>
                </a:solidFill>
                <a:latin typeface="Propisi" panose="02000508030000020003" pitchFamily="2" charset="0"/>
              </a:rPr>
              <a:t>й</a:t>
            </a:r>
            <a:endParaRPr lang="ru-RU" sz="6000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D336B0-AACC-4942-A1AD-2F0BCD1E02D2}"/>
              </a:ext>
            </a:extLst>
          </p:cNvPr>
          <p:cNvSpPr/>
          <p:nvPr/>
        </p:nvSpPr>
        <p:spPr>
          <a:xfrm>
            <a:off x="4718733" y="1901766"/>
            <a:ext cx="4150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 err="1">
                <a:solidFill>
                  <a:srgbClr val="00B0F0"/>
                </a:solidFill>
                <a:latin typeface="Propisi" panose="02000508030000020003" pitchFamily="2" charset="0"/>
              </a:rPr>
              <a:t>к</a:t>
            </a:r>
            <a:r>
              <a:rPr lang="ru-RU" sz="6000" dirty="0" err="1">
                <a:solidFill>
                  <a:srgbClr val="66FF33"/>
                </a:solidFill>
                <a:latin typeface="Propisi" panose="02000508030000020003" pitchFamily="2" charset="0"/>
              </a:rPr>
              <a:t>л</a:t>
            </a:r>
            <a:r>
              <a:rPr lang="ru-RU" sz="6000" dirty="0" err="1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 err="1">
                <a:solidFill>
                  <a:srgbClr val="00B0F0"/>
                </a:solidFill>
                <a:latin typeface="Propisi" panose="02000508030000020003" pitchFamily="2" charset="0"/>
              </a:rPr>
              <a:t>ппшп</a:t>
            </a:r>
            <a:r>
              <a:rPr lang="ru-RU" sz="6000" dirty="0" err="1">
                <a:solidFill>
                  <a:srgbClr val="66FF33"/>
                </a:solidFill>
                <a:latin typeface="Propisi" panose="02000508030000020003" pitchFamily="2" charset="0"/>
              </a:rPr>
              <a:t>р</a:t>
            </a:r>
            <a:r>
              <a:rPr lang="ru-RU" sz="6000" dirty="0" err="1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 err="1">
                <a:solidFill>
                  <a:srgbClr val="00B0F0"/>
                </a:solidFill>
                <a:latin typeface="Propisi" panose="02000508030000020003" pitchFamily="2" charset="0"/>
              </a:rPr>
              <a:t>н</a:t>
            </a:r>
            <a:r>
              <a:rPr lang="ru-RU" sz="6000" dirty="0" err="1">
                <a:solidFill>
                  <a:srgbClr val="66FF33"/>
                </a:solidFill>
                <a:latin typeface="Propisi" panose="02000508030000020003" pitchFamily="2" charset="0"/>
              </a:rPr>
              <a:t>г</a:t>
            </a:r>
            <a:r>
              <a:rPr lang="ru-RU" sz="6000" dirty="0" err="1">
                <a:solidFill>
                  <a:srgbClr val="FF0000"/>
                </a:solidFill>
                <a:latin typeface="Propisi" panose="02000508030000020003" pitchFamily="2" charset="0"/>
              </a:rPr>
              <a:t>е</a:t>
            </a:r>
            <a:r>
              <a:rPr lang="ru-RU" sz="6000" dirty="0" err="1">
                <a:solidFill>
                  <a:srgbClr val="00CCFF"/>
                </a:solidFill>
                <a:latin typeface="Propisi" panose="02000508030000020003" pitchFamily="2" charset="0"/>
              </a:rPr>
              <a:t>р</a:t>
            </a:r>
            <a:endParaRPr lang="ru-RU" sz="6000" dirty="0">
              <a:solidFill>
                <a:srgbClr val="00CCFF"/>
              </a:solidFill>
              <a:latin typeface="Propisi" panose="02000508030000020003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0FF072-0BDE-4F09-9103-9D6F367EE7B8}"/>
              </a:ext>
            </a:extLst>
          </p:cNvPr>
          <p:cNvSpPr/>
          <p:nvPr/>
        </p:nvSpPr>
        <p:spPr>
          <a:xfrm>
            <a:off x="3226958" y="4466378"/>
            <a:ext cx="3334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00B0F0"/>
                </a:solidFill>
                <a:latin typeface="Propisi" panose="02000508030000020003" pitchFamily="2" charset="0"/>
              </a:rPr>
              <a:t>ш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е</a:t>
            </a:r>
            <a:r>
              <a:rPr lang="ru-RU" sz="6000" dirty="0">
                <a:solidFill>
                  <a:srgbClr val="00CCFF"/>
                </a:solidFill>
                <a:latin typeface="Propisi" panose="02000508030000020003" pitchFamily="2" charset="0"/>
              </a:rPr>
              <a:t>рст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CCFF"/>
                </a:solidFill>
                <a:latin typeface="Propisi" panose="02000508030000020003" pitchFamily="2" charset="0"/>
              </a:rPr>
              <a:t>кр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ы</a:t>
            </a:r>
            <a:r>
              <a:rPr lang="ru-RU" sz="6000" dirty="0">
                <a:solidFill>
                  <a:srgbClr val="00CCFF"/>
                </a:solidFill>
                <a:latin typeface="Propisi" panose="02000508030000020003" pitchFamily="2" charset="0"/>
              </a:rPr>
              <a:t>л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6E3DCF9F-A503-4033-A767-34FC048C541F}"/>
              </a:ext>
            </a:extLst>
          </p:cNvPr>
          <p:cNvCxnSpPr>
            <a:cxnSpLocks/>
          </p:cNvCxnSpPr>
          <p:nvPr/>
        </p:nvCxnSpPr>
        <p:spPr>
          <a:xfrm flipH="1">
            <a:off x="7093983" y="3956709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283A556-BBCB-48A6-AC3B-AE22715141B0}"/>
              </a:ext>
            </a:extLst>
          </p:cNvPr>
          <p:cNvCxnSpPr>
            <a:cxnSpLocks/>
          </p:cNvCxnSpPr>
          <p:nvPr/>
        </p:nvCxnSpPr>
        <p:spPr>
          <a:xfrm flipH="1">
            <a:off x="1966334" y="2712501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3C3C53B-3C7F-471D-9DDC-9D66648E7445}"/>
              </a:ext>
            </a:extLst>
          </p:cNvPr>
          <p:cNvCxnSpPr>
            <a:cxnSpLocks/>
          </p:cNvCxnSpPr>
          <p:nvPr/>
        </p:nvCxnSpPr>
        <p:spPr>
          <a:xfrm flipH="1">
            <a:off x="1983410" y="2054787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2C8A9451-F9C2-4B11-A751-6A5766AD1F55}"/>
              </a:ext>
            </a:extLst>
          </p:cNvPr>
          <p:cNvCxnSpPr>
            <a:cxnSpLocks/>
          </p:cNvCxnSpPr>
          <p:nvPr/>
        </p:nvCxnSpPr>
        <p:spPr>
          <a:xfrm flipH="1">
            <a:off x="648748" y="3392922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086FB44-36A3-4CA1-8E3A-6BCACA6F45C8}"/>
              </a:ext>
            </a:extLst>
          </p:cNvPr>
          <p:cNvCxnSpPr>
            <a:cxnSpLocks/>
          </p:cNvCxnSpPr>
          <p:nvPr/>
        </p:nvCxnSpPr>
        <p:spPr>
          <a:xfrm flipH="1">
            <a:off x="8180848" y="2712501"/>
            <a:ext cx="208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A823817-BA71-4BA7-BE2C-71789B832FF2}"/>
              </a:ext>
            </a:extLst>
          </p:cNvPr>
          <p:cNvCxnSpPr>
            <a:cxnSpLocks/>
          </p:cNvCxnSpPr>
          <p:nvPr/>
        </p:nvCxnSpPr>
        <p:spPr>
          <a:xfrm flipH="1" flipV="1">
            <a:off x="5683451" y="2742256"/>
            <a:ext cx="4789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F3535A9E-3EB8-45A5-ADE8-8449CF23CCA8}"/>
              </a:ext>
            </a:extLst>
          </p:cNvPr>
          <p:cNvCxnSpPr>
            <a:cxnSpLocks/>
          </p:cNvCxnSpPr>
          <p:nvPr/>
        </p:nvCxnSpPr>
        <p:spPr>
          <a:xfrm flipH="1">
            <a:off x="8285222" y="2039228"/>
            <a:ext cx="2173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C75FC26-34A9-4990-9EFA-3CEFD7B7D8F2}"/>
              </a:ext>
            </a:extLst>
          </p:cNvPr>
          <p:cNvCxnSpPr>
            <a:cxnSpLocks/>
          </p:cNvCxnSpPr>
          <p:nvPr/>
        </p:nvCxnSpPr>
        <p:spPr>
          <a:xfrm flipH="1">
            <a:off x="5175636" y="2073508"/>
            <a:ext cx="279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B524C3CC-D8E0-4CBF-888B-7DC67973E716}"/>
              </a:ext>
            </a:extLst>
          </p:cNvPr>
          <p:cNvCxnSpPr>
            <a:cxnSpLocks/>
          </p:cNvCxnSpPr>
          <p:nvPr/>
        </p:nvCxnSpPr>
        <p:spPr>
          <a:xfrm flipH="1">
            <a:off x="757791" y="3968182"/>
            <a:ext cx="222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5D2B9FF3-24C9-43F1-A735-E22C684DA5C1}"/>
              </a:ext>
            </a:extLst>
          </p:cNvPr>
          <p:cNvCxnSpPr>
            <a:cxnSpLocks/>
          </p:cNvCxnSpPr>
          <p:nvPr/>
        </p:nvCxnSpPr>
        <p:spPr>
          <a:xfrm flipH="1">
            <a:off x="1624730" y="3968182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9AB391FB-39D0-4A6F-A1A7-FA3B335FF566}"/>
              </a:ext>
            </a:extLst>
          </p:cNvPr>
          <p:cNvCxnSpPr>
            <a:cxnSpLocks/>
          </p:cNvCxnSpPr>
          <p:nvPr/>
        </p:nvCxnSpPr>
        <p:spPr>
          <a:xfrm flipH="1">
            <a:off x="6052159" y="3968182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22A98D74-2C21-429C-97C1-1E1F8DAFC421}"/>
              </a:ext>
            </a:extLst>
          </p:cNvPr>
          <p:cNvCxnSpPr>
            <a:cxnSpLocks/>
          </p:cNvCxnSpPr>
          <p:nvPr/>
        </p:nvCxnSpPr>
        <p:spPr>
          <a:xfrm flipH="1">
            <a:off x="6110051" y="3363101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4929E4E4-D802-4F66-91A1-A76CEB6D6219}"/>
              </a:ext>
            </a:extLst>
          </p:cNvPr>
          <p:cNvCxnSpPr>
            <a:cxnSpLocks/>
          </p:cNvCxnSpPr>
          <p:nvPr/>
        </p:nvCxnSpPr>
        <p:spPr>
          <a:xfrm flipH="1">
            <a:off x="7445512" y="3346826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F86D2C1F-4E2A-41D8-98A6-71B0F5F6C6DC}"/>
              </a:ext>
            </a:extLst>
          </p:cNvPr>
          <p:cNvCxnSpPr/>
          <p:nvPr/>
        </p:nvCxnSpPr>
        <p:spPr>
          <a:xfrm rot="5400000">
            <a:off x="7530628" y="2185032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5F1546BD-5D8E-4B4D-976F-378A513A7022}"/>
              </a:ext>
            </a:extLst>
          </p:cNvPr>
          <p:cNvCxnSpPr/>
          <p:nvPr/>
        </p:nvCxnSpPr>
        <p:spPr>
          <a:xfrm rot="5400000">
            <a:off x="2714257" y="3437883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AECF69A9-5A3F-4C9E-BCED-883F6F646B7B}"/>
              </a:ext>
            </a:extLst>
          </p:cNvPr>
          <p:cNvCxnSpPr>
            <a:cxnSpLocks/>
          </p:cNvCxnSpPr>
          <p:nvPr/>
        </p:nvCxnSpPr>
        <p:spPr>
          <a:xfrm rot="5400000">
            <a:off x="7234582" y="3434853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8652A3A3-4254-4E0E-806E-CBA3606512AF}"/>
              </a:ext>
            </a:extLst>
          </p:cNvPr>
          <p:cNvCxnSpPr>
            <a:cxnSpLocks/>
          </p:cNvCxnSpPr>
          <p:nvPr/>
        </p:nvCxnSpPr>
        <p:spPr>
          <a:xfrm rot="5400000">
            <a:off x="7245368" y="1504744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1E9AD704-9833-453C-A628-A0278AED7E3E}"/>
              </a:ext>
            </a:extLst>
          </p:cNvPr>
          <p:cNvCxnSpPr/>
          <p:nvPr/>
        </p:nvCxnSpPr>
        <p:spPr>
          <a:xfrm rot="5400000">
            <a:off x="3152321" y="1539380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1A22283D-CAF7-4010-A861-C5228FFD0E55}"/>
              </a:ext>
            </a:extLst>
          </p:cNvPr>
          <p:cNvCxnSpPr/>
          <p:nvPr/>
        </p:nvCxnSpPr>
        <p:spPr>
          <a:xfrm rot="5400000">
            <a:off x="7549857" y="2835352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0745463E-63AB-4237-9D31-342CF8522750}"/>
              </a:ext>
            </a:extLst>
          </p:cNvPr>
          <p:cNvCxnSpPr/>
          <p:nvPr/>
        </p:nvCxnSpPr>
        <p:spPr>
          <a:xfrm rot="5400000">
            <a:off x="3251394" y="2865405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2E43A-DB20-4806-B965-8B05E3F934DA}"/>
              </a:ext>
            </a:extLst>
          </p:cNvPr>
          <p:cNvSpPr/>
          <p:nvPr/>
        </p:nvSpPr>
        <p:spPr>
          <a:xfrm>
            <a:off x="1887658" y="202060"/>
            <a:ext cx="4815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«Три цвета»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68E1563-3331-423D-B9BA-C9412AAB65EF}"/>
              </a:ext>
            </a:extLst>
          </p:cNvPr>
          <p:cNvSpPr/>
          <p:nvPr/>
        </p:nvSpPr>
        <p:spPr>
          <a:xfrm>
            <a:off x="2712625" y="5160085"/>
            <a:ext cx="4421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п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’ 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и с т р у ш к а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3C3AFD2-CFE7-4665-B20D-CC496F525F94}"/>
              </a:ext>
            </a:extLst>
          </p:cNvPr>
          <p:cNvSpPr/>
          <p:nvPr/>
        </p:nvSpPr>
        <p:spPr>
          <a:xfrm>
            <a:off x="3304321" y="5719569"/>
            <a:ext cx="30155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66FF33"/>
                </a:solidFill>
                <a:latin typeface="Propisi" panose="02000508030000020003" pitchFamily="2" charset="0"/>
              </a:rPr>
              <a:t>п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е</a:t>
            </a:r>
            <a:r>
              <a:rPr lang="ru-RU" sz="6000" dirty="0">
                <a:solidFill>
                  <a:srgbClr val="00CCFF"/>
                </a:solidFill>
                <a:latin typeface="Propisi" panose="02000508030000020003" pitchFamily="2" charset="0"/>
              </a:rPr>
              <a:t>стр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у</a:t>
            </a:r>
            <a:r>
              <a:rPr lang="ru-RU" sz="6000" dirty="0">
                <a:solidFill>
                  <a:srgbClr val="00CCFF"/>
                </a:solidFill>
                <a:latin typeface="Propisi" panose="02000508030000020003" pitchFamily="2" charset="0"/>
              </a:rPr>
              <a:t>шк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6000" dirty="0">
              <a:solidFill>
                <a:srgbClr val="00CCFF"/>
              </a:solidFill>
              <a:latin typeface="Propisi" panose="02000508030000020003" pitchFamily="2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25F415E-2233-4619-B197-67262438BBD6}"/>
              </a:ext>
            </a:extLst>
          </p:cNvPr>
          <p:cNvGrpSpPr/>
          <p:nvPr/>
        </p:nvGrpSpPr>
        <p:grpSpPr>
          <a:xfrm>
            <a:off x="370800" y="2008547"/>
            <a:ext cx="8482372" cy="4444453"/>
            <a:chOff x="288039" y="2000821"/>
            <a:chExt cx="8482372" cy="4444453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524B5651-CDAF-4E76-BD97-5022BD417463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3905587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A51D080A-3171-441E-A9C6-B42A603D3BBB}"/>
                </a:ext>
              </a:extLst>
            </p:cNvPr>
            <p:cNvCxnSpPr>
              <a:cxnSpLocks/>
            </p:cNvCxnSpPr>
            <p:nvPr/>
          </p:nvCxnSpPr>
          <p:spPr>
            <a:xfrm>
              <a:off x="288039" y="3261802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9147555F-B152-4D0E-899C-23E2C3EEEBBE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2635743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078E8B90-EF65-48F1-8EBD-87B582B8BDEF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2000821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8D66BDF2-C074-4072-B858-4B49D01C09D3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5175431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4FAEC8D7-48F3-4FC4-9A25-2905431979C3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4540509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1C72614E-494F-40C6-BF59-9772AA3E5550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5810353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7D77F1C7-C353-40BE-AAF4-E0297F71F4D7}"/>
                </a:ext>
              </a:extLst>
            </p:cNvPr>
            <p:cNvCxnSpPr>
              <a:cxnSpLocks/>
            </p:cNvCxnSpPr>
            <p:nvPr/>
          </p:nvCxnSpPr>
          <p:spPr>
            <a:xfrm>
              <a:off x="373588" y="6445274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478D92B-11E8-47BE-8ABD-0E0B7A2A5BEF}"/>
              </a:ext>
            </a:extLst>
          </p:cNvPr>
          <p:cNvCxnSpPr>
            <a:cxnSpLocks/>
          </p:cNvCxnSpPr>
          <p:nvPr/>
        </p:nvCxnSpPr>
        <p:spPr>
          <a:xfrm flipH="1">
            <a:off x="7833988" y="3346826"/>
            <a:ext cx="238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74D3230B-5AAF-4722-8605-8CE1381E49AE}"/>
              </a:ext>
            </a:extLst>
          </p:cNvPr>
          <p:cNvCxnSpPr>
            <a:cxnSpLocks/>
          </p:cNvCxnSpPr>
          <p:nvPr/>
        </p:nvCxnSpPr>
        <p:spPr>
          <a:xfrm flipH="1">
            <a:off x="3246734" y="4609054"/>
            <a:ext cx="223635" cy="7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DFE0170B-41EA-49F3-B2E1-3639E9F77993}"/>
              </a:ext>
            </a:extLst>
          </p:cNvPr>
          <p:cNvCxnSpPr>
            <a:cxnSpLocks/>
          </p:cNvCxnSpPr>
          <p:nvPr/>
        </p:nvCxnSpPr>
        <p:spPr>
          <a:xfrm flipH="1">
            <a:off x="4838700" y="4603667"/>
            <a:ext cx="2647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62A2A7F8-19C0-4EC5-807C-930B74E96642}"/>
              </a:ext>
            </a:extLst>
          </p:cNvPr>
          <p:cNvCxnSpPr>
            <a:cxnSpLocks/>
          </p:cNvCxnSpPr>
          <p:nvPr/>
        </p:nvCxnSpPr>
        <p:spPr>
          <a:xfrm flipH="1">
            <a:off x="3453489" y="5865541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7A18D97D-3846-44B8-80B8-DAC7771AAF6E}"/>
              </a:ext>
            </a:extLst>
          </p:cNvPr>
          <p:cNvCxnSpPr>
            <a:cxnSpLocks/>
          </p:cNvCxnSpPr>
          <p:nvPr/>
        </p:nvCxnSpPr>
        <p:spPr>
          <a:xfrm flipH="1">
            <a:off x="3673885" y="6525344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071F45A7-41A8-4C66-A0D4-2A622CACF5AB}"/>
              </a:ext>
            </a:extLst>
          </p:cNvPr>
          <p:cNvCxnSpPr>
            <a:cxnSpLocks/>
          </p:cNvCxnSpPr>
          <p:nvPr/>
        </p:nvCxnSpPr>
        <p:spPr>
          <a:xfrm flipH="1" flipV="1">
            <a:off x="7428414" y="3964553"/>
            <a:ext cx="457200" cy="32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1E590E37-2F03-40EA-B1BA-622BA5713BE1}"/>
              </a:ext>
            </a:extLst>
          </p:cNvPr>
          <p:cNvCxnSpPr/>
          <p:nvPr/>
        </p:nvCxnSpPr>
        <p:spPr>
          <a:xfrm rot="5400000">
            <a:off x="5035094" y="5971554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98005740-199F-49B8-B026-75B42DE5A4BD}"/>
              </a:ext>
            </a:extLst>
          </p:cNvPr>
          <p:cNvCxnSpPr>
            <a:cxnSpLocks/>
          </p:cNvCxnSpPr>
          <p:nvPr/>
        </p:nvCxnSpPr>
        <p:spPr>
          <a:xfrm flipH="1">
            <a:off x="3673885" y="5257526"/>
            <a:ext cx="240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1520E737-F88F-4B7F-89C6-EA6A6677E7F6}"/>
              </a:ext>
            </a:extLst>
          </p:cNvPr>
          <p:cNvCxnSpPr>
            <a:cxnSpLocks/>
          </p:cNvCxnSpPr>
          <p:nvPr/>
        </p:nvCxnSpPr>
        <p:spPr>
          <a:xfrm flipH="1">
            <a:off x="4894241" y="5268081"/>
            <a:ext cx="240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EBC2BB40-55CA-45CD-A030-0AAD1A086551}"/>
              </a:ext>
            </a:extLst>
          </p:cNvPr>
          <p:cNvCxnSpPr/>
          <p:nvPr/>
        </p:nvCxnSpPr>
        <p:spPr>
          <a:xfrm rot="5400000">
            <a:off x="5229271" y="5387121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5951254" y="4725192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DE6840A3-6858-4379-9DC1-2A025EA645D9}"/>
              </a:ext>
            </a:extLst>
          </p:cNvPr>
          <p:cNvCxnSpPr/>
          <p:nvPr/>
        </p:nvCxnSpPr>
        <p:spPr>
          <a:xfrm rot="5400000">
            <a:off x="6184530" y="4134762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039BE671-F7BE-4B05-A75A-E4CBCADECEB0}"/>
              </a:ext>
            </a:extLst>
          </p:cNvPr>
          <p:cNvCxnSpPr/>
          <p:nvPr/>
        </p:nvCxnSpPr>
        <p:spPr>
          <a:xfrm rot="5400000">
            <a:off x="2676906" y="2172010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Управляющая кнопка: &quot;Вперед&quot; или &quot;Следующий&quot;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C787ED-07D4-45BC-87E2-7F1E248A6479}"/>
              </a:ext>
            </a:extLst>
          </p:cNvPr>
          <p:cNvSpPr/>
          <p:nvPr/>
        </p:nvSpPr>
        <p:spPr>
          <a:xfrm>
            <a:off x="8180848" y="6150149"/>
            <a:ext cx="506803" cy="3751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4CA64CCA-6D50-42EB-8392-5B6204CB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1484784"/>
            <a:ext cx="8064896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стр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т 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к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в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л шт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к 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е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ст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ь.</a:t>
            </a: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с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п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е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,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 с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п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е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т ст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р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к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</a:p>
          <a:p>
            <a:pPr>
              <a:spcBef>
                <a:spcPct val="50000"/>
              </a:spcBef>
            </a:pP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у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е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к С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а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ш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и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н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ы</a:t>
            </a:r>
            <a:r>
              <a:rPr lang="ru-RU" sz="5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anose="02000508030000020003" pitchFamily="2" charset="0"/>
                <a:cs typeface="Times New Roman" pitchFamily="18" charset="0"/>
              </a:rPr>
              <a:t>х п</a:t>
            </a:r>
            <a:r>
              <a:rPr lang="ru-RU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anose="02000508030000020003" pitchFamily="2" charset="0"/>
                <a:cs typeface="Times New Roman" pitchFamily="18" charset="0"/>
              </a:rPr>
              <a:t>ое</a:t>
            </a:r>
            <a:r>
              <a:rPr lang="ru-RU" sz="54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anose="02000508030000020003" pitchFamily="2" charset="0"/>
                <a:cs typeface="Times New Roman" pitchFamily="18" charset="0"/>
              </a:rPr>
              <a:t>ст</a:t>
            </a:r>
            <a:r>
              <a:rPr lang="ru-RU" sz="54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anose="02000508030000020003" pitchFamily="2" charset="0"/>
                <a:cs typeface="Times New Roman" pitchFamily="18" charset="0"/>
              </a:rPr>
              <a:t>ь.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65DA1A6-DEB4-460E-8C8C-207429FD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48680"/>
            <a:ext cx="5076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ln>
                  <a:solidFill>
                    <a:srgbClr val="003399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Проверь свою запись!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12D83EB-5D25-4C35-BF33-3D32E49B9F3A}"/>
              </a:ext>
            </a:extLst>
          </p:cNvPr>
          <p:cNvCxnSpPr/>
          <p:nvPr/>
        </p:nvCxnSpPr>
        <p:spPr>
          <a:xfrm>
            <a:off x="301581" y="2204864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B2A4AA-1042-48BB-A6A1-F1BC62F5E9F8}"/>
              </a:ext>
            </a:extLst>
          </p:cNvPr>
          <p:cNvCxnSpPr/>
          <p:nvPr/>
        </p:nvCxnSpPr>
        <p:spPr>
          <a:xfrm>
            <a:off x="301581" y="3429000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90332AE-9EA7-40D3-B826-27CB8F1CCF7A}"/>
              </a:ext>
            </a:extLst>
          </p:cNvPr>
          <p:cNvCxnSpPr/>
          <p:nvPr/>
        </p:nvCxnSpPr>
        <p:spPr>
          <a:xfrm>
            <a:off x="467545" y="5877272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4CF2226-7D35-4542-BF66-AE3D68DF957B}"/>
              </a:ext>
            </a:extLst>
          </p:cNvPr>
          <p:cNvCxnSpPr/>
          <p:nvPr/>
        </p:nvCxnSpPr>
        <p:spPr>
          <a:xfrm>
            <a:off x="373588" y="4653136"/>
            <a:ext cx="839682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Управляющая кнопка: &quot;Вперед&quot; или &quot;Следующий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512E9BD-E406-4EC2-BDDB-01E06B7D6CE7}"/>
              </a:ext>
            </a:extLst>
          </p:cNvPr>
          <p:cNvSpPr/>
          <p:nvPr/>
        </p:nvSpPr>
        <p:spPr>
          <a:xfrm>
            <a:off x="8172400" y="6237314"/>
            <a:ext cx="526004" cy="28803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3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CAE374B-E66E-4645-8061-372019AFB192}"/>
              </a:ext>
            </a:extLst>
          </p:cNvPr>
          <p:cNvGrpSpPr/>
          <p:nvPr/>
        </p:nvGrpSpPr>
        <p:grpSpPr>
          <a:xfrm>
            <a:off x="-2628800" y="2532041"/>
            <a:ext cx="2880320" cy="4330151"/>
            <a:chOff x="1187624" y="2204864"/>
            <a:chExt cx="2880320" cy="433015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F75E913-03A7-4647-9CA1-67E48BE0ED05}"/>
                </a:ext>
              </a:extLst>
            </p:cNvPr>
            <p:cNvGrpSpPr/>
            <p:nvPr/>
          </p:nvGrpSpPr>
          <p:grpSpPr>
            <a:xfrm>
              <a:off x="1187624" y="2204864"/>
              <a:ext cx="2880320" cy="4294755"/>
              <a:chOff x="1187622" y="3140969"/>
              <a:chExt cx="2376266" cy="3528392"/>
            </a:xfrm>
          </p:grpSpPr>
          <p:pic>
            <p:nvPicPr>
              <p:cNvPr id="12" name="Picture 23" descr="насос">
                <a:extLst>
                  <a:ext uri="{FF2B5EF4-FFF2-40B4-BE49-F238E27FC236}">
                    <a16:creationId xmlns:a16="http://schemas.microsoft.com/office/drawing/2014/main" id="{6BBE54A0-A12F-44B7-8EAA-CD7AB76396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1187622" y="3140969"/>
                <a:ext cx="2376266" cy="3528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E3299FE-6D16-41CB-8AB7-03E1001DD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32446">
                <a:off x="1288051" y="3275667"/>
                <a:ext cx="1769783" cy="1204413"/>
              </a:xfrm>
              <a:prstGeom prst="rect">
                <a:avLst/>
              </a:prstGeom>
            </p:spPr>
          </p:pic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1A4E759-06DC-4162-910D-36C62D84A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557335"/>
              <a:ext cx="1176611" cy="9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3F5D39-D16A-4692-A411-BFD99D54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426">
            <a:off x="3016636" y="330497"/>
            <a:ext cx="2742467" cy="1335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49CBAA9-A39C-4F1B-AA1D-AB91DBE5B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5230" y="1197135"/>
            <a:ext cx="461864" cy="4618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C1725-5438-44C3-98FE-041557B0FB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4571"/>
          <a:stretch/>
        </p:blipFill>
        <p:spPr>
          <a:xfrm rot="20074448">
            <a:off x="4466842" y="1949422"/>
            <a:ext cx="1829614" cy="26800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F668C7-E143-49A4-A0CE-88C74C399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4571"/>
          <a:stretch/>
        </p:blipFill>
        <p:spPr>
          <a:xfrm rot="20074448">
            <a:off x="5084410" y="2711055"/>
            <a:ext cx="843442" cy="12354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5C6EF1-FEFA-49C4-BB26-FB5E36FE9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4544">
            <a:off x="4327740" y="1914939"/>
            <a:ext cx="2107816" cy="27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4.72222E-6 -3.7037E-6 L 0.39375 0.003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AC0C41-DEBC-43CD-B2EE-37F76AED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2" y="188639"/>
            <a:ext cx="88491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AF04C-A5F4-4416-B6CE-E402D2C1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47256"/>
            <a:ext cx="1512168" cy="2001762"/>
          </a:xfrm>
          <a:prstGeom prst="rect">
            <a:avLst/>
          </a:prstGeom>
        </p:spPr>
      </p:pic>
      <p:pic>
        <p:nvPicPr>
          <p:cNvPr id="4" name="Picture 23" descr="насос">
            <a:extLst>
              <a:ext uri="{FF2B5EF4-FFF2-40B4-BE49-F238E27FC236}">
                <a16:creationId xmlns:a16="http://schemas.microsoft.com/office/drawing/2014/main" id="{FDE61637-EAF1-48A6-A4CA-2AE7EE93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048137"/>
            <a:ext cx="1152128" cy="149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8215" y="3018791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5DD53A-5F42-47C7-A2A7-2AFB55884A11}"/>
              </a:ext>
            </a:extLst>
          </p:cNvPr>
          <p:cNvSpPr/>
          <p:nvPr/>
        </p:nvSpPr>
        <p:spPr>
          <a:xfrm>
            <a:off x="3086753" y="2231201"/>
            <a:ext cx="65443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Шарик, шарик я воздушный!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Непоседа непослушный!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Я из рук рванулся сразу,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Видно плохо был привязан.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Я лечу всё выше, выше,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И уже под самой крышей: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Ша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–шо – шу – ши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ше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!»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B4C30A-F2E3-4551-9359-647B1DDF7DFD}"/>
              </a:ext>
            </a:extLst>
          </p:cNvPr>
          <p:cNvSpPr/>
          <p:nvPr/>
        </p:nvSpPr>
        <p:spPr>
          <a:xfrm>
            <a:off x="2933570" y="465701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0033CC"/>
                </a:solidFill>
                <a:latin typeface="Comic Sans MS" panose="030F0702030302020204" pitchFamily="66" charset="0"/>
              </a:rPr>
              <a:t>Это шарик Шурик.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941768-A842-41DC-9DCC-930CF7A8B777}"/>
              </a:ext>
            </a:extLst>
          </p:cNvPr>
          <p:cNvSpPr/>
          <p:nvPr/>
        </p:nvSpPr>
        <p:spPr>
          <a:xfrm>
            <a:off x="683568" y="1278437"/>
            <a:ext cx="7481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Включите музыку               и спойте песенку шарика: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793A59-7E8F-49A0-975D-4F891FE36B4D}"/>
              </a:ext>
            </a:extLst>
          </p:cNvPr>
          <p:cNvSpPr/>
          <p:nvPr/>
        </p:nvSpPr>
        <p:spPr>
          <a:xfrm>
            <a:off x="945541" y="5539775"/>
            <a:ext cx="6803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Какой звук любит шарик Шурик?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D208C8-BB1A-4322-8C0F-7D36B8AF7C64}"/>
              </a:ext>
            </a:extLst>
          </p:cNvPr>
          <p:cNvSpPr/>
          <p:nvPr/>
        </p:nvSpPr>
        <p:spPr>
          <a:xfrm>
            <a:off x="997687" y="599218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ш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7B240F-99F1-4A7C-978C-12D550E7C0A9}"/>
              </a:ext>
            </a:extLst>
          </p:cNvPr>
          <p:cNvSpPr/>
          <p:nvPr/>
        </p:nvSpPr>
        <p:spPr>
          <a:xfrm>
            <a:off x="3338001" y="1309314"/>
            <a:ext cx="460311" cy="448816"/>
          </a:xfrm>
          <a:prstGeom prst="round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D2D7D8-EDC7-4058-B542-4B848ABB3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9697"/>
            <a:ext cx="2197108" cy="2908465"/>
          </a:xfrm>
          <a:prstGeom prst="rect">
            <a:avLst/>
          </a:prstGeom>
        </p:spPr>
      </p:pic>
      <p:pic>
        <p:nvPicPr>
          <p:cNvPr id="11" name="шарик1">
            <a:hlinkClick r:id="" action="ppaction://media"/>
            <a:extLst>
              <a:ext uri="{FF2B5EF4-FFF2-40B4-BE49-F238E27FC236}">
                <a16:creationId xmlns:a16="http://schemas.microsoft.com/office/drawing/2014/main" id="{C29EE123-06B6-4761-BE79-006CE325D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8001" y="1321441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5DD53A-5F42-47C7-A2A7-2AFB55884A11}"/>
              </a:ext>
            </a:extLst>
          </p:cNvPr>
          <p:cNvSpPr/>
          <p:nvPr/>
        </p:nvSpPr>
        <p:spPr>
          <a:xfrm>
            <a:off x="1763688" y="3763859"/>
            <a:ext cx="65443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Жил был насос, жил был насос, </a:t>
            </a:r>
            <a:b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Любил смеяться он до слёз! 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Любил качать он колесо: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Са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су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сы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сэ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со!»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B4C30A-F2E3-4551-9359-647B1DDF7DFD}"/>
              </a:ext>
            </a:extLst>
          </p:cNvPr>
          <p:cNvSpPr/>
          <p:nvPr/>
        </p:nvSpPr>
        <p:spPr>
          <a:xfrm>
            <a:off x="2905518" y="743109"/>
            <a:ext cx="3332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0033CC"/>
                </a:solidFill>
                <a:latin typeface="Comic Sans MS" panose="030F0702030302020204" pitchFamily="66" charset="0"/>
              </a:rPr>
              <a:t>Это насос Самсон.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941768-A842-41DC-9DCC-930CF7A8B777}"/>
              </a:ext>
            </a:extLst>
          </p:cNvPr>
          <p:cNvSpPr/>
          <p:nvPr/>
        </p:nvSpPr>
        <p:spPr>
          <a:xfrm>
            <a:off x="1170187" y="3183391"/>
            <a:ext cx="7481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Включите музыку               и спойте песенку насоса: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793A59-7E8F-49A0-975D-4F891FE36B4D}"/>
              </a:ext>
            </a:extLst>
          </p:cNvPr>
          <p:cNvSpPr/>
          <p:nvPr/>
        </p:nvSpPr>
        <p:spPr>
          <a:xfrm>
            <a:off x="1170187" y="5691022"/>
            <a:ext cx="6803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Какой звук любит насос Самсон?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D208C8-BB1A-4322-8C0F-7D36B8AF7C64}"/>
              </a:ext>
            </a:extLst>
          </p:cNvPr>
          <p:cNvSpPr/>
          <p:nvPr/>
        </p:nvSpPr>
        <p:spPr>
          <a:xfrm>
            <a:off x="1170187" y="609352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3" descr="насос">
            <a:extLst>
              <a:ext uri="{FF2B5EF4-FFF2-40B4-BE49-F238E27FC236}">
                <a16:creationId xmlns:a16="http://schemas.microsoft.com/office/drawing/2014/main" id="{C7B0A94B-A22D-4842-8064-9C4E7A54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6052" y="1051644"/>
            <a:ext cx="1705274" cy="221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апа Насос">
            <a:hlinkClick r:id="" action="ppaction://media"/>
            <a:extLst>
              <a:ext uri="{FF2B5EF4-FFF2-40B4-BE49-F238E27FC236}">
                <a16:creationId xmlns:a16="http://schemas.microsoft.com/office/drawing/2014/main" id="{BD221658-AC5F-45AE-B211-0603B1F55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94099" y="3194450"/>
            <a:ext cx="448816" cy="44881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7B240F-99F1-4A7C-978C-12D550E7C0A9}"/>
              </a:ext>
            </a:extLst>
          </p:cNvPr>
          <p:cNvSpPr/>
          <p:nvPr/>
        </p:nvSpPr>
        <p:spPr>
          <a:xfrm>
            <a:off x="3782604" y="3192055"/>
            <a:ext cx="460311" cy="448816"/>
          </a:xfrm>
          <a:prstGeom prst="round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C736F87-A6CD-4133-92C1-38A1718240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6858000"/>
            <a:ext cx="400111" cy="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7149" y="2780928"/>
            <a:ext cx="4589702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Звуки</a:t>
            </a:r>
            <a:r>
              <a:rPr lang="ru-RU" sz="3600" b="1" kern="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[ш] - [с]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D2557B-D14A-4492-B386-9ECBFB593671}"/>
              </a:ext>
            </a:extLst>
          </p:cNvPr>
          <p:cNvSpPr/>
          <p:nvPr/>
        </p:nvSpPr>
        <p:spPr>
          <a:xfrm>
            <a:off x="1691680" y="404664"/>
            <a:ext cx="6756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же звуки мы будем сравнивать?</a:t>
            </a:r>
          </a:p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-Щёлкните мышкой и проверьте свой ответ!</a:t>
            </a:r>
          </a:p>
        </p:txBody>
      </p:sp>
    </p:spTree>
    <p:extLst>
      <p:ext uri="{BB962C8B-B14F-4D97-AF65-F5344CB8AC3E}">
        <p14:creationId xmlns:p14="http://schemas.microsoft.com/office/powerpoint/2010/main" val="40216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1661728" y="3607128"/>
            <a:ext cx="788375" cy="59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[ш]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631810" y="1218802"/>
            <a:ext cx="592635" cy="4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 rot="10800000" flipV="1">
            <a:off x="1946443" y="1796928"/>
            <a:ext cx="0" cy="482999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8" name="Picture 14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483" y="4243739"/>
            <a:ext cx="72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musician_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2525" y="5358642"/>
            <a:ext cx="641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1858685" y="4859689"/>
            <a:ext cx="428625" cy="42403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WordArt 4"/>
          <p:cNvSpPr>
            <a:spLocks noChangeArrowheads="1" noChangeShapeType="1" noTextEdit="1"/>
          </p:cNvSpPr>
          <p:nvPr/>
        </p:nvSpPr>
        <p:spPr bwMode="auto">
          <a:xfrm>
            <a:off x="5496166" y="3581516"/>
            <a:ext cx="679936" cy="6319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[с]</a:t>
            </a:r>
          </a:p>
        </p:txBody>
      </p:sp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6269681" y="1218802"/>
            <a:ext cx="522365" cy="4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12306" name="Line 7"/>
          <p:cNvSpPr>
            <a:spLocks noChangeShapeType="1"/>
          </p:cNvSpPr>
          <p:nvPr/>
        </p:nvSpPr>
        <p:spPr bwMode="auto">
          <a:xfrm rot="10800000" flipV="1">
            <a:off x="6050517" y="1796928"/>
            <a:ext cx="299264" cy="402224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7" name="Picture 13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7129" y="4243739"/>
            <a:ext cx="71437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638120" y="4889969"/>
            <a:ext cx="428625" cy="42403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7" name="Picture 14" descr="C:\Documents and Settings\larisa\Мои документы\Мои рисунки\к арт гимн\ухо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6063" y="3761769"/>
            <a:ext cx="334471" cy="40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5" descr="C:\Documents and Settings\larisa\Мои документы\Мои рисунки\к арт гимн\ручка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2413" y="1264655"/>
            <a:ext cx="534363" cy="4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6" descr="C:\Documents and Settings\larisa\Мои документы\Мои рисунки\к арт гимн\рот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2413" y="3835659"/>
            <a:ext cx="485128" cy="2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9" descr="C:\Documents and Settings\larisa\Мои документы\Мои рисунки\к арт гимн\глаз_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7855" y="1390078"/>
            <a:ext cx="534363" cy="35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4" descr="Рисунок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3607128"/>
            <a:ext cx="714375" cy="71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4DC9565-7635-43FE-8589-067F63E9A2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93" y="2319871"/>
            <a:ext cx="964389" cy="1276629"/>
          </a:xfrm>
          <a:prstGeom prst="rect">
            <a:avLst/>
          </a:prstGeom>
        </p:spPr>
      </p:pic>
      <p:pic>
        <p:nvPicPr>
          <p:cNvPr id="23" name="Picture 23" descr="насос">
            <a:extLst>
              <a:ext uri="{FF2B5EF4-FFF2-40B4-BE49-F238E27FC236}">
                <a16:creationId xmlns:a16="http://schemas.microsoft.com/office/drawing/2014/main" id="{290CD191-5142-4180-ADD5-1801D20B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62350" y="2146833"/>
            <a:ext cx="1083070" cy="140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musician_cat">
            <a:extLst>
              <a:ext uri="{FF2B5EF4-FFF2-40B4-BE49-F238E27FC236}">
                <a16:creationId xmlns:a16="http://schemas.microsoft.com/office/drawing/2014/main" id="{CF28B3D2-4DA3-43A4-B0D1-A8C68F18F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459" y="5414364"/>
            <a:ext cx="641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WordArt 5">
            <a:extLst>
              <a:ext uri="{FF2B5EF4-FFF2-40B4-BE49-F238E27FC236}">
                <a16:creationId xmlns:a16="http://schemas.microsoft.com/office/drawing/2014/main" id="{70057B91-9874-480C-BEB7-B54502E147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67401" y="3586527"/>
            <a:ext cx="927500" cy="595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[с</a:t>
            </a:r>
            <a:r>
              <a:rPr lang="en-US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pic>
        <p:nvPicPr>
          <p:cNvPr id="33" name="Picture 13" descr="ворота закрыты">
            <a:extLst>
              <a:ext uri="{FF2B5EF4-FFF2-40B4-BE49-F238E27FC236}">
                <a16:creationId xmlns:a16="http://schemas.microsoft.com/office/drawing/2014/main" id="{73B9B67A-06C6-4554-AC0B-DF0433BF5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9201" y="4243739"/>
            <a:ext cx="72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1" descr="musician_cat">
            <a:extLst>
              <a:ext uri="{FF2B5EF4-FFF2-40B4-BE49-F238E27FC236}">
                <a16:creationId xmlns:a16="http://schemas.microsoft.com/office/drawing/2014/main" id="{1BF8B6DA-6878-4A50-906F-821769017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1585" y="5414364"/>
            <a:ext cx="6016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5">
            <a:extLst>
              <a:ext uri="{FF2B5EF4-FFF2-40B4-BE49-F238E27FC236}">
                <a16:creationId xmlns:a16="http://schemas.microsoft.com/office/drawing/2014/main" id="{2B1824EE-6ED1-49D0-9176-E6C77C3D2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585" y="4859688"/>
            <a:ext cx="428625" cy="424039"/>
          </a:xfrm>
          <a:prstGeom prst="rect">
            <a:avLst/>
          </a:prstGeom>
          <a:solidFill>
            <a:srgbClr val="00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48" name="Picture 15" descr="насосики">
            <a:extLst>
              <a:ext uri="{FF2B5EF4-FFF2-40B4-BE49-F238E27FC236}">
                <a16:creationId xmlns:a16="http://schemas.microsoft.com/office/drawing/2014/main" id="{9F26B9BC-9EBD-4E6B-ACC6-E6A51E79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94676" y="2442323"/>
            <a:ext cx="1329168" cy="8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Line 7">
            <a:extLst>
              <a:ext uri="{FF2B5EF4-FFF2-40B4-BE49-F238E27FC236}">
                <a16:creationId xmlns:a16="http://schemas.microsoft.com/office/drawing/2014/main" id="{3E2D6FE1-8530-4E8A-ADAD-C44EB8F7CD77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731049" y="1816812"/>
            <a:ext cx="333952" cy="365574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8BF7F3-37E2-4CD7-8FBA-281100B74B5C}"/>
              </a:ext>
            </a:extLst>
          </p:cNvPr>
          <p:cNvSpPr/>
          <p:nvPr/>
        </p:nvSpPr>
        <p:spPr>
          <a:xfrm>
            <a:off x="1099425" y="288013"/>
            <a:ext cx="7486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Устно дайте фонетическую характеристику каждому звуку!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11425</TotalTime>
  <Words>1709</Words>
  <Application>Microsoft Office PowerPoint</Application>
  <PresentationFormat>Экран (4:3)</PresentationFormat>
  <Paragraphs>265</Paragraphs>
  <Slides>38</Slides>
  <Notes>11</Notes>
  <HiddenSlides>0</HiddenSlides>
  <MMClips>36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Calibri</vt:lpstr>
      <vt:lpstr>Comic Sans MS</vt:lpstr>
      <vt:lpstr>Corbel</vt:lpstr>
      <vt:lpstr>Garamond</vt:lpstr>
      <vt:lpstr>Monotype Corsiva</vt:lpstr>
      <vt:lpstr>Propisi</vt:lpstr>
      <vt:lpstr>Segoe UI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и предложение</dc:title>
  <dc:creator>User LC</dc:creator>
  <cp:lastModifiedBy>Алена</cp:lastModifiedBy>
  <cp:revision>669</cp:revision>
  <dcterms:created xsi:type="dcterms:W3CDTF">2013-06-04T17:42:42Z</dcterms:created>
  <dcterms:modified xsi:type="dcterms:W3CDTF">2021-06-14T15:36:18Z</dcterms:modified>
</cp:coreProperties>
</file>