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81" r:id="rId3"/>
    <p:sldId id="282" r:id="rId4"/>
    <p:sldId id="275" r:id="rId5"/>
    <p:sldId id="301" r:id="rId6"/>
    <p:sldId id="276" r:id="rId7"/>
    <p:sldId id="277" r:id="rId8"/>
    <p:sldId id="291" r:id="rId9"/>
    <p:sldId id="285" r:id="rId10"/>
    <p:sldId id="294" r:id="rId11"/>
    <p:sldId id="270" r:id="rId12"/>
    <p:sldId id="299" r:id="rId13"/>
    <p:sldId id="292" r:id="rId14"/>
    <p:sldId id="300" r:id="rId15"/>
    <p:sldId id="256" r:id="rId16"/>
    <p:sldId id="257" r:id="rId17"/>
    <p:sldId id="258" r:id="rId18"/>
    <p:sldId id="290" r:id="rId19"/>
    <p:sldId id="268" r:id="rId20"/>
    <p:sldId id="269" r:id="rId21"/>
    <p:sldId id="296" r:id="rId22"/>
    <p:sldId id="297" r:id="rId23"/>
    <p:sldId id="29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99"/>
    <a:srgbClr val="0000FF"/>
    <a:srgbClr val="800080"/>
    <a:srgbClr val="8C19FF"/>
    <a:srgbClr val="0066FF"/>
    <a:srgbClr val="6600FF"/>
    <a:srgbClr val="00863D"/>
    <a:srgbClr val="00FA71"/>
    <a:srgbClr val="C5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7" autoAdjust="0"/>
    <p:restoredTop sz="94660"/>
  </p:normalViewPr>
  <p:slideViewPr>
    <p:cSldViewPr>
      <p:cViewPr>
        <p:scale>
          <a:sx n="69" d="100"/>
          <a:sy n="69" d="100"/>
        </p:scale>
        <p:origin x="-486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7918E-3206-4615-811A-F106210BEADF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D7097-A449-44B8-8708-0673FA9A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285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D7097-A449-44B8-8708-0673FA9A53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0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4469-3214-4879-80CD-042FD1288B1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857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D7097-A449-44B8-8708-0673FA9A53E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938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D7097-A449-44B8-8708-0673FA9A53E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2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D7097-A449-44B8-8708-0673FA9A53E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40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D7097-A449-44B8-8708-0673FA9A53E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1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D7097-A449-44B8-8708-0673FA9A53E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09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2.png"/><Relationship Id="rId26" Type="http://schemas.openxmlformats.org/officeDocument/2006/relationships/image" Target="../media/image118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1.png"/><Relationship Id="rId2" Type="http://schemas.openxmlformats.org/officeDocument/2006/relationships/image" Target="../media/image101.png"/><Relationship Id="rId29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11" Type="http://schemas.openxmlformats.org/officeDocument/2006/relationships/image" Target="../media/image120.png"/><Relationship Id="rId5" Type="http://schemas.openxmlformats.org/officeDocument/2006/relationships/image" Target="../media/image113.png"/><Relationship Id="rId15" Type="http://schemas.openxmlformats.org/officeDocument/2006/relationships/image" Target="../media/image124.png"/><Relationship Id="rId28" Type="http://schemas.openxmlformats.org/officeDocument/2006/relationships/image" Target="../media/image126.png"/><Relationship Id="rId10" Type="http://schemas.openxmlformats.org/officeDocument/2006/relationships/image" Target="../media/image119.png"/><Relationship Id="rId31" Type="http://schemas.openxmlformats.org/officeDocument/2006/relationships/image" Target="../media/image129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3.png"/><Relationship Id="rId27" Type="http://schemas.openxmlformats.org/officeDocument/2006/relationships/image" Target="../media/image125.png"/><Relationship Id="rId30" Type="http://schemas.openxmlformats.org/officeDocument/2006/relationships/image" Target="../media/image128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2.png"/><Relationship Id="rId18" Type="http://schemas.openxmlformats.org/officeDocument/2006/relationships/image" Target="../media/image1510.png"/><Relationship Id="rId26" Type="http://schemas.openxmlformats.org/officeDocument/2006/relationships/image" Target="../media/image231.png"/><Relationship Id="rId3" Type="http://schemas.openxmlformats.org/officeDocument/2006/relationships/image" Target="../media/image213.png"/><Relationship Id="rId21" Type="http://schemas.openxmlformats.org/officeDocument/2006/relationships/image" Target="../media/image1492.png"/><Relationship Id="rId34" Type="http://schemas.openxmlformats.org/officeDocument/2006/relationships/image" Target="../media/image271.png"/><Relationship Id="rId7" Type="http://schemas.openxmlformats.org/officeDocument/2006/relationships/image" Target="../media/image612.png"/><Relationship Id="rId12" Type="http://schemas.openxmlformats.org/officeDocument/2006/relationships/image" Target="../media/image131.png"/><Relationship Id="rId17" Type="http://schemas.openxmlformats.org/officeDocument/2006/relationships/image" Target="../media/image1410.png"/><Relationship Id="rId25" Type="http://schemas.openxmlformats.org/officeDocument/2006/relationships/image" Target="../media/image134.png"/><Relationship Id="rId33" Type="http://schemas.openxmlformats.org/officeDocument/2006/relationships/image" Target="../media/image301.png"/><Relationship Id="rId2" Type="http://schemas.openxmlformats.org/officeDocument/2006/relationships/image" Target="../media/image173.png"/><Relationship Id="rId16" Type="http://schemas.openxmlformats.org/officeDocument/2006/relationships/image" Target="../media/image1311.png"/><Relationship Id="rId20" Type="http://schemas.openxmlformats.org/officeDocument/2006/relationships/image" Target="../media/image133.png"/><Relationship Id="rId29" Type="http://schemas.openxmlformats.org/officeDocument/2006/relationships/image" Target="../media/image2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2.png"/><Relationship Id="rId11" Type="http://schemas.openxmlformats.org/officeDocument/2006/relationships/image" Target="../media/image130.png"/><Relationship Id="rId24" Type="http://schemas.openxmlformats.org/officeDocument/2006/relationships/image" Target="../media/image214.png"/><Relationship Id="rId32" Type="http://schemas.openxmlformats.org/officeDocument/2006/relationships/image" Target="../media/image291.png"/><Relationship Id="rId5" Type="http://schemas.openxmlformats.org/officeDocument/2006/relationships/image" Target="../media/image158.png"/><Relationship Id="rId15" Type="http://schemas.openxmlformats.org/officeDocument/2006/relationships/image" Target="../media/image1210.png"/><Relationship Id="rId23" Type="http://schemas.openxmlformats.org/officeDocument/2006/relationships/image" Target="../media/image160.png"/><Relationship Id="rId28" Type="http://schemas.openxmlformats.org/officeDocument/2006/relationships/image" Target="../media/image251.png"/><Relationship Id="rId36" Type="http://schemas.openxmlformats.org/officeDocument/2006/relationships/image" Target="../media/image162.png"/><Relationship Id="rId10" Type="http://schemas.openxmlformats.org/officeDocument/2006/relationships/image" Target="../media/image1170.png"/><Relationship Id="rId19" Type="http://schemas.openxmlformats.org/officeDocument/2006/relationships/image" Target="../media/image132.png"/><Relationship Id="rId31" Type="http://schemas.openxmlformats.org/officeDocument/2006/relationships/image" Target="../media/image281.png"/><Relationship Id="rId4" Type="http://schemas.openxmlformats.org/officeDocument/2006/relationships/image" Target="../media/image314.png"/><Relationship Id="rId9" Type="http://schemas.openxmlformats.org/officeDocument/2006/relationships/image" Target="../media/image812.png"/><Relationship Id="rId14" Type="http://schemas.openxmlformats.org/officeDocument/2006/relationships/image" Target="../media/image1111.png"/><Relationship Id="rId22" Type="http://schemas.openxmlformats.org/officeDocument/2006/relationships/image" Target="../media/image159.png"/><Relationship Id="rId30" Type="http://schemas.openxmlformats.org/officeDocument/2006/relationships/image" Target="../media/image241.png"/><Relationship Id="rId35" Type="http://schemas.openxmlformats.org/officeDocument/2006/relationships/image" Target="../media/image321.png"/><Relationship Id="rId8" Type="http://schemas.openxmlformats.org/officeDocument/2006/relationships/image" Target="../media/image72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2.png"/><Relationship Id="rId18" Type="http://schemas.openxmlformats.org/officeDocument/2006/relationships/image" Target="../media/image461.png"/><Relationship Id="rId26" Type="http://schemas.openxmlformats.org/officeDocument/2006/relationships/image" Target="../media/image541.png"/><Relationship Id="rId39" Type="http://schemas.openxmlformats.org/officeDocument/2006/relationships/image" Target="../media/image670.png"/><Relationship Id="rId21" Type="http://schemas.openxmlformats.org/officeDocument/2006/relationships/image" Target="../media/image491.png"/><Relationship Id="rId34" Type="http://schemas.openxmlformats.org/officeDocument/2006/relationships/image" Target="../media/image614.png"/><Relationship Id="rId42" Type="http://schemas.openxmlformats.org/officeDocument/2006/relationships/image" Target="../media/image1591.png"/><Relationship Id="rId7" Type="http://schemas.openxmlformats.org/officeDocument/2006/relationships/image" Target="../media/image351.png"/><Relationship Id="rId2" Type="http://schemas.openxmlformats.org/officeDocument/2006/relationships/image" Target="../media/image943.png"/><Relationship Id="rId16" Type="http://schemas.openxmlformats.org/officeDocument/2006/relationships/image" Target="../media/image441.png"/><Relationship Id="rId20" Type="http://schemas.openxmlformats.org/officeDocument/2006/relationships/image" Target="../media/image481.png"/><Relationship Id="rId29" Type="http://schemas.openxmlformats.org/officeDocument/2006/relationships/image" Target="../media/image163.png"/><Relationship Id="rId41" Type="http://schemas.openxmlformats.org/officeDocument/2006/relationships/image" Target="../media/image5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1.png"/><Relationship Id="rId11" Type="http://schemas.openxmlformats.org/officeDocument/2006/relationships/image" Target="../media/image391.png"/><Relationship Id="rId24" Type="http://schemas.openxmlformats.org/officeDocument/2006/relationships/image" Target="../media/image521.png"/><Relationship Id="rId32" Type="http://schemas.openxmlformats.org/officeDocument/2006/relationships/image" Target="../media/image591.png"/><Relationship Id="rId40" Type="http://schemas.openxmlformats.org/officeDocument/2006/relationships/image" Target="../media/image641.png"/><Relationship Id="rId45" Type="http://schemas.openxmlformats.org/officeDocument/2006/relationships/image" Target="../media/image730.png"/><Relationship Id="rId5" Type="http://schemas.openxmlformats.org/officeDocument/2006/relationships/image" Target="../media/image331.png"/><Relationship Id="rId15" Type="http://schemas.openxmlformats.org/officeDocument/2006/relationships/image" Target="../media/image431.png"/><Relationship Id="rId23" Type="http://schemas.openxmlformats.org/officeDocument/2006/relationships/image" Target="../media/image514.png"/><Relationship Id="rId28" Type="http://schemas.openxmlformats.org/officeDocument/2006/relationships/image" Target="../media/image561.png"/><Relationship Id="rId36" Type="http://schemas.openxmlformats.org/officeDocument/2006/relationships/image" Target="../media/image631.png"/><Relationship Id="rId10" Type="http://schemas.openxmlformats.org/officeDocument/2006/relationships/image" Target="../media/image381.png"/><Relationship Id="rId19" Type="http://schemas.openxmlformats.org/officeDocument/2006/relationships/image" Target="../media/image471.png"/><Relationship Id="rId31" Type="http://schemas.openxmlformats.org/officeDocument/2006/relationships/image" Target="../media/image581.png"/><Relationship Id="rId44" Type="http://schemas.openxmlformats.org/officeDocument/2006/relationships/image" Target="../media/image261.png"/><Relationship Id="rId4" Type="http://schemas.openxmlformats.org/officeDocument/2006/relationships/image" Target="../media/image312.png"/><Relationship Id="rId9" Type="http://schemas.openxmlformats.org/officeDocument/2006/relationships/image" Target="../media/image371.png"/><Relationship Id="rId14" Type="http://schemas.openxmlformats.org/officeDocument/2006/relationships/image" Target="../media/image421.png"/><Relationship Id="rId22" Type="http://schemas.openxmlformats.org/officeDocument/2006/relationships/image" Target="../media/image501.png"/><Relationship Id="rId35" Type="http://schemas.openxmlformats.org/officeDocument/2006/relationships/image" Target="../media/image621.png"/><Relationship Id="rId43" Type="http://schemas.openxmlformats.org/officeDocument/2006/relationships/image" Target="../media/image651.png"/><Relationship Id="rId8" Type="http://schemas.openxmlformats.org/officeDocument/2006/relationships/image" Target="../media/image361.png"/><Relationship Id="rId3" Type="http://schemas.openxmlformats.org/officeDocument/2006/relationships/image" Target="../media/image313.png"/><Relationship Id="rId12" Type="http://schemas.openxmlformats.org/officeDocument/2006/relationships/image" Target="../media/image401.png"/><Relationship Id="rId17" Type="http://schemas.openxmlformats.org/officeDocument/2006/relationships/image" Target="../media/image451.png"/><Relationship Id="rId25" Type="http://schemas.openxmlformats.org/officeDocument/2006/relationships/image" Target="../media/image532.png"/><Relationship Id="rId33" Type="http://schemas.openxmlformats.org/officeDocument/2006/relationships/image" Target="../media/image601.png"/><Relationship Id="rId38" Type="http://schemas.openxmlformats.org/officeDocument/2006/relationships/image" Target="../media/image660.png"/><Relationship Id="rId46" Type="http://schemas.openxmlformats.org/officeDocument/2006/relationships/image" Target="../media/image69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26" Type="http://schemas.openxmlformats.org/officeDocument/2006/relationships/image" Target="../media/image164.png"/><Relationship Id="rId3" Type="http://schemas.openxmlformats.org/officeDocument/2006/relationships/image" Target="../media/image136.png"/><Relationship Id="rId21" Type="http://schemas.openxmlformats.org/officeDocument/2006/relationships/image" Target="../media/image154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5" Type="http://schemas.openxmlformats.org/officeDocument/2006/relationships/image" Target="../media/image161.png"/><Relationship Id="rId2" Type="http://schemas.openxmlformats.org/officeDocument/2006/relationships/image" Target="../media/image135.png"/><Relationship Id="rId16" Type="http://schemas.openxmlformats.org/officeDocument/2006/relationships/image" Target="../media/image149.png"/><Relationship Id="rId20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24" Type="http://schemas.openxmlformats.org/officeDocument/2006/relationships/image" Target="../media/image157.png"/><Relationship Id="rId5" Type="http://schemas.openxmlformats.org/officeDocument/2006/relationships/image" Target="../media/image138.png"/><Relationship Id="rId15" Type="http://schemas.openxmlformats.org/officeDocument/2006/relationships/image" Target="../media/image148.png"/><Relationship Id="rId23" Type="http://schemas.openxmlformats.org/officeDocument/2006/relationships/image" Target="../media/image156.png"/><Relationship Id="rId10" Type="http://schemas.openxmlformats.org/officeDocument/2006/relationships/image" Target="../media/image143.png"/><Relationship Id="rId19" Type="http://schemas.openxmlformats.org/officeDocument/2006/relationships/image" Target="../media/image152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Relationship Id="rId22" Type="http://schemas.openxmlformats.org/officeDocument/2006/relationships/image" Target="../media/image155.png"/><Relationship Id="rId27" Type="http://schemas.openxmlformats.org/officeDocument/2006/relationships/image" Target="../media/image165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1.png"/><Relationship Id="rId18" Type="http://schemas.openxmlformats.org/officeDocument/2006/relationships/image" Target="../media/image166.png"/><Relationship Id="rId39" Type="http://schemas.openxmlformats.org/officeDocument/2006/relationships/image" Target="../media/image670.png"/><Relationship Id="rId21" Type="http://schemas.openxmlformats.org/officeDocument/2006/relationships/image" Target="../media/image168.png"/><Relationship Id="rId47" Type="http://schemas.openxmlformats.org/officeDocument/2006/relationships/image" Target="../media/image176.png"/><Relationship Id="rId63" Type="http://schemas.openxmlformats.org/officeDocument/2006/relationships/image" Target="../media/image186.png"/><Relationship Id="rId68" Type="http://schemas.openxmlformats.org/officeDocument/2006/relationships/image" Target="../media/image192.png"/><Relationship Id="rId7" Type="http://schemas.openxmlformats.org/officeDocument/2006/relationships/image" Target="../media/image36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1.png"/><Relationship Id="rId11" Type="http://schemas.openxmlformats.org/officeDocument/2006/relationships/image" Target="../media/image401.png"/><Relationship Id="rId40" Type="http://schemas.openxmlformats.org/officeDocument/2006/relationships/image" Target="../media/image174.png"/><Relationship Id="rId45" Type="http://schemas.openxmlformats.org/officeDocument/2006/relationships/image" Target="../media/image730.png"/><Relationship Id="rId53" Type="http://schemas.openxmlformats.org/officeDocument/2006/relationships/image" Target="../media/image179.png"/><Relationship Id="rId58" Type="http://schemas.openxmlformats.org/officeDocument/2006/relationships/image" Target="../media/image181.png"/><Relationship Id="rId66" Type="http://schemas.openxmlformats.org/officeDocument/2006/relationships/image" Target="../media/image190.png"/><Relationship Id="rId15" Type="http://schemas.openxmlformats.org/officeDocument/2006/relationships/image" Target="../media/image441.png"/><Relationship Id="rId23" Type="http://schemas.openxmlformats.org/officeDocument/2006/relationships/image" Target="../media/image170.png"/><Relationship Id="rId57" Type="http://schemas.openxmlformats.org/officeDocument/2006/relationships/image" Target="../media/image180.png"/><Relationship Id="rId61" Type="http://schemas.openxmlformats.org/officeDocument/2006/relationships/image" Target="../media/image184.png"/><Relationship Id="rId10" Type="http://schemas.openxmlformats.org/officeDocument/2006/relationships/image" Target="../media/image391.png"/><Relationship Id="rId19" Type="http://schemas.openxmlformats.org/officeDocument/2006/relationships/image" Target="../media/image1450.png"/><Relationship Id="rId52" Type="http://schemas.openxmlformats.org/officeDocument/2006/relationships/image" Target="../media/image178.png"/><Relationship Id="rId60" Type="http://schemas.openxmlformats.org/officeDocument/2006/relationships/image" Target="../media/image183.png"/><Relationship Id="rId65" Type="http://schemas.openxmlformats.org/officeDocument/2006/relationships/image" Target="../media/image188.png"/><Relationship Id="rId4" Type="http://schemas.openxmlformats.org/officeDocument/2006/relationships/image" Target="../media/image331.png"/><Relationship Id="rId9" Type="http://schemas.openxmlformats.org/officeDocument/2006/relationships/image" Target="../media/image381.png"/><Relationship Id="rId14" Type="http://schemas.openxmlformats.org/officeDocument/2006/relationships/image" Target="../media/image431.png"/><Relationship Id="rId22" Type="http://schemas.openxmlformats.org/officeDocument/2006/relationships/image" Target="../media/image169.png"/><Relationship Id="rId48" Type="http://schemas.openxmlformats.org/officeDocument/2006/relationships/image" Target="../media/image177.png"/><Relationship Id="rId56" Type="http://schemas.openxmlformats.org/officeDocument/2006/relationships/image" Target="../media/image1650.png"/><Relationship Id="rId64" Type="http://schemas.openxmlformats.org/officeDocument/2006/relationships/image" Target="../media/image187.png"/><Relationship Id="rId69" Type="http://schemas.openxmlformats.org/officeDocument/2006/relationships/image" Target="../media/image193.png"/><Relationship Id="rId51" Type="http://schemas.openxmlformats.org/officeDocument/2006/relationships/image" Target="../media/image1121.png"/><Relationship Id="rId3" Type="http://schemas.openxmlformats.org/officeDocument/2006/relationships/image" Target="../media/image313.png"/><Relationship Id="rId12" Type="http://schemas.openxmlformats.org/officeDocument/2006/relationships/image" Target="../media/image412.png"/><Relationship Id="rId17" Type="http://schemas.openxmlformats.org/officeDocument/2006/relationships/image" Target="../media/image1561.png"/><Relationship Id="rId46" Type="http://schemas.openxmlformats.org/officeDocument/2006/relationships/image" Target="../media/image175.png"/><Relationship Id="rId59" Type="http://schemas.openxmlformats.org/officeDocument/2006/relationships/image" Target="../media/image182.png"/><Relationship Id="rId67" Type="http://schemas.openxmlformats.org/officeDocument/2006/relationships/image" Target="../media/image191.png"/><Relationship Id="rId20" Type="http://schemas.openxmlformats.org/officeDocument/2006/relationships/image" Target="../media/image167.png"/><Relationship Id="rId41" Type="http://schemas.openxmlformats.org/officeDocument/2006/relationships/image" Target="../media/image702.png"/><Relationship Id="rId54" Type="http://schemas.openxmlformats.org/officeDocument/2006/relationships/image" Target="../media/image1630.png"/><Relationship Id="rId62" Type="http://schemas.openxmlformats.org/officeDocument/2006/relationships/image" Target="../media/image18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171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2.png"/><Relationship Id="rId11" Type="http://schemas.openxmlformats.org/officeDocument/2006/relationships/image" Target="../media/image740.png"/><Relationship Id="rId5" Type="http://schemas.openxmlformats.org/officeDocument/2006/relationships/image" Target="../media/image310.png"/><Relationship Id="rId10" Type="http://schemas.openxmlformats.org/officeDocument/2006/relationships/image" Target="../media/image810.png"/><Relationship Id="rId4" Type="http://schemas.openxmlformats.org/officeDocument/2006/relationships/image" Target="../media/image210.png"/><Relationship Id="rId9" Type="http://schemas.openxmlformats.org/officeDocument/2006/relationships/image" Target="../media/image76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00.png"/><Relationship Id="rId18" Type="http://schemas.openxmlformats.org/officeDocument/2006/relationships/image" Target="../media/image240.png"/><Relationship Id="rId26" Type="http://schemas.openxmlformats.org/officeDocument/2006/relationships/image" Target="../media/image320.png"/><Relationship Id="rId39" Type="http://schemas.openxmlformats.org/officeDocument/2006/relationships/image" Target="../media/image450.png"/><Relationship Id="rId21" Type="http://schemas.openxmlformats.org/officeDocument/2006/relationships/image" Target="../media/image270.png"/><Relationship Id="rId34" Type="http://schemas.openxmlformats.org/officeDocument/2006/relationships/image" Target="../media/image400.png"/><Relationship Id="rId42" Type="http://schemas.openxmlformats.org/officeDocument/2006/relationships/image" Target="../media/image480.png"/><Relationship Id="rId7" Type="http://schemas.openxmlformats.org/officeDocument/2006/relationships/image" Target="../media/image131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0.png"/><Relationship Id="rId20" Type="http://schemas.openxmlformats.org/officeDocument/2006/relationships/image" Target="../media/image260.png"/><Relationship Id="rId29" Type="http://schemas.openxmlformats.org/officeDocument/2006/relationships/image" Target="../media/image350.png"/><Relationship Id="rId41" Type="http://schemas.openxmlformats.org/officeDocument/2006/relationships/image" Target="../media/image4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0.png"/><Relationship Id="rId11" Type="http://schemas.openxmlformats.org/officeDocument/2006/relationships/image" Target="../media/image1700.png"/><Relationship Id="rId24" Type="http://schemas.openxmlformats.org/officeDocument/2006/relationships/image" Target="../media/image300.png"/><Relationship Id="rId32" Type="http://schemas.openxmlformats.org/officeDocument/2006/relationships/image" Target="../media/image380.png"/><Relationship Id="rId37" Type="http://schemas.openxmlformats.org/officeDocument/2006/relationships/image" Target="../media/image430.png"/><Relationship Id="rId40" Type="http://schemas.openxmlformats.org/officeDocument/2006/relationships/image" Target="../media/image460.png"/><Relationship Id="rId5" Type="http://schemas.openxmlformats.org/officeDocument/2006/relationships/image" Target="../media/image1160.png"/><Relationship Id="rId15" Type="http://schemas.openxmlformats.org/officeDocument/2006/relationships/image" Target="../media/image211.png"/><Relationship Id="rId23" Type="http://schemas.openxmlformats.org/officeDocument/2006/relationships/image" Target="../media/image290.png"/><Relationship Id="rId28" Type="http://schemas.openxmlformats.org/officeDocument/2006/relationships/image" Target="../media/image340.png"/><Relationship Id="rId36" Type="http://schemas.openxmlformats.org/officeDocument/2006/relationships/image" Target="../media/image420.png"/><Relationship Id="rId10" Type="http://schemas.openxmlformats.org/officeDocument/2006/relationships/image" Target="../media/image1600.png"/><Relationship Id="rId19" Type="http://schemas.openxmlformats.org/officeDocument/2006/relationships/image" Target="../media/image250.png"/><Relationship Id="rId31" Type="http://schemas.openxmlformats.org/officeDocument/2006/relationships/image" Target="../media/image370.png"/><Relationship Id="rId4" Type="http://schemas.openxmlformats.org/officeDocument/2006/relationships/image" Target="../media/image1010.png"/><Relationship Id="rId9" Type="http://schemas.openxmlformats.org/officeDocument/2006/relationships/image" Target="../media/image1580.png"/><Relationship Id="rId14" Type="http://schemas.openxmlformats.org/officeDocument/2006/relationships/image" Target="../media/image200.png"/><Relationship Id="rId22" Type="http://schemas.openxmlformats.org/officeDocument/2006/relationships/image" Target="../media/image280.png"/><Relationship Id="rId27" Type="http://schemas.openxmlformats.org/officeDocument/2006/relationships/image" Target="../media/image330.png"/><Relationship Id="rId30" Type="http://schemas.openxmlformats.org/officeDocument/2006/relationships/image" Target="../media/image360.png"/><Relationship Id="rId35" Type="http://schemas.openxmlformats.org/officeDocument/2006/relationships/image" Target="../media/image411.png"/><Relationship Id="rId8" Type="http://schemas.openxmlformats.org/officeDocument/2006/relationships/image" Target="../media/image1411.png"/><Relationship Id="rId3" Type="http://schemas.openxmlformats.org/officeDocument/2006/relationships/image" Target="../media/image910.png"/><Relationship Id="rId12" Type="http://schemas.openxmlformats.org/officeDocument/2006/relationships/image" Target="../media/image1800.png"/><Relationship Id="rId17" Type="http://schemas.openxmlformats.org/officeDocument/2006/relationships/image" Target="../media/image230.png"/><Relationship Id="rId25" Type="http://schemas.openxmlformats.org/officeDocument/2006/relationships/image" Target="../media/image311.png"/><Relationship Id="rId33" Type="http://schemas.openxmlformats.org/officeDocument/2006/relationships/image" Target="../media/image390.png"/><Relationship Id="rId38" Type="http://schemas.openxmlformats.org/officeDocument/2006/relationships/image" Target="../media/image440.png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60.png"/><Relationship Id="rId3" Type="http://schemas.openxmlformats.org/officeDocument/2006/relationships/image" Target="../media/image500.png"/><Relationship Id="rId21" Type="http://schemas.openxmlformats.org/officeDocument/2006/relationships/image" Target="../media/image570.png"/><Relationship Id="rId17" Type="http://schemas.openxmlformats.org/officeDocument/2006/relationships/image" Target="../media/image531.png"/><Relationship Id="rId2" Type="http://schemas.openxmlformats.org/officeDocument/2006/relationships/image" Target="../media/image364.png"/><Relationship Id="rId16" Type="http://schemas.openxmlformats.org/officeDocument/2006/relationships/image" Target="../media/image520.png"/><Relationship Id="rId20" Type="http://schemas.openxmlformats.org/officeDocument/2006/relationships/image" Target="../media/image560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600.png"/><Relationship Id="rId15" Type="http://schemas.openxmlformats.org/officeDocument/2006/relationships/image" Target="../media/image511.png"/><Relationship Id="rId23" Type="http://schemas.openxmlformats.org/officeDocument/2006/relationships/image" Target="../media/image590.png"/><Relationship Id="rId19" Type="http://schemas.openxmlformats.org/officeDocument/2006/relationships/image" Target="../media/image550.png"/><Relationship Id="rId4" Type="http://schemas.openxmlformats.org/officeDocument/2006/relationships/image" Target="../media/image1401.png"/><Relationship Id="rId14" Type="http://schemas.openxmlformats.org/officeDocument/2006/relationships/image" Target="../media/image1840.png"/><Relationship Id="rId22" Type="http://schemas.openxmlformats.org/officeDocument/2006/relationships/image" Target="../media/image58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1.png"/><Relationship Id="rId18" Type="http://schemas.openxmlformats.org/officeDocument/2006/relationships/image" Target="../media/image770.png"/><Relationship Id="rId26" Type="http://schemas.openxmlformats.org/officeDocument/2006/relationships/image" Target="../media/image820.png"/><Relationship Id="rId39" Type="http://schemas.openxmlformats.org/officeDocument/2006/relationships/image" Target="../media/image940.png"/><Relationship Id="rId21" Type="http://schemas.openxmlformats.org/officeDocument/2006/relationships/image" Target="../media/image791.png"/><Relationship Id="rId34" Type="http://schemas.openxmlformats.org/officeDocument/2006/relationships/image" Target="../media/image901.png"/><Relationship Id="rId42" Type="http://schemas.openxmlformats.org/officeDocument/2006/relationships/image" Target="../media/image970.png"/><Relationship Id="rId47" Type="http://schemas.openxmlformats.org/officeDocument/2006/relationships/image" Target="../media/image1020.png"/><Relationship Id="rId7" Type="http://schemas.openxmlformats.org/officeDocument/2006/relationships/image" Target="../media/image710.png"/><Relationship Id="rId2" Type="http://schemas.openxmlformats.org/officeDocument/2006/relationships/image" Target="../media/image611.png"/><Relationship Id="rId16" Type="http://schemas.openxmlformats.org/officeDocument/2006/relationships/image" Target="../media/image751.png"/><Relationship Id="rId29" Type="http://schemas.openxmlformats.org/officeDocument/2006/relationships/image" Target="../media/image850.png"/><Relationship Id="rId11" Type="http://schemas.openxmlformats.org/officeDocument/2006/relationships/image" Target="../media/image701.png"/><Relationship Id="rId24" Type="http://schemas.openxmlformats.org/officeDocument/2006/relationships/image" Target="../media/image800.png"/><Relationship Id="rId32" Type="http://schemas.openxmlformats.org/officeDocument/2006/relationships/image" Target="../media/image880.png"/><Relationship Id="rId37" Type="http://schemas.openxmlformats.org/officeDocument/2006/relationships/image" Target="../media/image900.png"/><Relationship Id="rId40" Type="http://schemas.openxmlformats.org/officeDocument/2006/relationships/image" Target="../media/image950.png"/><Relationship Id="rId45" Type="http://schemas.openxmlformats.org/officeDocument/2006/relationships/image" Target="../media/image1000.png"/><Relationship Id="rId58" Type="http://schemas.openxmlformats.org/officeDocument/2006/relationships/image" Target="../media/image1040.png"/><Relationship Id="rId5" Type="http://schemas.openxmlformats.org/officeDocument/2006/relationships/image" Target="../media/image640.png"/><Relationship Id="rId15" Type="http://schemas.openxmlformats.org/officeDocument/2006/relationships/image" Target="../media/image731.png"/><Relationship Id="rId23" Type="http://schemas.openxmlformats.org/officeDocument/2006/relationships/image" Target="../media/image790.png"/><Relationship Id="rId28" Type="http://schemas.openxmlformats.org/officeDocument/2006/relationships/image" Target="../media/image840.png"/><Relationship Id="rId57" Type="http://schemas.openxmlformats.org/officeDocument/2006/relationships/image" Target="../media/image1030.png"/><Relationship Id="rId61" Type="http://schemas.openxmlformats.org/officeDocument/2006/relationships/image" Target="../media/image920.png"/><Relationship Id="rId10" Type="http://schemas.openxmlformats.org/officeDocument/2006/relationships/image" Target="../media/image690.png"/><Relationship Id="rId19" Type="http://schemas.openxmlformats.org/officeDocument/2006/relationships/image" Target="../media/image750.png"/><Relationship Id="rId31" Type="http://schemas.openxmlformats.org/officeDocument/2006/relationships/image" Target="../media/image870.png"/><Relationship Id="rId44" Type="http://schemas.openxmlformats.org/officeDocument/2006/relationships/image" Target="../media/image990.png"/><Relationship Id="rId60" Type="http://schemas.openxmlformats.org/officeDocument/2006/relationships/image" Target="../media/image1060.png"/><Relationship Id="rId4" Type="http://schemas.openxmlformats.org/officeDocument/2006/relationships/image" Target="../media/image630.png"/><Relationship Id="rId9" Type="http://schemas.openxmlformats.org/officeDocument/2006/relationships/image" Target="../media/image1150.png"/><Relationship Id="rId14" Type="http://schemas.openxmlformats.org/officeDocument/2006/relationships/image" Target="../media/image700.png"/><Relationship Id="rId22" Type="http://schemas.openxmlformats.org/officeDocument/2006/relationships/image" Target="../media/image801.png"/><Relationship Id="rId27" Type="http://schemas.openxmlformats.org/officeDocument/2006/relationships/image" Target="../media/image830.png"/><Relationship Id="rId30" Type="http://schemas.openxmlformats.org/officeDocument/2006/relationships/image" Target="../media/image860.png"/><Relationship Id="rId35" Type="http://schemas.openxmlformats.org/officeDocument/2006/relationships/image" Target="../media/image911.png"/><Relationship Id="rId43" Type="http://schemas.openxmlformats.org/officeDocument/2006/relationships/image" Target="../media/image980.png"/><Relationship Id="rId56" Type="http://schemas.openxmlformats.org/officeDocument/2006/relationships/image" Target="../media/image1120.png"/><Relationship Id="rId8" Type="http://schemas.openxmlformats.org/officeDocument/2006/relationships/image" Target="../media/image1141.png"/><Relationship Id="rId3" Type="http://schemas.openxmlformats.org/officeDocument/2006/relationships/image" Target="../media/image620.png"/><Relationship Id="rId12" Type="http://schemas.openxmlformats.org/officeDocument/2006/relationships/image" Target="../media/image711.png"/><Relationship Id="rId17" Type="http://schemas.openxmlformats.org/officeDocument/2006/relationships/image" Target="../media/image760.png"/><Relationship Id="rId25" Type="http://schemas.openxmlformats.org/officeDocument/2006/relationships/image" Target="../media/image811.png"/><Relationship Id="rId33" Type="http://schemas.openxmlformats.org/officeDocument/2006/relationships/image" Target="../media/image890.png"/><Relationship Id="rId38" Type="http://schemas.openxmlformats.org/officeDocument/2006/relationships/image" Target="../media/image930.png"/><Relationship Id="rId46" Type="http://schemas.openxmlformats.org/officeDocument/2006/relationships/image" Target="../media/image1011.png"/><Relationship Id="rId59" Type="http://schemas.openxmlformats.org/officeDocument/2006/relationships/image" Target="../media/image1050.png"/><Relationship Id="rId20" Type="http://schemas.openxmlformats.org/officeDocument/2006/relationships/image" Target="../media/image780.png"/><Relationship Id="rId41" Type="http://schemas.openxmlformats.org/officeDocument/2006/relationships/image" Target="../media/image9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3" Type="http://schemas.openxmlformats.org/officeDocument/2006/relationships/image" Target="../media/image195.png"/><Relationship Id="rId7" Type="http://schemas.openxmlformats.org/officeDocument/2006/relationships/image" Target="../media/image199.png"/><Relationship Id="rId12" Type="http://schemas.openxmlformats.org/officeDocument/2006/relationships/image" Target="../media/image20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11" Type="http://schemas.openxmlformats.org/officeDocument/2006/relationships/image" Target="../media/image204.png"/><Relationship Id="rId5" Type="http://schemas.openxmlformats.org/officeDocument/2006/relationships/image" Target="../media/image197.png"/><Relationship Id="rId10" Type="http://schemas.openxmlformats.org/officeDocument/2006/relationships/image" Target="../media/image203.png"/><Relationship Id="rId4" Type="http://schemas.openxmlformats.org/officeDocument/2006/relationships/image" Target="../media/image196.png"/><Relationship Id="rId9" Type="http://schemas.openxmlformats.org/officeDocument/2006/relationships/image" Target="../media/image202.png"/><Relationship Id="rId14" Type="http://schemas.openxmlformats.org/officeDocument/2006/relationships/image" Target="../media/image20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50.png"/><Relationship Id="rId18" Type="http://schemas.openxmlformats.org/officeDocument/2006/relationships/image" Target="../media/image1290.png"/><Relationship Id="rId26" Type="http://schemas.openxmlformats.org/officeDocument/2006/relationships/image" Target="../media/image1400.png"/><Relationship Id="rId39" Type="http://schemas.openxmlformats.org/officeDocument/2006/relationships/image" Target="../media/image1500.png"/><Relationship Id="rId21" Type="http://schemas.openxmlformats.org/officeDocument/2006/relationships/image" Target="../media/image1320.png"/><Relationship Id="rId34" Type="http://schemas.openxmlformats.org/officeDocument/2006/relationships/image" Target="../media/image1560.png"/><Relationship Id="rId7" Type="http://schemas.openxmlformats.org/officeDocument/2006/relationships/image" Target="../media/image1242.png"/><Relationship Id="rId17" Type="http://schemas.openxmlformats.org/officeDocument/2006/relationships/image" Target="../media/image1270.png"/><Relationship Id="rId25" Type="http://schemas.openxmlformats.org/officeDocument/2006/relationships/image" Target="../media/image1390.png"/><Relationship Id="rId33" Type="http://schemas.openxmlformats.org/officeDocument/2006/relationships/image" Target="../media/image1550.png"/><Relationship Id="rId38" Type="http://schemas.openxmlformats.org/officeDocument/2006/relationships/image" Target="../media/image149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00.png"/><Relationship Id="rId20" Type="http://schemas.openxmlformats.org/officeDocument/2006/relationships/image" Target="../media/image1313.png"/><Relationship Id="rId41" Type="http://schemas.openxmlformats.org/officeDocument/2006/relationships/image" Target="../media/image1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0.png"/><Relationship Id="rId11" Type="http://schemas.openxmlformats.org/officeDocument/2006/relationships/image" Target="../media/image1090.png"/><Relationship Id="rId24" Type="http://schemas.openxmlformats.org/officeDocument/2006/relationships/image" Target="../media/image1380.png"/><Relationship Id="rId32" Type="http://schemas.openxmlformats.org/officeDocument/2006/relationships/image" Target="../media/image1540.png"/><Relationship Id="rId37" Type="http://schemas.openxmlformats.org/officeDocument/2006/relationships/image" Target="../media/image1480.png"/><Relationship Id="rId40" Type="http://schemas.openxmlformats.org/officeDocument/2006/relationships/image" Target="../media/image1511.png"/><Relationship Id="rId5" Type="http://schemas.openxmlformats.org/officeDocument/2006/relationships/image" Target="../media/image1261.png"/><Relationship Id="rId15" Type="http://schemas.openxmlformats.org/officeDocument/2006/relationships/image" Target="../media/image1370.png"/><Relationship Id="rId23" Type="http://schemas.openxmlformats.org/officeDocument/2006/relationships/image" Target="../media/image1340.png"/><Relationship Id="rId36" Type="http://schemas.openxmlformats.org/officeDocument/2006/relationships/image" Target="../media/image1470.png"/><Relationship Id="rId10" Type="http://schemas.openxmlformats.org/officeDocument/2006/relationships/image" Target="../media/image1240.png"/><Relationship Id="rId19" Type="http://schemas.openxmlformats.org/officeDocument/2006/relationships/image" Target="../media/image1300.png"/><Relationship Id="rId31" Type="http://schemas.openxmlformats.org/officeDocument/2006/relationships/image" Target="../media/image1530.png"/><Relationship Id="rId4" Type="http://schemas.openxmlformats.org/officeDocument/2006/relationships/image" Target="../media/image1250.png"/><Relationship Id="rId9" Type="http://schemas.openxmlformats.org/officeDocument/2006/relationships/image" Target="../media/image1230.png"/><Relationship Id="rId14" Type="http://schemas.openxmlformats.org/officeDocument/2006/relationships/image" Target="../media/image1360.png"/><Relationship Id="rId22" Type="http://schemas.openxmlformats.org/officeDocument/2006/relationships/image" Target="../media/image1330.png"/><Relationship Id="rId27" Type="http://schemas.openxmlformats.org/officeDocument/2006/relationships/image" Target="../media/image1460.png"/><Relationship Id="rId30" Type="http://schemas.openxmlformats.org/officeDocument/2006/relationships/image" Target="../media/image1520.png"/><Relationship Id="rId35" Type="http://schemas.openxmlformats.org/officeDocument/2006/relationships/image" Target="../media/image1570.png"/><Relationship Id="rId8" Type="http://schemas.openxmlformats.org/officeDocument/2006/relationships/image" Target="../media/image1080.png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0.png"/><Relationship Id="rId3" Type="http://schemas.openxmlformats.org/officeDocument/2006/relationships/image" Target="../media/image1680.png"/><Relationship Id="rId7" Type="http://schemas.openxmlformats.org/officeDocument/2006/relationships/image" Target="../media/image1760.png"/><Relationship Id="rId2" Type="http://schemas.openxmlformats.org/officeDocument/2006/relationships/image" Target="../media/image16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0.png"/><Relationship Id="rId5" Type="http://schemas.openxmlformats.org/officeDocument/2006/relationships/image" Target="../media/image1740.png"/><Relationship Id="rId10" Type="http://schemas.openxmlformats.org/officeDocument/2006/relationships/image" Target="../media/image1441.png"/><Relationship Id="rId4" Type="http://schemas.openxmlformats.org/officeDocument/2006/relationships/image" Target="../media/image384.png"/><Relationship Id="rId9" Type="http://schemas.openxmlformats.org/officeDocument/2006/relationships/image" Target="../media/image17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0.png"/><Relationship Id="rId13" Type="http://schemas.openxmlformats.org/officeDocument/2006/relationships/image" Target="../media/image1920.png"/><Relationship Id="rId18" Type="http://schemas.openxmlformats.org/officeDocument/2006/relationships/image" Target="../media/image1970.png"/><Relationship Id="rId3" Type="http://schemas.openxmlformats.org/officeDocument/2006/relationships/image" Target="../media/image1820.png"/><Relationship Id="rId7" Type="http://schemas.openxmlformats.org/officeDocument/2006/relationships/image" Target="../media/image1860.png"/><Relationship Id="rId12" Type="http://schemas.openxmlformats.org/officeDocument/2006/relationships/image" Target="../media/image1910.png"/><Relationship Id="rId17" Type="http://schemas.openxmlformats.org/officeDocument/2006/relationships/image" Target="../media/image1960.png"/><Relationship Id="rId2" Type="http://schemas.openxmlformats.org/officeDocument/2006/relationships/image" Target="../media/image1790.png"/><Relationship Id="rId16" Type="http://schemas.openxmlformats.org/officeDocument/2006/relationships/image" Target="../media/image19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50.png"/><Relationship Id="rId11" Type="http://schemas.openxmlformats.org/officeDocument/2006/relationships/image" Target="../media/image1880.png"/><Relationship Id="rId5" Type="http://schemas.openxmlformats.org/officeDocument/2006/relationships/image" Target="../media/image1841.png"/><Relationship Id="rId15" Type="http://schemas.openxmlformats.org/officeDocument/2006/relationships/image" Target="../media/image1940.png"/><Relationship Id="rId10" Type="http://schemas.openxmlformats.org/officeDocument/2006/relationships/image" Target="../media/image1870.png"/><Relationship Id="rId19" Type="http://schemas.openxmlformats.org/officeDocument/2006/relationships/image" Target="../media/image1981.png"/><Relationship Id="rId4" Type="http://schemas.openxmlformats.org/officeDocument/2006/relationships/image" Target="../media/image1830.png"/><Relationship Id="rId9" Type="http://schemas.openxmlformats.org/officeDocument/2006/relationships/image" Target="../media/image1811.png"/><Relationship Id="rId14" Type="http://schemas.openxmlformats.org/officeDocument/2006/relationships/image" Target="../media/image19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0.png"/><Relationship Id="rId13" Type="http://schemas.openxmlformats.org/officeDocument/2006/relationships/image" Target="../media/image218.png"/><Relationship Id="rId18" Type="http://schemas.openxmlformats.org/officeDocument/2006/relationships/image" Target="../media/image226.png"/><Relationship Id="rId3" Type="http://schemas.openxmlformats.org/officeDocument/2006/relationships/image" Target="../media/image1440.png"/><Relationship Id="rId7" Type="http://schemas.openxmlformats.org/officeDocument/2006/relationships/image" Target="../media/image2060.png"/><Relationship Id="rId12" Type="http://schemas.openxmlformats.org/officeDocument/2006/relationships/image" Target="../media/image217.png"/><Relationship Id="rId17" Type="http://schemas.openxmlformats.org/officeDocument/2006/relationships/image" Target="../media/image225.png"/><Relationship Id="rId2" Type="http://schemas.openxmlformats.org/officeDocument/2006/relationships/image" Target="../media/image1980.png"/><Relationship Id="rId16" Type="http://schemas.openxmlformats.org/officeDocument/2006/relationships/image" Target="../media/image224.png"/><Relationship Id="rId20" Type="http://schemas.openxmlformats.org/officeDocument/2006/relationships/image" Target="../media/image2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50.png"/><Relationship Id="rId11" Type="http://schemas.openxmlformats.org/officeDocument/2006/relationships/image" Target="../media/image2010.png"/><Relationship Id="rId5" Type="http://schemas.openxmlformats.org/officeDocument/2006/relationships/image" Target="../media/image1810.png"/><Relationship Id="rId15" Type="http://schemas.openxmlformats.org/officeDocument/2006/relationships/image" Target="../media/image222.png"/><Relationship Id="rId23" Type="http://schemas.openxmlformats.org/officeDocument/2006/relationships/image" Target="../media/image2280.png"/><Relationship Id="rId10" Type="http://schemas.openxmlformats.org/officeDocument/2006/relationships/image" Target="../media/image209.png"/><Relationship Id="rId19" Type="http://schemas.openxmlformats.org/officeDocument/2006/relationships/image" Target="../media/image2040.png"/><Relationship Id="rId4" Type="http://schemas.openxmlformats.org/officeDocument/2006/relationships/image" Target="../media/image2030.png"/><Relationship Id="rId9" Type="http://schemas.openxmlformats.org/officeDocument/2006/relationships/image" Target="../media/image208.png"/><Relationship Id="rId14" Type="http://schemas.openxmlformats.org/officeDocument/2006/relationships/image" Target="../media/image20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image" Target="../media/image30.png"/><Relationship Id="rId18" Type="http://schemas.openxmlformats.org/officeDocument/2006/relationships/image" Target="../media/image29.png"/><Relationship Id="rId3" Type="http://schemas.openxmlformats.org/officeDocument/2006/relationships/image" Target="../media/image23.png"/><Relationship Id="rId21" Type="http://schemas.openxmlformats.org/officeDocument/2006/relationships/image" Target="../media/image36.png"/><Relationship Id="rId7" Type="http://schemas.openxmlformats.org/officeDocument/2006/relationships/image" Target="../media/image233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3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2.png"/><Relationship Id="rId26" Type="http://schemas.openxmlformats.org/officeDocument/2006/relationships/image" Target="../media/image50.png"/><Relationship Id="rId3" Type="http://schemas.openxmlformats.org/officeDocument/2006/relationships/image" Target="../media/image38.png"/><Relationship Id="rId21" Type="http://schemas.openxmlformats.org/officeDocument/2006/relationships/image" Target="../media/image45.png"/><Relationship Id="rId34" Type="http://schemas.openxmlformats.org/officeDocument/2006/relationships/image" Target="../media/image55.png"/><Relationship Id="rId7" Type="http://schemas.openxmlformats.org/officeDocument/2006/relationships/image" Target="../media/image42.png"/><Relationship Id="rId25" Type="http://schemas.openxmlformats.org/officeDocument/2006/relationships/image" Target="../media/image49.png"/><Relationship Id="rId3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44.png"/><Relationship Id="rId29" Type="http://schemas.openxmlformats.org/officeDocument/2006/relationships/image" Target="../media/image4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24" Type="http://schemas.openxmlformats.org/officeDocument/2006/relationships/image" Target="../media/image48.png"/><Relationship Id="rId32" Type="http://schemas.openxmlformats.org/officeDocument/2006/relationships/image" Target="../media/image483.png"/><Relationship Id="rId5" Type="http://schemas.openxmlformats.org/officeDocument/2006/relationships/image" Target="../media/image40.png"/><Relationship Id="rId23" Type="http://schemas.openxmlformats.org/officeDocument/2006/relationships/image" Target="../media/image39.png"/><Relationship Id="rId28" Type="http://schemas.openxmlformats.org/officeDocument/2006/relationships/image" Target="../media/image52.png"/><Relationship Id="rId19" Type="http://schemas.openxmlformats.org/officeDocument/2006/relationships/image" Target="../media/image43.png"/><Relationship Id="rId31" Type="http://schemas.openxmlformats.org/officeDocument/2006/relationships/image" Target="../media/image53.png"/><Relationship Id="rId4" Type="http://schemas.openxmlformats.org/officeDocument/2006/relationships/image" Target="../media/image366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473.png"/><Relationship Id="rId35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9.png"/><Relationship Id="rId18" Type="http://schemas.openxmlformats.org/officeDocument/2006/relationships/image" Target="../media/image342.png"/><Relationship Id="rId26" Type="http://schemas.openxmlformats.org/officeDocument/2006/relationships/image" Target="../media/image422.png"/><Relationship Id="rId39" Type="http://schemas.openxmlformats.org/officeDocument/2006/relationships/image" Target="../media/image554.png"/><Relationship Id="rId21" Type="http://schemas.openxmlformats.org/officeDocument/2006/relationships/image" Target="../media/image373.png"/><Relationship Id="rId34" Type="http://schemas.openxmlformats.org/officeDocument/2006/relationships/image" Target="../media/image552.png"/><Relationship Id="rId7" Type="http://schemas.openxmlformats.org/officeDocument/2006/relationships/image" Target="../media/image516.png"/><Relationship Id="rId17" Type="http://schemas.openxmlformats.org/officeDocument/2006/relationships/image" Target="../media/image332.png"/><Relationship Id="rId25" Type="http://schemas.openxmlformats.org/officeDocument/2006/relationships/image" Target="../media/image414.png"/><Relationship Id="rId33" Type="http://schemas.openxmlformats.org/officeDocument/2006/relationships/image" Target="../media/image540.png"/><Relationship Id="rId38" Type="http://schemas.openxmlformats.org/officeDocument/2006/relationships/image" Target="../media/image54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2.png"/><Relationship Id="rId20" Type="http://schemas.openxmlformats.org/officeDocument/2006/relationships/image" Target="../media/image363.png"/><Relationship Id="rId29" Type="http://schemas.openxmlformats.org/officeDocument/2006/relationships/image" Target="../media/image4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2.png"/><Relationship Id="rId24" Type="http://schemas.openxmlformats.org/officeDocument/2006/relationships/image" Target="../media/image523.png"/><Relationship Id="rId32" Type="http://schemas.openxmlformats.org/officeDocument/2006/relationships/image" Target="../media/image482.png"/><Relationship Id="rId37" Type="http://schemas.openxmlformats.org/officeDocument/2006/relationships/image" Target="../media/image534.png"/><Relationship Id="rId40" Type="http://schemas.openxmlformats.org/officeDocument/2006/relationships/image" Target="../media/image462.png"/><Relationship Id="rId5" Type="http://schemas.openxmlformats.org/officeDocument/2006/relationships/image" Target="../media/image402.png"/><Relationship Id="rId15" Type="http://schemas.openxmlformats.org/officeDocument/2006/relationships/image" Target="../media/image317.png"/><Relationship Id="rId23" Type="http://schemas.openxmlformats.org/officeDocument/2006/relationships/image" Target="../media/image392.png"/><Relationship Id="rId28" Type="http://schemas.openxmlformats.org/officeDocument/2006/relationships/image" Target="../media/image442.png"/><Relationship Id="rId36" Type="http://schemas.openxmlformats.org/officeDocument/2006/relationships/image" Target="../media/image522.png"/><Relationship Id="rId10" Type="http://schemas.openxmlformats.org/officeDocument/2006/relationships/image" Target="../media/image292.png"/><Relationship Id="rId19" Type="http://schemas.openxmlformats.org/officeDocument/2006/relationships/image" Target="../media/image353.png"/><Relationship Id="rId31" Type="http://schemas.openxmlformats.org/officeDocument/2006/relationships/image" Target="../media/image47.png"/><Relationship Id="rId4" Type="http://schemas.openxmlformats.org/officeDocument/2006/relationships/image" Target="../media/image232.png"/><Relationship Id="rId9" Type="http://schemas.openxmlformats.org/officeDocument/2006/relationships/image" Target="../media/image413.png"/><Relationship Id="rId14" Type="http://schemas.openxmlformats.org/officeDocument/2006/relationships/image" Target="../media/image302.png"/><Relationship Id="rId22" Type="http://schemas.openxmlformats.org/officeDocument/2006/relationships/image" Target="../media/image383.png"/><Relationship Id="rId27" Type="http://schemas.openxmlformats.org/officeDocument/2006/relationships/image" Target="../media/image432.png"/><Relationship Id="rId30" Type="http://schemas.openxmlformats.org/officeDocument/2006/relationships/image" Target="../media/image365.png"/><Relationship Id="rId35" Type="http://schemas.openxmlformats.org/officeDocument/2006/relationships/image" Target="../media/image515.png"/><Relationship Id="rId8" Type="http://schemas.openxmlformats.org/officeDocument/2006/relationships/image" Target="../media/image272.png"/><Relationship Id="rId3" Type="http://schemas.openxmlformats.org/officeDocument/2006/relationships/image" Target="../media/image50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362.png"/><Relationship Id="rId21" Type="http://schemas.openxmlformats.org/officeDocument/2006/relationships/image" Target="../media/image66.png"/><Relationship Id="rId7" Type="http://schemas.openxmlformats.org/officeDocument/2006/relationships/image" Target="../media/image563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image" Target="../media/image352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29" Type="http://schemas.openxmlformats.org/officeDocument/2006/relationships/image" Target="../media/image3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3.png"/><Relationship Id="rId11" Type="http://schemas.openxmlformats.org/officeDocument/2006/relationships/image" Target="../media/image562.png"/><Relationship Id="rId24" Type="http://schemas.openxmlformats.org/officeDocument/2006/relationships/image" Target="../media/image69.png"/><Relationship Id="rId5" Type="http://schemas.openxmlformats.org/officeDocument/2006/relationships/image" Target="../media/image382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10" Type="http://schemas.openxmlformats.org/officeDocument/2006/relationships/image" Target="../media/image553.png"/><Relationship Id="rId19" Type="http://schemas.openxmlformats.org/officeDocument/2006/relationships/image" Target="../media/image64.png"/><Relationship Id="rId31" Type="http://schemas.openxmlformats.org/officeDocument/2006/relationships/image" Target="../media/image75.png"/><Relationship Id="rId4" Type="http://schemas.openxmlformats.org/officeDocument/2006/relationships/image" Target="../media/image372.png"/><Relationship Id="rId9" Type="http://schemas.openxmlformats.org/officeDocument/2006/relationships/image" Target="../media/image542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Relationship Id="rId30" Type="http://schemas.openxmlformats.org/officeDocument/2006/relationships/image" Target="../media/image743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62.png"/><Relationship Id="rId26" Type="http://schemas.openxmlformats.org/officeDocument/2006/relationships/image" Target="../media/image81.png"/><Relationship Id="rId21" Type="http://schemas.openxmlformats.org/officeDocument/2006/relationships/image" Target="../media/image76.png"/><Relationship Id="rId34" Type="http://schemas.openxmlformats.org/officeDocument/2006/relationships/image" Target="../media/image89.png"/><Relationship Id="rId17" Type="http://schemas.openxmlformats.org/officeDocument/2006/relationships/image" Target="../media/image352.png"/><Relationship Id="rId25" Type="http://schemas.openxmlformats.org/officeDocument/2006/relationships/image" Target="../media/image80.png"/><Relationship Id="rId33" Type="http://schemas.openxmlformats.org/officeDocument/2006/relationships/image" Target="../media/image88.png"/><Relationship Id="rId16" Type="http://schemas.openxmlformats.org/officeDocument/2006/relationships/image" Target="../media/image189.png"/><Relationship Id="rId20" Type="http://schemas.openxmlformats.org/officeDocument/2006/relationships/image" Target="../media/image74.png"/><Relationship Id="rId29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79.png"/><Relationship Id="rId32" Type="http://schemas.openxmlformats.org/officeDocument/2006/relationships/image" Target="../media/image87.png"/><Relationship Id="rId23" Type="http://schemas.openxmlformats.org/officeDocument/2006/relationships/image" Target="../media/image78.png"/><Relationship Id="rId28" Type="http://schemas.openxmlformats.org/officeDocument/2006/relationships/image" Target="../media/image83.png"/><Relationship Id="rId36" Type="http://schemas.openxmlformats.org/officeDocument/2006/relationships/image" Target="../media/image91.png"/><Relationship Id="rId19" Type="http://schemas.openxmlformats.org/officeDocument/2006/relationships/image" Target="../media/image372.png"/><Relationship Id="rId31" Type="http://schemas.openxmlformats.org/officeDocument/2006/relationships/image" Target="../media/image86.png"/><Relationship Id="rId22" Type="http://schemas.openxmlformats.org/officeDocument/2006/relationships/image" Target="../media/image77.png"/><Relationship Id="rId27" Type="http://schemas.openxmlformats.org/officeDocument/2006/relationships/image" Target="../media/image82.png"/><Relationship Id="rId30" Type="http://schemas.openxmlformats.org/officeDocument/2006/relationships/image" Target="../media/image85.png"/><Relationship Id="rId35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3.png"/><Relationship Id="rId18" Type="http://schemas.openxmlformats.org/officeDocument/2006/relationships/image" Target="../media/image100.png"/><Relationship Id="rId3" Type="http://schemas.openxmlformats.org/officeDocument/2006/relationships/image" Target="../media/image472.png"/><Relationship Id="rId7" Type="http://schemas.openxmlformats.org/officeDocument/2006/relationships/image" Target="../media/image93.png"/><Relationship Id="rId17" Type="http://schemas.openxmlformats.org/officeDocument/2006/relationships/image" Target="../media/image9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4.png"/><Relationship Id="rId11" Type="http://schemas.openxmlformats.org/officeDocument/2006/relationships/image" Target="../media/image97.png"/><Relationship Id="rId5" Type="http://schemas.openxmlformats.org/officeDocument/2006/relationships/image" Target="../media/image892.png"/><Relationship Id="rId15" Type="http://schemas.openxmlformats.org/officeDocument/2006/relationships/image" Target="../media/image98.png"/><Relationship Id="rId10" Type="http://schemas.openxmlformats.org/officeDocument/2006/relationships/image" Target="../media/image932.png"/><Relationship Id="rId4" Type="http://schemas.openxmlformats.org/officeDocument/2006/relationships/image" Target="../media/image92.png"/><Relationship Id="rId9" Type="http://schemas.openxmlformats.org/officeDocument/2006/relationships/image" Target="../media/image921.png"/><Relationship Id="rId14" Type="http://schemas.openxmlformats.org/officeDocument/2006/relationships/image" Target="../media/image18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4.png"/><Relationship Id="rId13" Type="http://schemas.openxmlformats.org/officeDocument/2006/relationships/image" Target="../media/image103.png"/><Relationship Id="rId26" Type="http://schemas.openxmlformats.org/officeDocument/2006/relationships/image" Target="../media/image118.png"/><Relationship Id="rId3" Type="http://schemas.openxmlformats.org/officeDocument/2006/relationships/image" Target="../media/image953.png"/><Relationship Id="rId7" Type="http://schemas.openxmlformats.org/officeDocument/2006/relationships/image" Target="../media/image994.png"/><Relationship Id="rId12" Type="http://schemas.openxmlformats.org/officeDocument/2006/relationships/image" Target="../media/image102.png"/><Relationship Id="rId2" Type="http://schemas.openxmlformats.org/officeDocument/2006/relationships/image" Target="../media/image945.png"/><Relationship Id="rId29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99.png"/><Relationship Id="rId32" Type="http://schemas.openxmlformats.org/officeDocument/2006/relationships/image" Target="../media/image110.png"/><Relationship Id="rId5" Type="http://schemas.openxmlformats.org/officeDocument/2006/relationships/image" Target="../media/image974.png"/><Relationship Id="rId28" Type="http://schemas.openxmlformats.org/officeDocument/2006/relationships/image" Target="../media/image106.png"/><Relationship Id="rId10" Type="http://schemas.openxmlformats.org/officeDocument/2006/relationships/image" Target="../media/image961.png"/><Relationship Id="rId31" Type="http://schemas.openxmlformats.org/officeDocument/2006/relationships/image" Target="../media/image109.png"/><Relationship Id="rId4" Type="http://schemas.openxmlformats.org/officeDocument/2006/relationships/image" Target="../media/image964.png"/><Relationship Id="rId9" Type="http://schemas.openxmlformats.org/officeDocument/2006/relationships/image" Target="../media/image96.png"/><Relationship Id="rId14" Type="http://schemas.openxmlformats.org/officeDocument/2006/relationships/image" Target="../media/image104.png"/><Relationship Id="rId27" Type="http://schemas.openxmlformats.org/officeDocument/2006/relationships/image" Target="../media/image105.png"/><Relationship Id="rId30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48921" cy="6858000"/>
            <a:chOff x="0" y="0"/>
            <a:chExt cx="9148921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2714620"/>
              <a:ext cx="9144000" cy="4143380"/>
            </a:xfrm>
            <a:prstGeom prst="rect">
              <a:avLst/>
            </a:prstGeom>
            <a:solidFill>
              <a:srgbClr val="FFFE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0" y="3068960"/>
              <a:ext cx="896448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Решение </a:t>
              </a:r>
              <a:r>
                <a:rPr lang="ru-RU" sz="6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сложных заданий ЕГЭ-2021. </a:t>
              </a:r>
              <a:endPara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271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95536" y="5157192"/>
              <a:ext cx="8572560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Математика профильный уровень.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736889" y="2395003"/>
              <a:ext cx="1412032" cy="489972"/>
            </a:xfrm>
            <a:prstGeom prst="rect">
              <a:avLst/>
            </a:prstGeom>
            <a:solidFill>
              <a:srgbClr val="FFFE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97955715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78643" y="116632"/>
            <a:ext cx="533697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Решение</a:t>
            </a:r>
            <a:r>
              <a:rPr kumimoji="0" lang="en-US" sz="2200" i="0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kumimoji="0" lang="en-US" sz="2200" i="0" strike="noStrik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200" i="0" strike="noStrik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метод</a:t>
            </a:r>
            <a:r>
              <a:rPr kumimoji="0" lang="ru-RU" sz="2200" i="0" strike="noStrike" normalizeH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замены множителей</a:t>
            </a:r>
            <a:r>
              <a:rPr kumimoji="0" lang="en-US" sz="2200" i="0" strike="noStrik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200" i="0" strike="noStrike" normalizeH="0" baseline="0" dirty="0" smtClean="0"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20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i="0" u="sng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01"/>
              <p:cNvSpPr txBox="1"/>
              <p:nvPr/>
            </p:nvSpPr>
            <p:spPr>
              <a:xfrm>
                <a:off x="3131840" y="1240558"/>
                <a:ext cx="28803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sSup>
                        <m:sSupPr>
                          <m:ctrlPr>
                            <a:rPr lang="ru-RU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ru-RU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−42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𝑡</m:t>
                      </m:r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−135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240558"/>
                <a:ext cx="2880320" cy="4308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56"/>
              <p:cNvSpPr txBox="1"/>
              <p:nvPr/>
            </p:nvSpPr>
            <p:spPr>
              <a:xfrm>
                <a:off x="35496" y="1243304"/>
                <a:ext cx="31683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</a:rPr>
                        <m:t>Замена</m:t>
                      </m:r>
                      <m:r>
                        <a:rPr lang="ru-RU" sz="2200" b="0" i="1" smtClean="0">
                          <a:latin typeface="Cambria Math"/>
                        </a:rPr>
                        <m:t> : </m:t>
                      </m:r>
                      <m:sSup>
                        <m:sSupPr>
                          <m:ctrlP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9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243304"/>
                <a:ext cx="3168352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57"/>
              <p:cNvSpPr txBox="1"/>
              <p:nvPr/>
            </p:nvSpPr>
            <p:spPr>
              <a:xfrm>
                <a:off x="5940152" y="1240557"/>
                <a:ext cx="31318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−45</m:t>
                          </m:r>
                        </m:e>
                      </m:d>
                      <m:r>
                        <a:rPr lang="en-US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240557"/>
                <a:ext cx="3131840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167"/>
          <p:cNvSpPr txBox="1"/>
          <p:nvPr/>
        </p:nvSpPr>
        <p:spPr>
          <a:xfrm>
            <a:off x="35496" y="1800529"/>
            <a:ext cx="2520280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Обратная</a:t>
            </a:r>
            <a:r>
              <a:rPr lang="en-US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замена:</a:t>
            </a:r>
            <a:endParaRPr lang="ru-RU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496" y="764704"/>
                <a:ext cx="59766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−42</m:t>
                      </m:r>
                      <m:d>
                        <m:dPr>
                          <m:ctrlP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−135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764704"/>
                <a:ext cx="5976664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57"/>
              <p:cNvSpPr txBox="1"/>
              <p:nvPr/>
            </p:nvSpPr>
            <p:spPr>
              <a:xfrm>
                <a:off x="2394515" y="1749746"/>
                <a:ext cx="49137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−45</m:t>
                          </m:r>
                        </m:e>
                      </m:d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6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515" y="1749746"/>
                <a:ext cx="4913789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265" y="2289737"/>
                <a:ext cx="2107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</a:rPr>
                        <m:t>Замена</m:t>
                      </m:r>
                      <m:r>
                        <a:rPr lang="ru-RU" sz="2200" b="0" i="1" smtClean="0"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8E00EE"/>
                            </a:solidFill>
                          </a:ln>
                          <a:solidFill>
                            <a:srgbClr val="8E00EE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8E00EE"/>
                    </a:solidFill>
                  </a:ln>
                  <a:solidFill>
                    <a:srgbClr val="8E00EE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5" y="2289737"/>
                <a:ext cx="2107463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2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57"/>
              <p:cNvSpPr txBox="1"/>
              <p:nvPr/>
            </p:nvSpPr>
            <p:spPr>
              <a:xfrm>
                <a:off x="2051720" y="2289737"/>
                <a:ext cx="4464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8E00EE"/>
                                </a:solidFill>
                              </a:ln>
                              <a:solidFill>
                                <a:srgbClr val="8E00EE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200" i="1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8E00EE"/>
                                </a:solidFill>
                              </a:ln>
                              <a:solidFill>
                                <a:srgbClr val="8E00EE"/>
                              </a:solidFill>
                              <a:latin typeface="Cambria Math"/>
                            </a:rPr>
                            <m:t>−4</m:t>
                          </m:r>
                          <m:r>
                            <a:rPr lang="en-US" sz="2200" i="1">
                              <a:ln>
                                <a:solidFill>
                                  <a:srgbClr val="8E00EE"/>
                                </a:solidFill>
                              </a:ln>
                              <a:solidFill>
                                <a:srgbClr val="8E00EE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200" i="1">
                              <a:ln>
                                <a:solidFill>
                                  <a:srgbClr val="8E00EE"/>
                                </a:solidFill>
                              </a:ln>
                              <a:solidFill>
                                <a:srgbClr val="8E00EE"/>
                              </a:solidFill>
                              <a:latin typeface="Cambria Math"/>
                              <a:ea typeface="Cambria Math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8E00EE"/>
                                </a:solidFill>
                              </a:ln>
                              <a:solidFill>
                                <a:srgbClr val="8E00EE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200" i="1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8E00EE"/>
                                </a:solidFill>
                              </a:ln>
                              <a:solidFill>
                                <a:srgbClr val="8E00EE"/>
                              </a:solidFill>
                              <a:latin typeface="Cambria Math"/>
                            </a:rPr>
                            <m:t>−4</m:t>
                          </m:r>
                          <m:r>
                            <a:rPr lang="en-US" sz="2200" i="1">
                              <a:ln>
                                <a:solidFill>
                                  <a:srgbClr val="8E00EE"/>
                                </a:solidFill>
                              </a:ln>
                              <a:solidFill>
                                <a:srgbClr val="8E00EE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200" i="1">
                              <a:ln>
                                <a:solidFill>
                                  <a:srgbClr val="8E00EE"/>
                                </a:solidFill>
                              </a:ln>
                              <a:solidFill>
                                <a:srgbClr val="8E00EE"/>
                              </a:solidFill>
                              <a:latin typeface="Cambria Math"/>
                            </a:rPr>
                            <m:t>−45</m:t>
                          </m:r>
                        </m:e>
                      </m:d>
                      <m:r>
                        <a:rPr lang="en-US" sz="2200" i="1" smtClean="0">
                          <a:ln>
                            <a:solidFill>
                              <a:srgbClr val="8E00EE"/>
                            </a:solidFill>
                          </a:ln>
                          <a:solidFill>
                            <a:srgbClr val="8E00EE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2200" i="1" smtClean="0">
                          <a:ln>
                            <a:solidFill>
                              <a:srgbClr val="8E00EE"/>
                            </a:solidFill>
                          </a:ln>
                          <a:solidFill>
                            <a:srgbClr val="8E00EE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9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289737"/>
                <a:ext cx="4464496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57"/>
              <p:cNvSpPr txBox="1"/>
              <p:nvPr/>
            </p:nvSpPr>
            <p:spPr>
              <a:xfrm>
                <a:off x="16265" y="2767316"/>
                <a:ext cx="4464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ctrlPr>
                            <a:rPr lang="ru-RU" sz="2200" i="1">
                              <a:ln>
                                <a:solidFill>
                                  <a:srgbClr val="8E00EE"/>
                                </a:solidFill>
                              </a:ln>
                              <a:solidFill>
                                <a:srgbClr val="8E00EE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8E00EE"/>
                                </a:solidFill>
                              </a:ln>
                              <a:solidFill>
                                <a:srgbClr val="8E00EE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200" i="1">
                              <a:ln>
                                <a:solidFill>
                                  <a:srgbClr val="8E00EE"/>
                                </a:solidFill>
                              </a:ln>
                              <a:solidFill>
                                <a:srgbClr val="8E00EE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ru-RU" sz="2200" i="1">
                              <a:ln>
                                <a:solidFill>
                                  <a:srgbClr val="8E00EE"/>
                                </a:solidFill>
                              </a:ln>
                              <a:solidFill>
                                <a:srgbClr val="8E00EE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8E00EE"/>
                                </a:solidFill>
                              </a:ln>
                              <a:solidFill>
                                <a:srgbClr val="8E00EE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200" i="1">
                              <a:ln>
                                <a:solidFill>
                                  <a:srgbClr val="8E00EE"/>
                                </a:solidFill>
                              </a:ln>
                              <a:solidFill>
                                <a:srgbClr val="8E00EE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ru-RU" sz="2200" i="1">
                              <a:ln>
                                <a:solidFill>
                                  <a:srgbClr val="8E00EE"/>
                                </a:solidFill>
                              </a:ln>
                              <a:solidFill>
                                <a:srgbClr val="8E00EE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8E00EE"/>
                                </a:solidFill>
                              </a:ln>
                              <a:solidFill>
                                <a:srgbClr val="8E00EE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200" i="1">
                              <a:ln>
                                <a:solidFill>
                                  <a:srgbClr val="8E00EE"/>
                                </a:solidFill>
                              </a:ln>
                              <a:solidFill>
                                <a:srgbClr val="8E00EE"/>
                              </a:solidFill>
                              <a:latin typeface="Cambria Math"/>
                            </a:rPr>
                            <m:t>−9</m:t>
                          </m:r>
                        </m:e>
                      </m:d>
                      <m:d>
                        <m:dPr>
                          <m:ctrlPr>
                            <a:rPr lang="ru-RU" sz="2200" i="1">
                              <a:ln>
                                <a:solidFill>
                                  <a:srgbClr val="8E00EE"/>
                                </a:solidFill>
                              </a:ln>
                              <a:solidFill>
                                <a:srgbClr val="8E00EE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8E00EE"/>
                                </a:solidFill>
                              </a:ln>
                              <a:solidFill>
                                <a:srgbClr val="8E00EE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200" i="1">
                              <a:ln>
                                <a:solidFill>
                                  <a:srgbClr val="8E00EE"/>
                                </a:solidFill>
                              </a:ln>
                              <a:solidFill>
                                <a:srgbClr val="8E00EE"/>
                              </a:solidFill>
                              <a:latin typeface="Cambria Math"/>
                            </a:rPr>
                            <m:t>+5</m:t>
                          </m:r>
                        </m:e>
                      </m:d>
                      <m:r>
                        <a:rPr lang="en-US" sz="2200" i="1" smtClean="0">
                          <a:ln>
                            <a:solidFill>
                              <a:srgbClr val="8E00EE"/>
                            </a:solidFill>
                          </a:ln>
                          <a:solidFill>
                            <a:srgbClr val="8E00EE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2200" i="1" smtClean="0">
                          <a:ln>
                            <a:solidFill>
                              <a:srgbClr val="8E00EE"/>
                            </a:solidFill>
                          </a:ln>
                          <a:solidFill>
                            <a:srgbClr val="8E00EE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0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5" y="2767316"/>
                <a:ext cx="4464496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167"/>
          <p:cNvSpPr txBox="1"/>
          <p:nvPr/>
        </p:nvSpPr>
        <p:spPr>
          <a:xfrm>
            <a:off x="0" y="3301347"/>
            <a:ext cx="2520280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Обратная</a:t>
            </a:r>
            <a:r>
              <a:rPr lang="en-US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замена:</a:t>
            </a:r>
            <a:endParaRPr lang="ru-RU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57"/>
              <p:cNvSpPr txBox="1"/>
              <p:nvPr/>
            </p:nvSpPr>
            <p:spPr>
              <a:xfrm>
                <a:off x="2314118" y="3250564"/>
                <a:ext cx="55702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−9</m:t>
                          </m:r>
                        </m:e>
                      </m:d>
                      <m:d>
                        <m:dPr>
                          <m:ctrlP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+5</m:t>
                          </m:r>
                        </m:e>
                      </m:d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2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118" y="3250564"/>
                <a:ext cx="5570249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5496" y="3750175"/>
                <a:ext cx="33039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b="0" i="0" dirty="0" smtClean="0">
                          <a:latin typeface="Cambria Math"/>
                          <a:ea typeface="Cambria Math" panose="02040503050406030204" pitchFamily="18" charset="0"/>
                        </a:rPr>
                        <m:t>Т.к.</m:t>
                      </m:r>
                      <m:sSup>
                        <m:sSupPr>
                          <m:ctrlP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, то </m:t>
                      </m:r>
                      <m:sSup>
                        <m:sSupPr>
                          <m:ctrlP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+5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750175"/>
                <a:ext cx="3303981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1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57"/>
              <p:cNvSpPr txBox="1"/>
              <p:nvPr/>
            </p:nvSpPr>
            <p:spPr>
              <a:xfrm>
                <a:off x="3275856" y="3770554"/>
                <a:ext cx="55702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⇒ </m:t>
                      </m:r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ru-RU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ru-RU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ru-RU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   </m:t>
                      </m:r>
                      <m:d>
                        <m:dPr>
                          <m:ctrlPr>
                            <a:rPr lang="ru-RU" sz="22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4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770554"/>
                <a:ext cx="5570249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167"/>
          <p:cNvSpPr txBox="1"/>
          <p:nvPr/>
        </p:nvSpPr>
        <p:spPr>
          <a:xfrm>
            <a:off x="-16130" y="4353220"/>
            <a:ext cx="3225283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ru-RU" sz="2200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Замена множителей </a:t>
            </a:r>
            <a:r>
              <a:rPr lang="ru-R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endParaRPr lang="ru-RU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156275" y="5779823"/>
            <a:ext cx="3096000" cy="0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64"/>
              <p:cNvSpPr txBox="1"/>
              <p:nvPr/>
            </p:nvSpPr>
            <p:spPr>
              <a:xfrm>
                <a:off x="3149684" y="5532900"/>
                <a:ext cx="39062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990099"/>
                    </a:solidFill>
                  </a:ln>
                  <a:solidFill>
                    <a:srgbClr val="99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84" y="5532900"/>
                <a:ext cx="390623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олилиния 38"/>
          <p:cNvSpPr/>
          <p:nvPr/>
        </p:nvSpPr>
        <p:spPr>
          <a:xfrm>
            <a:off x="849657" y="5431240"/>
            <a:ext cx="865821" cy="367199"/>
          </a:xfrm>
          <a:custGeom>
            <a:avLst/>
            <a:gdLst>
              <a:gd name="connsiteX0" fmla="*/ 0 w 990600"/>
              <a:gd name="connsiteY0" fmla="*/ 186267 h 186267"/>
              <a:gd name="connsiteX1" fmla="*/ 406400 w 990600"/>
              <a:gd name="connsiteY1" fmla="*/ 21167 h 186267"/>
              <a:gd name="connsiteX2" fmla="*/ 774700 w 990600"/>
              <a:gd name="connsiteY2" fmla="*/ 59267 h 186267"/>
              <a:gd name="connsiteX3" fmla="*/ 990600 w 990600"/>
              <a:gd name="connsiteY3" fmla="*/ 186267 h 186267"/>
              <a:gd name="connsiteX4" fmla="*/ 990600 w 990600"/>
              <a:gd name="connsiteY4" fmla="*/ 186267 h 1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186267">
                <a:moveTo>
                  <a:pt x="0" y="186267"/>
                </a:moveTo>
                <a:cubicBezTo>
                  <a:pt x="138641" y="114300"/>
                  <a:pt x="277283" y="42334"/>
                  <a:pt x="406400" y="21167"/>
                </a:cubicBezTo>
                <a:cubicBezTo>
                  <a:pt x="535517" y="0"/>
                  <a:pt x="677334" y="31750"/>
                  <a:pt x="774700" y="59267"/>
                </a:cubicBezTo>
                <a:cubicBezTo>
                  <a:pt x="872066" y="86784"/>
                  <a:pt x="990600" y="186267"/>
                  <a:pt x="990600" y="186267"/>
                </a:cubicBezTo>
                <a:lnTo>
                  <a:pt x="990600" y="186267"/>
                </a:lnTo>
              </a:path>
            </a:pathLst>
          </a:custGeom>
          <a:ln w="127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2466061" y="5401787"/>
            <a:ext cx="822378" cy="378036"/>
          </a:xfrm>
          <a:custGeom>
            <a:avLst/>
            <a:gdLst>
              <a:gd name="connsiteX0" fmla="*/ 0 w 673100"/>
              <a:gd name="connsiteY0" fmla="*/ 279400 h 279400"/>
              <a:gd name="connsiteX1" fmla="*/ 215900 w 673100"/>
              <a:gd name="connsiteY1" fmla="*/ 101600 h 279400"/>
              <a:gd name="connsiteX2" fmla="*/ 673100 w 673100"/>
              <a:gd name="connsiteY2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279400">
                <a:moveTo>
                  <a:pt x="0" y="279400"/>
                </a:moveTo>
                <a:cubicBezTo>
                  <a:pt x="51858" y="213783"/>
                  <a:pt x="103717" y="148167"/>
                  <a:pt x="215900" y="101600"/>
                </a:cubicBezTo>
                <a:cubicBezTo>
                  <a:pt x="328083" y="55033"/>
                  <a:pt x="500591" y="27516"/>
                  <a:pt x="673100" y="0"/>
                </a:cubicBezTo>
              </a:path>
            </a:pathLst>
          </a:custGeom>
          <a:ln w="127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 flipH="1">
            <a:off x="82436" y="5437497"/>
            <a:ext cx="793903" cy="347116"/>
          </a:xfrm>
          <a:custGeom>
            <a:avLst/>
            <a:gdLst>
              <a:gd name="connsiteX0" fmla="*/ 0 w 673100"/>
              <a:gd name="connsiteY0" fmla="*/ 279400 h 279400"/>
              <a:gd name="connsiteX1" fmla="*/ 215900 w 673100"/>
              <a:gd name="connsiteY1" fmla="*/ 101600 h 279400"/>
              <a:gd name="connsiteX2" fmla="*/ 673100 w 673100"/>
              <a:gd name="connsiteY2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279400">
                <a:moveTo>
                  <a:pt x="0" y="279400"/>
                </a:moveTo>
                <a:cubicBezTo>
                  <a:pt x="51858" y="213783"/>
                  <a:pt x="103717" y="148167"/>
                  <a:pt x="215900" y="101600"/>
                </a:cubicBezTo>
                <a:cubicBezTo>
                  <a:pt x="328083" y="55033"/>
                  <a:pt x="500591" y="27516"/>
                  <a:pt x="673100" y="0"/>
                </a:cubicBezTo>
              </a:path>
            </a:pathLst>
          </a:custGeom>
          <a:ln w="127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2" name="TextBox 70"/>
          <p:cNvSpPr txBox="1"/>
          <p:nvPr/>
        </p:nvSpPr>
        <p:spPr>
          <a:xfrm>
            <a:off x="2825928" y="5414979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660066"/>
                </a:solidFill>
              </a:rPr>
              <a:t>+</a:t>
            </a:r>
            <a:endParaRPr lang="ru-RU" sz="2000" dirty="0">
              <a:solidFill>
                <a:srgbClr val="660066"/>
              </a:solidFill>
            </a:endParaRPr>
          </a:p>
        </p:txBody>
      </p:sp>
      <p:sp>
        <p:nvSpPr>
          <p:cNvPr id="43" name="TextBox 71"/>
          <p:cNvSpPr txBox="1"/>
          <p:nvPr/>
        </p:nvSpPr>
        <p:spPr>
          <a:xfrm>
            <a:off x="1889824" y="5437496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660066"/>
                </a:solidFill>
              </a:rPr>
              <a:t>–</a:t>
            </a:r>
            <a:endParaRPr lang="ru-RU" sz="2000" dirty="0">
              <a:solidFill>
                <a:srgbClr val="660066"/>
              </a:solidFill>
            </a:endParaRPr>
          </a:p>
        </p:txBody>
      </p:sp>
      <p:sp>
        <p:nvSpPr>
          <p:cNvPr id="44" name="TextBox 65"/>
          <p:cNvSpPr txBox="1"/>
          <p:nvPr/>
        </p:nvSpPr>
        <p:spPr>
          <a:xfrm>
            <a:off x="1503949" y="5761827"/>
            <a:ext cx="406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Cambria Math" pitchFamily="18" charset="0"/>
                <a:ea typeface="Cambria Math" pitchFamily="18" charset="0"/>
              </a:rPr>
              <a:t>1</a:t>
            </a:r>
            <a:endParaRPr lang="ru-RU" sz="2200" dirty="0">
              <a:ln>
                <a:solidFill>
                  <a:srgbClr val="990099"/>
                </a:solidFill>
              </a:ln>
              <a:solidFill>
                <a:srgbClr val="990099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74"/>
              <p:cNvSpPr txBox="1"/>
              <p:nvPr/>
            </p:nvSpPr>
            <p:spPr>
              <a:xfrm>
                <a:off x="557803" y="5739746"/>
                <a:ext cx="56728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 pitchFamily="18" charset="0"/>
                        </a:rPr>
                        <m:t>0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990099"/>
                    </a:solidFill>
                  </a:ln>
                  <a:solidFill>
                    <a:srgbClr val="990099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03" y="5739746"/>
                <a:ext cx="567286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Группа 48"/>
          <p:cNvGrpSpPr/>
          <p:nvPr/>
        </p:nvGrpSpPr>
        <p:grpSpPr>
          <a:xfrm rot="60000">
            <a:off x="1778395" y="5771872"/>
            <a:ext cx="720149" cy="189110"/>
            <a:chOff x="5182412" y="3714620"/>
            <a:chExt cx="693260" cy="189110"/>
          </a:xfrm>
        </p:grpSpPr>
        <p:grpSp>
          <p:nvGrpSpPr>
            <p:cNvPr id="50" name="Группа 22"/>
            <p:cNvGrpSpPr/>
            <p:nvPr/>
          </p:nvGrpSpPr>
          <p:grpSpPr>
            <a:xfrm flipH="1">
              <a:off x="5182412" y="3717032"/>
              <a:ext cx="576000" cy="186698"/>
              <a:chOff x="3170615" y="5789816"/>
              <a:chExt cx="778854" cy="166222"/>
            </a:xfrm>
          </p:grpSpPr>
          <p:cxnSp>
            <p:nvCxnSpPr>
              <p:cNvPr id="54" name="Прямая соединительная линия 53"/>
              <p:cNvCxnSpPr/>
              <p:nvPr/>
            </p:nvCxnSpPr>
            <p:spPr>
              <a:xfrm rot="18480000" flipV="1">
                <a:off x="3096401" y="5864030"/>
                <a:ext cx="149416" cy="988"/>
              </a:xfrm>
              <a:prstGeom prst="line">
                <a:avLst/>
              </a:prstGeom>
              <a:ln>
                <a:solidFill>
                  <a:srgbClr val="99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 rot="18480000" flipV="1">
                <a:off x="3251974" y="5867390"/>
                <a:ext cx="149416" cy="988"/>
              </a:xfrm>
              <a:prstGeom prst="line">
                <a:avLst/>
              </a:prstGeom>
              <a:ln>
                <a:solidFill>
                  <a:srgbClr val="99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 rot="18480000" flipV="1">
                <a:off x="3407547" y="5870752"/>
                <a:ext cx="149416" cy="988"/>
              </a:xfrm>
              <a:prstGeom prst="line">
                <a:avLst/>
              </a:prstGeom>
              <a:ln>
                <a:solidFill>
                  <a:srgbClr val="99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 rot="18480000" flipV="1">
                <a:off x="3563121" y="5874113"/>
                <a:ext cx="149416" cy="988"/>
              </a:xfrm>
              <a:prstGeom prst="line">
                <a:avLst/>
              </a:prstGeom>
              <a:ln>
                <a:solidFill>
                  <a:srgbClr val="99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rot="18480000" flipV="1">
                <a:off x="3718693" y="5877474"/>
                <a:ext cx="149416" cy="988"/>
              </a:xfrm>
              <a:prstGeom prst="line">
                <a:avLst/>
              </a:prstGeom>
              <a:ln>
                <a:solidFill>
                  <a:srgbClr val="99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rot="18480000" flipV="1">
                <a:off x="3874267" y="5880836"/>
                <a:ext cx="149416" cy="988"/>
              </a:xfrm>
              <a:prstGeom prst="line">
                <a:avLst/>
              </a:prstGeom>
              <a:ln>
                <a:solidFill>
                  <a:srgbClr val="99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Прямая соединительная линия 52"/>
            <p:cNvCxnSpPr/>
            <p:nvPr/>
          </p:nvCxnSpPr>
          <p:spPr>
            <a:xfrm rot="3120000" flipH="1" flipV="1">
              <a:off x="5791396" y="3798165"/>
              <a:ext cx="167822" cy="731"/>
            </a:xfrm>
            <a:prstGeom prst="line">
              <a:avLst/>
            </a:prstGeom>
            <a:ln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22"/>
          <p:cNvGrpSpPr/>
          <p:nvPr/>
        </p:nvGrpSpPr>
        <p:grpSpPr>
          <a:xfrm rot="60000" flipH="1">
            <a:off x="227902" y="5785365"/>
            <a:ext cx="598341" cy="186698"/>
            <a:chOff x="3170615" y="5789816"/>
            <a:chExt cx="778854" cy="166222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 rot="18480000" flipV="1">
              <a:off x="3096401" y="5864030"/>
              <a:ext cx="149416" cy="988"/>
            </a:xfrm>
            <a:prstGeom prst="line">
              <a:avLst/>
            </a:prstGeom>
            <a:ln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18480000" flipV="1">
              <a:off x="3251974" y="5867390"/>
              <a:ext cx="149416" cy="988"/>
            </a:xfrm>
            <a:prstGeom prst="line">
              <a:avLst/>
            </a:prstGeom>
            <a:ln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18480000" flipV="1">
              <a:off x="3407547" y="5870752"/>
              <a:ext cx="149416" cy="988"/>
            </a:xfrm>
            <a:prstGeom prst="line">
              <a:avLst/>
            </a:prstGeom>
            <a:ln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18480000" flipV="1">
              <a:off x="3563121" y="5874113"/>
              <a:ext cx="149416" cy="988"/>
            </a:xfrm>
            <a:prstGeom prst="line">
              <a:avLst/>
            </a:prstGeom>
            <a:ln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18480000" flipV="1">
              <a:off x="3718693" y="5877474"/>
              <a:ext cx="149416" cy="988"/>
            </a:xfrm>
            <a:prstGeom prst="line">
              <a:avLst/>
            </a:prstGeom>
            <a:ln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rot="18480000" flipV="1">
              <a:off x="3874267" y="5880836"/>
              <a:ext cx="149416" cy="988"/>
            </a:xfrm>
            <a:prstGeom prst="line">
              <a:avLst/>
            </a:prstGeom>
            <a:ln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70"/>
          <p:cNvSpPr txBox="1"/>
          <p:nvPr/>
        </p:nvSpPr>
        <p:spPr>
          <a:xfrm>
            <a:off x="1133867" y="5437841"/>
            <a:ext cx="32416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660066"/>
                </a:solidFill>
              </a:rPr>
              <a:t>+</a:t>
            </a:r>
            <a:endParaRPr lang="ru-RU" sz="2000" dirty="0">
              <a:solidFill>
                <a:srgbClr val="660066"/>
              </a:solidFill>
            </a:endParaRPr>
          </a:p>
        </p:txBody>
      </p:sp>
      <p:sp>
        <p:nvSpPr>
          <p:cNvPr id="105" name="Полилиния 104"/>
          <p:cNvSpPr/>
          <p:nvPr/>
        </p:nvSpPr>
        <p:spPr>
          <a:xfrm>
            <a:off x="1672577" y="5401787"/>
            <a:ext cx="830755" cy="403261"/>
          </a:xfrm>
          <a:custGeom>
            <a:avLst/>
            <a:gdLst>
              <a:gd name="connsiteX0" fmla="*/ 0 w 990600"/>
              <a:gd name="connsiteY0" fmla="*/ 186267 h 186267"/>
              <a:gd name="connsiteX1" fmla="*/ 406400 w 990600"/>
              <a:gd name="connsiteY1" fmla="*/ 21167 h 186267"/>
              <a:gd name="connsiteX2" fmla="*/ 774700 w 990600"/>
              <a:gd name="connsiteY2" fmla="*/ 59267 h 186267"/>
              <a:gd name="connsiteX3" fmla="*/ 990600 w 990600"/>
              <a:gd name="connsiteY3" fmla="*/ 186267 h 186267"/>
              <a:gd name="connsiteX4" fmla="*/ 990600 w 990600"/>
              <a:gd name="connsiteY4" fmla="*/ 186267 h 1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186267">
                <a:moveTo>
                  <a:pt x="0" y="186267"/>
                </a:moveTo>
                <a:cubicBezTo>
                  <a:pt x="138641" y="114300"/>
                  <a:pt x="277283" y="42334"/>
                  <a:pt x="406400" y="21167"/>
                </a:cubicBezTo>
                <a:cubicBezTo>
                  <a:pt x="535517" y="0"/>
                  <a:pt x="677334" y="31750"/>
                  <a:pt x="774700" y="59267"/>
                </a:cubicBezTo>
                <a:cubicBezTo>
                  <a:pt x="872066" y="86784"/>
                  <a:pt x="990600" y="186267"/>
                  <a:pt x="990600" y="186267"/>
                </a:cubicBezTo>
                <a:lnTo>
                  <a:pt x="990600" y="186267"/>
                </a:lnTo>
              </a:path>
            </a:pathLst>
          </a:custGeom>
          <a:ln w="127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 rot="10800000">
            <a:off x="1666015" y="5735422"/>
            <a:ext cx="72000" cy="72000"/>
          </a:xfrm>
          <a:prstGeom prst="ellipse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 rot="10800000">
            <a:off x="845827" y="5743823"/>
            <a:ext cx="72000" cy="72000"/>
          </a:xfrm>
          <a:prstGeom prst="ellipse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 rot="10800000">
            <a:off x="2448061" y="5730411"/>
            <a:ext cx="72000" cy="72000"/>
          </a:xfrm>
          <a:prstGeom prst="ellipse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7" name="TextBox 65"/>
          <p:cNvSpPr txBox="1"/>
          <p:nvPr/>
        </p:nvSpPr>
        <p:spPr>
          <a:xfrm>
            <a:off x="2311407" y="5730411"/>
            <a:ext cx="406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Cambria Math" pitchFamily="18" charset="0"/>
                <a:ea typeface="Cambria Math" pitchFamily="18" charset="0"/>
              </a:rPr>
              <a:t>2</a:t>
            </a:r>
            <a:endParaRPr lang="ru-RU" sz="2200" dirty="0">
              <a:ln>
                <a:solidFill>
                  <a:srgbClr val="990099"/>
                </a:solidFill>
              </a:ln>
              <a:solidFill>
                <a:srgbClr val="990099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105"/>
              <p:cNvSpPr/>
              <p:nvPr/>
            </p:nvSpPr>
            <p:spPr>
              <a:xfrm>
                <a:off x="3732682" y="5581348"/>
                <a:ext cx="273311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200" b="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endChr m:val=""/>
                          <m:ctrlPr>
                            <a:rPr lang="en-US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  <a:ea typeface="Cambria Math"/>
                            </a:rPr>
                            <m:t>−∞</m:t>
                          </m:r>
                        </m:e>
                      </m:d>
                      <m:r>
                        <a:rPr lang="ru-RU" sz="2200" b="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endChr m:val="]"/>
                          <m:ctrlPr>
                            <a:rPr lang="ru-RU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ru-RU" sz="2200" b="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r>
                        <a:rPr lang="ru-RU" sz="2200" b="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endChr m:val="]"/>
                          <m:ctrlPr>
                            <a:rPr lang="ru-RU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990099"/>
                    </a:solidFill>
                  </a:ln>
                  <a:solidFill>
                    <a:srgbClr val="990099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6" name="Прямоугольник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682" y="5581348"/>
                <a:ext cx="2733119" cy="430887"/>
              </a:xfrm>
              <a:prstGeom prst="rect">
                <a:avLst/>
              </a:prstGeom>
              <a:blipFill rotWithShape="1">
                <a:blip r:embed="rId15"/>
                <a:stretch>
                  <a:fillRect t="-128571" r="-14254" b="-20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Группа 106"/>
          <p:cNvGrpSpPr/>
          <p:nvPr/>
        </p:nvGrpSpPr>
        <p:grpSpPr>
          <a:xfrm>
            <a:off x="5925960" y="6237892"/>
            <a:ext cx="3146032" cy="509287"/>
            <a:chOff x="84988" y="5615450"/>
            <a:chExt cx="1638536" cy="509287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 rot="10800000">
              <a:off x="84988" y="5615450"/>
              <a:ext cx="1594776" cy="509287"/>
            </a:xfrm>
            <a:prstGeom prst="roundRect">
              <a:avLst>
                <a:gd name="adj" fmla="val 12507"/>
              </a:avLst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Прямоугольник 108"/>
                <p:cNvSpPr/>
                <p:nvPr/>
              </p:nvSpPr>
              <p:spPr>
                <a:xfrm>
                  <a:off x="152068" y="5654654"/>
                  <a:ext cx="1571456" cy="43088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Ответ:</m:t>
                        </m:r>
                        <m:d>
                          <m:dPr>
                            <m:endChr m:val=""/>
                            <m:ctrlPr>
                              <a:rPr lang="en-US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−∞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begChr m:val="["/>
                            <m:endChr m:val=""/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ru-RU" sz="2200" i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35" name="Прямоугольник 2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68" y="5654654"/>
                  <a:ext cx="1571456" cy="430887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l="-202" t="-131429" r="-15960" b="-200000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" name="TextBox 71"/>
          <p:cNvSpPr txBox="1"/>
          <p:nvPr/>
        </p:nvSpPr>
        <p:spPr>
          <a:xfrm>
            <a:off x="147498" y="5437947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660066"/>
                </a:solidFill>
              </a:rPr>
              <a:t>–</a:t>
            </a:r>
            <a:endParaRPr lang="ru-RU" sz="2000" dirty="0">
              <a:solidFill>
                <a:srgbClr val="66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157"/>
              <p:cNvSpPr txBox="1"/>
              <p:nvPr/>
            </p:nvSpPr>
            <p:spPr>
              <a:xfrm>
                <a:off x="2902517" y="4302437"/>
                <a:ext cx="235307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⟷</m:t>
                      </m:r>
                      <m:r>
                        <a:rPr lang="en-US" sz="220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−1</m:t>
                      </m:r>
                      <m:r>
                        <a:rPr lang="ru-RU" sz="220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2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517" y="4302437"/>
                <a:ext cx="2353077" cy="43088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157"/>
              <p:cNvSpPr txBox="1"/>
              <p:nvPr/>
            </p:nvSpPr>
            <p:spPr>
              <a:xfrm>
                <a:off x="5119625" y="4302436"/>
                <a:ext cx="235307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⟷</m:t>
                      </m:r>
                      <m:r>
                        <a:rPr lang="en-US" sz="220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𝑥</m:t>
                      </m:r>
                      <m:r>
                        <a:rPr lang="ru-RU" sz="22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3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625" y="4302436"/>
                <a:ext cx="2353077" cy="430887"/>
              </a:xfrm>
              <a:prstGeom prst="rect">
                <a:avLst/>
              </a:prstGeom>
              <a:blipFill rotWithShape="1">
                <a:blip r:embed="rId28"/>
                <a:stretch>
                  <a:fillRect l="-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157"/>
              <p:cNvSpPr txBox="1"/>
              <p:nvPr/>
            </p:nvSpPr>
            <p:spPr>
              <a:xfrm>
                <a:off x="6847817" y="4294257"/>
                <a:ext cx="235307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⟷</m:t>
                      </m:r>
                      <m:r>
                        <a:rPr lang="en-US" sz="220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𝑥</m:t>
                      </m:r>
                      <m:r>
                        <a:rPr lang="ru-RU" sz="2200" b="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4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817" y="4294257"/>
                <a:ext cx="2353077" cy="430887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67"/>
              <p:cNvSpPr txBox="1"/>
              <p:nvPr/>
            </p:nvSpPr>
            <p:spPr>
              <a:xfrm>
                <a:off x="-36512" y="4878759"/>
                <a:ext cx="5832648" cy="380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5000"/>
                  </a:lnSpc>
                  <a:spcAft>
                    <a:spcPts val="600"/>
                  </a:spcAft>
                </a:pP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Неравенство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ru-RU" sz="2200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2200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e>
                    </m:d>
                  </m:oMath>
                </a14:m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р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авносильно неравенству:</a:t>
                </a:r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5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878759"/>
                <a:ext cx="5832648" cy="380104"/>
              </a:xfrm>
              <a:prstGeom prst="rect">
                <a:avLst/>
              </a:prstGeom>
              <a:blipFill rotWithShape="1">
                <a:blip r:embed="rId30"/>
                <a:stretch>
                  <a:fillRect l="-1254" t="-23810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157"/>
              <p:cNvSpPr txBox="1"/>
              <p:nvPr/>
            </p:nvSpPr>
            <p:spPr>
              <a:xfrm>
                <a:off x="5708104" y="4827976"/>
                <a:ext cx="27851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ru-RU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20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220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20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990099"/>
                    </a:solidFill>
                  </a:ln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76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104" y="4827976"/>
                <a:ext cx="2785125" cy="430887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18241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000"/>
                            </p:stCondLst>
                            <p:childTnLst>
                              <p:par>
                                <p:cTn id="1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104" grpId="0"/>
      <p:bldP spid="105" grpId="0" animBg="1"/>
      <p:bldP spid="46" grpId="0" animBg="1"/>
      <p:bldP spid="48" grpId="0" animBg="1"/>
      <p:bldP spid="68" grpId="0" animBg="1"/>
      <p:bldP spid="67" grpId="0"/>
      <p:bldP spid="106" grpId="0"/>
      <p:bldP spid="110" grpId="0"/>
      <p:bldP spid="72" grpId="0"/>
      <p:bldP spid="73" grpId="0"/>
      <p:bldP spid="74" grpId="0"/>
      <p:bldP spid="75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Группа 87"/>
          <p:cNvGrpSpPr/>
          <p:nvPr/>
        </p:nvGrpSpPr>
        <p:grpSpPr>
          <a:xfrm rot="19980000">
            <a:off x="7797990" y="5027546"/>
            <a:ext cx="180000" cy="180000"/>
            <a:chOff x="6966661" y="4261020"/>
            <a:chExt cx="216000" cy="216000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6966661" y="4261395"/>
              <a:ext cx="216000" cy="215625"/>
            </a:xfrm>
            <a:prstGeom prst="rect">
              <a:avLst/>
            </a:prstGeom>
            <a:solidFill>
              <a:srgbClr val="C5E2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0" name="Группа 89"/>
            <p:cNvGrpSpPr/>
            <p:nvPr/>
          </p:nvGrpSpPr>
          <p:grpSpPr>
            <a:xfrm rot="16200000">
              <a:off x="6966661" y="4261020"/>
              <a:ext cx="216000" cy="216000"/>
              <a:chOff x="3138272" y="3529782"/>
              <a:chExt cx="180000" cy="180000"/>
            </a:xfrm>
          </p:grpSpPr>
          <p:cxnSp>
            <p:nvCxnSpPr>
              <p:cNvPr id="91" name="Прямая соединительная линия 90"/>
              <p:cNvCxnSpPr/>
              <p:nvPr/>
            </p:nvCxnSpPr>
            <p:spPr>
              <a:xfrm>
                <a:off x="3138272" y="3709782"/>
                <a:ext cx="180000" cy="0"/>
              </a:xfrm>
              <a:prstGeom prst="line">
                <a:avLst/>
              </a:prstGeom>
              <a:ln w="19050"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>
                <a:off x="3317960" y="3529782"/>
                <a:ext cx="156" cy="180000"/>
              </a:xfrm>
              <a:prstGeom prst="line">
                <a:avLst/>
              </a:prstGeom>
              <a:ln w="19050"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Группа 70"/>
          <p:cNvGrpSpPr/>
          <p:nvPr/>
        </p:nvGrpSpPr>
        <p:grpSpPr>
          <a:xfrm>
            <a:off x="6813653" y="4645782"/>
            <a:ext cx="216000" cy="216000"/>
            <a:chOff x="6966661" y="4261020"/>
            <a:chExt cx="216000" cy="216000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6966661" y="4261395"/>
              <a:ext cx="216000" cy="215625"/>
            </a:xfrm>
            <a:prstGeom prst="rect">
              <a:avLst/>
            </a:prstGeom>
            <a:solidFill>
              <a:srgbClr val="C5E2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2" name="Группа 81"/>
            <p:cNvGrpSpPr/>
            <p:nvPr/>
          </p:nvGrpSpPr>
          <p:grpSpPr>
            <a:xfrm rot="16200000">
              <a:off x="6966661" y="4261020"/>
              <a:ext cx="216000" cy="216000"/>
              <a:chOff x="3138272" y="3529782"/>
              <a:chExt cx="180000" cy="180000"/>
            </a:xfrm>
          </p:grpSpPr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3138272" y="3709782"/>
                <a:ext cx="180000" cy="0"/>
              </a:xfrm>
              <a:prstGeom prst="line">
                <a:avLst/>
              </a:prstGeom>
              <a:ln w="19050"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>
                <a:off x="3317960" y="3529782"/>
                <a:ext cx="156" cy="180000"/>
              </a:xfrm>
              <a:prstGeom prst="line">
                <a:avLst/>
              </a:prstGeom>
              <a:ln w="19050"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Равнобедренный треугольник 48"/>
          <p:cNvSpPr/>
          <p:nvPr/>
        </p:nvSpPr>
        <p:spPr>
          <a:xfrm>
            <a:off x="6074223" y="3129315"/>
            <a:ext cx="1591145" cy="1716481"/>
          </a:xfrm>
          <a:prstGeom prst="triangle">
            <a:avLst>
              <a:gd name="adj" fmla="val 46490"/>
            </a:avLst>
          </a:prstGeom>
          <a:solidFill>
            <a:srgbClr val="85B6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flipH="1">
            <a:off x="6105571" y="3129316"/>
            <a:ext cx="697685" cy="1705694"/>
          </a:xfrm>
          <a:prstGeom prst="rtTriangle">
            <a:avLst/>
          </a:prstGeom>
          <a:solidFill>
            <a:srgbClr val="A7A7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ый треугольник 49"/>
          <p:cNvSpPr/>
          <p:nvPr/>
        </p:nvSpPr>
        <p:spPr>
          <a:xfrm rot="20271067">
            <a:off x="7708176" y="4642072"/>
            <a:ext cx="960062" cy="413700"/>
          </a:xfrm>
          <a:prstGeom prst="rtTriangle">
            <a:avLst/>
          </a:prstGeom>
          <a:solidFill>
            <a:srgbClr val="00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Дуга 74"/>
          <p:cNvSpPr/>
          <p:nvPr/>
        </p:nvSpPr>
        <p:spPr>
          <a:xfrm flipH="1">
            <a:off x="7495523" y="4669906"/>
            <a:ext cx="339693" cy="360825"/>
          </a:xfrm>
          <a:prstGeom prst="arc">
            <a:avLst>
              <a:gd name="adj1" fmla="val 6660536"/>
              <a:gd name="adj2" fmla="val 11000173"/>
            </a:avLst>
          </a:prstGeom>
          <a:noFill/>
          <a:ln w="57150" cmpd="dbl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528188" y="3466629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188" y="3466629"/>
                <a:ext cx="38241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747178" y="3419204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178" y="3419204"/>
                <a:ext cx="38241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947917" y="3320540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917" y="3320540"/>
                <a:ext cx="38241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 rot="20862924">
                <a:off x="6190812" y="4382357"/>
                <a:ext cx="875474" cy="33855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i="1" smtClean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  <a:ea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sz="1600" b="0" i="1" smtClean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1600" b="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160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1600" dirty="0">
                  <a:ln>
                    <a:solidFill>
                      <a:srgbClr val="6600FF"/>
                    </a:solidFill>
                  </a:ln>
                  <a:solidFill>
                    <a:srgbClr val="6600FF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62924">
                <a:off x="6190812" y="4382357"/>
                <a:ext cx="875474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002380" y="4738533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380" y="4738533"/>
                <a:ext cx="38241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146219" y="4915712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219" y="4915712"/>
                <a:ext cx="38241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139123" y="5324794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123" y="5324794"/>
                <a:ext cx="38241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410040" y="4725144"/>
                <a:ext cx="5382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40" y="4725144"/>
                <a:ext cx="538224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Дуга 46"/>
          <p:cNvSpPr/>
          <p:nvPr/>
        </p:nvSpPr>
        <p:spPr>
          <a:xfrm>
            <a:off x="6274965" y="5185505"/>
            <a:ext cx="888859" cy="835350"/>
          </a:xfrm>
          <a:prstGeom prst="arc">
            <a:avLst>
              <a:gd name="adj1" fmla="val 20839768"/>
              <a:gd name="adj2" fmla="val 338859"/>
            </a:avLst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>
            <a:off x="8356103" y="4367054"/>
            <a:ext cx="888859" cy="835350"/>
          </a:xfrm>
          <a:prstGeom prst="arc">
            <a:avLst>
              <a:gd name="adj1" fmla="val 7831028"/>
              <a:gd name="adj2" fmla="val 9252140"/>
            </a:avLst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уга 51"/>
          <p:cNvSpPr/>
          <p:nvPr/>
        </p:nvSpPr>
        <p:spPr>
          <a:xfrm>
            <a:off x="8318938" y="4428121"/>
            <a:ext cx="888859" cy="835350"/>
          </a:xfrm>
          <a:prstGeom prst="arc">
            <a:avLst>
              <a:gd name="adj1" fmla="val 9592496"/>
              <a:gd name="adj2" fmla="val 10806363"/>
            </a:avLst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Дуга 52"/>
          <p:cNvSpPr/>
          <p:nvPr/>
        </p:nvSpPr>
        <p:spPr>
          <a:xfrm>
            <a:off x="5867460" y="4588619"/>
            <a:ext cx="434039" cy="492781"/>
          </a:xfrm>
          <a:prstGeom prst="arc">
            <a:avLst>
              <a:gd name="adj1" fmla="val 17635981"/>
              <a:gd name="adj2" fmla="val 293467"/>
            </a:avLst>
          </a:prstGeom>
          <a:noFill/>
          <a:ln w="57150" cmpd="dbl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6600FF"/>
                </a:solidFill>
              </a:ln>
            </a:endParaRPr>
          </a:p>
        </p:txBody>
      </p:sp>
      <p:sp>
        <p:nvSpPr>
          <p:cNvPr id="54" name="Дуга 53"/>
          <p:cNvSpPr/>
          <p:nvPr/>
        </p:nvSpPr>
        <p:spPr>
          <a:xfrm flipH="1">
            <a:off x="7403627" y="4588619"/>
            <a:ext cx="434039" cy="492781"/>
          </a:xfrm>
          <a:prstGeom prst="arc">
            <a:avLst>
              <a:gd name="adj1" fmla="val 17386902"/>
              <a:gd name="adj2" fmla="val 293467"/>
            </a:avLst>
          </a:prstGeom>
          <a:noFill/>
          <a:ln w="57150" cmpd="dbl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>
            <a:off x="6344100" y="2703848"/>
            <a:ext cx="888859" cy="835350"/>
          </a:xfrm>
          <a:prstGeom prst="arc">
            <a:avLst>
              <a:gd name="adj1" fmla="val 5293270"/>
              <a:gd name="adj2" fmla="val 6698491"/>
            </a:avLst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>
            <a:off x="6344413" y="2636912"/>
            <a:ext cx="809928" cy="868294"/>
          </a:xfrm>
          <a:prstGeom prst="arc">
            <a:avLst>
              <a:gd name="adj1" fmla="val 3701398"/>
              <a:gd name="adj2" fmla="val 4875693"/>
            </a:avLst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>
            <a:off x="6291958" y="2687376"/>
            <a:ext cx="888859" cy="835350"/>
          </a:xfrm>
          <a:prstGeom prst="arc">
            <a:avLst>
              <a:gd name="adj1" fmla="val 2263101"/>
              <a:gd name="adj2" fmla="val 3446922"/>
            </a:avLst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5"/>
              <p:cNvSpPr txBox="1"/>
              <p:nvPr/>
            </p:nvSpPr>
            <p:spPr>
              <a:xfrm>
                <a:off x="3347864" y="0"/>
                <a:ext cx="1894703" cy="43088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Задание 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№1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6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0"/>
                <a:ext cx="1894703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1286" r="-322" b="-845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2"/>
          <p:cNvSpPr/>
          <p:nvPr/>
        </p:nvSpPr>
        <p:spPr>
          <a:xfrm>
            <a:off x="179511" y="476672"/>
            <a:ext cx="8712969" cy="2160240"/>
          </a:xfrm>
          <a:prstGeom prst="roundRect">
            <a:avLst>
              <a:gd name="adj" fmla="val 14150"/>
            </a:avLst>
          </a:prstGeom>
          <a:solidFill>
            <a:srgbClr val="FFE8C5"/>
          </a:solidFill>
          <a:ln w="28575"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2536" y="548680"/>
                <a:ext cx="8783960" cy="1978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22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Точки </m:t>
                      </m:r>
                      <m:r>
                        <m:rPr>
                          <m:nor/>
                        </m:rPr>
                        <a:rPr lang="en-US" sz="22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2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2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2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и</m:t>
                      </m:r>
                      <m:r>
                        <m:rPr>
                          <m:nor/>
                        </m:rPr>
                        <a:rPr lang="en-US" sz="22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лежат на окружности в указанном порядке, </m:t>
                      </m:r>
                    </m:oMath>
                  </m:oMathPara>
                </a14:m>
                <a:endParaRPr lang="ru-RU" sz="2200" b="0" i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причем</m:t>
                      </m:r>
                      <m:r>
                        <a:rPr lang="en-US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AE</m:t>
                      </m:r>
                      <m:r>
                        <a:rPr lang="en-US" sz="2200" i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ED</m:t>
                      </m:r>
                      <m:r>
                        <a:rPr lang="en-US" sz="2200" i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CD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, а прямые 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AC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и 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перпендикулярны.</m:t>
                      </m:r>
                    </m:oMath>
                  </m:oMathPara>
                </a14:m>
                <a:endParaRPr lang="en-US" sz="2200" b="0" i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Отрезки 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AC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и 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BD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пересекаются в точке 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. </m:t>
                      </m:r>
                    </m:oMath>
                  </m:oMathPara>
                </a14:m>
                <a:endParaRPr lang="ru-RU" sz="2200" b="0" i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а) Докажите, что прямая 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EC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пересекает отрезок 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TD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в его середине. </m:t>
                      </m:r>
                    </m:oMath>
                  </m:oMathPara>
                </a14:m>
                <a:endParaRPr lang="ru-RU" sz="2200" b="0" i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б)Найдите площадь треугольника 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ABT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, если</m:t>
                      </m:r>
                      <m:r>
                        <a:rPr lang="en-US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BD</m:t>
                      </m:r>
                      <m:r>
                        <a:rPr lang="en-US" sz="2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6</m:t>
                      </m:r>
                      <m:r>
                        <a:rPr lang="en-US" sz="2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20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AE</m:t>
                      </m:r>
                      <m:r>
                        <a:rPr lang="en-US" sz="2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rad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36" y="548680"/>
                <a:ext cx="8783960" cy="1978940"/>
              </a:xfrm>
              <a:prstGeom prst="rect">
                <a:avLst/>
              </a:prstGeom>
              <a:blipFill rotWithShape="1">
                <a:blip r:embed="rId11"/>
                <a:stretch>
                  <a:fillRect l="-416" b="-2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55776" y="2636912"/>
            <a:ext cx="2961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20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) Доказательство 1 .</a:t>
            </a:r>
            <a:endParaRPr kumimoji="0" lang="ru-RU" sz="220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12160" y="2978111"/>
            <a:ext cx="2808000" cy="2808312"/>
          </a:xfrm>
          <a:prstGeom prst="ellipse">
            <a:avLst/>
          </a:prstGeom>
          <a:noFill/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084480" y="4850319"/>
            <a:ext cx="264802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13081" y="3164754"/>
            <a:ext cx="1224000" cy="2481806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13081" y="5652659"/>
            <a:ext cx="1224000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084480" y="3121523"/>
            <a:ext cx="728601" cy="172427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813081" y="3126560"/>
            <a:ext cx="156" cy="252000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6813653" y="3126560"/>
            <a:ext cx="1918851" cy="17192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084480" y="4845796"/>
            <a:ext cx="728601" cy="800764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037081" y="4845798"/>
            <a:ext cx="695423" cy="800762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52120" y="4513542"/>
                <a:ext cx="4975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513542"/>
                <a:ext cx="497572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01937" y="2732506"/>
                <a:ext cx="5116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937" y="2732506"/>
                <a:ext cx="511679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10801" y="4559286"/>
                <a:ext cx="496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0099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 smtClean="0">
                    <a:ln>
                      <a:solidFill>
                        <a:srgbClr val="000099"/>
                      </a:solidFill>
                    </a:ln>
                    <a:solidFill>
                      <a:srgbClr val="000099"/>
                    </a:solidFill>
                  </a:rPr>
                  <a:t> </a:t>
                </a:r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801" y="4559286"/>
                <a:ext cx="496996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единительная линия 30"/>
          <p:cNvCxnSpPr/>
          <p:nvPr/>
        </p:nvCxnSpPr>
        <p:spPr>
          <a:xfrm flipV="1">
            <a:off x="6813081" y="4850320"/>
            <a:ext cx="1919423" cy="79624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461779" y="5552476"/>
                <a:ext cx="5048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779" y="5552476"/>
                <a:ext cx="504882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883519" y="5524813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519" y="5524813"/>
                <a:ext cx="525400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21535" y="4441534"/>
                <a:ext cx="4875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535" y="4441534"/>
                <a:ext cx="487505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455704" y="5189150"/>
                <a:ext cx="5813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704" y="5189150"/>
                <a:ext cx="581377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 flipH="1">
            <a:off x="6309546" y="5313202"/>
            <a:ext cx="108000" cy="720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-1080000" flipH="1">
            <a:off x="7339223" y="5778087"/>
            <a:ext cx="108000" cy="720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6200000" flipH="1">
            <a:off x="8366046" y="5316920"/>
            <a:ext cx="108000" cy="720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5496" y="3068960"/>
                <a:ext cx="24266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1.  </m:t>
                      </m:r>
                      <m:r>
                        <a:rPr lang="en-US" sz="2200" i="1" smtClean="0">
                          <a:ln>
                            <a:solidFill>
                              <a:srgbClr val="CC00CC"/>
                            </a:solidFill>
                          </a:ln>
                          <a:solidFill>
                            <a:srgbClr val="CC00CC"/>
                          </a:solidFill>
                          <a:latin typeface="Cambria Math"/>
                        </a:rPr>
                        <m:t>𝐴𝐸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CC00CC"/>
                            </a:solidFill>
                          </a:ln>
                          <a:solidFill>
                            <a:srgbClr val="CC00CC"/>
                          </a:solidFill>
                          <a:latin typeface="Cambria Math"/>
                        </a:rPr>
                        <m:t>𝐸𝐷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CC00CC"/>
                            </a:solidFill>
                          </a:ln>
                          <a:solidFill>
                            <a:srgbClr val="CC00CC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200" b="0" i="1" smtClean="0">
                          <a:ln>
                            <a:solidFill>
                              <a:srgbClr val="CC00CC"/>
                            </a:solidFill>
                          </a:ln>
                          <a:solidFill>
                            <a:srgbClr val="CC00CC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CC00CC"/>
                    </a:solidFill>
                  </a:ln>
                  <a:solidFill>
                    <a:srgbClr val="CC00CC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068960"/>
                <a:ext cx="2426625" cy="43088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339752" y="3073411"/>
                <a:ext cx="2477665" cy="443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acc>
                        <m:accPr>
                          <m:chr m:val="̌"/>
                          <m:ctrlPr>
                            <a:rPr lang="en-US" sz="2200" i="1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𝐴𝐸</m:t>
                          </m:r>
                        </m:e>
                      </m:acc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̌"/>
                          <m:ctrlPr>
                            <a:rPr lang="en-US" sz="2200" i="1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𝐸𝐷</m:t>
                          </m:r>
                        </m:e>
                      </m:acc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̌"/>
                          <m:ctrlPr>
                            <a:rPr lang="en-US" sz="2200" i="1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i="1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m:rPr>
                              <m:nor/>
                            </m:rPr>
                            <a:rPr lang="ru-RU" sz="2200" i="1" dirty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ru-RU" sz="2200" i="1" dirty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073411"/>
                <a:ext cx="2477665" cy="443968"/>
              </a:xfrm>
              <a:prstGeom prst="rect">
                <a:avLst/>
              </a:prstGeom>
              <a:blipFill rotWithShape="1">
                <a:blip r:embed="rId20"/>
                <a:stretch>
                  <a:fillRect t="-6849" r="-275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75203" y="3433752"/>
                <a:ext cx="376474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03" y="3433752"/>
                <a:ext cx="3764749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75203" y="3817214"/>
                <a:ext cx="371986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𝐸𝐶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𝐷𝐸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03" y="3817214"/>
                <a:ext cx="3719864" cy="43088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961204" y="3662706"/>
                <a:ext cx="19789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−вписанные, 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9900FF"/>
                    </a:solidFill>
                  </a:ln>
                  <a:solidFill>
                    <a:srgbClr val="9900FF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204" y="3662706"/>
                <a:ext cx="1978948" cy="43088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-21670" y="4146604"/>
                <a:ext cx="5889130" cy="443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о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пирающиеся на равные дуги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 </m:t>
                      </m:r>
                      <m:acc>
                        <m:accPr>
                          <m:chr m:val="̌"/>
                          <m:ctrlPr>
                            <a:rPr lang="en-US" sz="2200" i="1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𝐴𝐸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</a:rPr>
                        <m:t>,</m:t>
                      </m:r>
                      <m:acc>
                        <m:accPr>
                          <m:chr m:val="̌"/>
                          <m:ctrlPr>
                            <a:rPr lang="en-US" sz="2200" i="1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𝐸𝐷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</a:rPr>
                        <m:t>,</m:t>
                      </m:r>
                      <m:acc>
                        <m:accPr>
                          <m:chr m:val="̌"/>
                          <m:ctrlPr>
                            <a:rPr lang="en-US" sz="2200" i="1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𝐷𝐶</m:t>
                          </m:r>
                          <m:r>
                            <m:rPr>
                              <m:nor/>
                            </m:rPr>
                            <a:rPr lang="ru-RU" sz="2200" i="1" dirty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ru-RU" sz="2200" i="1" dirty="0">
                  <a:ln>
                    <a:solidFill>
                      <a:srgbClr val="9900FF"/>
                    </a:solidFill>
                  </a:ln>
                  <a:solidFill>
                    <a:srgbClr val="9900FF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670" y="4146604"/>
                <a:ext cx="5889130" cy="443968"/>
              </a:xfrm>
              <a:prstGeom prst="rect">
                <a:avLst/>
              </a:prstGeom>
              <a:blipFill rotWithShape="1">
                <a:blip r:embed="rId24"/>
                <a:stretch>
                  <a:fillRect t="-6849" r="-5274" b="-82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0116" y="4919320"/>
                <a:ext cx="45433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3</m:t>
                      </m:r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𝐵𝑇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ru-RU" sz="2200" b="0" i="1" smtClean="0">
                          <a:latin typeface="Cambria Math"/>
                        </a:rPr>
                        <m:t>равнобедренный, т.к.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ru-RU" sz="2200" b="0" i="1" smtClean="0">
                          <a:latin typeface="Cambria Math"/>
                        </a:rPr>
                        <m:t>высота и биссектриса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6" y="4919320"/>
                <a:ext cx="4543360" cy="769441"/>
              </a:xfrm>
              <a:prstGeom prst="rect">
                <a:avLst/>
              </a:prstGeom>
              <a:blipFill rotWithShape="1">
                <a:blip r:embed="rId25"/>
                <a:stretch>
                  <a:fillRect l="-134" b="-8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5496" y="5656278"/>
                <a:ext cx="351872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𝐵𝐴𝑇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i="1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200" b="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𝑇𝐴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 smtClean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sz="2200" b="0" i="1" smtClean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6600FF"/>
                    </a:solidFill>
                  </a:ln>
                  <a:solidFill>
                    <a:srgbClr val="6600FF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656278"/>
                <a:ext cx="3518720" cy="430887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5496" y="5999176"/>
                <a:ext cx="34281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i="1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200" b="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𝑇𝐴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  <a:ea typeface="Cambria Math"/>
                        </a:rPr>
                        <m:t>𝐶𝑇𝑀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 smtClean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sz="2200" b="0" i="1" smtClean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6600FF"/>
                    </a:solidFill>
                  </a:ln>
                  <a:solidFill>
                    <a:srgbClr val="6600FF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999176"/>
                <a:ext cx="3428183" cy="430887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275856" y="6010975"/>
                <a:ext cx="41798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св−во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вертикальных углов) 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9900FF"/>
                    </a:solidFill>
                  </a:ln>
                  <a:solidFill>
                    <a:srgbClr val="9900FF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6010975"/>
                <a:ext cx="4179848" cy="430887"/>
              </a:xfrm>
              <a:prstGeom prst="rect">
                <a:avLst/>
              </a:prstGeom>
              <a:blipFill rotWithShape="1">
                <a:blip r:embed="rId29"/>
                <a:stretch>
                  <a:fillRect l="-875"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359764" y="5649568"/>
                <a:ext cx="27964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(св−во р/б </m:t>
                      </m:r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𝐴𝐵𝑇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) 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9900FF"/>
                    </a:solidFill>
                  </a:ln>
                  <a:solidFill>
                    <a:srgbClr val="9900FF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764" y="5649568"/>
                <a:ext cx="2796412" cy="430887"/>
              </a:xfrm>
              <a:prstGeom prst="rect">
                <a:avLst/>
              </a:prstGeom>
              <a:blipFill rotWithShape="1">
                <a:blip r:embed="rId30"/>
                <a:stretch>
                  <a:fillRect l="-1307"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45818" y="6380737"/>
                <a:ext cx="13869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4</m:t>
                      </m:r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200" i="1" smtClean="0">
                          <a:ln>
                            <a:solidFill>
                              <a:srgbClr val="00DFDA"/>
                            </a:solidFill>
                          </a:ln>
                          <a:solidFill>
                            <a:srgbClr val="00DFDA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b="0" i="1" smtClean="0">
                          <a:ln>
                            <a:solidFill>
                              <a:srgbClr val="00DFDA"/>
                            </a:solidFill>
                          </a:ln>
                          <a:solidFill>
                            <a:srgbClr val="00DFDA"/>
                          </a:solidFill>
                          <a:latin typeface="Cambria Math"/>
                          <a:ea typeface="Cambria Math"/>
                        </a:rPr>
                        <m:t>𝑇𝑀𝐶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8" y="6380737"/>
                <a:ext cx="1386983" cy="430887"/>
              </a:xfrm>
              <a:prstGeom prst="rect">
                <a:avLst/>
              </a:prstGeom>
              <a:blipFill rotWithShape="1">
                <a:blip r:embed="rId31"/>
                <a:stretch>
                  <a:fillRect l="-4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381925" y="6379576"/>
                <a:ext cx="50622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00DFDA"/>
                            </a:solidFill>
                          </a:ln>
                          <a:solidFill>
                            <a:srgbClr val="00DFDA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00DFDA"/>
                            </a:solidFill>
                          </a:ln>
                          <a:solidFill>
                            <a:srgbClr val="00DFDA"/>
                          </a:solidFill>
                          <a:latin typeface="Cambria Math"/>
                          <a:ea typeface="Cambria Math"/>
                        </a:rPr>
                        <m:t>𝐶𝑀𝑇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18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6600FF"/>
                                    </a:solidFill>
                                  </a:ln>
                                  <a:solidFill>
                                    <a:srgbClr val="66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6600FF"/>
                                    </a:solidFill>
                                  </a:ln>
                                  <a:solidFill>
                                    <a:srgbClr val="6600FF"/>
                                  </a:solidFill>
                                  <a:latin typeface="Cambria Math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6600FF"/>
                                    </a:solidFill>
                                  </a:ln>
                                  <a:solidFill>
                                    <a:srgbClr val="6600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ru-RU" sz="2200" i="1" dirty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en-US" sz="2200" i="1" dirty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 smtClean="0">
                              <a:ln>
                                <a:solidFill>
                                  <a:srgbClr val="00DFDA"/>
                                </a:solidFill>
                              </a:ln>
                              <a:solidFill>
                                <a:srgbClr val="00DFDA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00DFDA"/>
                                </a:solidFill>
                              </a:ln>
                              <a:solidFill>
                                <a:srgbClr val="00DFDA"/>
                              </a:solidFill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DFDA"/>
                                </a:solidFill>
                              </a:ln>
                              <a:solidFill>
                                <a:srgbClr val="00DFDA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200" i="1" dirty="0">
                  <a:ln>
                    <a:solidFill>
                      <a:srgbClr val="6600FF"/>
                    </a:solidFill>
                  </a:ln>
                  <a:solidFill>
                    <a:srgbClr val="6600FF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925" y="6379576"/>
                <a:ext cx="5062283" cy="430887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105572" y="6382489"/>
                <a:ext cx="170283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𝐶𝑀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𝑇𝐷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572" y="6382489"/>
                <a:ext cx="1702838" cy="430887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0116" y="4551052"/>
                <a:ext cx="278268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2.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20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969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i="1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969FF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20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969FF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200" b="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969FF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ru-RU" sz="2200" b="0" i="1" smtClean="0">
                          <a:latin typeface="Cambria Math"/>
                        </a:rPr>
                        <m:t>прямоуг.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6" y="4551052"/>
                <a:ext cx="2782685" cy="430887"/>
              </a:xfrm>
              <a:prstGeom prst="rect">
                <a:avLst/>
              </a:prstGeom>
              <a:blipFill rotWithShape="1">
                <a:blip r:embed="rId34"/>
                <a:stretch>
                  <a:fillRect l="-219" b="-1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708105" y="4582289"/>
                <a:ext cx="26559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𝐵𝐴𝐻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 smtClean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sz="2200" b="0" i="1" smtClean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6600FF"/>
                    </a:solidFill>
                  </a:ln>
                  <a:solidFill>
                    <a:srgbClr val="6600FF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105" y="4582289"/>
                <a:ext cx="2655983" cy="430887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9029" y="3662706"/>
                <a:ext cx="49244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9" y="3662706"/>
                <a:ext cx="492443" cy="430887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6355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8" grpId="0" animBg="1"/>
      <p:bldP spid="8" grpId="1" animBg="1"/>
      <p:bldP spid="50" grpId="0" animBg="1"/>
      <p:bldP spid="75" grpId="0" animBg="1"/>
      <p:bldP spid="43" grpId="0"/>
      <p:bldP spid="63" grpId="0"/>
      <p:bldP spid="64" grpId="0"/>
      <p:bldP spid="59" grpId="0"/>
      <p:bldP spid="65" grpId="0"/>
      <p:bldP spid="66" grpId="0"/>
      <p:bldP spid="67" grpId="0"/>
      <p:bldP spid="32" grpId="0"/>
      <p:bldP spid="47" grpId="0" animBg="1"/>
      <p:bldP spid="48" grpId="0" animBg="1"/>
      <p:bldP spid="52" grpId="0" animBg="1"/>
      <p:bldP spid="53" grpId="0" animBg="1"/>
      <p:bldP spid="54" grpId="0" animBg="1"/>
      <p:bldP spid="44" grpId="0" animBg="1"/>
      <p:bldP spid="45" grpId="0" animBg="1"/>
      <p:bldP spid="46" grpId="0" animBg="1"/>
      <p:bldP spid="6" grpId="0"/>
      <p:bldP spid="7" grpId="0" animBg="1"/>
      <p:bldP spid="5" grpId="0"/>
      <p:bldP spid="16" grpId="0"/>
      <p:bldP spid="18" grpId="0"/>
      <p:bldP spid="33" grpId="0"/>
      <p:bldP spid="34" grpId="0"/>
      <p:bldP spid="35" grpId="0"/>
      <p:bldP spid="36" grpId="0"/>
      <p:bldP spid="60" grpId="0"/>
      <p:bldP spid="61" grpId="0"/>
      <p:bldP spid="62" grpId="0"/>
      <p:bldP spid="68" grpId="0"/>
      <p:bldP spid="69" grpId="0"/>
      <p:bldP spid="70" grpId="0"/>
      <p:bldP spid="72" grpId="0"/>
      <p:bldP spid="74" grpId="0"/>
      <p:bldP spid="76" grpId="0"/>
      <p:bldP spid="77" grpId="0"/>
      <p:bldP spid="78" grpId="0"/>
      <p:bldP spid="79" grpId="0"/>
      <p:bldP spid="80" grpId="0"/>
      <p:bldP spid="81" grpId="0"/>
      <p:bldP spid="84" grpId="0"/>
      <p:bldP spid="85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 rot="3840000">
            <a:off x="7855208" y="1754527"/>
            <a:ext cx="871556" cy="971435"/>
          </a:xfrm>
          <a:prstGeom prst="triangle">
            <a:avLst>
              <a:gd name="adj" fmla="val 51873"/>
            </a:avLst>
          </a:prstGeom>
          <a:solidFill>
            <a:srgbClr val="29FF8A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3" name="Группа 92"/>
          <p:cNvGrpSpPr/>
          <p:nvPr/>
        </p:nvGrpSpPr>
        <p:grpSpPr>
          <a:xfrm rot="19980000">
            <a:off x="7793519" y="2212669"/>
            <a:ext cx="180000" cy="180000"/>
            <a:chOff x="6966661" y="4261020"/>
            <a:chExt cx="216000" cy="216000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6966661" y="4261395"/>
              <a:ext cx="216000" cy="215625"/>
            </a:xfrm>
            <a:prstGeom prst="rect">
              <a:avLst/>
            </a:prstGeom>
            <a:solidFill>
              <a:srgbClr val="C5E2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2" name="Группа 101"/>
            <p:cNvGrpSpPr/>
            <p:nvPr/>
          </p:nvGrpSpPr>
          <p:grpSpPr>
            <a:xfrm rot="16200000">
              <a:off x="6966661" y="4261020"/>
              <a:ext cx="216000" cy="216000"/>
              <a:chOff x="3138272" y="3529782"/>
              <a:chExt cx="180000" cy="180000"/>
            </a:xfrm>
          </p:grpSpPr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3138272" y="3709782"/>
                <a:ext cx="180000" cy="0"/>
              </a:xfrm>
              <a:prstGeom prst="line">
                <a:avLst/>
              </a:prstGeom>
              <a:ln w="19050"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>
                <a:off x="3317960" y="3529782"/>
                <a:ext cx="156" cy="180000"/>
              </a:xfrm>
              <a:prstGeom prst="line">
                <a:avLst/>
              </a:prstGeom>
              <a:ln w="19050"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4" name="Прямая соединительная линия 43"/>
          <p:cNvCxnSpPr>
            <a:endCxn id="2" idx="0"/>
          </p:cNvCxnSpPr>
          <p:nvPr/>
        </p:nvCxnSpPr>
        <p:spPr>
          <a:xfrm flipV="1">
            <a:off x="6813081" y="2041992"/>
            <a:ext cx="1921621" cy="796257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Группа 110"/>
          <p:cNvGrpSpPr/>
          <p:nvPr/>
        </p:nvGrpSpPr>
        <p:grpSpPr>
          <a:xfrm>
            <a:off x="6813237" y="2628844"/>
            <a:ext cx="216000" cy="216000"/>
            <a:chOff x="6966661" y="4261020"/>
            <a:chExt cx="216000" cy="216000"/>
          </a:xfrm>
        </p:grpSpPr>
        <p:sp>
          <p:nvSpPr>
            <p:cNvPr id="112" name="Прямоугольник 111"/>
            <p:cNvSpPr/>
            <p:nvPr/>
          </p:nvSpPr>
          <p:spPr>
            <a:xfrm>
              <a:off x="6966661" y="4261395"/>
              <a:ext cx="216000" cy="215625"/>
            </a:xfrm>
            <a:prstGeom prst="rect">
              <a:avLst/>
            </a:prstGeom>
            <a:solidFill>
              <a:srgbClr val="C5E2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3" name="Группа 112"/>
            <p:cNvGrpSpPr/>
            <p:nvPr/>
          </p:nvGrpSpPr>
          <p:grpSpPr>
            <a:xfrm rot="16200000">
              <a:off x="6966661" y="4261020"/>
              <a:ext cx="216000" cy="216000"/>
              <a:chOff x="3138272" y="3529782"/>
              <a:chExt cx="180000" cy="180000"/>
            </a:xfrm>
          </p:grpSpPr>
          <p:cxnSp>
            <p:nvCxnSpPr>
              <p:cNvPr id="114" name="Прямая соединительная линия 113"/>
              <p:cNvCxnSpPr/>
              <p:nvPr/>
            </p:nvCxnSpPr>
            <p:spPr>
              <a:xfrm>
                <a:off x="3138272" y="3709782"/>
                <a:ext cx="180000" cy="0"/>
              </a:xfrm>
              <a:prstGeom prst="line">
                <a:avLst/>
              </a:prstGeom>
              <a:ln w="19050"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>
                <a:off x="3317960" y="3529782"/>
                <a:ext cx="156" cy="180000"/>
              </a:xfrm>
              <a:prstGeom prst="line">
                <a:avLst/>
              </a:prstGeom>
              <a:ln w="19050"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Группа 104"/>
          <p:cNvGrpSpPr/>
          <p:nvPr/>
        </p:nvGrpSpPr>
        <p:grpSpPr>
          <a:xfrm>
            <a:off x="6813653" y="1834894"/>
            <a:ext cx="216000" cy="216000"/>
            <a:chOff x="6966661" y="4261020"/>
            <a:chExt cx="216000" cy="216000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6966661" y="4261395"/>
              <a:ext cx="216000" cy="215625"/>
            </a:xfrm>
            <a:prstGeom prst="rect">
              <a:avLst/>
            </a:prstGeom>
            <a:solidFill>
              <a:srgbClr val="C5E2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7" name="Группа 106"/>
            <p:cNvGrpSpPr/>
            <p:nvPr/>
          </p:nvGrpSpPr>
          <p:grpSpPr>
            <a:xfrm rot="16200000">
              <a:off x="6966661" y="4261020"/>
              <a:ext cx="216000" cy="216000"/>
              <a:chOff x="3138272" y="3529782"/>
              <a:chExt cx="180000" cy="180000"/>
            </a:xfrm>
          </p:grpSpPr>
          <p:cxnSp>
            <p:nvCxnSpPr>
              <p:cNvPr id="108" name="Прямая соединительная линия 107"/>
              <p:cNvCxnSpPr/>
              <p:nvPr/>
            </p:nvCxnSpPr>
            <p:spPr>
              <a:xfrm>
                <a:off x="3138272" y="3709782"/>
                <a:ext cx="180000" cy="0"/>
              </a:xfrm>
              <a:prstGeom prst="line">
                <a:avLst/>
              </a:prstGeom>
              <a:ln w="19050"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>
                <a:off x="3317960" y="3529782"/>
                <a:ext cx="156" cy="180000"/>
              </a:xfrm>
              <a:prstGeom prst="line">
                <a:avLst/>
              </a:prstGeom>
              <a:ln w="19050"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375392" y="3204424"/>
                <a:ext cx="2171899" cy="47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1/</m:t>
                      </m:r>
                      <m:rad>
                        <m:radPr>
                          <m:degHide m:val="on"/>
                          <m:ctrlPr>
                            <a:rPr lang="ru-RU" sz="2200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ru-RU" sz="2200" i="1" dirty="0">
                  <a:ln>
                    <a:solidFill>
                      <a:srgbClr val="800080"/>
                    </a:solidFill>
                  </a:ln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392" y="3204424"/>
                <a:ext cx="2171899" cy="470835"/>
              </a:xfrm>
              <a:prstGeom prst="rect">
                <a:avLst/>
              </a:prstGeom>
              <a:blipFill rotWithShape="1">
                <a:blip r:embed="rId2"/>
                <a:stretch>
                  <a:fillRect b="-155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Равнобедренный треугольник 72"/>
          <p:cNvSpPr/>
          <p:nvPr/>
        </p:nvSpPr>
        <p:spPr>
          <a:xfrm rot="10800000">
            <a:off x="7631600" y="2050894"/>
            <a:ext cx="1079197" cy="345825"/>
          </a:xfrm>
          <a:prstGeom prst="triangle">
            <a:avLst>
              <a:gd name="adj" fmla="val 81136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6813653" y="321003"/>
            <a:ext cx="1223428" cy="2523841"/>
          </a:xfrm>
          <a:prstGeom prst="rtTriangle">
            <a:avLst/>
          </a:prstGeom>
          <a:solidFill>
            <a:srgbClr val="FF11C1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097" y="26117"/>
                <a:ext cx="6190221" cy="846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5.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200" i="1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i="1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𝑇𝐷𝐶</m:t>
                      </m:r>
                      <m:r>
                        <a:rPr lang="en-US" sz="2200" i="1">
                          <a:latin typeface="Cambria Math"/>
                        </a:rPr>
                        <m:t>−</m:t>
                      </m:r>
                      <m:r>
                        <a:rPr lang="ru-RU" sz="2200" i="1">
                          <a:latin typeface="Cambria Math"/>
                        </a:rPr>
                        <m:t>равнобедренный, т.к</m:t>
                      </m:r>
                      <m:r>
                        <a:rPr lang="en-US" sz="2200" b="0" i="1" smtClean="0">
                          <a:latin typeface="Cambria Math"/>
                        </a:rPr>
                        <m:t>  </m:t>
                      </m:r>
                      <m:r>
                        <a:rPr lang="en-US" sz="2200" i="1" smtClean="0">
                          <a:ln>
                            <a:solidFill>
                              <a:srgbClr val="009A96"/>
                            </a:solidFill>
                          </a:ln>
                          <a:solidFill>
                            <a:srgbClr val="009A96"/>
                          </a:solidFill>
                          <a:latin typeface="Cambria Math"/>
                        </a:rPr>
                        <m:t>𝐶𝑀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ru-RU" sz="2200" i="1">
                          <a:latin typeface="Cambria Math"/>
                        </a:rPr>
                        <m:t>высота </m:t>
                      </m:r>
                    </m:oMath>
                  </m:oMathPara>
                </a14:m>
                <a:endParaRPr lang="ru-RU" sz="2200" i="1" dirty="0" smtClean="0">
                  <a:latin typeface="Cambria Math"/>
                </a:endParaRPr>
              </a:p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</a:rPr>
                        <m:t>и</m:t>
                      </m:r>
                      <m:r>
                        <a:rPr lang="ru-RU" sz="2200" i="1">
                          <a:latin typeface="Cambria Math"/>
                        </a:rPr>
                        <m:t> биссектриса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" y="26117"/>
                <a:ext cx="6190221" cy="846386"/>
              </a:xfrm>
              <a:prstGeom prst="rect">
                <a:avLst/>
              </a:prstGeom>
              <a:blipFill rotWithShape="1">
                <a:blip r:embed="rId3"/>
                <a:stretch>
                  <a:fillRect b="-2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уга 3"/>
          <p:cNvSpPr/>
          <p:nvPr/>
        </p:nvSpPr>
        <p:spPr>
          <a:xfrm flipH="1">
            <a:off x="7495523" y="1861594"/>
            <a:ext cx="339693" cy="360825"/>
          </a:xfrm>
          <a:prstGeom prst="arc">
            <a:avLst>
              <a:gd name="adj1" fmla="val 6660536"/>
              <a:gd name="adj2" fmla="val 11000173"/>
            </a:avLst>
          </a:prstGeom>
          <a:noFill/>
          <a:ln w="57150" cmpd="dbl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28188" y="658317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188" y="658317"/>
                <a:ext cx="38241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56711" y="693276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711" y="693276"/>
                <a:ext cx="38241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47917" y="512228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917" y="512228"/>
                <a:ext cx="38241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24939" y="1929442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939" y="1929442"/>
                <a:ext cx="38241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46219" y="2134600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219" y="2134600"/>
                <a:ext cx="38241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212421" y="2522929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421" y="2522929"/>
                <a:ext cx="38241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75392" y="1934007"/>
                <a:ext cx="5382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392" y="1934007"/>
                <a:ext cx="538224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Дуга 20"/>
          <p:cNvSpPr/>
          <p:nvPr/>
        </p:nvSpPr>
        <p:spPr>
          <a:xfrm>
            <a:off x="6368650" y="2407505"/>
            <a:ext cx="888859" cy="835350"/>
          </a:xfrm>
          <a:prstGeom prst="arc">
            <a:avLst>
              <a:gd name="adj1" fmla="val 20326454"/>
              <a:gd name="adj2" fmla="val 153289"/>
            </a:avLst>
          </a:prstGeom>
          <a:noFill/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>
            <a:off x="8319771" y="1572155"/>
            <a:ext cx="888859" cy="835350"/>
          </a:xfrm>
          <a:prstGeom prst="arc">
            <a:avLst>
              <a:gd name="adj1" fmla="val 7831028"/>
              <a:gd name="adj2" fmla="val 9252140"/>
            </a:avLst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>
            <a:off x="8315389" y="1621877"/>
            <a:ext cx="888859" cy="835350"/>
          </a:xfrm>
          <a:prstGeom prst="arc">
            <a:avLst>
              <a:gd name="adj1" fmla="val 9592496"/>
              <a:gd name="adj2" fmla="val 10806363"/>
            </a:avLst>
          </a:prstGeom>
          <a:noFill/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>
            <a:off x="5867460" y="1780307"/>
            <a:ext cx="434039" cy="492781"/>
          </a:xfrm>
          <a:prstGeom prst="arc">
            <a:avLst>
              <a:gd name="adj1" fmla="val 17635981"/>
              <a:gd name="adj2" fmla="val 293467"/>
            </a:avLst>
          </a:prstGeom>
          <a:noFill/>
          <a:ln w="57150" cmpd="dbl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6600FF"/>
                </a:solidFill>
              </a:ln>
            </a:endParaRPr>
          </a:p>
        </p:txBody>
      </p:sp>
      <p:sp>
        <p:nvSpPr>
          <p:cNvPr id="25" name="Дуга 24"/>
          <p:cNvSpPr/>
          <p:nvPr/>
        </p:nvSpPr>
        <p:spPr>
          <a:xfrm flipH="1">
            <a:off x="7403627" y="1780307"/>
            <a:ext cx="434039" cy="492781"/>
          </a:xfrm>
          <a:prstGeom prst="arc">
            <a:avLst>
              <a:gd name="adj1" fmla="val 17386902"/>
              <a:gd name="adj2" fmla="val 293467"/>
            </a:avLst>
          </a:prstGeom>
          <a:noFill/>
          <a:ln w="57150" cmpd="dbl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>
            <a:off x="6344100" y="-104464"/>
            <a:ext cx="888859" cy="835350"/>
          </a:xfrm>
          <a:prstGeom prst="arc">
            <a:avLst>
              <a:gd name="adj1" fmla="val 5293270"/>
              <a:gd name="adj2" fmla="val 6698491"/>
            </a:avLst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>
            <a:off x="6390516" y="-104464"/>
            <a:ext cx="809928" cy="868294"/>
          </a:xfrm>
          <a:prstGeom prst="arc">
            <a:avLst>
              <a:gd name="adj1" fmla="val 3799869"/>
              <a:gd name="adj2" fmla="val 5185461"/>
            </a:avLst>
          </a:prstGeom>
          <a:noFill/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>
            <a:off x="6291958" y="-120936"/>
            <a:ext cx="888859" cy="835350"/>
          </a:xfrm>
          <a:prstGeom prst="arc">
            <a:avLst>
              <a:gd name="adj1" fmla="val 2263101"/>
              <a:gd name="adj2" fmla="val 3446922"/>
            </a:avLst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012160" y="169799"/>
            <a:ext cx="2808000" cy="2808312"/>
          </a:xfrm>
          <a:prstGeom prst="ellipse">
            <a:avLst/>
          </a:prstGeom>
          <a:noFill/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813081" y="356442"/>
            <a:ext cx="1224000" cy="2481806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813081" y="318248"/>
            <a:ext cx="156" cy="252000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813081" y="2844347"/>
            <a:ext cx="1224000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6084480" y="313211"/>
            <a:ext cx="728601" cy="172427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6813653" y="318248"/>
            <a:ext cx="1918851" cy="17192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084480" y="2037484"/>
            <a:ext cx="728601" cy="800764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46196" y="1595811"/>
                <a:ext cx="4975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196" y="1595811"/>
                <a:ext cx="497572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401937" y="-75806"/>
                <a:ext cx="5116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937" y="-75806"/>
                <a:ext cx="511679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727431" y="1595811"/>
                <a:ext cx="496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0099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 smtClean="0">
                    <a:ln>
                      <a:solidFill>
                        <a:srgbClr val="000099"/>
                      </a:solidFill>
                    </a:ln>
                    <a:solidFill>
                      <a:srgbClr val="000099"/>
                    </a:solidFill>
                  </a:rPr>
                  <a:t> </a:t>
                </a:r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431" y="1595811"/>
                <a:ext cx="496996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461779" y="2744164"/>
                <a:ext cx="5048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779" y="2744164"/>
                <a:ext cx="504882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883519" y="2757352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519" y="2757352"/>
                <a:ext cx="525400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521535" y="1633222"/>
                <a:ext cx="4875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535" y="1633222"/>
                <a:ext cx="487505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433741" y="2401724"/>
                <a:ext cx="5813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741" y="2401724"/>
                <a:ext cx="581377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979711" y="404664"/>
                <a:ext cx="241508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n>
                            <a:solidFill>
                              <a:srgbClr val="009A96"/>
                            </a:solidFill>
                          </a:ln>
                          <a:solidFill>
                            <a:srgbClr val="009A96"/>
                          </a:solidFill>
                          <a:latin typeface="Cambria Math"/>
                        </a:rPr>
                        <m:t>𝐶𝑀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ru-RU" sz="2200" b="0" i="1" smtClean="0">
                          <a:latin typeface="Cambria Math"/>
                        </a:rPr>
                        <m:t>медиана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1" y="404664"/>
                <a:ext cx="2415085" cy="430887"/>
              </a:xfrm>
              <a:prstGeom prst="rect">
                <a:avLst/>
              </a:prstGeom>
              <a:blipFill rotWithShape="1">
                <a:blip r:embed="rId18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286753" y="421463"/>
                <a:ext cx="179741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𝑇𝑀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𝐷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753" y="421463"/>
                <a:ext cx="1797415" cy="43088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7951" y="765865"/>
                <a:ext cx="277441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ru-RU" sz="2200" b="0" i="1" smtClean="0">
                          <a:latin typeface="Cambria Math"/>
                        </a:rPr>
                        <m:t>середина 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𝐷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1" y="765865"/>
                <a:ext cx="2774414" cy="430887"/>
              </a:xfrm>
              <a:prstGeom prst="rect">
                <a:avLst/>
              </a:prstGeom>
              <a:blipFill rotWithShape="1">
                <a:blip r:embed="rId2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2187121" y="1197913"/>
            <a:ext cx="20002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20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) Решение 1 .</a:t>
            </a:r>
            <a:endParaRPr kumimoji="0" lang="ru-RU" sz="220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7951" y="1971270"/>
                <a:ext cx="5584157" cy="846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  </m:t>
                      </m:r>
                      <m:r>
                        <a:rPr lang="en-US" sz="220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𝐶𝐸𝐷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ru-RU" sz="2200" b="0" i="1" smtClean="0">
                          <a:latin typeface="Cambria Math"/>
                        </a:rPr>
                        <m:t>накрест лежащие при </m:t>
                      </m:r>
                    </m:oMath>
                  </m:oMathPara>
                </a14:m>
                <a:endParaRPr lang="en-US" sz="2200" b="0" i="1" dirty="0" smtClean="0">
                  <a:latin typeface="Cambria Math"/>
                </a:endParaRPr>
              </a:p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𝐴𝐶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</a:rPr>
                        <m:t>и 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𝐸𝐷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</a:rPr>
                        <m:t>и секущей 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𝐸𝐶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1" y="1971270"/>
                <a:ext cx="5584157" cy="846386"/>
              </a:xfrm>
              <a:prstGeom prst="rect">
                <a:avLst/>
              </a:prstGeom>
              <a:blipFill rotWithShape="1">
                <a:blip r:embed="rId21"/>
                <a:stretch>
                  <a:fillRect l="-109" b="-2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987824" y="2326878"/>
                <a:ext cx="159774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20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𝐸𝐷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326878"/>
                <a:ext cx="1597745" cy="430887"/>
              </a:xfrm>
              <a:prstGeom prst="rect">
                <a:avLst/>
              </a:prstGeom>
              <a:blipFill rotWithShape="1">
                <a:blip r:embed="rId2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1805" y="2854097"/>
                <a:ext cx="27505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3.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𝐵𝐸</m:t>
                      </m:r>
                      <m:r>
                        <a:rPr lang="en-US" sz="2200" i="1" smtClean="0">
                          <a:latin typeface="Cambria Math"/>
                        </a:rPr>
                        <m:t>,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𝐴𝐶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20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𝐸𝐷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5" y="2854097"/>
                <a:ext cx="2750560" cy="430887"/>
              </a:xfrm>
              <a:prstGeom prst="rect">
                <a:avLst/>
              </a:prstGeom>
              <a:blipFill rotWithShape="1">
                <a:blip r:embed="rId23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610546" y="2854097"/>
                <a:ext cx="167620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𝐵𝐸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en-US" sz="220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𝐸𝐷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546" y="2854097"/>
                <a:ext cx="1676207" cy="430887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1805" y="3286145"/>
                <a:ext cx="37669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4</m:t>
                      </m:r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200" i="1" smtClean="0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CC0099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i="1" smtClean="0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CC0099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200" b="0" i="1" smtClean="0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CC0099"/>
                          </a:solidFill>
                          <a:latin typeface="Cambria Math"/>
                        </a:rPr>
                        <m:t>𝐸𝐷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ru-RU" sz="2200" b="0" i="1" smtClean="0">
                          <a:latin typeface="Cambria Math"/>
                        </a:rPr>
                        <m:t>прямоугольный</m:t>
                      </m:r>
                      <m:r>
                        <a:rPr lang="en-US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5" y="3286145"/>
                <a:ext cx="3766929" cy="430887"/>
              </a:xfrm>
              <a:prstGeom prst="rect">
                <a:avLst/>
              </a:prstGeom>
              <a:blipFill rotWithShape="1">
                <a:blip r:embed="rId25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634034" y="3015555"/>
                <a:ext cx="3314230" cy="804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i="0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i="1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  <a:ea typeface="Cambria Math"/>
                            </a:rPr>
                            <m:t>∠</m:t>
                          </m:r>
                          <m:r>
                            <a:rPr lang="en-US" sz="2200" i="1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  <a:ea typeface="Cambria Math"/>
                            </a:rPr>
                            <m:t>𝐸𝐵𝐷</m:t>
                          </m:r>
                        </m:e>
                      </m:func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  <a:ea typeface="Cambria Math"/>
                            </a:rPr>
                            <m:t>𝐸𝐷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  <a:ea typeface="Cambria Math"/>
                            </a:rPr>
                            <m:t>𝐵𝐷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i="1">
                                  <a:ln>
                                    <a:solidFill>
                                      <a:srgbClr val="800080"/>
                                    </a:solidFill>
                                  </a:ln>
                                  <a:solidFill>
                                    <a:srgbClr val="80008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800080"/>
                                    </a:solidFill>
                                  </a:ln>
                                  <a:solidFill>
                                    <a:srgbClr val="800080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034" y="3015555"/>
                <a:ext cx="3314230" cy="804579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Дуга 66"/>
          <p:cNvSpPr/>
          <p:nvPr/>
        </p:nvSpPr>
        <p:spPr>
          <a:xfrm>
            <a:off x="6358840" y="2407505"/>
            <a:ext cx="888859" cy="835350"/>
          </a:xfrm>
          <a:prstGeom prst="arc">
            <a:avLst>
              <a:gd name="adj1" fmla="val 20464165"/>
              <a:gd name="adj2" fmla="val 149561"/>
            </a:avLst>
          </a:prstGeom>
          <a:solidFill>
            <a:srgbClr val="0066FF">
              <a:alpha val="50196"/>
            </a:srgbClr>
          </a:solidFill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уга 67"/>
          <p:cNvSpPr/>
          <p:nvPr/>
        </p:nvSpPr>
        <p:spPr>
          <a:xfrm>
            <a:off x="8315389" y="1620010"/>
            <a:ext cx="828611" cy="835350"/>
          </a:xfrm>
          <a:prstGeom prst="arc">
            <a:avLst>
              <a:gd name="adj1" fmla="val 9511836"/>
              <a:gd name="adj2" fmla="val 10806363"/>
            </a:avLst>
          </a:prstGeom>
          <a:solidFill>
            <a:srgbClr val="0066FF">
              <a:alpha val="49020"/>
            </a:srgbClr>
          </a:solidFill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Дуга 68"/>
          <p:cNvSpPr/>
          <p:nvPr/>
        </p:nvSpPr>
        <p:spPr>
          <a:xfrm>
            <a:off x="6408689" y="-75806"/>
            <a:ext cx="809928" cy="868294"/>
          </a:xfrm>
          <a:prstGeom prst="arc">
            <a:avLst>
              <a:gd name="adj1" fmla="val 3885093"/>
              <a:gd name="adj2" fmla="val 5278271"/>
            </a:avLst>
          </a:prstGeom>
          <a:solidFill>
            <a:srgbClr val="B000B0"/>
          </a:solidFill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7330642" y="1251270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n>
                            <a:solidFill>
                              <a:srgbClr val="800080"/>
                            </a:solidFill>
                          </a:ln>
                          <a:solidFill>
                            <a:srgbClr val="800080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ru-RU" sz="2000" dirty="0">
                  <a:ln>
                    <a:solidFill>
                      <a:srgbClr val="800080"/>
                    </a:solidFill>
                  </a:ln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642" y="1251270"/>
                <a:ext cx="385041" cy="400110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7192038" y="2811006"/>
                <a:ext cx="517386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ru-RU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038" y="2811006"/>
                <a:ext cx="517386" cy="40197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единительная линия 36"/>
          <p:cNvCxnSpPr/>
          <p:nvPr/>
        </p:nvCxnSpPr>
        <p:spPr>
          <a:xfrm flipV="1">
            <a:off x="8037081" y="2037486"/>
            <a:ext cx="695423" cy="800762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084480" y="2042007"/>
            <a:ext cx="264802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5496" y="1555214"/>
                <a:ext cx="4202754" cy="470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1.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200" i="1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i="1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𝑇𝐷𝐶</m:t>
                      </m:r>
                      <m:r>
                        <a:rPr lang="en-US" sz="2200" i="1">
                          <a:latin typeface="Cambria Math"/>
                        </a:rPr>
                        <m:t>−</m:t>
                      </m:r>
                      <m:r>
                        <a:rPr lang="ru-RU" sz="2200" i="1">
                          <a:latin typeface="Cambria Math"/>
                        </a:rPr>
                        <m:t>р</m:t>
                      </m:r>
                      <m:r>
                        <a:rPr lang="en-US" sz="2200" b="0" i="1" smtClean="0">
                          <a:latin typeface="Cambria Math"/>
                        </a:rPr>
                        <m:t>/</m:t>
                      </m:r>
                      <m:r>
                        <a:rPr lang="ru-RU" sz="2200" i="1">
                          <a:latin typeface="Cambria Math"/>
                        </a:rPr>
                        <m:t>б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𝑇𝐶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𝐷𝐶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n>
                                <a:solidFill>
                                  <a:srgbClr val="000099"/>
                                </a:solidFill>
                              </a:ln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0099"/>
                                </a:solidFill>
                              </a:ln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555214"/>
                <a:ext cx="4202754" cy="470835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5496" y="3847124"/>
                <a:ext cx="237642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5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  </m:t>
                      </m:r>
                      <m:r>
                        <a:rPr lang="en-US" sz="2200" i="1">
                          <a:ln>
                            <a:solidFill>
                              <a:srgbClr val="00DFDA"/>
                            </a:solidFill>
                          </a:ln>
                          <a:solidFill>
                            <a:srgbClr val="00DFDA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i="1">
                          <a:ln>
                            <a:solidFill>
                              <a:srgbClr val="00DFDA"/>
                            </a:solidFill>
                          </a:ln>
                          <a:solidFill>
                            <a:srgbClr val="00DFDA"/>
                          </a:solidFill>
                          <a:latin typeface="Cambria Math"/>
                          <a:ea typeface="Cambria Math"/>
                        </a:rPr>
                        <m:t>𝑇𝑀𝐶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ru-RU" sz="2200" b="0" i="1" smtClean="0">
                          <a:latin typeface="Cambria Math"/>
                        </a:rPr>
                        <m:t>прям</m:t>
                      </m:r>
                      <m:r>
                        <a:rPr lang="en-US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847124"/>
                <a:ext cx="2376420" cy="430887"/>
              </a:xfrm>
              <a:prstGeom prst="rect">
                <a:avLst/>
              </a:prstGeom>
              <a:blipFill rotWithShape="1">
                <a:blip r:embed="rId32"/>
                <a:stretch>
                  <a:fillRect l="-513"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198526" y="3789040"/>
                <a:ext cx="4215578" cy="470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𝑇𝑀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20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2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6</m:t>
                          </m:r>
                        </m:e>
                      </m:rad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1/</m:t>
                      </m:r>
                      <m:rad>
                        <m:radPr>
                          <m:degHide m:val="on"/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e>
                      </m:ra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526" y="3789040"/>
                <a:ext cx="4215578" cy="470835"/>
              </a:xfrm>
              <a:prstGeom prst="rect">
                <a:avLst/>
              </a:prstGeom>
              <a:blipFill rotWithShape="1">
                <a:blip r:embed="rId33"/>
                <a:stretch>
                  <a:fillRect l="-145" b="-155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203199" y="3836991"/>
                <a:ext cx="146514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199" y="3836991"/>
                <a:ext cx="1465145" cy="430887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2093291" y="4331883"/>
                <a:ext cx="363503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200" b="0" i="1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𝐴𝐵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0" i="1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</a:rPr>
                      <m:t>𝐵𝑇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n>
                          <a:solidFill>
                            <a:srgbClr val="800080"/>
                          </a:solidFill>
                        </a:ln>
                        <a:solidFill>
                          <a:srgbClr val="800080"/>
                        </a:solidFill>
                        <a:latin typeface="Cambria Math"/>
                        <a:ea typeface="Cambria Math"/>
                      </a:rPr>
                      <m:t>𝐵𝐷</m:t>
                    </m:r>
                    <m:r>
                      <a:rPr lang="en-US" sz="2200" b="0" i="1" smtClean="0">
                        <a:latin typeface="Cambria Math"/>
                      </a:rPr>
                      <m:t>−</m:t>
                    </m:r>
                    <m:r>
                      <a:rPr lang="en-US" sz="2200" i="1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0099"/>
                        </a:solidFill>
                        <a:latin typeface="Cambria Math"/>
                      </a:rPr>
                      <m:t>𝑇</m:t>
                    </m:r>
                    <m:r>
                      <a:rPr lang="en-US" sz="2200" i="1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</a:rPr>
                      <m:t>4</m:t>
                    </m:r>
                    <m:r>
                      <a:rPr lang="ru-RU" sz="2200" i="1">
                        <a:latin typeface="Cambria Math"/>
                      </a:rPr>
                      <m:t>.</m:t>
                    </m:r>
                  </m:oMath>
                </a14:m>
                <a:endParaRPr lang="ru-RU" sz="2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291" y="4331883"/>
                <a:ext cx="3635034" cy="430887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8740" y="4331883"/>
                <a:ext cx="211699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6</m:t>
                      </m:r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𝐵𝑇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ru-RU" sz="2200" b="0" i="1" smtClean="0">
                          <a:latin typeface="Cambria Math"/>
                        </a:rPr>
                        <m:t>р</m:t>
                      </m:r>
                      <m:r>
                        <a:rPr lang="en-US" sz="2200" b="0" i="1" smtClean="0">
                          <a:latin typeface="Cambria Math"/>
                        </a:rPr>
                        <m:t>/</m:t>
                      </m:r>
                      <m:r>
                        <a:rPr lang="ru-RU" sz="2200" b="0" i="1" smtClean="0">
                          <a:latin typeface="Cambria Math"/>
                        </a:rPr>
                        <m:t>б.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0" y="4331883"/>
                <a:ext cx="2116990" cy="430887"/>
              </a:xfrm>
              <a:prstGeom prst="rect">
                <a:avLst/>
              </a:prstGeom>
              <a:blipFill rotWithShape="1">
                <a:blip r:embed="rId3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7223639" y="1073317"/>
                <a:ext cx="3850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ru-RU" sz="2000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639" y="1073317"/>
                <a:ext cx="385042" cy="400110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6044350" y="1062608"/>
                <a:ext cx="3850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ru-RU" sz="2000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350" y="1062608"/>
                <a:ext cx="385042" cy="400110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821763" y="4334205"/>
                <a:ext cx="278268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7</m:t>
                      </m:r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20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i="1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20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200" b="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ru-RU" sz="2200" b="0" i="1" smtClean="0">
                          <a:latin typeface="Cambria Math"/>
                        </a:rPr>
                        <m:t>прямоуг.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763" y="4334205"/>
                <a:ext cx="2782685" cy="430887"/>
              </a:xfrm>
              <a:prstGeom prst="rect">
                <a:avLst/>
              </a:prstGeom>
              <a:blipFill rotWithShape="1">
                <a:blip r:embed="rId40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5496" y="4872328"/>
                <a:ext cx="4180119" cy="820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𝐴𝐻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𝐴𝐵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ru-RU" sz="220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872328"/>
                <a:ext cx="4180119" cy="820225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51805" y="5789374"/>
                <a:ext cx="6449522" cy="807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8</m:t>
                      </m:r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𝐴𝐵𝑇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2200" i="1" smtClean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𝐴𝐵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𝐴𝐻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  <a:ea typeface="Cambria Math"/>
                        </a:rPr>
                        <m:t>𝐵𝐻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30</m:t>
                              </m:r>
                            </m:e>
                          </m:rad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ru-RU" sz="2200" i="1" dirty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ru-RU" sz="2200" i="1" dirty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 dirty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2200" b="0" i="1" dirty="0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2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5" y="5789374"/>
                <a:ext cx="6449522" cy="807978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995936" y="4691923"/>
                <a:ext cx="5174750" cy="1103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𝐵𝐻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16−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∙6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en-US" sz="22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36−6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30</m:t>
                              </m:r>
                            </m:e>
                          </m:rad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691923"/>
                <a:ext cx="5174750" cy="1103187"/>
              </a:xfrm>
              <a:prstGeom prst="rect">
                <a:avLst/>
              </a:prstGeom>
              <a:blipFill rotWithShape="1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Группа 95"/>
          <p:cNvGrpSpPr/>
          <p:nvPr/>
        </p:nvGrpSpPr>
        <p:grpSpPr>
          <a:xfrm>
            <a:off x="6753499" y="5733256"/>
            <a:ext cx="1876169" cy="938912"/>
            <a:chOff x="177390" y="5414126"/>
            <a:chExt cx="1876169" cy="93891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 rot="10800000">
              <a:off x="177390" y="5465463"/>
              <a:ext cx="1876169" cy="887575"/>
            </a:xfrm>
            <a:prstGeom prst="roundRect">
              <a:avLst>
                <a:gd name="adj" fmla="val 12507"/>
              </a:avLst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Прямоугольник 97"/>
                <p:cNvSpPr/>
                <p:nvPr/>
              </p:nvSpPr>
              <p:spPr>
                <a:xfrm>
                  <a:off x="232098" y="5414126"/>
                  <a:ext cx="1821461" cy="873060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Ответ:</m:t>
                        </m:r>
                        <m:r>
                          <a:rPr lang="en-US" sz="24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24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8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ru-RU" sz="2400" i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Прямоугольник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098" y="5414126"/>
                  <a:ext cx="1821461" cy="873060"/>
                </a:xfrm>
                <a:prstGeom prst="rect">
                  <a:avLst/>
                </a:prstGeom>
                <a:blipFill rotWithShape="1">
                  <a:blip r:embed="rId44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7840543" y="1676631"/>
                <a:ext cx="517386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n>
                                <a:solidFill>
                                  <a:srgbClr val="000099"/>
                                </a:solidFill>
                              </a:ln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>
                              <a:ln>
                                <a:solidFill>
                                  <a:srgbClr val="000099"/>
                                </a:solidFill>
                              </a:ln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ru-RU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543" y="1676631"/>
                <a:ext cx="517386" cy="401970"/>
              </a:xfrm>
              <a:prstGeom prst="rect">
                <a:avLst/>
              </a:prstGeom>
              <a:blipFill rotWithShape="1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Равнобедренный треугольник 7"/>
          <p:cNvSpPr/>
          <p:nvPr/>
        </p:nvSpPr>
        <p:spPr>
          <a:xfrm>
            <a:off x="6084480" y="321204"/>
            <a:ext cx="1547120" cy="1716481"/>
          </a:xfrm>
          <a:prstGeom prst="triangle">
            <a:avLst>
              <a:gd name="adj" fmla="val 46490"/>
            </a:avLst>
          </a:prstGeom>
          <a:solidFill>
            <a:srgbClr val="85B6FF">
              <a:alpha val="30196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ый треугольник 71"/>
          <p:cNvSpPr/>
          <p:nvPr/>
        </p:nvSpPr>
        <p:spPr>
          <a:xfrm flipH="1">
            <a:off x="6084251" y="318248"/>
            <a:ext cx="728908" cy="1707801"/>
          </a:xfrm>
          <a:prstGeom prst="rtTriangle">
            <a:avLst/>
          </a:prstGeom>
          <a:solidFill>
            <a:srgbClr val="A7A7FF">
              <a:alpha val="50196"/>
            </a:srgbClr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6600FF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угольник 99"/>
              <p:cNvSpPr/>
              <p:nvPr/>
            </p:nvSpPr>
            <p:spPr>
              <a:xfrm>
                <a:off x="8316416" y="2276872"/>
                <a:ext cx="517386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n>
                                <a:solidFill>
                                  <a:srgbClr val="000099"/>
                                </a:solidFill>
                              </a:ln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>
                              <a:ln>
                                <a:solidFill>
                                  <a:srgbClr val="000099"/>
                                </a:solidFill>
                              </a:ln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ru-RU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2276872"/>
                <a:ext cx="517386" cy="401970"/>
              </a:xfrm>
              <a:prstGeom prst="rect">
                <a:avLst/>
              </a:prstGeom>
              <a:blipFill rotWithShape="1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Прямая соединительная линия 74"/>
          <p:cNvCxnSpPr>
            <a:stCxn id="52" idx="2"/>
          </p:cNvCxnSpPr>
          <p:nvPr/>
        </p:nvCxnSpPr>
        <p:spPr>
          <a:xfrm flipV="1">
            <a:off x="7801666" y="2042009"/>
            <a:ext cx="930838" cy="38711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7801666" y="2396719"/>
            <a:ext cx="64800" cy="648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1581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A96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0" grpId="0"/>
      <p:bldP spid="73" grpId="0" animBg="1"/>
      <p:bldP spid="73" grpId="1" animBg="1"/>
      <p:bldP spid="3" grpId="0" animBg="1"/>
      <p:bldP spid="3" grpId="1" animBg="1"/>
      <p:bldP spid="58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3" grpId="0"/>
      <p:bldP spid="53" grpId="1"/>
      <p:bldP spid="54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4" grpId="0"/>
      <p:bldP spid="95" grpId="0"/>
      <p:bldP spid="99" grpId="0"/>
      <p:bldP spid="8" grpId="0" animBg="1"/>
      <p:bldP spid="8" grpId="1" animBg="1"/>
      <p:bldP spid="8" grpId="2" animBg="1"/>
      <p:bldP spid="72" grpId="0" animBg="1"/>
      <p:bldP spid="100" grpId="0"/>
      <p:bldP spid="52" grpId="0" animBg="1"/>
      <p:bldP spid="52" grpId="1" animBg="1"/>
      <p:bldP spid="52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Дуга 79"/>
          <p:cNvSpPr/>
          <p:nvPr/>
        </p:nvSpPr>
        <p:spPr>
          <a:xfrm>
            <a:off x="7600943" y="2503078"/>
            <a:ext cx="317194" cy="361844"/>
          </a:xfrm>
          <a:prstGeom prst="arc">
            <a:avLst>
              <a:gd name="adj1" fmla="val 14558000"/>
              <a:gd name="adj2" fmla="val 20556212"/>
            </a:avLst>
          </a:prstGeom>
          <a:solidFill>
            <a:srgbClr val="C5E2FF"/>
          </a:solidFill>
          <a:ln w="1905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6600FF"/>
                </a:solidFill>
              </a:ln>
              <a:solidFill>
                <a:srgbClr val="6600FF"/>
              </a:solidFill>
            </a:endParaRPr>
          </a:p>
        </p:txBody>
      </p:sp>
      <p:sp>
        <p:nvSpPr>
          <p:cNvPr id="109" name="Равнобедренный треугольник 108"/>
          <p:cNvSpPr/>
          <p:nvPr/>
        </p:nvSpPr>
        <p:spPr>
          <a:xfrm rot="3840000">
            <a:off x="7778412" y="2026722"/>
            <a:ext cx="871556" cy="971435"/>
          </a:xfrm>
          <a:prstGeom prst="triangle">
            <a:avLst>
              <a:gd name="adj" fmla="val 51873"/>
            </a:avLst>
          </a:prstGeom>
          <a:solidFill>
            <a:srgbClr val="66CC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Дуга 95"/>
          <p:cNvSpPr/>
          <p:nvPr/>
        </p:nvSpPr>
        <p:spPr>
          <a:xfrm>
            <a:off x="6272092" y="183568"/>
            <a:ext cx="888859" cy="835350"/>
          </a:xfrm>
          <a:prstGeom prst="arc">
            <a:avLst>
              <a:gd name="adj1" fmla="val 5293270"/>
              <a:gd name="adj2" fmla="val 6698491"/>
            </a:avLst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6750728" y="2112642"/>
            <a:ext cx="216000" cy="216000"/>
            <a:chOff x="6966661" y="4261020"/>
            <a:chExt cx="216000" cy="216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966661" y="4261395"/>
              <a:ext cx="216000" cy="215625"/>
            </a:xfrm>
            <a:prstGeom prst="rect">
              <a:avLst/>
            </a:prstGeom>
            <a:solidFill>
              <a:srgbClr val="C5E2F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па 23"/>
            <p:cNvGrpSpPr/>
            <p:nvPr/>
          </p:nvGrpSpPr>
          <p:grpSpPr>
            <a:xfrm rot="16200000">
              <a:off x="6966661" y="4261020"/>
              <a:ext cx="216000" cy="216000"/>
              <a:chOff x="3138272" y="3529782"/>
              <a:chExt cx="180000" cy="180000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3138272" y="3709782"/>
                <a:ext cx="180000" cy="0"/>
              </a:xfrm>
              <a:prstGeom prst="line">
                <a:avLst/>
              </a:prstGeom>
              <a:ln w="19050"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3317960" y="3529782"/>
                <a:ext cx="156" cy="180000"/>
              </a:xfrm>
              <a:prstGeom prst="line">
                <a:avLst/>
              </a:prstGeom>
              <a:ln w="19050"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675714" y="839289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714" y="839289"/>
                <a:ext cx="38241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930372" y="2218253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372" y="2218253"/>
                <a:ext cx="38241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074211" y="2395432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211" y="2395432"/>
                <a:ext cx="38241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338032" y="2204864"/>
                <a:ext cx="5382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032" y="2204864"/>
                <a:ext cx="53822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Дуга 47"/>
          <p:cNvSpPr/>
          <p:nvPr/>
        </p:nvSpPr>
        <p:spPr>
          <a:xfrm>
            <a:off x="8284095" y="1846774"/>
            <a:ext cx="888859" cy="835350"/>
          </a:xfrm>
          <a:prstGeom prst="arc">
            <a:avLst>
              <a:gd name="adj1" fmla="val 7831028"/>
              <a:gd name="adj2" fmla="val 9252140"/>
            </a:avLst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уга 51"/>
          <p:cNvSpPr/>
          <p:nvPr/>
        </p:nvSpPr>
        <p:spPr>
          <a:xfrm>
            <a:off x="8246930" y="1907841"/>
            <a:ext cx="888859" cy="835350"/>
          </a:xfrm>
          <a:prstGeom prst="arc">
            <a:avLst>
              <a:gd name="adj1" fmla="val 9592496"/>
              <a:gd name="adj2" fmla="val 10806363"/>
            </a:avLst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>
            <a:off x="6272405" y="116632"/>
            <a:ext cx="809928" cy="868294"/>
          </a:xfrm>
          <a:prstGeom prst="arc">
            <a:avLst>
              <a:gd name="adj1" fmla="val 3701398"/>
              <a:gd name="adj2" fmla="val 4875693"/>
            </a:avLst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55776" y="117793"/>
            <a:ext cx="2961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20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) Доказательство 2 .</a:t>
            </a:r>
            <a:endParaRPr kumimoji="0" lang="ru-RU" sz="220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40152" y="457831"/>
            <a:ext cx="2808000" cy="2808312"/>
          </a:xfrm>
          <a:prstGeom prst="ellipse">
            <a:avLst/>
          </a:prstGeom>
          <a:noFill/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741073" y="606280"/>
            <a:ext cx="156" cy="252000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741073" y="3132379"/>
            <a:ext cx="1224000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012472" y="601243"/>
            <a:ext cx="728601" cy="172427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6741645" y="606280"/>
            <a:ext cx="1918851" cy="17192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012472" y="2325516"/>
            <a:ext cx="728601" cy="800764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80112" y="1993262"/>
                <a:ext cx="4975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993262"/>
                <a:ext cx="49757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29929" y="212226"/>
                <a:ext cx="5116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929" y="212226"/>
                <a:ext cx="51167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638793" y="2039006"/>
                <a:ext cx="496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0099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 smtClean="0">
                    <a:ln>
                      <a:solidFill>
                        <a:srgbClr val="000099"/>
                      </a:solidFill>
                    </a:ln>
                    <a:solidFill>
                      <a:srgbClr val="000099"/>
                    </a:solidFill>
                  </a:rPr>
                  <a:t> </a:t>
                </a:r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793" y="2039006"/>
                <a:ext cx="49699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89771" y="3032196"/>
                <a:ext cx="5048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771" y="3032196"/>
                <a:ext cx="50488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811511" y="3004533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511" y="3004533"/>
                <a:ext cx="525400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430631" y="1872212"/>
                <a:ext cx="4875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631" y="1872212"/>
                <a:ext cx="487505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83696" y="2668870"/>
                <a:ext cx="5813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696" y="2668870"/>
                <a:ext cx="581377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 flipH="1">
            <a:off x="6237538" y="2792922"/>
            <a:ext cx="108000" cy="720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-1080000" flipH="1">
            <a:off x="7220001" y="3434092"/>
            <a:ext cx="108000" cy="720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6200000" flipH="1">
            <a:off x="8294038" y="2796640"/>
            <a:ext cx="108000" cy="720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-36512" y="665195"/>
                <a:ext cx="24266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1.  </m:t>
                      </m:r>
                      <m:r>
                        <a:rPr lang="en-US" sz="2200" i="1" smtClean="0">
                          <a:ln>
                            <a:solidFill>
                              <a:srgbClr val="CC00CC"/>
                            </a:solidFill>
                          </a:ln>
                          <a:solidFill>
                            <a:srgbClr val="CC00CC"/>
                          </a:solidFill>
                          <a:latin typeface="Cambria Math"/>
                        </a:rPr>
                        <m:t>𝐴𝐸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CC00CC"/>
                            </a:solidFill>
                          </a:ln>
                          <a:solidFill>
                            <a:srgbClr val="CC00CC"/>
                          </a:solidFill>
                          <a:latin typeface="Cambria Math"/>
                        </a:rPr>
                        <m:t>𝐸𝐷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CC00CC"/>
                            </a:solidFill>
                          </a:ln>
                          <a:solidFill>
                            <a:srgbClr val="CC00CC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200" b="0" i="1" smtClean="0">
                          <a:ln>
                            <a:solidFill>
                              <a:srgbClr val="CC00CC"/>
                            </a:solidFill>
                          </a:ln>
                          <a:solidFill>
                            <a:srgbClr val="CC00CC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CC00CC"/>
                    </a:solidFill>
                  </a:ln>
                  <a:solidFill>
                    <a:srgbClr val="CC00CC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665195"/>
                <a:ext cx="2426625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267744" y="669646"/>
                <a:ext cx="2799677" cy="443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acc>
                        <m:accPr>
                          <m:chr m:val="̌"/>
                          <m:ctrlPr>
                            <a:rPr lang="en-US" sz="2200" i="1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𝐴𝐸</m:t>
                          </m:r>
                        </m:e>
                      </m:acc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̌"/>
                          <m:ctrlPr>
                            <a:rPr lang="en-US" sz="2200" i="1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𝐸𝐷</m:t>
                          </m:r>
                        </m:e>
                      </m:acc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̌"/>
                          <m:ctrlPr>
                            <a:rPr lang="en-US" sz="2200" i="1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i="1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m:rPr>
                              <m:nor/>
                            </m:rPr>
                            <a:rPr lang="ru-RU" sz="2200" i="1" dirty="0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</a:rPr>
                            <m:t> </m:t>
                          </m:r>
                        </m:e>
                      </m:acc>
                      <m:r>
                        <a:rPr lang="en-US" sz="22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669646"/>
                <a:ext cx="2799677" cy="443968"/>
              </a:xfrm>
              <a:prstGeom prst="rect">
                <a:avLst/>
              </a:prstGeom>
              <a:blipFill rotWithShape="1">
                <a:blip r:embed="rId14"/>
                <a:stretch>
                  <a:fillRect t="-6849" r="-130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-36512" y="1026396"/>
                <a:ext cx="595214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</a:rPr>
                        <m:t>𝐴𝐵𝐸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𝐸𝐵𝐷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𝐷𝐵𝐶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𝐴𝐶𝐸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𝐸𝐶𝐷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026396"/>
                <a:ext cx="5952142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2329" y="1389340"/>
                <a:ext cx="57295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вписанные,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опирающиеся на равные дуги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9900FF"/>
                    </a:solidFill>
                  </a:ln>
                  <a:solidFill>
                    <a:srgbClr val="9900FF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9" y="1389340"/>
                <a:ext cx="5729569" cy="430887"/>
              </a:xfrm>
              <a:prstGeom prst="rect">
                <a:avLst/>
              </a:prstGeom>
              <a:blipFill rotWithShape="1">
                <a:blip r:embed="rId16"/>
                <a:stretch>
                  <a:fillRect l="-638"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-36512" y="2267613"/>
                <a:ext cx="3317575" cy="783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0066CC"/>
                            </a:solidFill>
                          </a:ln>
                          <a:solidFill>
                            <a:srgbClr val="0066CC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0066CC"/>
                            </a:solidFill>
                          </a:ln>
                          <a:solidFill>
                            <a:srgbClr val="0066CC"/>
                          </a:solidFill>
                          <a:latin typeface="Cambria Math"/>
                        </a:rPr>
                        <m:t>𝐵𝐻𝐶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̌"/>
                              <m:ctrlPr>
                                <a:rPr lang="en-US" sz="2200" i="1">
                                  <a:ln>
                                    <a:solidFill>
                                      <a:srgbClr val="800080"/>
                                    </a:solidFill>
                                  </a:ln>
                                  <a:solidFill>
                                    <a:srgbClr val="80008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800080"/>
                                    </a:solidFill>
                                  </a:ln>
                                  <a:solidFill>
                                    <a:srgbClr val="800080"/>
                                  </a:solidFill>
                                  <a:latin typeface="Cambria Math"/>
                                </a:rPr>
                                <m:t>𝐴𝐸</m:t>
                              </m:r>
                            </m:e>
                          </m:acc>
                          <m:r>
                            <a:rPr lang="en-US" sz="2200" i="1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̌"/>
                              <m:ctrlPr>
                                <a:rPr lang="en-US" sz="2200" i="1">
                                  <a:ln>
                                    <a:solidFill>
                                      <a:srgbClr val="800080"/>
                                    </a:solidFill>
                                  </a:ln>
                                  <a:solidFill>
                                    <a:srgbClr val="80008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800080"/>
                                    </a:solidFill>
                                  </a:ln>
                                  <a:solidFill>
                                    <a:srgbClr val="800080"/>
                                  </a:solidFill>
                                  <a:latin typeface="Cambria Math"/>
                                </a:rPr>
                                <m:t>𝐶𝐵</m:t>
                              </m:r>
                            </m:e>
                          </m:acc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2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n>
                                <a:solidFill>
                                  <a:srgbClr val="0066CC"/>
                                </a:solidFill>
                              </a:ln>
                              <a:solidFill>
                                <a:srgbClr val="0066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0066CC"/>
                                </a:solidFill>
                              </a:ln>
                              <a:solidFill>
                                <a:srgbClr val="0066CC"/>
                              </a:solidFill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66CC"/>
                                </a:solidFill>
                              </a:ln>
                              <a:solidFill>
                                <a:srgbClr val="0066CC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ru-RU" sz="220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267613"/>
                <a:ext cx="3317575" cy="78348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5496" y="1885377"/>
                <a:ext cx="50278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2. 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</a:rPr>
                        <m:t>П</m:t>
                      </m:r>
                      <m:r>
                        <a:rPr lang="ru-RU" sz="2200" i="1" smtClean="0">
                          <a:latin typeface="Cambria Math"/>
                        </a:rPr>
                        <m:t>о св</m:t>
                      </m:r>
                      <m:r>
                        <a:rPr lang="ru-RU" sz="2200" b="0" i="1" smtClean="0">
                          <a:latin typeface="Cambria Math"/>
                        </a:rPr>
                        <m:t>ойству углов между хордами: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885377"/>
                <a:ext cx="5027851" cy="430887"/>
              </a:xfrm>
              <a:prstGeom prst="rect">
                <a:avLst/>
              </a:prstGeom>
              <a:blipFill rotWithShape="1">
                <a:blip r:embed="rId18"/>
                <a:stretch>
                  <a:fillRect l="-121" b="-14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072965" y="2202631"/>
                <a:ext cx="2651161" cy="78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0066CC"/>
                            </a:solidFill>
                          </a:ln>
                          <a:solidFill>
                            <a:srgbClr val="0066CC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i="1">
                          <a:ln>
                            <a:solidFill>
                              <a:srgbClr val="0066CC"/>
                            </a:solidFill>
                          </a:ln>
                          <a:solidFill>
                            <a:srgbClr val="0066CC"/>
                          </a:solidFill>
                          <a:latin typeface="Cambria Math"/>
                        </a:rPr>
                        <m:t>𝐵𝑀𝐶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̌"/>
                              <m:ctrlPr>
                                <a:rPr lang="en-US" sz="2200" i="1">
                                  <a:ln>
                                    <a:solidFill>
                                      <a:srgbClr val="800080"/>
                                    </a:solidFill>
                                  </a:ln>
                                  <a:solidFill>
                                    <a:srgbClr val="80008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800080"/>
                                    </a:solidFill>
                                  </a:ln>
                                  <a:solidFill>
                                    <a:srgbClr val="800080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800080"/>
                                    </a:solidFill>
                                  </a:ln>
                                  <a:solidFill>
                                    <a:srgbClr val="80008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</m:acc>
                          <m:r>
                            <a:rPr lang="en-US" sz="2200" i="1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̌"/>
                              <m:ctrlPr>
                                <a:rPr lang="en-US" sz="2200" i="1">
                                  <a:ln>
                                    <a:solidFill>
                                      <a:srgbClr val="800080"/>
                                    </a:solidFill>
                                  </a:ln>
                                  <a:solidFill>
                                    <a:srgbClr val="80008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800080"/>
                                    </a:solidFill>
                                  </a:ln>
                                  <a:solidFill>
                                    <a:srgbClr val="800080"/>
                                  </a:solidFill>
                                  <a:latin typeface="Cambria Math"/>
                                </a:rPr>
                                <m:t>𝐶𝐵</m:t>
                              </m:r>
                            </m:e>
                          </m:acc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2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965" y="2202631"/>
                <a:ext cx="2651161" cy="78348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Группа 88"/>
          <p:cNvGrpSpPr/>
          <p:nvPr/>
        </p:nvGrpSpPr>
        <p:grpSpPr>
          <a:xfrm rot="19980000">
            <a:off x="7707503" y="2506654"/>
            <a:ext cx="180000" cy="180000"/>
            <a:chOff x="6966661" y="4261020"/>
            <a:chExt cx="216000" cy="216000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6966661" y="4261395"/>
              <a:ext cx="216000" cy="215625"/>
            </a:xfrm>
            <a:prstGeom prst="rect">
              <a:avLst/>
            </a:prstGeom>
            <a:solidFill>
              <a:srgbClr val="C5E2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1" name="Группа 90"/>
            <p:cNvGrpSpPr/>
            <p:nvPr/>
          </p:nvGrpSpPr>
          <p:grpSpPr>
            <a:xfrm rot="16200000">
              <a:off x="6966661" y="4261020"/>
              <a:ext cx="216000" cy="216000"/>
              <a:chOff x="3138272" y="3529782"/>
              <a:chExt cx="180000" cy="180000"/>
            </a:xfrm>
          </p:grpSpPr>
          <p:cxnSp>
            <p:nvCxnSpPr>
              <p:cNvPr id="92" name="Прямая соединительная линия 91"/>
              <p:cNvCxnSpPr/>
              <p:nvPr/>
            </p:nvCxnSpPr>
            <p:spPr>
              <a:xfrm>
                <a:off x="3138272" y="3709782"/>
                <a:ext cx="180000" cy="0"/>
              </a:xfrm>
              <a:prstGeom prst="line">
                <a:avLst/>
              </a:prstGeom>
              <a:ln w="19050"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>
                <a:off x="3317960" y="3529782"/>
                <a:ext cx="156" cy="180000"/>
              </a:xfrm>
              <a:prstGeom prst="line">
                <a:avLst/>
              </a:prstGeom>
              <a:ln w="19050"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1" name="Прямая соединительная линия 30"/>
          <p:cNvCxnSpPr/>
          <p:nvPr/>
        </p:nvCxnSpPr>
        <p:spPr>
          <a:xfrm flipV="1">
            <a:off x="6741073" y="2330040"/>
            <a:ext cx="1919423" cy="79624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741073" y="644474"/>
            <a:ext cx="1224000" cy="2481806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Дуга 93"/>
          <p:cNvSpPr/>
          <p:nvPr/>
        </p:nvSpPr>
        <p:spPr>
          <a:xfrm>
            <a:off x="6236025" y="187171"/>
            <a:ext cx="888859" cy="835350"/>
          </a:xfrm>
          <a:prstGeom prst="arc">
            <a:avLst>
              <a:gd name="adj1" fmla="val 2071870"/>
              <a:gd name="adj2" fmla="val 3338543"/>
            </a:avLst>
          </a:prstGeom>
          <a:noFill/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6876256" y="828581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828581"/>
                <a:ext cx="382412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6451006" y="919947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06" y="919947"/>
                <a:ext cx="382412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35496" y="3446710"/>
                <a:ext cx="6190221" cy="846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3</m:t>
                      </m:r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200" i="1" smtClean="0">
                          <a:ln>
                            <a:solidFill>
                              <a:srgbClr val="0066CC"/>
                            </a:solidFill>
                          </a:ln>
                          <a:solidFill>
                            <a:srgbClr val="0066CC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i="1" smtClean="0">
                          <a:ln>
                            <a:solidFill>
                              <a:srgbClr val="0066CC"/>
                            </a:solidFill>
                          </a:ln>
                          <a:solidFill>
                            <a:srgbClr val="0066CC"/>
                          </a:solidFill>
                          <a:latin typeface="Cambria Math"/>
                          <a:ea typeface="Cambria Math"/>
                        </a:rPr>
                        <m:t>𝑇𝐷𝐶</m:t>
                      </m:r>
                      <m:r>
                        <a:rPr lang="en-US" sz="2200" i="1">
                          <a:latin typeface="Cambria Math"/>
                        </a:rPr>
                        <m:t>−</m:t>
                      </m:r>
                      <m:r>
                        <a:rPr lang="ru-RU" sz="2200" i="1">
                          <a:latin typeface="Cambria Math"/>
                        </a:rPr>
                        <m:t>равнобедренный, т.к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n>
                            <a:solidFill>
                              <a:srgbClr val="0066CC"/>
                            </a:solidFill>
                          </a:ln>
                          <a:solidFill>
                            <a:srgbClr val="0066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200" i="1" smtClean="0">
                          <a:ln>
                            <a:solidFill>
                              <a:srgbClr val="0066CC"/>
                            </a:solidFill>
                          </a:ln>
                          <a:solidFill>
                            <a:srgbClr val="0066CC"/>
                          </a:solidFill>
                          <a:latin typeface="Cambria Math"/>
                        </a:rPr>
                        <m:t>𝐶𝑀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ru-RU" sz="2200" i="1">
                          <a:latin typeface="Cambria Math"/>
                        </a:rPr>
                        <m:t>высота </m:t>
                      </m:r>
                    </m:oMath>
                  </m:oMathPara>
                </a14:m>
                <a:endParaRPr lang="ru-RU" sz="2200" i="1" dirty="0" smtClean="0">
                  <a:latin typeface="Cambria Math"/>
                </a:endParaRPr>
              </a:p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</a:rPr>
                        <m:t>и</m:t>
                      </m:r>
                      <m:r>
                        <a:rPr lang="ru-RU" sz="2200" i="1">
                          <a:latin typeface="Cambria Math"/>
                        </a:rPr>
                        <m:t> биссектриса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446710"/>
                <a:ext cx="6190221" cy="846386"/>
              </a:xfrm>
              <a:prstGeom prst="rect">
                <a:avLst/>
              </a:prstGeom>
              <a:blipFill rotWithShape="1">
                <a:blip r:embed="rId22"/>
                <a:stretch>
                  <a:fillRect b="-2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2011110" y="3845410"/>
                <a:ext cx="241508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n>
                            <a:solidFill>
                              <a:srgbClr val="0066CC"/>
                            </a:solidFill>
                          </a:ln>
                          <a:solidFill>
                            <a:srgbClr val="0066CC"/>
                          </a:solidFill>
                          <a:latin typeface="Cambria Math"/>
                        </a:rPr>
                        <m:t>𝐶𝑀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ru-RU" sz="2200" b="0" i="1" smtClean="0">
                          <a:latin typeface="Cambria Math"/>
                        </a:rPr>
                        <m:t>медиана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110" y="3845410"/>
                <a:ext cx="2415085" cy="430887"/>
              </a:xfrm>
              <a:prstGeom prst="rect">
                <a:avLst/>
              </a:prstGeom>
              <a:blipFill rotWithShape="1">
                <a:blip r:embed="rId23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318152" y="3862209"/>
                <a:ext cx="179741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𝑇𝑀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𝐷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152" y="3862209"/>
                <a:ext cx="1797415" cy="430887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97788" y="4293096"/>
                <a:ext cx="277441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ru-RU" sz="2200" b="0" i="1" smtClean="0">
                          <a:latin typeface="Cambria Math"/>
                        </a:rPr>
                        <m:t>середина 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𝐷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8" y="4293096"/>
                <a:ext cx="2774414" cy="430887"/>
              </a:xfrm>
              <a:prstGeom prst="rect">
                <a:avLst/>
              </a:prstGeom>
              <a:blipFill rotWithShape="1">
                <a:blip r:embed="rId25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Прямая соединительная линия 109"/>
          <p:cNvCxnSpPr/>
          <p:nvPr/>
        </p:nvCxnSpPr>
        <p:spPr>
          <a:xfrm flipV="1">
            <a:off x="7740389" y="2328642"/>
            <a:ext cx="930838" cy="381710"/>
          </a:xfrm>
          <a:prstGeom prst="line">
            <a:avLst/>
          </a:prstGeom>
          <a:ln w="28575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965073" y="2325518"/>
            <a:ext cx="695423" cy="800762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012472" y="2330039"/>
            <a:ext cx="264802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Овал 110"/>
          <p:cNvSpPr/>
          <p:nvPr/>
        </p:nvSpPr>
        <p:spPr>
          <a:xfrm>
            <a:off x="7736402" y="2677345"/>
            <a:ext cx="64800" cy="648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8514" y="2985032"/>
                <a:ext cx="1360949" cy="443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̌"/>
                          <m:ctrlPr>
                            <a:rPr lang="en-US" sz="2200" i="1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𝐴𝐸</m:t>
                          </m:r>
                        </m:e>
                      </m:acc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̌"/>
                          <m:ctrlPr>
                            <a:rPr lang="en-US" sz="2200" i="1" smtClean="0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𝐸𝐷</m:t>
                          </m:r>
                        </m:e>
                      </m:acc>
                    </m:oMath>
                  </m:oMathPara>
                </a14:m>
                <a:endParaRPr lang="ru-RU" sz="2200" i="1" dirty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" y="2985032"/>
                <a:ext cx="1360949" cy="443968"/>
              </a:xfrm>
              <a:prstGeom prst="rect">
                <a:avLst/>
              </a:prstGeom>
              <a:blipFill rotWithShape="1">
                <a:blip r:embed="rId26"/>
                <a:stretch>
                  <a:fillRect t="-6849" r="-52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91602" y="2998113"/>
                <a:ext cx="329635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n>
                            <a:solidFill>
                              <a:srgbClr val="0066CC"/>
                            </a:solidFill>
                          </a:ln>
                          <a:solidFill>
                            <a:srgbClr val="0066CC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0066CC"/>
                            </a:solidFill>
                          </a:ln>
                          <a:solidFill>
                            <a:srgbClr val="0066CC"/>
                          </a:solidFill>
                          <a:latin typeface="Cambria Math"/>
                        </a:rPr>
                        <m:t>𝐵𝐻𝐶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n>
                            <a:solidFill>
                              <a:srgbClr val="0066CC"/>
                            </a:solidFill>
                          </a:ln>
                          <a:solidFill>
                            <a:srgbClr val="0066CC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i="1">
                          <a:ln>
                            <a:solidFill>
                              <a:srgbClr val="0066CC"/>
                            </a:solidFill>
                          </a:ln>
                          <a:solidFill>
                            <a:srgbClr val="0066CC"/>
                          </a:solidFill>
                          <a:latin typeface="Cambria Math"/>
                        </a:rPr>
                        <m:t>𝐵𝑀𝐶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n>
                                <a:solidFill>
                                  <a:srgbClr val="0066CC"/>
                                </a:solidFill>
                              </a:ln>
                              <a:solidFill>
                                <a:srgbClr val="0066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0066CC"/>
                                </a:solidFill>
                              </a:ln>
                              <a:solidFill>
                                <a:srgbClr val="0066CC"/>
                              </a:solidFill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66CC"/>
                                </a:solidFill>
                              </a:ln>
                              <a:solidFill>
                                <a:srgbClr val="0066CC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602" y="2998113"/>
                <a:ext cx="3296352" cy="43088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9371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109" grpId="0" animBg="1"/>
      <p:bldP spid="96" grpId="0" animBg="1"/>
      <p:bldP spid="63" grpId="0"/>
      <p:bldP spid="65" grpId="0"/>
      <p:bldP spid="66" grpId="0"/>
      <p:bldP spid="32" grpId="0"/>
      <p:bldP spid="48" grpId="0" animBg="1"/>
      <p:bldP spid="52" grpId="0" animBg="1"/>
      <p:bldP spid="45" grpId="0" animBg="1"/>
      <p:bldP spid="7" grpId="0" animBg="1"/>
      <p:bldP spid="5" grpId="0"/>
      <p:bldP spid="16" grpId="0"/>
      <p:bldP spid="18" grpId="0"/>
      <p:bldP spid="33" grpId="0"/>
      <p:bldP spid="34" grpId="0"/>
      <p:bldP spid="35" grpId="0"/>
      <p:bldP spid="36" grpId="0"/>
      <p:bldP spid="60" grpId="0"/>
      <p:bldP spid="61" grpId="0"/>
      <p:bldP spid="68" grpId="0"/>
      <p:bldP spid="69" grpId="0"/>
      <p:bldP spid="73" grpId="0"/>
      <p:bldP spid="83" grpId="0"/>
      <p:bldP spid="87" grpId="0"/>
      <p:bldP spid="94" grpId="0" animBg="1"/>
      <p:bldP spid="95" grpId="0"/>
      <p:bldP spid="102" grpId="0"/>
      <p:bldP spid="105" grpId="0"/>
      <p:bldP spid="106" grpId="0"/>
      <p:bldP spid="107" grpId="0"/>
      <p:bldP spid="108" grpId="0"/>
      <p:bldP spid="111" grpId="0" animBg="1"/>
      <p:bldP spid="111" grpId="1" animBg="1"/>
      <p:bldP spid="64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Равнобедренный треугольник 114"/>
          <p:cNvSpPr/>
          <p:nvPr/>
        </p:nvSpPr>
        <p:spPr>
          <a:xfrm rot="3840000">
            <a:off x="7820179" y="1742642"/>
            <a:ext cx="888868" cy="971435"/>
          </a:xfrm>
          <a:prstGeom prst="triangle">
            <a:avLst>
              <a:gd name="adj" fmla="val 54238"/>
            </a:avLst>
          </a:prstGeom>
          <a:solidFill>
            <a:srgbClr val="66CC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105" name="Группа 104"/>
          <p:cNvGrpSpPr/>
          <p:nvPr/>
        </p:nvGrpSpPr>
        <p:grpSpPr>
          <a:xfrm>
            <a:off x="6803269" y="1830945"/>
            <a:ext cx="216000" cy="216000"/>
            <a:chOff x="6966661" y="4261020"/>
            <a:chExt cx="216000" cy="216000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6966661" y="4261395"/>
              <a:ext cx="216000" cy="215625"/>
            </a:xfrm>
            <a:prstGeom prst="rect">
              <a:avLst/>
            </a:prstGeom>
            <a:solidFill>
              <a:srgbClr val="C5E2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7" name="Группа 106"/>
            <p:cNvGrpSpPr/>
            <p:nvPr/>
          </p:nvGrpSpPr>
          <p:grpSpPr>
            <a:xfrm rot="16200000">
              <a:off x="6966661" y="4261020"/>
              <a:ext cx="216000" cy="216000"/>
              <a:chOff x="3138272" y="3529782"/>
              <a:chExt cx="180000" cy="180000"/>
            </a:xfrm>
          </p:grpSpPr>
          <p:cxnSp>
            <p:nvCxnSpPr>
              <p:cNvPr id="108" name="Прямая соединительная линия 107"/>
              <p:cNvCxnSpPr/>
              <p:nvPr/>
            </p:nvCxnSpPr>
            <p:spPr>
              <a:xfrm>
                <a:off x="3138272" y="3709782"/>
                <a:ext cx="180000" cy="0"/>
              </a:xfrm>
              <a:prstGeom prst="line">
                <a:avLst/>
              </a:prstGeom>
              <a:ln w="19050"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>
                <a:off x="3317960" y="3529782"/>
                <a:ext cx="156" cy="180000"/>
              </a:xfrm>
              <a:prstGeom prst="line">
                <a:avLst/>
              </a:prstGeom>
              <a:ln w="19050"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Группа 99"/>
          <p:cNvGrpSpPr/>
          <p:nvPr/>
        </p:nvGrpSpPr>
        <p:grpSpPr>
          <a:xfrm rot="19980000">
            <a:off x="7793519" y="2212669"/>
            <a:ext cx="180000" cy="180000"/>
            <a:chOff x="6966661" y="4261020"/>
            <a:chExt cx="216000" cy="216000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6966661" y="4261395"/>
              <a:ext cx="216000" cy="215625"/>
            </a:xfrm>
            <a:prstGeom prst="rect">
              <a:avLst/>
            </a:prstGeom>
            <a:solidFill>
              <a:srgbClr val="C5E2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2" name="Группа 101"/>
            <p:cNvGrpSpPr/>
            <p:nvPr/>
          </p:nvGrpSpPr>
          <p:grpSpPr>
            <a:xfrm rot="16200000">
              <a:off x="6966661" y="4261020"/>
              <a:ext cx="216000" cy="216000"/>
              <a:chOff x="3138272" y="3529782"/>
              <a:chExt cx="180000" cy="180000"/>
            </a:xfrm>
          </p:grpSpPr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3138272" y="3709782"/>
                <a:ext cx="180000" cy="0"/>
              </a:xfrm>
              <a:prstGeom prst="line">
                <a:avLst/>
              </a:prstGeom>
              <a:ln w="19050"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>
                <a:off x="3317960" y="3529782"/>
                <a:ext cx="156" cy="180000"/>
              </a:xfrm>
              <a:prstGeom prst="line">
                <a:avLst/>
              </a:prstGeom>
              <a:ln w="19050"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28188" y="658317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188" y="658317"/>
                <a:ext cx="38241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56711" y="693276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711" y="693276"/>
                <a:ext cx="38241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24939" y="1929442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939" y="1929442"/>
                <a:ext cx="38241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46219" y="2134600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219" y="2134600"/>
                <a:ext cx="38241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75392" y="1934007"/>
                <a:ext cx="5382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392" y="1934007"/>
                <a:ext cx="538224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Дуга 21"/>
          <p:cNvSpPr/>
          <p:nvPr/>
        </p:nvSpPr>
        <p:spPr>
          <a:xfrm>
            <a:off x="8319771" y="1572155"/>
            <a:ext cx="888859" cy="835350"/>
          </a:xfrm>
          <a:prstGeom prst="arc">
            <a:avLst>
              <a:gd name="adj1" fmla="val 7831028"/>
              <a:gd name="adj2" fmla="val 9252140"/>
            </a:avLst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>
            <a:off x="8315389" y="1621877"/>
            <a:ext cx="888859" cy="835350"/>
          </a:xfrm>
          <a:prstGeom prst="arc">
            <a:avLst>
              <a:gd name="adj1" fmla="val 9592496"/>
              <a:gd name="adj2" fmla="val 10806363"/>
            </a:avLst>
          </a:prstGeom>
          <a:noFill/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>
            <a:off x="6344100" y="-104464"/>
            <a:ext cx="888859" cy="835350"/>
          </a:xfrm>
          <a:prstGeom prst="arc">
            <a:avLst>
              <a:gd name="adj1" fmla="val 5293270"/>
              <a:gd name="adj2" fmla="val 6698491"/>
            </a:avLst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>
            <a:off x="6390516" y="-104464"/>
            <a:ext cx="809928" cy="868294"/>
          </a:xfrm>
          <a:prstGeom prst="arc">
            <a:avLst>
              <a:gd name="adj1" fmla="val 3799869"/>
              <a:gd name="adj2" fmla="val 5185461"/>
            </a:avLst>
          </a:prstGeom>
          <a:noFill/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012160" y="169799"/>
            <a:ext cx="2808000" cy="2808312"/>
          </a:xfrm>
          <a:prstGeom prst="ellipse">
            <a:avLst/>
          </a:prstGeom>
          <a:noFill/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6084480" y="313211"/>
            <a:ext cx="728601" cy="172427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084480" y="2037484"/>
            <a:ext cx="728601" cy="800764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46196" y="1595811"/>
                <a:ext cx="4975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196" y="1595811"/>
                <a:ext cx="497572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401937" y="-75806"/>
                <a:ext cx="5116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937" y="-75806"/>
                <a:ext cx="511679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727431" y="1595811"/>
                <a:ext cx="496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0099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 smtClean="0">
                    <a:ln>
                      <a:solidFill>
                        <a:srgbClr val="000099"/>
                      </a:solidFill>
                    </a:ln>
                    <a:solidFill>
                      <a:srgbClr val="000099"/>
                    </a:solidFill>
                  </a:rPr>
                  <a:t> </a:t>
                </a:r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431" y="1595811"/>
                <a:ext cx="496996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/>
          <p:nvPr/>
        </p:nvCxnSpPr>
        <p:spPr>
          <a:xfrm flipV="1">
            <a:off x="6813081" y="2041992"/>
            <a:ext cx="1921621" cy="796257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461779" y="2744164"/>
                <a:ext cx="5048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779" y="2744164"/>
                <a:ext cx="504882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883519" y="2757352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519" y="2757352"/>
                <a:ext cx="525400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521535" y="1633222"/>
                <a:ext cx="4875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535" y="1633222"/>
                <a:ext cx="487505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433741" y="2401724"/>
                <a:ext cx="5813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sz="2800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741" y="2401724"/>
                <a:ext cx="581377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2187121" y="-27384"/>
            <a:ext cx="20002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20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) Решение 2.</a:t>
            </a:r>
            <a:endParaRPr kumimoji="0" lang="ru-RU" sz="220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-36512" y="1412776"/>
                <a:ext cx="4856329" cy="807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20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200" b="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𝐶𝐷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ru-RU" sz="2200" b="0" i="1" smtClean="0">
                          <a:latin typeface="Cambria Math"/>
                        </a:rPr>
                        <m:t>прямоугольный, т.к.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  <a:ea typeface="Cambria Math"/>
                        </a:rPr>
                        <m:t>𝐷𝐶𝐵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180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 smtClean="0">
                                  <a:ln>
                                    <a:solidFill>
                                      <a:srgbClr val="0033CC"/>
                                    </a:solidFill>
                                  </a:ln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33CC"/>
                                    </a:solidFill>
                                  </a:ln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33CC"/>
                                    </a:solidFill>
                                  </a:ln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0033CC"/>
                                </a:solidFill>
                              </a:ln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n>
                                <a:solidFill>
                                  <a:srgbClr val="0033CC"/>
                                </a:solidFill>
                              </a:ln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ru-RU" sz="2200" i="1" dirty="0">
                              <a:ln>
                                <a:solidFill>
                                  <a:srgbClr val="0033CC"/>
                                </a:solidFill>
                              </a:ln>
                              <a:solidFill>
                                <a:srgbClr val="0033CC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−</m:t>
                      </m:r>
                      <m:r>
                        <a:rPr lang="en-US" sz="2200" i="1" dirty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 smtClean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412776"/>
                <a:ext cx="4856329" cy="80791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3634" y="2133196"/>
                <a:ext cx="3314230" cy="804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3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i="0" smtClean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i="1" smtClean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  <a:ea typeface="Cambria Math"/>
                            </a:rPr>
                            <m:t>∠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en-US" sz="2200" i="1" smtClean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  <a:ea typeface="Cambria Math"/>
                            </a:rPr>
                            <m:t>𝐵𝐷</m:t>
                          </m:r>
                        </m:e>
                      </m:func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  <a:ea typeface="Cambria Math"/>
                            </a:rPr>
                            <m:t>𝐷𝐶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  <a:ea typeface="Cambria Math"/>
                            </a:rPr>
                            <m:t>𝐵𝐷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i="1">
                                  <a:ln>
                                    <a:solidFill>
                                      <a:srgbClr val="6600FF"/>
                                    </a:solidFill>
                                  </a:ln>
                                  <a:solidFill>
                                    <a:srgbClr val="66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6600FF"/>
                                    </a:solidFill>
                                  </a:ln>
                                  <a:solidFill>
                                    <a:srgbClr val="6600FF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ru-RU" sz="2200" i="1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4" y="2133196"/>
                <a:ext cx="3314230" cy="80457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Дуга 68"/>
          <p:cNvSpPr/>
          <p:nvPr/>
        </p:nvSpPr>
        <p:spPr>
          <a:xfrm>
            <a:off x="6408689" y="-75806"/>
            <a:ext cx="803732" cy="839636"/>
          </a:xfrm>
          <a:prstGeom prst="arc">
            <a:avLst>
              <a:gd name="adj1" fmla="val 3885093"/>
              <a:gd name="adj2" fmla="val 5278271"/>
            </a:avLst>
          </a:prstGeom>
          <a:noFill/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6600FF"/>
                </a:solidFill>
              </a:ln>
              <a:solidFill>
                <a:srgbClr val="66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7139123" y="2829349"/>
                <a:ext cx="517386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ru-RU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123" y="2829349"/>
                <a:ext cx="517386" cy="40197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единительная линия 29"/>
          <p:cNvCxnSpPr/>
          <p:nvPr/>
        </p:nvCxnSpPr>
        <p:spPr>
          <a:xfrm>
            <a:off x="6084480" y="2042007"/>
            <a:ext cx="264802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-18017" y="404664"/>
                <a:ext cx="6030177" cy="470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1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200" i="1" smtClean="0">
                          <a:ln>
                            <a:solidFill>
                              <a:srgbClr val="0066CC"/>
                            </a:solidFill>
                          </a:ln>
                          <a:solidFill>
                            <a:srgbClr val="0066CC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i="1" smtClean="0">
                          <a:ln>
                            <a:solidFill>
                              <a:srgbClr val="0066CC"/>
                            </a:solidFill>
                          </a:ln>
                          <a:solidFill>
                            <a:srgbClr val="0066CC"/>
                          </a:solidFill>
                          <a:latin typeface="Cambria Math"/>
                          <a:ea typeface="Cambria Math"/>
                        </a:rPr>
                        <m:t>𝑇𝐷𝐶</m:t>
                      </m:r>
                      <m:r>
                        <a:rPr lang="en-US" sz="2200" i="1">
                          <a:latin typeface="Cambria Math"/>
                        </a:rPr>
                        <m:t>−</m:t>
                      </m:r>
                      <m:r>
                        <a:rPr lang="ru-RU" sz="2200" i="1">
                          <a:latin typeface="Cambria Math"/>
                        </a:rPr>
                        <m:t>р</m:t>
                      </m:r>
                      <m:r>
                        <a:rPr lang="ru-RU" sz="2200" b="0" i="1" smtClean="0">
                          <a:latin typeface="Cambria Math"/>
                        </a:rPr>
                        <m:t>авно</m:t>
                      </m:r>
                      <m:r>
                        <a:rPr lang="ru-RU" sz="2200" i="1">
                          <a:latin typeface="Cambria Math"/>
                        </a:rPr>
                        <m:t>б</m:t>
                      </m:r>
                      <m:r>
                        <a:rPr lang="ru-RU" sz="2200" b="0" i="1" smtClean="0">
                          <a:latin typeface="Cambria Math"/>
                        </a:rPr>
                        <m:t>едренный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𝑇𝐶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𝐷𝐶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n>
                                <a:solidFill>
                                  <a:srgbClr val="000099"/>
                                </a:solidFill>
                              </a:ln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0099"/>
                                </a:solidFill>
                              </a:ln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17" y="404664"/>
                <a:ext cx="6030177" cy="47083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8740" y="3111031"/>
                <a:ext cx="3228769" cy="470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4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200" i="1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𝐵𝐶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200" i="1">
                              <a:latin typeface="Cambria Math"/>
                            </a:rPr>
                            <m:t>3</m:t>
                          </m:r>
                          <m:r>
                            <a:rPr lang="en-US" sz="2200" i="1">
                              <a:latin typeface="Cambria Math"/>
                            </a:rPr>
                            <m:t>6−</m:t>
                          </m:r>
                          <m:r>
                            <a:rPr lang="ru-RU" sz="2200" i="1">
                              <a:latin typeface="Cambria Math"/>
                            </a:rPr>
                            <m:t>6</m:t>
                          </m:r>
                        </m:e>
                      </m:rad>
                      <m:r>
                        <a:rPr lang="en-US" sz="22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30</m:t>
                          </m:r>
                        </m:e>
                      </m:rad>
                      <m:r>
                        <a:rPr lang="ru-RU" sz="2200" i="1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0" y="3111031"/>
                <a:ext cx="3228769" cy="47083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259632" y="3747433"/>
                <a:ext cx="497847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n>
                                <a:solidFill>
                                  <a:srgbClr val="00863D"/>
                                </a:solidFill>
                              </a:ln>
                              <a:solidFill>
                                <a:srgbClr val="00863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863D"/>
                                </a:solidFill>
                              </a:ln>
                              <a:solidFill>
                                <a:srgbClr val="00863D"/>
                              </a:solidFill>
                              <a:latin typeface="Cambria Math"/>
                              <a:ea typeface="Cambria Math"/>
                            </a:rPr>
                            <m:t>𝑇𝐶</m:t>
                          </m:r>
                        </m:e>
                        <m:sup>
                          <m:r>
                            <a:rPr lang="en-US" sz="2200" b="0" i="1" smtClean="0">
                              <a:ln>
                                <a:solidFill>
                                  <a:srgbClr val="00863D"/>
                                </a:solidFill>
                              </a:ln>
                              <a:solidFill>
                                <a:srgbClr val="00863D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 smtClean="0">
                              <a:ln>
                                <a:solidFill>
                                  <a:srgbClr val="00863D"/>
                                </a:solidFill>
                              </a:ln>
                              <a:solidFill>
                                <a:srgbClr val="00863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863D"/>
                                </a:solidFill>
                              </a:ln>
                              <a:solidFill>
                                <a:srgbClr val="00863D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sz="2200" i="1">
                              <a:ln>
                                <a:solidFill>
                                  <a:srgbClr val="00863D"/>
                                </a:solidFill>
                              </a:ln>
                              <a:solidFill>
                                <a:srgbClr val="00863D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863D"/>
                                </a:solidFill>
                              </a:ln>
                              <a:solidFill>
                                <a:srgbClr val="00863D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200" i="1" smtClean="0">
                              <a:ln>
                                <a:solidFill>
                                  <a:srgbClr val="00863D"/>
                                </a:solidFill>
                              </a:ln>
                              <a:solidFill>
                                <a:srgbClr val="00863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863D"/>
                                </a:solidFill>
                              </a:ln>
                              <a:solidFill>
                                <a:srgbClr val="00863D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sz="2200" i="1">
                              <a:ln>
                                <a:solidFill>
                                  <a:srgbClr val="00863D"/>
                                </a:solidFill>
                              </a:ln>
                              <a:solidFill>
                                <a:srgbClr val="00863D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863D"/>
                                </a:solidFill>
                              </a:ln>
                              <a:solidFill>
                                <a:srgbClr val="00863D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ln>
                            <a:solidFill>
                              <a:srgbClr val="00863D"/>
                            </a:solidFill>
                          </a:ln>
                          <a:solidFill>
                            <a:srgbClr val="00863D"/>
                          </a:solidFill>
                          <a:latin typeface="Cambria Math"/>
                          <a:ea typeface="Cambria Math"/>
                        </a:rPr>
                        <m:t>𝐵𝑇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ln>
                            <a:solidFill>
                              <a:srgbClr val="00863D"/>
                            </a:solidFill>
                          </a:ln>
                          <a:solidFill>
                            <a:srgbClr val="00863D"/>
                          </a:solidFill>
                          <a:latin typeface="Cambria Math"/>
                          <a:ea typeface="Cambria Math"/>
                        </a:rPr>
                        <m:t>𝐵𝐶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ru-RU" sz="2200" i="1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747433"/>
                <a:ext cx="4978479" cy="43088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8740" y="3747433"/>
                <a:ext cx="133087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5</m:t>
                      </m:r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200" i="1" smtClean="0">
                          <a:ln>
                            <a:solidFill>
                              <a:srgbClr val="00863D"/>
                            </a:solidFill>
                          </a:ln>
                          <a:solidFill>
                            <a:srgbClr val="00863D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i="1" smtClean="0">
                          <a:ln>
                            <a:solidFill>
                              <a:srgbClr val="00863D"/>
                            </a:solidFill>
                          </a:ln>
                          <a:solidFill>
                            <a:srgbClr val="00863D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200" b="0" i="1" smtClean="0">
                          <a:ln>
                            <a:solidFill>
                              <a:srgbClr val="00863D"/>
                            </a:solidFill>
                          </a:ln>
                          <a:solidFill>
                            <a:srgbClr val="00863D"/>
                          </a:solidFill>
                          <a:latin typeface="Cambria Math"/>
                        </a:rPr>
                        <m:t>𝑇𝐶</m:t>
                      </m:r>
                      <m:r>
                        <a:rPr lang="ru-RU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0" y="3747433"/>
                <a:ext cx="1330877" cy="430887"/>
              </a:xfrm>
              <a:prstGeom prst="rect">
                <a:avLst/>
              </a:prstGeom>
              <a:blipFill rotWithShape="1">
                <a:blip r:embed="rId23"/>
                <a:stretch>
                  <a:fillRect l="-4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6044350" y="1062608"/>
                <a:ext cx="3850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ru-RU" sz="2000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350" y="1062608"/>
                <a:ext cx="385042" cy="400110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892241" y="4653136"/>
                <a:ext cx="3488071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𝐴𝐵𝑇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𝐴𝐵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𝐵𝑇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20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ru-RU" sz="22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241" y="4653136"/>
                <a:ext cx="3488071" cy="726161"/>
              </a:xfrm>
              <a:prstGeom prst="rect">
                <a:avLst/>
              </a:prstGeom>
              <a:blipFill rotWithShape="1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Группа 95"/>
          <p:cNvGrpSpPr/>
          <p:nvPr/>
        </p:nvGrpSpPr>
        <p:grpSpPr>
          <a:xfrm>
            <a:off x="6936199" y="5863567"/>
            <a:ext cx="1903275" cy="873061"/>
            <a:chOff x="187420" y="5403021"/>
            <a:chExt cx="1903275" cy="873060"/>
          </a:xfrm>
        </p:grpSpPr>
        <p:sp>
          <p:nvSpPr>
            <p:cNvPr id="97" name="Скругленный прямоугольник 96"/>
            <p:cNvSpPr/>
            <p:nvPr/>
          </p:nvSpPr>
          <p:spPr>
            <a:xfrm rot="10800000">
              <a:off x="187420" y="5448998"/>
              <a:ext cx="1903275" cy="827083"/>
            </a:xfrm>
            <a:prstGeom prst="roundRect">
              <a:avLst>
                <a:gd name="adj" fmla="val 12507"/>
              </a:avLst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Прямоугольник 97"/>
                <p:cNvSpPr/>
                <p:nvPr/>
              </p:nvSpPr>
              <p:spPr>
                <a:xfrm>
                  <a:off x="214648" y="5403021"/>
                  <a:ext cx="1821461" cy="873060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Ответ:</m:t>
                        </m:r>
                        <m:r>
                          <a:rPr lang="en-US" sz="24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24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8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ru-RU" sz="2400" i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Прямоугольник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648" y="5403021"/>
                  <a:ext cx="1821461" cy="873060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7840543" y="1676631"/>
                <a:ext cx="517386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n>
                                <a:solidFill>
                                  <a:srgbClr val="000099"/>
                                </a:solidFill>
                              </a:ln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>
                              <a:ln>
                                <a:solidFill>
                                  <a:srgbClr val="000099"/>
                                </a:solidFill>
                              </a:ln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ru-RU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543" y="1676631"/>
                <a:ext cx="517386" cy="401970"/>
              </a:xfrm>
              <a:prstGeom prst="rect">
                <a:avLst/>
              </a:prstGeom>
              <a:blipFill rotWithShape="1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>
            <a:off x="6813081" y="318248"/>
            <a:ext cx="156" cy="252000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813081" y="2844347"/>
            <a:ext cx="1224000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107504" y="5479609"/>
                <a:ext cx="280769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20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US" sz="2200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2200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479609"/>
                <a:ext cx="2807692" cy="430887"/>
              </a:xfrm>
              <a:prstGeom prst="rect">
                <a:avLst/>
              </a:prstGeom>
              <a:blipFill rotWithShape="1">
                <a:blip r:embed="rId46"/>
                <a:stretch>
                  <a:fillRect l="-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2749032" y="5221904"/>
                <a:ext cx="1918410" cy="867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latin typeface="Cambria Math"/>
                        </a:rPr>
                        <m:t>2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rad>
                        </m:den>
                      </m:f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30</m:t>
                              </m:r>
                            </m:e>
                          </m:rad>
                        </m:num>
                        <m:den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032" y="5221904"/>
                <a:ext cx="1918410" cy="867995"/>
              </a:xfrm>
              <a:prstGeom prst="rect">
                <a:avLst/>
              </a:prstGeom>
              <a:blipFill rotWithShape="1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52486" y="6005398"/>
                <a:ext cx="3859518" cy="807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7</m:t>
                      </m:r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𝐴𝐵𝑇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20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ru-RU" sz="2200" i="1" dirty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ru-RU" sz="2200" i="1" dirty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 dirty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2200" i="1" dirty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6" y="6005398"/>
                <a:ext cx="3859518" cy="807978"/>
              </a:xfrm>
              <a:prstGeom prst="rect">
                <a:avLst/>
              </a:prstGeom>
              <a:blipFill rotWithShape="1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Прямоугольник 120"/>
              <p:cNvSpPr/>
              <p:nvPr/>
            </p:nvSpPr>
            <p:spPr>
              <a:xfrm>
                <a:off x="8237656" y="2318264"/>
                <a:ext cx="517386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n>
                                <a:solidFill>
                                  <a:srgbClr val="000099"/>
                                </a:solidFill>
                              </a:ln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>
                              <a:ln>
                                <a:solidFill>
                                  <a:srgbClr val="000099"/>
                                </a:solidFill>
                              </a:ln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ru-RU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21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656" y="2318264"/>
                <a:ext cx="517386" cy="401970"/>
              </a:xfrm>
              <a:prstGeom prst="rect">
                <a:avLst/>
              </a:prstGeom>
              <a:blipFill rotWithShape="1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3177776" y="2132856"/>
                <a:ext cx="2546352" cy="867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200" i="1" dirty="0">
                  <a:ln>
                    <a:solidFill>
                      <a:srgbClr val="800080"/>
                    </a:solidFill>
                  </a:ln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776" y="2132856"/>
                <a:ext cx="2546352" cy="867995"/>
              </a:xfrm>
              <a:prstGeom prst="rect">
                <a:avLst/>
              </a:prstGeom>
              <a:blipFill rotWithShape="1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8365" y="730511"/>
                <a:ext cx="377244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0033CC"/>
                            </a:solidFill>
                          </a:ln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0033CC"/>
                            </a:solidFill>
                          </a:ln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𝐶𝐷𝑇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rgbClr val="0033CC"/>
                                </a:solidFill>
                              </a:ln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 smtClean="0">
                                  <a:ln>
                                    <a:solidFill>
                                      <a:srgbClr val="0033CC"/>
                                    </a:solidFill>
                                  </a:ln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33CC"/>
                                    </a:solidFill>
                                  </a:ln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2200" b="0" i="1" smtClean="0">
                                  <a:ln>
                                    <a:solidFill>
                                      <a:srgbClr val="0033CC"/>
                                    </a:solidFill>
                                  </a:ln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200" b="0" i="1" smtClean="0">
                              <a:ln>
                                <a:solidFill>
                                  <a:srgbClr val="0033CC"/>
                                </a:solidFill>
                              </a:ln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33CC"/>
                                </a:solidFill>
                              </a:ln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0033CC"/>
                                </a:solidFill>
                              </a:ln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 smtClean="0">
                              <a:ln>
                                <a:solidFill>
                                  <a:srgbClr val="0033CC"/>
                                </a:solidFill>
                              </a:ln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0033CC"/>
                                </a:solidFill>
                              </a:ln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33CC"/>
                                </a:solidFill>
                              </a:ln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200" i="1">
                          <a:ln>
                            <a:solidFill>
                              <a:srgbClr val="0033CC"/>
                            </a:solidFill>
                          </a:ln>
                          <a:solidFill>
                            <a:srgbClr val="0033CC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ln>
                            <a:solidFill>
                              <a:srgbClr val="0033CC"/>
                            </a:solidFill>
                          </a:ln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5" y="730511"/>
                <a:ext cx="3772443" cy="769441"/>
              </a:xfrm>
              <a:prstGeom prst="rect">
                <a:avLst/>
              </a:prstGeom>
              <a:blipFill rotWithShape="1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Дуга 91"/>
          <p:cNvSpPr/>
          <p:nvPr/>
        </p:nvSpPr>
        <p:spPr>
          <a:xfrm flipH="1">
            <a:off x="7810400" y="2570106"/>
            <a:ext cx="434039" cy="492781"/>
          </a:xfrm>
          <a:prstGeom prst="arc">
            <a:avLst>
              <a:gd name="adj1" fmla="val 13695117"/>
              <a:gd name="adj2" fmla="val 17668810"/>
            </a:avLst>
          </a:prstGeom>
          <a:noFill/>
          <a:ln w="57150" cmpd="dbl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33CC"/>
                </a:solidFill>
              </a:ln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813081" y="356442"/>
            <a:ext cx="1224000" cy="2481806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8037081" y="2037486"/>
            <a:ext cx="695423" cy="800762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6813653" y="318248"/>
            <a:ext cx="1918851" cy="17192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Дуга 92"/>
          <p:cNvSpPr/>
          <p:nvPr/>
        </p:nvSpPr>
        <p:spPr>
          <a:xfrm>
            <a:off x="6312281" y="-61233"/>
            <a:ext cx="888859" cy="835350"/>
          </a:xfrm>
          <a:prstGeom prst="arc">
            <a:avLst>
              <a:gd name="adj1" fmla="val 2071870"/>
              <a:gd name="adj2" fmla="val 3338543"/>
            </a:avLst>
          </a:prstGeom>
          <a:noFill/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009238" y="589451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238" y="589451"/>
                <a:ext cx="382412" cy="369332"/>
              </a:xfrm>
              <a:prstGeom prst="rect">
                <a:avLst/>
              </a:prstGeom>
              <a:blipFill rotWithShape="1"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Группа 109"/>
          <p:cNvGrpSpPr/>
          <p:nvPr/>
        </p:nvGrpSpPr>
        <p:grpSpPr>
          <a:xfrm rot="-8280000">
            <a:off x="8485988" y="1947883"/>
            <a:ext cx="216000" cy="216000"/>
            <a:chOff x="6966661" y="4261020"/>
            <a:chExt cx="216000" cy="216000"/>
          </a:xfrm>
          <a:solidFill>
            <a:srgbClr val="9966FF">
              <a:alpha val="65098"/>
            </a:srgbClr>
          </a:solidFill>
        </p:grpSpPr>
        <p:sp>
          <p:nvSpPr>
            <p:cNvPr id="111" name="Прямоугольник 110"/>
            <p:cNvSpPr/>
            <p:nvPr/>
          </p:nvSpPr>
          <p:spPr>
            <a:xfrm>
              <a:off x="6966661" y="4261395"/>
              <a:ext cx="216000" cy="215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2" name="Группа 111"/>
            <p:cNvGrpSpPr/>
            <p:nvPr/>
          </p:nvGrpSpPr>
          <p:grpSpPr>
            <a:xfrm rot="16200000">
              <a:off x="6966661" y="4261020"/>
              <a:ext cx="216000" cy="216000"/>
              <a:chOff x="3138272" y="3529782"/>
              <a:chExt cx="180000" cy="180000"/>
            </a:xfrm>
            <a:grpFill/>
          </p:grpSpPr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3138272" y="3709782"/>
                <a:ext cx="180000" cy="0"/>
              </a:xfrm>
              <a:prstGeom prst="line">
                <a:avLst/>
              </a:prstGeom>
              <a:grpFill/>
              <a:ln w="19050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/>
              <p:cNvCxnSpPr/>
              <p:nvPr/>
            </p:nvCxnSpPr>
            <p:spPr>
              <a:xfrm>
                <a:off x="3317960" y="3529782"/>
                <a:ext cx="156" cy="180000"/>
              </a:xfrm>
              <a:prstGeom prst="line">
                <a:avLst/>
              </a:prstGeom>
              <a:grpFill/>
              <a:ln w="19050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Равнобедренный треугольник 7"/>
          <p:cNvSpPr/>
          <p:nvPr/>
        </p:nvSpPr>
        <p:spPr>
          <a:xfrm>
            <a:off x="6086105" y="330464"/>
            <a:ext cx="1547120" cy="1716481"/>
          </a:xfrm>
          <a:prstGeom prst="triangle">
            <a:avLst>
              <a:gd name="adj" fmla="val 46490"/>
            </a:avLst>
          </a:prstGeom>
          <a:solidFill>
            <a:srgbClr val="85B6FF">
              <a:alpha val="30196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Дуга 126"/>
          <p:cNvSpPr/>
          <p:nvPr/>
        </p:nvSpPr>
        <p:spPr>
          <a:xfrm>
            <a:off x="6434855" y="-81462"/>
            <a:ext cx="777566" cy="825063"/>
          </a:xfrm>
          <a:prstGeom prst="arc">
            <a:avLst>
              <a:gd name="adj1" fmla="val 2524042"/>
              <a:gd name="adj2" fmla="val 3860606"/>
            </a:avLst>
          </a:prstGeom>
          <a:solidFill>
            <a:srgbClr val="6600FF">
              <a:alpha val="50196"/>
            </a:srgbClr>
          </a:solidFill>
          <a:ln w="190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 rot="21600000">
                <a:off x="8237656" y="2685349"/>
                <a:ext cx="875474" cy="28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i="1" smtClean="0">
                              <a:ln>
                                <a:solidFill>
                                  <a:srgbClr val="0033CC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n>
                                <a:solidFill>
                                  <a:srgbClr val="0033CC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  <a:ea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sz="1600" b="0" i="1" smtClean="0">
                              <a:ln>
                                <a:solidFill>
                                  <a:srgbClr val="0033CC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1600" b="0" i="1" smtClean="0">
                          <a:ln>
                            <a:solidFill>
                              <a:srgbClr val="0033CC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1600" i="1" smtClean="0">
                          <a:ln>
                            <a:solidFill>
                              <a:srgbClr val="0033CC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1600" dirty="0">
                  <a:ln>
                    <a:solidFill>
                      <a:srgbClr val="0033CC"/>
                    </a:solidFill>
                  </a:ln>
                  <a:solidFill>
                    <a:srgbClr val="6600FF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600000">
                <a:off x="8237656" y="2685349"/>
                <a:ext cx="875474" cy="288000"/>
              </a:xfrm>
              <a:prstGeom prst="rect">
                <a:avLst/>
              </a:prstGeom>
              <a:blipFill rotWithShape="1">
                <a:blip r:embed="rId56"/>
                <a:stretch>
                  <a:fillRect b="-6383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/>
          <p:cNvCxnSpPr/>
          <p:nvPr/>
        </p:nvCxnSpPr>
        <p:spPr>
          <a:xfrm>
            <a:off x="8041851" y="2667851"/>
            <a:ext cx="258693" cy="106893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101824" y="2924944"/>
                <a:ext cx="2489656" cy="804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𝐵𝐶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𝐵</m:t>
                          </m:r>
                          <m:r>
                            <a:rPr lang="en-US" sz="2200" i="1" smtClean="0">
                              <a:latin typeface="Cambria Math"/>
                            </a:rPr>
                            <m:t>𝐷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30</m:t>
                              </m:r>
                            </m:e>
                          </m:rad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824" y="2924944"/>
                <a:ext cx="2489656" cy="804579"/>
              </a:xfrm>
              <a:prstGeom prst="rect">
                <a:avLst/>
              </a:prstGeom>
              <a:blipFill rotWithShape="1"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Равнобедренный треугольник 122"/>
          <p:cNvSpPr/>
          <p:nvPr/>
        </p:nvSpPr>
        <p:spPr>
          <a:xfrm rot="13320000">
            <a:off x="6225080" y="1083723"/>
            <a:ext cx="2592909" cy="730148"/>
          </a:xfrm>
          <a:prstGeom prst="triangle">
            <a:avLst>
              <a:gd name="adj" fmla="val 31587"/>
            </a:avLst>
          </a:prstGeom>
          <a:solidFill>
            <a:srgbClr val="00FA71">
              <a:alpha val="29804"/>
            </a:srgbClr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36912" y="4081328"/>
                <a:ext cx="4060278" cy="804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6=</m:t>
                      </m:r>
                      <m:sSup>
                        <m:sSup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+30−2∙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30</m:t>
                          </m:r>
                        </m:e>
                      </m:rad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30</m:t>
                              </m:r>
                            </m:e>
                          </m:rad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ru-RU" sz="2200" i="1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2" y="4081328"/>
                <a:ext cx="4060278" cy="804579"/>
              </a:xfrm>
              <a:prstGeom prst="rect">
                <a:avLst/>
              </a:prstGeom>
              <a:blipFill rotWithShape="1"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6203202" y="3740507"/>
                <a:ext cx="201843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Пусть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n>
                            <a:solidFill>
                              <a:srgbClr val="00863D"/>
                            </a:solidFill>
                          </a:ln>
                          <a:solidFill>
                            <a:srgbClr val="00863D"/>
                          </a:solidFill>
                          <a:latin typeface="Cambria Math"/>
                        </a:rPr>
                        <m:t>𝐵𝑇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863D"/>
                            </a:solidFill>
                          </a:ln>
                          <a:solidFill>
                            <a:srgbClr val="00863D"/>
                          </a:solidFill>
                          <a:latin typeface="Cambria Math"/>
                        </a:rPr>
                        <m:t>𝑥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202" y="3740507"/>
                <a:ext cx="2018438" cy="430887"/>
              </a:xfrm>
              <a:prstGeom prst="rect">
                <a:avLst/>
              </a:prstGeom>
              <a:blipFill rotWithShape="1">
                <a:blip r:embed="rId59"/>
                <a:stretch>
                  <a:fillRect l="-1813" b="-1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4064630" y="4313430"/>
                <a:ext cx="25931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10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+24=0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630" y="4313430"/>
                <a:ext cx="2593146" cy="430887"/>
              </a:xfrm>
              <a:prstGeom prst="rect">
                <a:avLst/>
              </a:prstGeom>
              <a:blipFill rotWithShape="1"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6516216" y="4163588"/>
                <a:ext cx="1033232" cy="656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=6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163588"/>
                <a:ext cx="1033232" cy="656911"/>
              </a:xfrm>
              <a:prstGeom prst="rect">
                <a:avLst/>
              </a:prstGeom>
              <a:blipFill rotWithShape="1"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7465486" y="4104207"/>
                <a:ext cx="142699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не удовл.</m:t>
                      </m:r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486" y="4104207"/>
                <a:ext cx="1426994" cy="430887"/>
              </a:xfrm>
              <a:prstGeom prst="rect">
                <a:avLst/>
              </a:prstGeom>
              <a:blipFill rotWithShape="1">
                <a:blip r:embed="rId62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2004687" y="4826529"/>
                <a:ext cx="192571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𝐴𝐵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𝐵𝑇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4</m:t>
                      </m:r>
                      <m:r>
                        <a:rPr lang="ru-RU" sz="2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687" y="4826529"/>
                <a:ext cx="1925719" cy="430887"/>
              </a:xfrm>
              <a:prstGeom prst="rect">
                <a:avLst/>
              </a:prstGeom>
              <a:blipFill rotWithShape="1">
                <a:blip r:embed="rId6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35496" y="4819980"/>
                <a:ext cx="211699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6</m:t>
                      </m:r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𝐵𝑇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ru-RU" sz="2200" b="0" i="1" smtClean="0">
                          <a:latin typeface="Cambria Math"/>
                        </a:rPr>
                        <m:t>р</m:t>
                      </m:r>
                      <m:r>
                        <a:rPr lang="en-US" sz="2200" b="0" i="1" smtClean="0">
                          <a:latin typeface="Cambria Math"/>
                        </a:rPr>
                        <m:t>/</m:t>
                      </m:r>
                      <m:r>
                        <a:rPr lang="ru-RU" sz="2200" b="0" i="1" smtClean="0">
                          <a:latin typeface="Cambria Math"/>
                        </a:rPr>
                        <m:t>б.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819980"/>
                <a:ext cx="2116990" cy="430887"/>
              </a:xfrm>
              <a:prstGeom prst="rect">
                <a:avLst/>
              </a:prstGeom>
              <a:blipFill rotWithShape="1">
                <a:blip r:embed="rId64"/>
                <a:stretch>
                  <a:fillRect l="-288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7366997" y="4438273"/>
                <a:ext cx="145347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>
                          <a:ln>
                            <a:solidFill>
                              <a:srgbClr val="00863D"/>
                            </a:solidFill>
                          </a:ln>
                          <a:solidFill>
                            <a:srgbClr val="00863D"/>
                          </a:solidFill>
                          <a:latin typeface="Cambria Math"/>
                        </a:rPr>
                        <m:t>𝐵𝑇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00863D"/>
                            </a:solidFill>
                          </a:ln>
                          <a:solidFill>
                            <a:srgbClr val="00863D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997" y="4438273"/>
                <a:ext cx="1453475" cy="430887"/>
              </a:xfrm>
              <a:prstGeom prst="rect">
                <a:avLst/>
              </a:prstGeom>
              <a:blipFill rotWithShape="1">
                <a:blip r:embed="rId6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427364" y="5216077"/>
                <a:ext cx="2470420" cy="8713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2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rad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i="1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rad>
                        </m:den>
                      </m:f>
                      <m:r>
                        <a:rPr lang="ru-RU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ru-RU" sz="220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364" y="5216077"/>
                <a:ext cx="2470420" cy="871392"/>
              </a:xfrm>
              <a:prstGeom prst="rect">
                <a:avLst/>
              </a:prstGeom>
              <a:blipFill rotWithShape="1">
                <a:blip r:embed="rId6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ый треугольник 2"/>
          <p:cNvSpPr/>
          <p:nvPr/>
        </p:nvSpPr>
        <p:spPr>
          <a:xfrm rot="18698832" flipH="1">
            <a:off x="6880296" y="270583"/>
            <a:ext cx="1065958" cy="2603144"/>
          </a:xfrm>
          <a:prstGeom prst="rtTriangle">
            <a:avLst/>
          </a:prstGeom>
          <a:solidFill>
            <a:srgbClr val="D9B3FF">
              <a:alpha val="49804"/>
            </a:srgbClr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7223639" y="1073317"/>
                <a:ext cx="3850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ru-RU" sz="2000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639" y="1073317"/>
                <a:ext cx="385042" cy="400110"/>
              </a:xfrm>
              <a:prstGeom prst="rect">
                <a:avLst/>
              </a:prstGeom>
              <a:blipFill rotWithShape="1">
                <a:blip r:embed="rId6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7329014" y="1320968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ru-RU" sz="2000" dirty="0">
                  <a:ln>
                    <a:solidFill>
                      <a:srgbClr val="9933FF"/>
                    </a:solidFill>
                  </a:ln>
                  <a:solidFill>
                    <a:srgbClr val="9933FF"/>
                  </a:solidFill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014" y="1320968"/>
                <a:ext cx="385041" cy="400110"/>
              </a:xfrm>
              <a:prstGeom prst="rect">
                <a:avLst/>
              </a:prstGeom>
              <a:blipFill rotWithShape="1">
                <a:blip r:embed="rId6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724429" y="897030"/>
                <a:ext cx="696152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30</m:t>
                          </m:r>
                        </m:e>
                      </m:ra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429" y="897030"/>
                <a:ext cx="696152" cy="436402"/>
              </a:xfrm>
              <a:prstGeom prst="rect">
                <a:avLst/>
              </a:prstGeom>
              <a:blipFill rotWithShape="1">
                <a:blip r:embed="rId6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58081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64" grpId="0"/>
      <p:bldP spid="65" grpId="0"/>
      <p:bldP spid="69" grpId="0" animBg="1"/>
      <p:bldP spid="54" grpId="0"/>
      <p:bldP spid="83" grpId="0"/>
      <p:bldP spid="84" grpId="0"/>
      <p:bldP spid="87" grpId="0"/>
      <p:bldP spid="88" grpId="0"/>
      <p:bldP spid="90" grpId="0"/>
      <p:bldP spid="94" grpId="0"/>
      <p:bldP spid="99" grpId="0"/>
      <p:bldP spid="116" grpId="0"/>
      <p:bldP spid="119" grpId="0"/>
      <p:bldP spid="120" grpId="0"/>
      <p:bldP spid="121" grpId="0"/>
      <p:bldP spid="122" grpId="0"/>
      <p:bldP spid="91" grpId="0"/>
      <p:bldP spid="92" grpId="0" animBg="1"/>
      <p:bldP spid="8" grpId="0" animBg="1"/>
      <p:bldP spid="127" grpId="0" animBg="1"/>
      <p:bldP spid="127" grpId="1" animBg="1"/>
      <p:bldP spid="78" grpId="0"/>
      <p:bldP spid="82" grpId="0"/>
      <p:bldP spid="123" grpId="0" animBg="1"/>
      <p:bldP spid="123" grpId="1" animBg="1"/>
      <p:bldP spid="124" grpId="0"/>
      <p:bldP spid="125" grpId="0"/>
      <p:bldP spid="126" grpId="0"/>
      <p:bldP spid="128" grpId="0"/>
      <p:bldP spid="129" grpId="0"/>
      <p:bldP spid="130" grpId="0"/>
      <p:bldP spid="131" grpId="0"/>
      <p:bldP spid="132" grpId="0"/>
      <p:bldP spid="2" grpId="0"/>
      <p:bldP spid="3" grpId="0" animBg="1"/>
      <p:bldP spid="3" grpId="1" animBg="1"/>
      <p:bldP spid="89" grpId="0"/>
      <p:bldP spid="53" grpId="0"/>
      <p:bldP spid="53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7504" y="366475"/>
            <a:ext cx="8893619" cy="4214653"/>
          </a:xfrm>
          <a:prstGeom prst="roundRect">
            <a:avLst>
              <a:gd name="adj" fmla="val 8648"/>
            </a:avLst>
          </a:prstGeom>
          <a:solidFill>
            <a:srgbClr val="FFE8C5"/>
          </a:solidFill>
          <a:ln w="28575"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6024" y="366475"/>
                <a:ext cx="8927976" cy="4308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В июле 2025 года </m:t>
                      </m:r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планируется взять </m:t>
                      </m:r>
                      <m:r>
                        <m:rPr>
                          <m:nor/>
                        </m:rPr>
                        <a:rPr lang="ru-RU" sz="2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кредит в банке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на сумму       </m:t>
                      </m:r>
                    </m:oMath>
                  </m:oMathPara>
                </a14:m>
                <a:endParaRPr lang="ru-RU" sz="2200" b="0" i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600 тысяч рублей </m:t>
                      </m:r>
                      <m:r>
                        <m:rPr>
                          <m:nor/>
                        </m:rPr>
                        <a:rPr lang="ru-RU" sz="2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на 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6 лет. </m:t>
                      </m:r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Условия его возврата таковы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:</m:t>
                      </m:r>
                    </m:oMath>
                  </m:oMathPara>
                </a14:m>
                <a:endParaRPr lang="ru-RU" sz="22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ru-RU" sz="22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Cambria Math" pitchFamily="18" charset="0"/>
                    <a:ea typeface="Cambria Math" pitchFamily="18" charset="0"/>
                  </a:rPr>
                  <a:t>– </a:t>
                </a:r>
                <a14:m>
                  <m:oMath xmlns:m="http://schemas.openxmlformats.org/officeDocument/2006/math">
                    <m:r>
                      <a:rPr lang="ru-RU" sz="2200" b="0" i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в январе 2026</m:t>
                    </m:r>
                    <m:r>
                      <a:rPr lang="ru-RU" sz="2200" i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,</m:t>
                    </m:r>
                    <m:r>
                      <a:rPr lang="ru-RU" sz="2200" b="0" i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 2027</m:t>
                    </m:r>
                    <m:r>
                      <a:rPr lang="ru-RU" sz="2200" i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,</m:t>
                    </m:r>
                    <m:r>
                      <a:rPr lang="ru-RU" sz="2200" b="0" i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 2028 годов</m:t>
                    </m:r>
                    <m:r>
                      <a:rPr lang="ru-RU" sz="2200" b="0" i="1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2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rPr>
                      <m:t>долг возрастает на </m:t>
                    </m:r>
                    <m:r>
                      <m:rPr>
                        <m:nor/>
                      </m:rPr>
                      <a:rPr lang="ru-RU" sz="2200" b="0" i="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rPr>
                      <m:t>20</m:t>
                    </m:r>
                    <m:r>
                      <m:rPr>
                        <m:nor/>
                      </m:rPr>
                      <a:rPr lang="ru-RU" sz="220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rPr>
                      <m:t>%</m:t>
                    </m:r>
                    <m:r>
                      <m:rPr>
                        <m:nor/>
                      </m:rPr>
                      <a:rPr lang="ru-RU" sz="22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rPr>
                      <m:t> по </m:t>
                    </m:r>
                    <m:r>
                      <m:rPr>
                        <m:nor/>
                      </m:rPr>
                      <a:rPr lang="ru-RU" sz="2200" b="0" i="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rPr>
                      <m:t>срав</m:t>
                    </m:r>
                    <m:r>
                      <m:rPr>
                        <m:nor/>
                      </m:rPr>
                      <a:rPr lang="ru-RU" sz="22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rPr>
                      <m:t>нению</m:t>
                    </m:r>
                    <m:r>
                      <m:rPr>
                        <m:nor/>
                      </m:rPr>
                      <a:rPr lang="ru-RU" sz="2200" b="0" i="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rPr>
                      <m:t> с концом предыдущего года</m:t>
                    </m:r>
                    <m:r>
                      <m:rPr>
                        <m:nor/>
                      </m:rPr>
                      <a:rPr lang="ru-RU" sz="22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rPr>
                      <m:t>;</m:t>
                    </m:r>
                  </m:oMath>
                </a14:m>
                <a:endParaRPr lang="ru-RU" sz="22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ru-RU" sz="22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Cambria Math" pitchFamily="18" charset="0"/>
                    <a:ea typeface="Cambria Math" pitchFamily="18" charset="0"/>
                  </a:rPr>
                  <a:t>– </a:t>
                </a:r>
                <a14:m>
                  <m:oMath xmlns:m="http://schemas.openxmlformats.org/officeDocument/2006/math">
                    <m:r>
                      <a:rPr lang="ru-RU" sz="220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в январе </m:t>
                    </m:r>
                    <m:r>
                      <a:rPr lang="ru-RU" sz="220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202</m:t>
                    </m:r>
                    <m:r>
                      <a:rPr lang="ru-RU" sz="2200" b="0" i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9</m:t>
                    </m:r>
                    <m:r>
                      <a:rPr lang="ru-RU" sz="220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, 20</m:t>
                    </m:r>
                    <m:r>
                      <a:rPr lang="ru-RU" sz="2200" b="0" i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30</m:t>
                    </m:r>
                    <m:r>
                      <a:rPr lang="ru-RU" sz="220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, 20</m:t>
                    </m:r>
                    <m:r>
                      <a:rPr lang="ru-RU" sz="2200" b="0" i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31</m:t>
                    </m:r>
                    <m:r>
                      <a:rPr lang="ru-RU" sz="220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 годов</m:t>
                    </m:r>
                    <m:r>
                      <a:rPr lang="ru-RU" sz="2200" i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2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rPr>
                      <m:t>долг возрастает на </m:t>
                    </m:r>
                    <m:r>
                      <m:rPr>
                        <m:nor/>
                      </m:rPr>
                      <a:rPr lang="en-US" sz="2200" b="0" i="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ru-RU" sz="220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rPr>
                      <m:t>%</m:t>
                    </m:r>
                    <m:r>
                      <m:rPr>
                        <m:nor/>
                      </m:rPr>
                      <a:rPr lang="ru-RU" sz="22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rPr>
                      <m:t> по  сравнению с концом предыдущего года;</m:t>
                    </m:r>
                  </m:oMath>
                </a14:m>
                <a:endParaRPr lang="ru-RU" sz="22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ru-RU" sz="22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Cambria Math" pitchFamily="18" charset="0"/>
                    <a:ea typeface="Cambria Math" pitchFamily="18" charset="0"/>
                  </a:rPr>
                  <a:t>– </a:t>
                </a:r>
                <a14:m>
                  <m:oMath xmlns:m="http://schemas.openxmlformats.org/officeDocument/2006/math">
                    <m:r>
                      <a:rPr lang="ru-RU" sz="2200" b="0" i="1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с</m:t>
                    </m:r>
                    <m:r>
                      <a:rPr lang="en-US" sz="2200" b="0" i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a:rPr lang="ru-RU" sz="2200" b="0" i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февраля по </m:t>
                    </m:r>
                    <m:r>
                      <a:rPr lang="ru-RU" sz="2200" b="0" i="1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июнь</m:t>
                    </m:r>
                    <m:r>
                      <a:rPr lang="ru-RU" sz="2200" i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 каждого </m:t>
                    </m:r>
                    <m:r>
                      <a:rPr lang="ru-RU" sz="2200" b="0" i="1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год</m:t>
                    </m:r>
                    <m:r>
                      <a:rPr lang="ru-RU" sz="2200" i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а</m:t>
                    </m:r>
                    <m:r>
                      <a:rPr lang="ru-RU" sz="2200" b="0" i="1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 необходимо выплатить часть </m:t>
                    </m:r>
                  </m:oMath>
                </a14:m>
                <a:endParaRPr lang="ru-RU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долга;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–</m:t>
                      </m:r>
                      <m:r>
                        <a:rPr lang="ru-RU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в июле 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каждого 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год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а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долг должен быть на </m:t>
                      </m:r>
                      <m:r>
                        <m:rPr>
                          <m:nor/>
                        </m:rPr>
                        <a:rPr lang="ru-RU" sz="2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одну и ту же 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величин</m:t>
                      </m:r>
                      <m:r>
                        <m:rPr>
                          <m:nor/>
                        </m:rPr>
                        <a:rPr lang="ru-RU" sz="2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у </m:t>
                      </m:r>
                    </m:oMath>
                  </m:oMathPara>
                </a14:m>
                <a:endParaRPr lang="ru-RU" sz="22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меньше долга на</m:t>
                      </m:r>
                      <m:r>
                        <a:rPr lang="ru-RU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июль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предыдущего года. 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Известно, </m:t>
                      </m:r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что общая сумма выплат после полного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погашения </m:t>
                      </m:r>
                    </m:oMath>
                  </m:oMathPara>
                </a14:m>
                <a:endParaRPr lang="ru-RU" sz="22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кредита составит 984 тысячи </m:t>
                      </m:r>
                      <m:r>
                        <m:rPr>
                          <m:nor/>
                        </m:rPr>
                        <a:rPr lang="ru-RU" sz="2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рублей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. Найдите 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4" y="366475"/>
                <a:ext cx="8927976" cy="4308872"/>
              </a:xfrm>
              <a:prstGeom prst="rect">
                <a:avLst/>
              </a:prstGeom>
              <a:blipFill rotWithShape="1">
                <a:blip r:embed="rId3"/>
                <a:stretch>
                  <a:fillRect l="-8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42876" y="260648"/>
            <a:ext cx="8858280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63096" y="4581128"/>
            <a:ext cx="20002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Решение .</a:t>
            </a:r>
            <a:endParaRPr kumimoji="0" lang="ru-RU" sz="220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163880" y="4941168"/>
                <a:ext cx="593104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150" dirty="0" smtClean="0">
                          <a:latin typeface="Cambria Math" pitchFamily="18" charset="0"/>
                          <a:ea typeface="Times New Roman" pitchFamily="18" charset="0"/>
                          <a:cs typeface="Times New Roman" pitchFamily="18" charset="0"/>
                        </a:rPr>
                        <m:t>Пусть</m:t>
                      </m:r>
                      <m:r>
                        <a:rPr lang="ru-RU" sz="2150" b="0" i="1" dirty="0" smtClean="0"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kumimoji="0" lang="en-US" sz="2150" b="0" i="1" u="none" strike="noStrike" cap="none" normalizeH="0" baseline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Cambria Math"/>
                        </a:rPr>
                        <m:t>𝑆</m:t>
                      </m:r>
                      <m:r>
                        <a:rPr kumimoji="0" lang="ru-RU" sz="2150" i="1" u="none" strike="noStrike" normalizeH="0" baseline="0" smtClean="0">
                          <a:latin typeface="Cambria Math"/>
                        </a:rPr>
                        <m:t>=</m:t>
                      </m:r>
                      <m:r>
                        <a:rPr kumimoji="0" lang="ru-RU" sz="2150" b="0" i="1" u="none" strike="noStrike" cap="none" normalizeH="0" baseline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Cambria Math"/>
                        </a:rPr>
                        <m:t>600 тыс</m:t>
                      </m:r>
                      <m:r>
                        <a:rPr kumimoji="0" lang="ru-RU" sz="2150" b="0" i="1" u="none" strike="noStrike" normalizeH="0" baseline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. </m:t>
                      </m:r>
                      <m:r>
                        <a:rPr kumimoji="0" lang="ru-RU" sz="2150" i="1" u="none" strike="noStrike" normalizeH="0" baseline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рублей</m:t>
                      </m:r>
                      <m:r>
                        <a:rPr kumimoji="0" lang="ru-RU" sz="2150" i="1" u="none" strike="noStrike" normalizeH="0" baseline="0" smtClean="0">
                          <a:latin typeface="Cambria Math"/>
                        </a:rPr>
                        <m:t>−сумма кредита;</m:t>
                      </m:r>
                    </m:oMath>
                  </m:oMathPara>
                </a14:m>
                <a:endParaRPr kumimoji="0" lang="ru-RU" sz="215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880" y="4941168"/>
                <a:ext cx="5931047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514" b="-1714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190666" y="6021288"/>
                <a:ext cx="656917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150" b="0" i="1" u="none" strike="noStrike" normalizeH="0" baseline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  <m:r>
                        <a:rPr kumimoji="0" lang="en-US" sz="2150" b="0" i="1" u="none" strike="noStrike" normalizeH="0" baseline="0" smtClean="0">
                          <a:latin typeface="Cambria Math"/>
                        </a:rPr>
                        <m:t> </m:t>
                      </m:r>
                      <m:r>
                        <a:rPr kumimoji="0" lang="ru-RU" sz="2150" b="0" i="1" u="none" strike="noStrike" normalizeH="0" baseline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тыс. </m:t>
                      </m:r>
                      <m:r>
                        <a:rPr kumimoji="0" lang="en-US" sz="2150" i="1" u="none" strike="noStrike" normalizeH="0" baseline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 рублей</m:t>
                      </m:r>
                      <m:r>
                        <a:rPr kumimoji="0" lang="en-US" sz="2150" i="1" u="none" strike="noStrike" normalizeH="0" baseline="0" smtClean="0">
                          <a:latin typeface="Cambria Math"/>
                        </a:rPr>
                        <m:t>−постоянная еже</m:t>
                      </m:r>
                      <m:r>
                        <a:rPr kumimoji="0" lang="ru-RU" sz="2150" b="0" i="1" u="none" strike="noStrike" normalizeH="0" baseline="0" smtClean="0">
                          <a:latin typeface="Cambria Math"/>
                        </a:rPr>
                        <m:t>год</m:t>
                      </m:r>
                      <m:r>
                        <a:rPr kumimoji="0" lang="ru-RU" sz="2150" i="1" u="none" strike="noStrike" normalizeH="0" baseline="0" smtClean="0">
                          <a:latin typeface="Cambria Math"/>
                        </a:rPr>
                        <m:t>ная</m:t>
                      </m:r>
                      <m:r>
                        <a:rPr kumimoji="0" lang="en-US" sz="2150" i="1" u="none" strike="noStrike" normalizeH="0" baseline="0" smtClean="0">
                          <a:latin typeface="Cambria Math"/>
                        </a:rPr>
                        <m:t> выплата</m:t>
                      </m:r>
                      <m:r>
                        <a:rPr kumimoji="0" lang="ru-RU" sz="2150" i="1" u="none" strike="noStrike" normalizeH="0" baseline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kumimoji="0" lang="ru-RU" sz="215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666" y="6021288"/>
                <a:ext cx="6569171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1714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>
                <a:spLocks noChangeArrowheads="1"/>
              </p:cNvSpPr>
              <p:nvPr/>
            </p:nvSpPr>
            <p:spPr bwMode="auto">
              <a:xfrm>
                <a:off x="202230" y="5302369"/>
                <a:ext cx="702929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150" b="0" i="1" u="none" strike="noStrike" cap="none" normalizeH="0" baseline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20%</m:t>
                      </m:r>
                      <m:r>
                        <a:rPr kumimoji="0" lang="en-US" sz="2150" b="0" i="1" u="none" strike="noStrike" cap="none" normalizeH="0" baseline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kumimoji="0" lang="ru-RU" sz="2150" i="1" u="none" strike="noStrike" normalizeH="0" baseline="0" smtClean="0">
                          <a:latin typeface="Cambria Math"/>
                        </a:rPr>
                        <m:t>−банковский процент</m:t>
                      </m:r>
                      <m:r>
                        <a:rPr kumimoji="0" lang="ru-RU" sz="2150" b="0" i="1" u="none" strike="noStrike" normalizeH="0" baseline="0" smtClean="0">
                          <a:latin typeface="Cambria Math"/>
                        </a:rPr>
                        <m:t> в</m:t>
                      </m:r>
                      <m:r>
                        <a:rPr kumimoji="0" lang="ru-RU" sz="2150" b="0" i="0" u="none" strike="noStrike" normalizeH="0" baseline="0" smtClean="0">
                          <a:latin typeface="Cambria Math"/>
                        </a:rPr>
                        <m:t> </m:t>
                      </m:r>
                      <m:r>
                        <a:rPr lang="ru-RU" sz="2150" smtClean="0">
                          <a:ln>
                            <a:solidFill>
                              <a:srgbClr val="0033CC"/>
                            </a:solidFill>
                          </a:ln>
                          <a:solidFill>
                            <a:srgbClr val="0033CC"/>
                          </a:solidFill>
                          <a:latin typeface="Cambria Math"/>
                          <a:ea typeface="Cambria Math" pitchFamily="18" charset="0"/>
                        </a:rPr>
                        <m:t>2026</m:t>
                      </m:r>
                      <m:r>
                        <a:rPr lang="ru-RU" sz="2150">
                          <a:latin typeface="Cambria Math"/>
                          <a:ea typeface="Cambria Math" pitchFamily="18" charset="0"/>
                        </a:rPr>
                        <m:t>, </m:t>
                      </m:r>
                      <m:r>
                        <a:rPr lang="ru-RU" sz="2150" smtClean="0">
                          <a:ln>
                            <a:solidFill>
                              <a:srgbClr val="0033CC"/>
                            </a:solidFill>
                          </a:ln>
                          <a:solidFill>
                            <a:srgbClr val="0033CC"/>
                          </a:solidFill>
                          <a:latin typeface="Cambria Math"/>
                          <a:ea typeface="Cambria Math" pitchFamily="18" charset="0"/>
                        </a:rPr>
                        <m:t>2027</m:t>
                      </m:r>
                      <m:r>
                        <a:rPr lang="ru-RU" sz="2150">
                          <a:latin typeface="Cambria Math"/>
                          <a:ea typeface="Cambria Math" pitchFamily="18" charset="0"/>
                        </a:rPr>
                        <m:t>, </m:t>
                      </m:r>
                      <m:r>
                        <a:rPr lang="ru-RU" sz="2150" smtClean="0">
                          <a:ln>
                            <a:solidFill>
                              <a:srgbClr val="0033CC"/>
                            </a:solidFill>
                          </a:ln>
                          <a:solidFill>
                            <a:srgbClr val="0033CC"/>
                          </a:solidFill>
                          <a:latin typeface="Cambria Math"/>
                          <a:ea typeface="Cambria Math" pitchFamily="18" charset="0"/>
                        </a:rPr>
                        <m:t>2028</m:t>
                      </m:r>
                      <m:r>
                        <a:rPr lang="ru-RU" sz="2150">
                          <a:latin typeface="Cambria Math"/>
                          <a:ea typeface="Cambria Math" pitchFamily="18" charset="0"/>
                        </a:rPr>
                        <m:t> год</m:t>
                      </m:r>
                      <m:r>
                        <a:rPr lang="ru-RU" sz="2150" b="0" i="1" smtClean="0">
                          <a:latin typeface="Cambria Math"/>
                          <a:ea typeface="Cambria Math" pitchFamily="18" charset="0"/>
                        </a:rPr>
                        <m:t>ах.</m:t>
                      </m:r>
                    </m:oMath>
                  </m:oMathPara>
                </a14:m>
                <a:endParaRPr kumimoji="0" lang="ru-RU" sz="215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230" y="5302369"/>
                <a:ext cx="7029297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87" b="-1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>
                <a:spLocks noChangeArrowheads="1"/>
              </p:cNvSpPr>
              <p:nvPr/>
            </p:nvSpPr>
            <p:spPr bwMode="auto">
              <a:xfrm>
                <a:off x="7090277" y="5301208"/>
                <a:ext cx="196893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150" b="0" i="1" smtClean="0">
                          <a:latin typeface="Cambria Math"/>
                        </a:rPr>
                        <m:t>Пусть </m:t>
                      </m:r>
                      <m:r>
                        <a:rPr kumimoji="0" lang="en-US" sz="2150" b="0" i="1" u="none" strike="noStrike" cap="none" normalizeH="0" baseline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𝑞</m:t>
                      </m:r>
                      <m:r>
                        <a:rPr kumimoji="0" lang="en-US" sz="2150" i="1" u="none" strike="noStrike" normalizeH="0" baseline="0" smtClean="0">
                          <a:latin typeface="Cambria Math"/>
                        </a:rPr>
                        <m:t>=</m:t>
                      </m:r>
                      <m:r>
                        <a:rPr kumimoji="0" lang="en-US" sz="2150" b="0" i="1" u="none" strike="noStrike" cap="none" normalizeH="0" baseline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0,</m:t>
                      </m:r>
                      <m:r>
                        <a:rPr kumimoji="0" lang="ru-RU" sz="2150" b="0" i="1" u="none" strike="noStrike" cap="none" normalizeH="0" baseline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kumimoji="0" lang="ru-RU" sz="21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0277" y="5301208"/>
                <a:ext cx="1968937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1238" b="-1571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76006" y="-27384"/>
                <a:ext cx="1894703" cy="43088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Задание 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№1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7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006" y="-27384"/>
                <a:ext cx="1894703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1613" r="-323" b="-10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3"/>
              <p:cNvSpPr>
                <a:spLocks noChangeArrowheads="1"/>
              </p:cNvSpPr>
              <p:nvPr/>
            </p:nvSpPr>
            <p:spPr bwMode="auto">
              <a:xfrm>
                <a:off x="213384" y="5685233"/>
                <a:ext cx="687540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50" i="1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Cambria Math"/>
                        </a:rPr>
                        <m:t>r</m:t>
                      </m:r>
                      <m:r>
                        <a:rPr kumimoji="0" lang="ru-RU" sz="2150" b="0" i="1" u="none" strike="noStrike" cap="none" normalizeH="0" baseline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effectLst/>
                          <a:latin typeface="Cambria Math"/>
                        </a:rPr>
                        <m:t>%</m:t>
                      </m:r>
                      <m:r>
                        <a:rPr kumimoji="0" lang="en-US" sz="2150" b="0" i="1" u="none" strike="noStrike" cap="none" normalizeH="0" baseline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kumimoji="0" lang="ru-RU" sz="2150" i="1" u="none" strike="noStrike" normalizeH="0" baseline="0" smtClean="0">
                          <a:latin typeface="Cambria Math"/>
                        </a:rPr>
                        <m:t>−банковский процент</m:t>
                      </m:r>
                      <m:r>
                        <a:rPr kumimoji="0" lang="ru-RU" sz="2150" b="0" i="1" u="none" strike="noStrike" normalizeH="0" baseline="0" smtClean="0">
                          <a:latin typeface="Cambria Math"/>
                        </a:rPr>
                        <m:t> в</m:t>
                      </m:r>
                      <m:r>
                        <a:rPr kumimoji="0" lang="ru-RU" sz="2150" b="0" i="0" u="none" strike="noStrike" normalizeH="0" baseline="0" smtClean="0">
                          <a:latin typeface="Cambria Math"/>
                        </a:rPr>
                        <m:t> </m:t>
                      </m:r>
                      <m:r>
                        <a:rPr lang="ru-RU" sz="215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ambria Math"/>
                          <a:ea typeface="Cambria Math" pitchFamily="18" charset="0"/>
                        </a:rPr>
                        <m:t>202</m:t>
                      </m:r>
                      <m:r>
                        <a:rPr lang="en-US" sz="2150" b="0" i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ambria Math"/>
                          <a:ea typeface="Cambria Math" pitchFamily="18" charset="0"/>
                        </a:rPr>
                        <m:t>9</m:t>
                      </m:r>
                      <m:r>
                        <a:rPr lang="ru-RU" sz="2150">
                          <a:latin typeface="Cambria Math"/>
                          <a:ea typeface="Cambria Math" pitchFamily="18" charset="0"/>
                        </a:rPr>
                        <m:t>, </m:t>
                      </m:r>
                      <m:r>
                        <a:rPr lang="ru-RU" sz="215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ambria Math"/>
                          <a:ea typeface="Cambria Math" pitchFamily="18" charset="0"/>
                        </a:rPr>
                        <m:t>20</m:t>
                      </m:r>
                      <m:r>
                        <a:rPr lang="en-US" sz="2150" b="0" i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ambria Math"/>
                          <a:ea typeface="Cambria Math" pitchFamily="18" charset="0"/>
                        </a:rPr>
                        <m:t>30</m:t>
                      </m:r>
                      <m:r>
                        <a:rPr lang="ru-RU" sz="2150">
                          <a:latin typeface="Cambria Math"/>
                          <a:ea typeface="Cambria Math" pitchFamily="18" charset="0"/>
                        </a:rPr>
                        <m:t>, </m:t>
                      </m:r>
                      <m:r>
                        <a:rPr lang="ru-RU" sz="215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ambria Math"/>
                          <a:ea typeface="Cambria Math" pitchFamily="18" charset="0"/>
                        </a:rPr>
                        <m:t>20</m:t>
                      </m:r>
                      <m:r>
                        <a:rPr lang="en-US" sz="2150" b="0" i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ambria Math"/>
                          <a:ea typeface="Cambria Math" pitchFamily="18" charset="0"/>
                        </a:rPr>
                        <m:t>31</m:t>
                      </m:r>
                      <m:r>
                        <a:rPr lang="ru-RU" sz="2150">
                          <a:latin typeface="Cambria Math"/>
                          <a:ea typeface="Cambria Math" pitchFamily="18" charset="0"/>
                        </a:rPr>
                        <m:t> год</m:t>
                      </m:r>
                      <m:r>
                        <a:rPr lang="ru-RU" sz="2150" b="0" i="1" smtClean="0">
                          <a:latin typeface="Cambria Math"/>
                          <a:ea typeface="Cambria Math" pitchFamily="18" charset="0"/>
                        </a:rPr>
                        <m:t>ах.</m:t>
                      </m:r>
                    </m:oMath>
                  </m:oMathPara>
                </a14:m>
                <a:endParaRPr kumimoji="0" lang="ru-RU" sz="215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84" y="5685233"/>
                <a:ext cx="6875408" cy="430887"/>
              </a:xfrm>
              <a:prstGeom prst="rect">
                <a:avLst/>
              </a:prstGeom>
              <a:blipFill rotWithShape="1">
                <a:blip r:embed="rId9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3"/>
              <p:cNvSpPr>
                <a:spLocks noChangeArrowheads="1"/>
              </p:cNvSpPr>
              <p:nvPr/>
            </p:nvSpPr>
            <p:spPr bwMode="auto">
              <a:xfrm>
                <a:off x="6682950" y="5564624"/>
                <a:ext cx="2176493" cy="672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150" b="0" i="1" smtClean="0">
                          <a:latin typeface="Cambria Math"/>
                        </a:rPr>
                        <m:t>Пусть </m:t>
                      </m:r>
                      <m:sSub>
                        <m:sSubPr>
                          <m:ctrlPr>
                            <a:rPr kumimoji="0" lang="en-US" sz="2150" b="0" i="1" u="none" strike="noStrike" cap="none" normalizeH="0" baseline="0" smtClean="0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150" b="0" i="1" u="none" strike="noStrike" cap="none" normalizeH="0" baseline="0" smtClean="0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effectLst/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kumimoji="0" lang="en-US" sz="2150" b="0" i="1" u="none" strike="noStrike" cap="none" normalizeH="0" baseline="0" smtClean="0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0" lang="en-US" sz="2150" i="1" u="none" strike="noStrike" normalizeH="0" baseline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sz="2150" i="1" u="none" strike="noStrike" normalizeH="0" baseline="0" smtClean="0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0" lang="en-US" sz="2150" b="0" i="1" u="none" strike="noStrike" normalizeH="0" baseline="0" smtClean="0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𝑟</m:t>
                          </m:r>
                        </m:num>
                        <m:den>
                          <m:r>
                            <a:rPr kumimoji="0" lang="en-US" sz="2150" b="0" i="1" u="none" strike="noStrike" normalizeH="0" baseline="0" smtClean="0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kumimoji="0" lang="ru-RU" sz="21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2950" y="5564624"/>
                <a:ext cx="2176493" cy="67210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>
                <a:spLocks noChangeArrowheads="1"/>
              </p:cNvSpPr>
              <p:nvPr/>
            </p:nvSpPr>
            <p:spPr bwMode="auto">
              <a:xfrm>
                <a:off x="179512" y="6381328"/>
                <a:ext cx="5328959" cy="423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150" b="0" i="1" u="none" strike="noStrike" normalizeH="0" baseline="0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984 тыс. </m:t>
                      </m:r>
                      <m:r>
                        <a:rPr kumimoji="0" lang="en-US" sz="2150" i="1" u="none" strike="noStrike" normalizeH="0" baseline="0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 рублей</m:t>
                      </m:r>
                      <m:r>
                        <a:rPr kumimoji="0" lang="en-US" sz="2150" i="1" u="none" strike="noStrike" normalizeH="0" baseline="0" smtClean="0">
                          <a:latin typeface="Cambria Math"/>
                        </a:rPr>
                        <m:t>−</m:t>
                      </m:r>
                      <m:r>
                        <a:rPr kumimoji="0" lang="ru-RU" sz="2150" b="0" i="1" u="none" strike="noStrike" normalizeH="0" baseline="0" smtClean="0">
                          <a:latin typeface="Cambria Math"/>
                        </a:rPr>
                        <m:t>общая сумма</m:t>
                      </m:r>
                      <m:r>
                        <a:rPr kumimoji="0" lang="en-US" sz="2150" i="1" u="none" strike="noStrike" normalizeH="0" baseline="0" smtClean="0">
                          <a:latin typeface="Cambria Math"/>
                        </a:rPr>
                        <m:t> выплат</m:t>
                      </m:r>
                      <m:r>
                        <a:rPr kumimoji="0" lang="ru-RU" sz="2150" i="1" u="none" strike="noStrike" normalizeH="0" baseline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kumimoji="0" lang="ru-RU" sz="215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8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6381328"/>
                <a:ext cx="5328959" cy="423193"/>
              </a:xfrm>
              <a:prstGeom prst="rect">
                <a:avLst/>
              </a:prstGeom>
              <a:blipFill rotWithShape="1">
                <a:blip r:embed="rId11"/>
                <a:stretch>
                  <a:fillRect b="-1739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319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9" grpId="0"/>
      <p:bldP spid="11" grpId="0"/>
      <p:bldP spid="12" grpId="0"/>
      <p:bldP spid="13" grpId="0"/>
      <p:bldP spid="14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287833"/>
              </p:ext>
            </p:extLst>
          </p:nvPr>
        </p:nvGraphicFramePr>
        <p:xfrm>
          <a:off x="216023" y="116632"/>
          <a:ext cx="8748465" cy="456965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07705"/>
                <a:gridCol w="2592288"/>
                <a:gridCol w="2033539"/>
                <a:gridCol w="2214933"/>
              </a:tblGrid>
              <a:tr h="5040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№</a:t>
                      </a:r>
                      <a:r>
                        <a:rPr lang="en-US" sz="220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220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выплаты</a:t>
                      </a:r>
                      <a:endParaRPr lang="ru-RU" sz="22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>
                    <a:solidFill>
                      <a:srgbClr val="FFCCCC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dirty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Кредит </a:t>
                      </a:r>
                      <a:r>
                        <a:rPr lang="ru-RU" sz="2200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(тыс. </a:t>
                      </a:r>
                      <a:r>
                        <a:rPr lang="ru-RU" sz="2200" dirty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руб</a:t>
                      </a:r>
                      <a:r>
                        <a:rPr lang="ru-RU" sz="2200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.)</a:t>
                      </a:r>
                      <a:endParaRPr lang="ru-RU" sz="2200" dirty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9554" marR="59554" marT="0" marB="0" anchor="ctr">
                    <a:solidFill>
                      <a:srgbClr val="FFCCCC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Выплаты</a:t>
                      </a:r>
                      <a:endParaRPr lang="ru-RU" sz="2200" dirty="0">
                        <a:ln>
                          <a:solidFill>
                            <a:srgbClr val="9900FF"/>
                          </a:solidFill>
                        </a:ln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9554" marR="59554" marT="0" marB="0" anchor="ctr">
                    <a:solidFill>
                      <a:srgbClr val="FFCCCC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Проценты</a:t>
                      </a:r>
                      <a:endParaRPr lang="ru-RU" sz="2200" b="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D60093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>
                    <a:solidFill>
                      <a:srgbClr val="FFCC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Основная </a:t>
                      </a:r>
                      <a:r>
                        <a:rPr lang="ru-RU" sz="2200" dirty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сумма</a:t>
                      </a:r>
                      <a:endParaRPr lang="ru-RU" sz="22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>
                    <a:solidFill>
                      <a:srgbClr val="FFCCCC">
                        <a:alpha val="60000"/>
                      </a:srgbClr>
                    </a:solidFill>
                  </a:tcPr>
                </a:tc>
              </a:tr>
              <a:tr h="430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ru-RU" sz="22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>
                    <a:solidFill>
                      <a:srgbClr val="FFCC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</a:tr>
              <a:tr h="452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ru-RU" sz="22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>
                    <a:solidFill>
                      <a:srgbClr val="FFCC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</a:tr>
              <a:tr h="425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ru-RU" sz="22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>
                    <a:solidFill>
                      <a:srgbClr val="FFCC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</a:tr>
              <a:tr h="451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20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4</a:t>
                      </a:r>
                      <a:endParaRPr lang="ru-RU" sz="22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>
                    <a:solidFill>
                      <a:srgbClr val="FFCC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</a:tr>
              <a:tr h="451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20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</a:t>
                      </a:r>
                      <a:endParaRPr lang="ru-RU" sz="22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>
                    <a:solidFill>
                      <a:srgbClr val="FFCC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</a:tr>
              <a:tr h="451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20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6</a:t>
                      </a:r>
                      <a:endParaRPr lang="ru-RU" sz="22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>
                    <a:solidFill>
                      <a:srgbClr val="FFCC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</a:tr>
              <a:tr h="455703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kern="1200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L="59554" marR="59554" marT="0" marB="0" anchor="ctr">
                    <a:solidFill>
                      <a:srgbClr val="FFCCCC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9554" marR="59554" marT="0" marB="0">
                    <a:solidFill>
                      <a:srgbClr val="FFCC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9554" marR="59554" marT="0" marB="0">
                    <a:solidFill>
                      <a:srgbClr val="FFCCCC">
                        <a:alpha val="60000"/>
                      </a:srgbClr>
                    </a:solidFill>
                  </a:tcPr>
                </a:tc>
              </a:tr>
              <a:tr h="455703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kern="1200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L="59554" marR="59554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9554" marR="59554" marT="0" marB="0">
                    <a:solidFill>
                      <a:srgbClr val="FFCCCC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9554" marR="59554" marT="0" marB="0">
                    <a:noFill/>
                  </a:tcPr>
                </a:tc>
              </a:tr>
            </a:tbl>
          </a:graphicData>
        </a:graphic>
      </p:graphicFrame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-35496" y="97460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16016" y="1124744"/>
            <a:ext cx="2034000" cy="264465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20280" y="1124744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280" y="1124744"/>
                <a:ext cx="1224136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16016" y="1124744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124744"/>
                <a:ext cx="1224136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164288" y="1124744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1124744"/>
                <a:ext cx="1224136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411760" y="1559839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200" i="1" smtClean="0"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559839"/>
                <a:ext cx="1224136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03224" y="1556793"/>
                <a:ext cx="1677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m:rPr>
                              <m:nor/>
                            </m:rPr>
                            <a:rPr lang="ru-RU" sz="2200" dirty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224" y="1556793"/>
                <a:ext cx="1677496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124059" y="1556792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059" y="1556792"/>
                <a:ext cx="1224136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483768" y="1990001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200" i="1" smtClean="0"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990001"/>
                <a:ext cx="1224136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910728" y="1990001"/>
                <a:ext cx="1677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ru-RU" sz="2200" dirty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728" y="1990001"/>
                <a:ext cx="1677496" cy="430887"/>
              </a:xfrm>
              <a:prstGeom prst="rect">
                <a:avLst/>
              </a:prstGeom>
              <a:blipFill rotWithShape="1">
                <a:blip r:embed="rId10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092280" y="1984632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984632"/>
                <a:ext cx="1224136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627784" y="3336783"/>
                <a:ext cx="14298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200" i="1" smtClean="0"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336783"/>
                <a:ext cx="1429804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04048" y="3305728"/>
                <a:ext cx="167545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m:rPr>
                              <m:nor/>
                            </m:rPr>
                            <a:rPr lang="ru-RU" sz="2200" dirty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305728"/>
                <a:ext cx="1675453" cy="430887"/>
              </a:xfrm>
              <a:prstGeom prst="rect">
                <a:avLst/>
              </a:prstGeom>
              <a:blipFill rotWithShape="1">
                <a:blip r:embed="rId13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302875" y="3305728"/>
                <a:ext cx="14455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200" i="1" smtClean="0"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875" y="3305728"/>
                <a:ext cx="1445589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4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740352" y="3809784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600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809784"/>
                <a:ext cx="1224136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614899" y="3342231"/>
                <a:ext cx="79208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0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899" y="3342231"/>
                <a:ext cx="792088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004048" y="3757703"/>
                <a:ext cx="171381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300</m:t>
                      </m:r>
                      <m:r>
                        <a:rPr lang="en-US" sz="220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Cambria Math"/>
                        </a:rPr>
                        <m:t>600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757703"/>
                <a:ext cx="1713811" cy="430887"/>
              </a:xfrm>
              <a:prstGeom prst="rect">
                <a:avLst/>
              </a:prstGeom>
              <a:blipFill rotWithShape="1">
                <a:blip r:embed="rId17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530101" y="4240671"/>
                <a:ext cx="7152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984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9900FF"/>
                    </a:solidFill>
                  </a:ln>
                  <a:solidFill>
                    <a:srgbClr val="9900FF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101" y="4240671"/>
                <a:ext cx="715260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Прямоугольник 61"/>
          <p:cNvSpPr/>
          <p:nvPr/>
        </p:nvSpPr>
        <p:spPr>
          <a:xfrm>
            <a:off x="4723382" y="3767671"/>
            <a:ext cx="4252303" cy="474161"/>
          </a:xfrm>
          <a:prstGeom prst="rect">
            <a:avLst/>
          </a:prstGeom>
          <a:noFill/>
          <a:ln w="28575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483768" y="2442793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200" i="1" smtClean="0"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442793"/>
                <a:ext cx="1224136" cy="43088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932040" y="2442793"/>
                <a:ext cx="1677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200" b="0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ru-RU" sz="2200" dirty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442793"/>
                <a:ext cx="1677496" cy="430887"/>
              </a:xfrm>
              <a:prstGeom prst="rect">
                <a:avLst/>
              </a:prstGeom>
              <a:blipFill rotWithShape="1">
                <a:blip r:embed="rId2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092280" y="2437424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437424"/>
                <a:ext cx="1224136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483768" y="2874841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200" i="1" smtClean="0"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874841"/>
                <a:ext cx="1224136" cy="43088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932040" y="2874841"/>
                <a:ext cx="1677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ru-RU" sz="2200" dirty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874841"/>
                <a:ext cx="1677496" cy="430887"/>
              </a:xfrm>
              <a:prstGeom prst="rect">
                <a:avLst/>
              </a:prstGeom>
              <a:blipFill rotWithShape="1">
                <a:blip r:embed="rId2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092280" y="2869472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869472"/>
                <a:ext cx="1224136" cy="430887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Прямоугольник 68"/>
          <p:cNvSpPr/>
          <p:nvPr/>
        </p:nvSpPr>
        <p:spPr>
          <a:xfrm>
            <a:off x="179512" y="4241832"/>
            <a:ext cx="4536504" cy="505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3779912" y="3773118"/>
            <a:ext cx="9472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Итого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420210" y="4826719"/>
                <a:ext cx="5733236" cy="474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𝑞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1+2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200" i="1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3+4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e>
                          </m:d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210" y="4826719"/>
                <a:ext cx="5733236" cy="474489"/>
              </a:xfrm>
              <a:prstGeom prst="rect">
                <a:avLst/>
              </a:prstGeom>
              <a:blipFill rotWithShape="1">
                <a:blip r:embed="rId25"/>
                <a:stretch>
                  <a:fillRect l="-106" b="-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Прямоугольник 71"/>
          <p:cNvSpPr/>
          <p:nvPr/>
        </p:nvSpPr>
        <p:spPr>
          <a:xfrm>
            <a:off x="107504" y="4852641"/>
            <a:ext cx="32912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n>
                  <a:solidFill>
                    <a:srgbClr val="C00000"/>
                  </a:solidFill>
                </a:ln>
                <a:solidFill>
                  <a:srgbClr val="D6009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Выплаты по процентам:</a:t>
            </a:r>
            <a:endParaRPr lang="ru-RU" sz="2200" dirty="0">
              <a:ln>
                <a:solidFill>
                  <a:srgbClr val="C00000"/>
                </a:solidFill>
              </a:ln>
              <a:solidFill>
                <a:srgbClr val="D60093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79512" y="4366265"/>
                <a:ext cx="196168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200" i="1" smtClean="0">
                          <a:latin typeface="Cambria Math"/>
                        </a:rPr>
                        <m:t>−</m:t>
                      </m:r>
                      <m:r>
                        <a:rPr lang="en-US" sz="2200" b="0" i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US" sz="220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X</m:t>
                      </m:r>
                      <m:r>
                        <a:rPr lang="en-US" sz="220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366265"/>
                <a:ext cx="1961688" cy="430887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763688" y="4364031"/>
                <a:ext cx="13686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6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X</m:t>
                      </m:r>
                      <m:r>
                        <a:rPr lang="en-US" sz="220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S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364031"/>
                <a:ext cx="1368660" cy="43088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131840" y="4221088"/>
                <a:ext cx="1399579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X</m:t>
                      </m:r>
                      <m:r>
                        <a:rPr lang="en-US" sz="220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2200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221088"/>
                <a:ext cx="1399579" cy="728341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79512" y="5229200"/>
                <a:ext cx="4790799" cy="853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𝑞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n>
                                    <a:solidFill>
                                      <a:srgbClr val="00B050"/>
                                    </a:solidFill>
                                  </a:ln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n>
                                    <a:solidFill>
                                      <a:srgbClr val="00B050"/>
                                    </a:solidFill>
                                  </a:ln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en-US" sz="2200" b="0" i="1" smtClean="0">
                                  <a:ln>
                                    <a:solidFill>
                                      <a:srgbClr val="00B050"/>
                                    </a:solidFill>
                                  </a:ln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200" i="1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n>
                                    <a:solidFill>
                                      <a:srgbClr val="00B050"/>
                                    </a:solidFill>
                                  </a:ln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n>
                                    <a:solidFill>
                                      <a:srgbClr val="00B050"/>
                                    </a:solidFill>
                                  </a:ln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en-US" sz="2200" i="1">
                                  <a:ln>
                                    <a:solidFill>
                                      <a:srgbClr val="00B050"/>
                                    </a:solidFill>
                                  </a:ln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12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229200"/>
                <a:ext cx="4790799" cy="853054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860032" y="5229200"/>
                <a:ext cx="3797001" cy="853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𝑞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n>
                                    <a:solidFill>
                                      <a:srgbClr val="00B050"/>
                                    </a:solidFill>
                                  </a:ln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n>
                                    <a:solidFill>
                                      <a:srgbClr val="00B050"/>
                                    </a:solidFill>
                                  </a:ln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en-US" sz="2200" b="0" i="1" smtClean="0">
                                  <a:ln>
                                    <a:solidFill>
                                      <a:srgbClr val="00B050"/>
                                    </a:solidFill>
                                  </a:ln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200" i="1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229200"/>
                <a:ext cx="3797001" cy="853054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79512" y="5949280"/>
                <a:ext cx="237052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𝑞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i="1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2,5</m:t>
                      </m:r>
                      <m:r>
                        <a:rPr lang="en-US" sz="2200" i="1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i="1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949280"/>
                <a:ext cx="2370521" cy="430887"/>
              </a:xfrm>
              <a:prstGeom prst="rect">
                <a:avLst/>
              </a:prstGeom>
              <a:blipFill rotWithShape="1">
                <a:blip r:embed="rId31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511227" y="5994197"/>
                <a:ext cx="339650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0,2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i="1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2,5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600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600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227" y="5994197"/>
                <a:ext cx="3396507" cy="430887"/>
              </a:xfrm>
              <a:prstGeom prst="rect">
                <a:avLst/>
              </a:prstGeom>
              <a:blipFill rotWithShape="1">
                <a:blip r:embed="rId32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770788" y="5994197"/>
                <a:ext cx="20055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300</m:t>
                      </m:r>
                      <m:r>
                        <a:rPr lang="en-US" sz="220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Cambria Math"/>
                        </a:rPr>
                        <m:t>600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788" y="5994197"/>
                <a:ext cx="2005568" cy="430887"/>
              </a:xfrm>
              <a:prstGeom prst="rect">
                <a:avLst/>
              </a:prstGeom>
              <a:blipFill rotWithShape="1">
                <a:blip r:embed="rId33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5496" y="6380167"/>
                <a:ext cx="339457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300</m:t>
                      </m:r>
                      <m:r>
                        <a:rPr lang="en-US" sz="220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Cambria Math"/>
                        </a:rPr>
                        <m:t>600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984</m:t>
                      </m:r>
                      <m:r>
                        <a:rPr lang="en-US" sz="2200" i="0" smtClean="0"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600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380167"/>
                <a:ext cx="3394571" cy="430887"/>
              </a:xfrm>
              <a:prstGeom prst="rect">
                <a:avLst/>
              </a:prstGeom>
              <a:blipFill rotWithShape="1">
                <a:blip r:embed="rId34"/>
                <a:stretch>
                  <a:fillRect l="-180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347864" y="6381328"/>
                <a:ext cx="40251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Cambria Math"/>
                        </a:rPr>
                        <m:t>600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984</m:t>
                      </m:r>
                      <m:r>
                        <a:rPr lang="en-US" sz="2200" i="0" smtClean="0"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600</m:t>
                      </m:r>
                      <m:r>
                        <a:rPr lang="en-US" sz="2200" i="1" smtClean="0"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300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6381328"/>
                <a:ext cx="4025119" cy="430887"/>
              </a:xfrm>
              <a:prstGeom prst="rect">
                <a:avLst/>
              </a:prstGeom>
              <a:blipFill rotWithShape="1">
                <a:blip r:embed="rId3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64288" y="3809784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3809784"/>
                <a:ext cx="1224136" cy="430887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998021" y="6412429"/>
                <a:ext cx="20552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Cambria Math"/>
                        </a:rPr>
                        <m:t>600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84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D60093"/>
                    </a:solidFill>
                  </a:ln>
                  <a:solidFill>
                    <a:srgbClr val="D60093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021" y="6412429"/>
                <a:ext cx="2055296" cy="430887"/>
              </a:xfrm>
              <a:prstGeom prst="rect">
                <a:avLst/>
              </a:prstGeom>
              <a:blipFill rotWithShape="1">
                <a:blip r:embed="rId37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Прямоугольник 48"/>
          <p:cNvSpPr/>
          <p:nvPr/>
        </p:nvSpPr>
        <p:spPr>
          <a:xfrm>
            <a:off x="0" y="5301209"/>
            <a:ext cx="9144000" cy="154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53715" y="5408731"/>
                <a:ext cx="1553319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84</m:t>
                          </m:r>
                          <m:r>
                            <m:rPr>
                              <m:nor/>
                            </m:rPr>
                            <a:rPr lang="ru-RU" sz="2200" dirty="0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600</m:t>
                          </m:r>
                        </m:den>
                      </m:f>
                    </m:oMath>
                  </m:oMathPara>
                </a14:m>
                <a:endParaRPr lang="ru-RU" sz="2200" dirty="0">
                  <a:ln>
                    <a:solidFill>
                      <a:srgbClr val="D60093"/>
                    </a:solidFill>
                  </a:ln>
                  <a:solidFill>
                    <a:srgbClr val="D60093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15" y="5408731"/>
                <a:ext cx="1553319" cy="726161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663018" y="5457129"/>
                <a:ext cx="1895672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84</m:t>
                          </m:r>
                          <m:r>
                            <m:rPr>
                              <m:nor/>
                            </m:rPr>
                            <a:rPr lang="ru-RU" sz="2200" dirty="0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600</m:t>
                          </m:r>
                        </m:den>
                      </m:f>
                    </m:oMath>
                  </m:oMathPara>
                </a14:m>
                <a:endParaRPr lang="ru-RU" sz="2200" dirty="0">
                  <a:ln>
                    <a:solidFill>
                      <a:srgbClr val="D60093"/>
                    </a:solidFill>
                  </a:ln>
                  <a:solidFill>
                    <a:srgbClr val="D60093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018" y="5457129"/>
                <a:ext cx="1895672" cy="726161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594441" y="5642721"/>
                <a:ext cx="157919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Cambria Math"/>
                        </a:rPr>
                        <m:t>6</m:t>
                      </m:r>
                      <m:r>
                        <a:rPr lang="en-US" sz="2200" b="0" i="1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Cambria Math"/>
                        </a:rPr>
                        <m:t>84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D60093"/>
                    </a:solidFill>
                  </a:ln>
                  <a:solidFill>
                    <a:srgbClr val="D60093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441" y="5642721"/>
                <a:ext cx="1579190" cy="430887"/>
              </a:xfrm>
              <a:prstGeom prst="rect">
                <a:avLst/>
              </a:prstGeom>
              <a:blipFill rotWithShape="1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173631" y="5634195"/>
                <a:ext cx="157919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200" i="1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D60093"/>
                    </a:solidFill>
                  </a:ln>
                  <a:solidFill>
                    <a:srgbClr val="D60093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631" y="5634195"/>
                <a:ext cx="1579190" cy="430887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Группа 53"/>
          <p:cNvGrpSpPr/>
          <p:nvPr/>
        </p:nvGrpSpPr>
        <p:grpSpPr>
          <a:xfrm>
            <a:off x="5798289" y="6118805"/>
            <a:ext cx="2141653" cy="612557"/>
            <a:chOff x="84988" y="5794896"/>
            <a:chExt cx="2141653" cy="612557"/>
          </a:xfrm>
        </p:grpSpPr>
        <p:sp>
          <p:nvSpPr>
            <p:cNvPr id="55" name="Скругленный прямоугольник 54"/>
            <p:cNvSpPr/>
            <p:nvPr/>
          </p:nvSpPr>
          <p:spPr>
            <a:xfrm rot="10800000">
              <a:off x="84988" y="5794896"/>
              <a:ext cx="2141653" cy="612557"/>
            </a:xfrm>
            <a:prstGeom prst="roundRect">
              <a:avLst>
                <a:gd name="adj" fmla="val 12507"/>
              </a:avLst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Прямоугольник 55"/>
                <p:cNvSpPr/>
                <p:nvPr/>
              </p:nvSpPr>
              <p:spPr>
                <a:xfrm>
                  <a:off x="214083" y="5870342"/>
                  <a:ext cx="1826141" cy="46166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Ответ:</m:t>
                        </m:r>
                        <m:r>
                          <a:rPr lang="en-US" sz="24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14%</m:t>
                        </m:r>
                      </m:oMath>
                    </m:oMathPara>
                  </a14:m>
                  <a:endParaRPr lang="ru-RU" sz="2400" i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Прямоугольник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83" y="5870342"/>
                  <a:ext cx="1826141" cy="461665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 l="-667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657629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61" grpId="0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70" grpId="0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7" grpId="0"/>
      <p:bldP spid="78" grpId="0"/>
      <p:bldP spid="79" grpId="0"/>
      <p:bldP spid="80" grpId="0"/>
      <p:bldP spid="81" grpId="0"/>
      <p:bldP spid="82" grpId="0"/>
      <p:bldP spid="47" grpId="0"/>
      <p:bldP spid="48" grpId="0"/>
      <p:bldP spid="49" grpId="0" animBg="1"/>
      <p:bldP spid="50" grpId="0"/>
      <p:bldP spid="51" grpId="0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141941" y="476672"/>
            <a:ext cx="8822547" cy="1152128"/>
          </a:xfrm>
          <a:prstGeom prst="roundRect">
            <a:avLst>
              <a:gd name="adj" fmla="val 18018"/>
            </a:avLst>
          </a:prstGeom>
          <a:solidFill>
            <a:srgbClr val="FFE8C5"/>
          </a:solidFill>
          <a:ln w="28575"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548680"/>
                <a:ext cx="8712968" cy="927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Найдите все значения</m:t>
                      </m:r>
                      <m:r>
                        <a:rPr lang="en-US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, при каждом из которых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имеет ровно два</m:t>
                      </m:r>
                    </m:oMath>
                  </m:oMathPara>
                </a14:m>
                <a:endParaRPr lang="en-US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различных корня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уравнение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−4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rad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48680"/>
                <a:ext cx="8712968" cy="92724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2276872"/>
                <a:ext cx="4560415" cy="511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−4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276872"/>
                <a:ext cx="4560415" cy="5117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267744" y="1772816"/>
                <a:ext cx="47692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Решение</m:t>
                      </m:r>
                      <m:r>
                        <a:rPr lang="en-US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1 </m:t>
                      </m:r>
                      <m:r>
                        <a:rPr lang="en-US" sz="220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аналитический метод</m:t>
                      </m:r>
                      <m:r>
                        <a:rPr lang="en-US" sz="220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r>
                        <a:rPr lang="ru-RU" sz="220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772816"/>
                <a:ext cx="4769254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76006" y="11966"/>
                <a:ext cx="1894703" cy="43088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Задание 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№1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8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006" y="11966"/>
                <a:ext cx="1894703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1613" r="-323" b="-845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32040" y="3140968"/>
                <a:ext cx="4362605" cy="1168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⇔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=0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               </m:t>
                                      </m:r>
                                    </m:e>
                                    <m:e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9933FF"/>
                                            </a:solidFill>
                                          </a:ln>
                                          <a:solidFill>
                                            <a:srgbClr val="9933FF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9933FF"/>
                                            </a:solidFill>
                                          </a:ln>
                                          <a:solidFill>
                                            <a:srgbClr val="9933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9933FF"/>
                                            </a:solidFill>
                                          </a:ln>
                                          <a:solidFill>
                                            <a:srgbClr val="9933FF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ln>
                                                <a:solidFill>
                                                  <a:srgbClr val="9933FF"/>
                                                </a:solidFill>
                                              </a:ln>
                                              <a:solidFill>
                                                <a:srgbClr val="9933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i="1">
                                              <a:ln>
                                                <a:solidFill>
                                                  <a:srgbClr val="9933FF"/>
                                                </a:solidFill>
                                              </a:ln>
                                              <a:solidFill>
                                                <a:srgbClr val="9933FF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sz="2200" i="1">
                                              <a:ln>
                                                <a:solidFill>
                                                  <a:srgbClr val="9933FF"/>
                                                </a:solidFill>
                                              </a:ln>
                                              <a:solidFill>
                                                <a:srgbClr val="9933FF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9933FF"/>
                                            </a:solidFill>
                                          </a:ln>
                                          <a:solidFill>
                                            <a:srgbClr val="9933FF"/>
                                          </a:solidFill>
                                          <a:latin typeface="Cambria Math"/>
                                        </a:rPr>
                                        <m:t>−4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9933FF"/>
                                            </a:solidFill>
                                          </a:ln>
                                          <a:solidFill>
                                            <a:srgbClr val="9933FF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9933FF"/>
                                            </a:solidFill>
                                          </a:ln>
                                          <a:solidFill>
                                            <a:srgbClr val="9933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≥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9933FF"/>
                                            </a:solidFill>
                                          </a:ln>
                                          <a:solidFill>
                                            <a:srgbClr val="9933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eqArr>
                                  <m:r>
                                    <a:rPr lang="en-US" sz="2200" i="1" smtClean="0">
                                      <a:latin typeface="Cambria Math"/>
                                      <a:ea typeface="Cambria Math"/>
                                    </a:rPr>
                                    <m:t>       </m:t>
                                  </m:r>
                                  <m:r>
                                    <a:rPr lang="ru-RU" sz="22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200" i="1" smtClean="0">
                                      <a:latin typeface="Cambria Math"/>
                                      <a:ea typeface="Cambria Math"/>
                                    </a:rPr>
                                    <m:t>     </m:t>
                                  </m:r>
                                </m:e>
                              </m:d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        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b="0" i="1" smtClean="0">
                                      <a:ln>
                                        <a:solidFill>
                                          <a:srgbClr val="CC00FF"/>
                                        </a:solidFill>
                                      </a:ln>
                                      <a:solidFill>
                                        <a:srgbClr val="CC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CC00FF"/>
                                        </a:solidFill>
                                      </a:ln>
                                      <a:solidFill>
                                        <a:srgbClr val="CC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CC00FF"/>
                                        </a:solidFill>
                                      </a:ln>
                                      <a:solidFill>
                                        <a:srgbClr val="CC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CC00FF"/>
                                        </a:solidFill>
                                      </a:ln>
                                      <a:solidFill>
                                        <a:srgbClr val="CC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ru-RU" sz="2200" b="0" i="1" smtClean="0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b="0" i="1" smtClean="0">
                                      <a:ln>
                                        <a:solidFill>
                                          <a:srgbClr val="CC00FF"/>
                                        </a:solidFill>
                                      </a:ln>
                                      <a:solidFill>
                                        <a:srgbClr val="CC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200" i="1">
                                      <a:ln>
                                        <a:solidFill>
                                          <a:srgbClr val="CC00FF"/>
                                        </a:solidFill>
                                      </a:ln>
                                      <a:solidFill>
                                        <a:srgbClr val="CC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CC00FF"/>
                                        </a:solidFill>
                                      </a:ln>
                                      <a:solidFill>
                                        <a:srgbClr val="CC00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ru-RU" sz="2200" i="1">
                                      <a:ln>
                                        <a:solidFill>
                                          <a:srgbClr val="CC00FF"/>
                                        </a:solidFill>
                                      </a:ln>
                                      <a:solidFill>
                                        <a:srgbClr val="CC00FF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200" i="1">
                                          <a:ln>
                                            <a:solidFill>
                                              <a:srgbClr val="CC00FF"/>
                                            </a:solidFill>
                                          </a:ln>
                                          <a:solidFill>
                                            <a:srgbClr val="CC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CC00FF"/>
                                            </a:solidFill>
                                          </a:ln>
                                          <a:solidFill>
                                            <a:srgbClr val="CC00FF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CC00FF"/>
                                            </a:solidFill>
                                          </a:ln>
                                          <a:solidFill>
                                            <a:srgbClr val="CC00FF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200" i="1">
                                      <a:ln>
                                        <a:solidFill>
                                          <a:srgbClr val="CC00FF"/>
                                        </a:solidFill>
                                      </a:ln>
                                      <a:solidFill>
                                        <a:srgbClr val="CC00FF"/>
                                      </a:solidFill>
                                      <a:latin typeface="Cambria Math"/>
                                    </a:rPr>
                                    <m:t>−4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CC00FF"/>
                                        </a:solidFill>
                                      </a:ln>
                                      <a:solidFill>
                                        <a:srgbClr val="CC00FF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rad>
                              <m:r>
                                <a:rPr lang="ru-RU" sz="2200" b="0" i="1" smtClean="0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  <a:ea typeface="Cambria Math"/>
                                </a:rPr>
                                <m:t>=0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140968"/>
                <a:ext cx="4362605" cy="116839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9512" y="4293096"/>
                <a:ext cx="2829420" cy="670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1.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=0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              </m:t>
                              </m:r>
                            </m: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9933FF"/>
                                        </a:solidFill>
                                      </a:ln>
                                      <a:solidFill>
                                        <a:srgbClr val="9933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9933FF"/>
                                        </a:solidFill>
                                      </a:ln>
                                      <a:solidFill>
                                        <a:srgbClr val="9933FF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9933FF"/>
                                        </a:solidFill>
                                      </a:ln>
                                      <a:solidFill>
                                        <a:srgbClr val="9933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eqArr>
                          <m:r>
                            <a:rPr lang="ru-RU" sz="2200" i="1">
                              <a:latin typeface="Cambria Math"/>
                            </a:rPr>
                            <m:t>;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9900FF"/>
                    </a:solidFill>
                  </a:ln>
                  <a:solidFill>
                    <a:srgbClr val="9900FF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293096"/>
                <a:ext cx="2829420" cy="67044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1341" y="2780928"/>
                <a:ext cx="5815182" cy="511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−4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rad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1" y="2780928"/>
                <a:ext cx="5815182" cy="51174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7504" y="3424602"/>
                <a:ext cx="4913012" cy="601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 smtClean="0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200" i="1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CC00FF"/>
                                        </a:solidFill>
                                      </a:ln>
                                      <a:solidFill>
                                        <a:srgbClr val="CC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CC00FF"/>
                                        </a:solidFill>
                                      </a:ln>
                                      <a:solidFill>
                                        <a:srgbClr val="CC00FF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CC00FF"/>
                                        </a:solidFill>
                                      </a:ln>
                                      <a:solidFill>
                                        <a:srgbClr val="CC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424602"/>
                <a:ext cx="4913012" cy="60112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10732" y="4349970"/>
                <a:ext cx="2541388" cy="613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              </m:t>
                              </m:r>
                            </m: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9933FF"/>
                                        </a:solidFill>
                                      </a:ln>
                                      <a:solidFill>
                                        <a:srgbClr val="9933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9933FF"/>
                                        </a:solidFill>
                                      </a:ln>
                                      <a:solidFill>
                                        <a:srgbClr val="9933FF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9933FF"/>
                                        </a:solidFill>
                                      </a:ln>
                                      <a:solidFill>
                                        <a:srgbClr val="9933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eqArr>
                          <m:r>
                            <a:rPr lang="ru-RU" sz="2200" i="1">
                              <a:latin typeface="Cambria Math"/>
                            </a:rPr>
                            <m:t>;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9900FF"/>
                    </a:solidFill>
                  </a:ln>
                  <a:solidFill>
                    <a:srgbClr val="99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32" y="4349970"/>
                <a:ext cx="2541388" cy="613566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48076" y="4349970"/>
                <a:ext cx="2668340" cy="613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      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9933FF"/>
                                        </a:solidFill>
                                      </a:ln>
                                      <a:solidFill>
                                        <a:srgbClr val="9933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9933FF"/>
                                        </a:solidFill>
                                      </a:ln>
                                      <a:solidFill>
                                        <a:srgbClr val="9933FF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9933FF"/>
                                        </a:solidFill>
                                      </a:ln>
                                      <a:solidFill>
                                        <a:srgbClr val="9933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eqArr>
                          <m:r>
                            <a:rPr lang="ru-RU" sz="2200" i="1">
                              <a:latin typeface="Cambria Math"/>
                            </a:rPr>
                            <m:t>;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9900FF"/>
                    </a:solidFill>
                  </a:ln>
                  <a:solidFill>
                    <a:srgbClr val="9900FF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076" y="4349970"/>
                <a:ext cx="2668340" cy="613566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2711" y="4963536"/>
                <a:ext cx="2541388" cy="613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9933FF"/>
                                        </a:solidFill>
                                      </a:ln>
                                      <a:solidFill>
                                        <a:srgbClr val="9933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9933FF"/>
                                        </a:solidFill>
                                      </a:ln>
                                      <a:solidFill>
                                        <a:srgbClr val="9933FF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9933FF"/>
                                        </a:solidFill>
                                      </a:ln>
                                      <a:solidFill>
                                        <a:srgbClr val="9933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eqArr>
                          <m:r>
                            <a:rPr lang="ru-RU" sz="2200" i="1">
                              <a:latin typeface="Cambria Math"/>
                            </a:rPr>
                            <m:t>;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9900FF"/>
                    </a:solidFill>
                  </a:ln>
                  <a:solidFill>
                    <a:srgbClr val="9900FF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11" y="4963536"/>
                <a:ext cx="2541388" cy="613566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/>
              <p:cNvSpPr>
                <a:spLocks noChangeArrowheads="1"/>
              </p:cNvSpPr>
              <p:nvPr/>
            </p:nvSpPr>
            <p:spPr bwMode="auto">
              <a:xfrm>
                <a:off x="2244328" y="5086859"/>
                <a:ext cx="190250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</a:rPr>
                            <m:t> −6</m:t>
                          </m:r>
                        </m:e>
                      </m:d>
                      <m:r>
                        <a:rPr lang="en-US" sz="2200" i="1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ru-RU" sz="2200" i="1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kumimoji="0" lang="ru-RU" sz="220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2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4328" y="5086859"/>
                <a:ext cx="1902509" cy="43088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 стрелкой 83"/>
          <p:cNvCxnSpPr/>
          <p:nvPr/>
        </p:nvCxnSpPr>
        <p:spPr>
          <a:xfrm flipV="1">
            <a:off x="4567794" y="5385621"/>
            <a:ext cx="2895904" cy="4789"/>
          </a:xfrm>
          <a:prstGeom prst="straightConnector1">
            <a:avLst/>
          </a:prstGeom>
          <a:ln w="19050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64"/>
          <p:cNvSpPr txBox="1"/>
          <p:nvPr/>
        </p:nvSpPr>
        <p:spPr>
          <a:xfrm>
            <a:off x="7317895" y="5264357"/>
            <a:ext cx="486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i="1" dirty="0" smtClean="0">
                <a:ln>
                  <a:solidFill>
                    <a:srgbClr val="9933FF"/>
                  </a:solidFill>
                </a:ln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200" i="1" dirty="0">
              <a:ln>
                <a:solidFill>
                  <a:srgbClr val="9933FF"/>
                </a:solidFill>
              </a:ln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олилиния 85"/>
          <p:cNvSpPr/>
          <p:nvPr/>
        </p:nvSpPr>
        <p:spPr>
          <a:xfrm>
            <a:off x="5397854" y="5087444"/>
            <a:ext cx="1044588" cy="281383"/>
          </a:xfrm>
          <a:custGeom>
            <a:avLst/>
            <a:gdLst>
              <a:gd name="connsiteX0" fmla="*/ 0 w 990600"/>
              <a:gd name="connsiteY0" fmla="*/ 186267 h 186267"/>
              <a:gd name="connsiteX1" fmla="*/ 406400 w 990600"/>
              <a:gd name="connsiteY1" fmla="*/ 21167 h 186267"/>
              <a:gd name="connsiteX2" fmla="*/ 774700 w 990600"/>
              <a:gd name="connsiteY2" fmla="*/ 59267 h 186267"/>
              <a:gd name="connsiteX3" fmla="*/ 990600 w 990600"/>
              <a:gd name="connsiteY3" fmla="*/ 186267 h 186267"/>
              <a:gd name="connsiteX4" fmla="*/ 990600 w 990600"/>
              <a:gd name="connsiteY4" fmla="*/ 186267 h 1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186267">
                <a:moveTo>
                  <a:pt x="0" y="186267"/>
                </a:moveTo>
                <a:cubicBezTo>
                  <a:pt x="138641" y="114300"/>
                  <a:pt x="277283" y="42334"/>
                  <a:pt x="406400" y="21167"/>
                </a:cubicBezTo>
                <a:cubicBezTo>
                  <a:pt x="535517" y="0"/>
                  <a:pt x="677334" y="31750"/>
                  <a:pt x="774700" y="59267"/>
                </a:cubicBezTo>
                <a:cubicBezTo>
                  <a:pt x="872066" y="86784"/>
                  <a:pt x="990600" y="186267"/>
                  <a:pt x="990600" y="186267"/>
                </a:cubicBezTo>
                <a:lnTo>
                  <a:pt x="990600" y="186267"/>
                </a:lnTo>
              </a:path>
            </a:pathLst>
          </a:custGeom>
          <a:ln w="127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87" name="Полилиния 86"/>
          <p:cNvSpPr/>
          <p:nvPr/>
        </p:nvSpPr>
        <p:spPr>
          <a:xfrm>
            <a:off x="6476129" y="5043294"/>
            <a:ext cx="926939" cy="312510"/>
          </a:xfrm>
          <a:custGeom>
            <a:avLst/>
            <a:gdLst>
              <a:gd name="connsiteX0" fmla="*/ 0 w 673100"/>
              <a:gd name="connsiteY0" fmla="*/ 279400 h 279400"/>
              <a:gd name="connsiteX1" fmla="*/ 215900 w 673100"/>
              <a:gd name="connsiteY1" fmla="*/ 101600 h 279400"/>
              <a:gd name="connsiteX2" fmla="*/ 673100 w 673100"/>
              <a:gd name="connsiteY2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279400">
                <a:moveTo>
                  <a:pt x="0" y="279400"/>
                </a:moveTo>
                <a:cubicBezTo>
                  <a:pt x="51858" y="213783"/>
                  <a:pt x="103717" y="148167"/>
                  <a:pt x="215900" y="101600"/>
                </a:cubicBezTo>
                <a:cubicBezTo>
                  <a:pt x="328083" y="55033"/>
                  <a:pt x="500591" y="27516"/>
                  <a:pt x="673100" y="0"/>
                </a:cubicBezTo>
              </a:path>
            </a:pathLst>
          </a:custGeom>
          <a:ln w="127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88" name="Полилиния 87"/>
          <p:cNvSpPr/>
          <p:nvPr/>
        </p:nvSpPr>
        <p:spPr>
          <a:xfrm flipH="1">
            <a:off x="4515650" y="5087444"/>
            <a:ext cx="925371" cy="302966"/>
          </a:xfrm>
          <a:custGeom>
            <a:avLst/>
            <a:gdLst>
              <a:gd name="connsiteX0" fmla="*/ 0 w 673100"/>
              <a:gd name="connsiteY0" fmla="*/ 279400 h 279400"/>
              <a:gd name="connsiteX1" fmla="*/ 215900 w 673100"/>
              <a:gd name="connsiteY1" fmla="*/ 101600 h 279400"/>
              <a:gd name="connsiteX2" fmla="*/ 673100 w 673100"/>
              <a:gd name="connsiteY2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279400">
                <a:moveTo>
                  <a:pt x="0" y="279400"/>
                </a:moveTo>
                <a:cubicBezTo>
                  <a:pt x="51858" y="213783"/>
                  <a:pt x="103717" y="148167"/>
                  <a:pt x="215900" y="101600"/>
                </a:cubicBezTo>
                <a:cubicBezTo>
                  <a:pt x="328083" y="55033"/>
                  <a:pt x="500591" y="27516"/>
                  <a:pt x="673100" y="0"/>
                </a:cubicBezTo>
              </a:path>
            </a:pathLst>
          </a:custGeom>
          <a:ln w="127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89" name="TextBox 70"/>
          <p:cNvSpPr txBox="1"/>
          <p:nvPr/>
        </p:nvSpPr>
        <p:spPr>
          <a:xfrm>
            <a:off x="6915545" y="5020777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</a:rPr>
              <a:t>+</a:t>
            </a:r>
            <a:endParaRPr lang="ru-RU" sz="2000" dirty="0">
              <a:ln>
                <a:solidFill>
                  <a:srgbClr val="6600CC"/>
                </a:solidFill>
              </a:ln>
              <a:solidFill>
                <a:srgbClr val="6600CC"/>
              </a:solidFill>
            </a:endParaRPr>
          </a:p>
        </p:txBody>
      </p:sp>
      <p:sp>
        <p:nvSpPr>
          <p:cNvPr id="90" name="TextBox 71"/>
          <p:cNvSpPr txBox="1"/>
          <p:nvPr/>
        </p:nvSpPr>
        <p:spPr>
          <a:xfrm>
            <a:off x="5791926" y="5043294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</a:rPr>
              <a:t>–</a:t>
            </a:r>
            <a:endParaRPr lang="ru-RU" sz="2000" dirty="0">
              <a:ln>
                <a:solidFill>
                  <a:srgbClr val="6600CC"/>
                </a:solidFill>
              </a:ln>
              <a:solidFill>
                <a:srgbClr val="6600CC"/>
              </a:solidFill>
            </a:endParaRPr>
          </a:p>
        </p:txBody>
      </p:sp>
      <p:sp>
        <p:nvSpPr>
          <p:cNvPr id="91" name="TextBox 65"/>
          <p:cNvSpPr txBox="1"/>
          <p:nvPr/>
        </p:nvSpPr>
        <p:spPr>
          <a:xfrm>
            <a:off x="6236805" y="5332007"/>
            <a:ext cx="41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n>
                  <a:solidFill>
                    <a:srgbClr val="9933FF"/>
                  </a:solidFill>
                </a:ln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200" dirty="0">
              <a:ln>
                <a:solidFill>
                  <a:srgbClr val="9933FF"/>
                </a:solidFill>
              </a:ln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72"/>
          <p:cNvSpPr txBox="1"/>
          <p:nvPr/>
        </p:nvSpPr>
        <p:spPr>
          <a:xfrm>
            <a:off x="4682012" y="5053688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</a:rPr>
              <a:t>+</a:t>
            </a:r>
            <a:endParaRPr lang="ru-RU" sz="2000" dirty="0">
              <a:ln>
                <a:solidFill>
                  <a:srgbClr val="6600CC"/>
                </a:solidFill>
              </a:ln>
              <a:solidFill>
                <a:srgbClr val="6600CC"/>
              </a:solidFill>
            </a:endParaRPr>
          </a:p>
        </p:txBody>
      </p:sp>
      <p:sp>
        <p:nvSpPr>
          <p:cNvPr id="94" name="TextBox 74"/>
          <p:cNvSpPr txBox="1"/>
          <p:nvPr/>
        </p:nvSpPr>
        <p:spPr>
          <a:xfrm>
            <a:off x="5266936" y="5332008"/>
            <a:ext cx="385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n>
                  <a:solidFill>
                    <a:srgbClr val="9900FF"/>
                  </a:solidFill>
                </a:ln>
                <a:solidFill>
                  <a:srgbClr val="9900FF"/>
                </a:solidFill>
                <a:latin typeface="Cambria Math" pitchFamily="18" charset="0"/>
                <a:ea typeface="Cambria Math" pitchFamily="18" charset="0"/>
              </a:rPr>
              <a:t>0</a:t>
            </a:r>
            <a:endParaRPr lang="ru-RU" sz="2200" dirty="0">
              <a:ln>
                <a:solidFill>
                  <a:srgbClr val="9900FF"/>
                </a:solidFill>
              </a:ln>
              <a:solidFill>
                <a:srgbClr val="9900FF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281954" y="5253743"/>
            <a:ext cx="313681" cy="5204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7" name="Группа 96"/>
          <p:cNvGrpSpPr/>
          <p:nvPr/>
        </p:nvGrpSpPr>
        <p:grpSpPr>
          <a:xfrm flipH="1">
            <a:off x="6525908" y="5373216"/>
            <a:ext cx="782396" cy="170294"/>
            <a:chOff x="6146281" y="2786940"/>
            <a:chExt cx="1111696" cy="211852"/>
          </a:xfrm>
        </p:grpSpPr>
        <p:cxnSp>
          <p:nvCxnSpPr>
            <p:cNvPr id="113" name="Прямая соединительная линия 112"/>
            <p:cNvCxnSpPr/>
            <p:nvPr/>
          </p:nvCxnSpPr>
          <p:spPr>
            <a:xfrm rot="18420000" flipV="1">
              <a:off x="6049772" y="2883449"/>
              <a:ext cx="194007" cy="990"/>
            </a:xfrm>
            <a:prstGeom prst="line">
              <a:avLst/>
            </a:prstGeom>
            <a:ln w="12700">
              <a:solidFill>
                <a:srgbClr val="99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Группа 98"/>
            <p:cNvGrpSpPr/>
            <p:nvPr/>
          </p:nvGrpSpPr>
          <p:grpSpPr>
            <a:xfrm>
              <a:off x="6312329" y="2789791"/>
              <a:ext cx="945648" cy="209001"/>
              <a:chOff x="2016110" y="4083601"/>
              <a:chExt cx="945648" cy="209001"/>
            </a:xfrm>
          </p:grpSpPr>
          <p:grpSp>
            <p:nvGrpSpPr>
              <p:cNvPr id="100" name="Группа 21"/>
              <p:cNvGrpSpPr/>
              <p:nvPr/>
            </p:nvGrpSpPr>
            <p:grpSpPr>
              <a:xfrm rot="21540000">
                <a:off x="2016110" y="4085503"/>
                <a:ext cx="469356" cy="207099"/>
                <a:chOff x="7312038" y="5936052"/>
                <a:chExt cx="467707" cy="159500"/>
              </a:xfrm>
            </p:grpSpPr>
            <p:cxnSp>
              <p:nvCxnSpPr>
                <p:cNvPr id="105" name="Прямая соединительная линия 104"/>
                <p:cNvCxnSpPr/>
                <p:nvPr/>
              </p:nvCxnSpPr>
              <p:spPr>
                <a:xfrm rot="18480000" flipV="1">
                  <a:off x="7237824" y="6010266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Прямая соединительная линия 105"/>
                <p:cNvCxnSpPr/>
                <p:nvPr/>
              </p:nvCxnSpPr>
              <p:spPr>
                <a:xfrm rot="18480000" flipV="1">
                  <a:off x="7393397" y="6013628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Прямая соединительная линия 106"/>
                <p:cNvCxnSpPr/>
                <p:nvPr/>
              </p:nvCxnSpPr>
              <p:spPr>
                <a:xfrm rot="18480000" flipV="1">
                  <a:off x="7548971" y="6016989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 rot="18480000" flipV="1">
                  <a:off x="7704543" y="6020350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Группа 21"/>
              <p:cNvGrpSpPr/>
              <p:nvPr/>
            </p:nvGrpSpPr>
            <p:grpSpPr>
              <a:xfrm rot="21540000">
                <a:off x="2648524" y="4083601"/>
                <a:ext cx="313234" cy="202734"/>
                <a:chOff x="7156465" y="5932692"/>
                <a:chExt cx="312134" cy="156138"/>
              </a:xfrm>
            </p:grpSpPr>
            <p:cxnSp>
              <p:nvCxnSpPr>
                <p:cNvPr id="102" name="Прямая соединительная линия 101"/>
                <p:cNvCxnSpPr/>
                <p:nvPr/>
              </p:nvCxnSpPr>
              <p:spPr>
                <a:xfrm rot="18480000" flipV="1">
                  <a:off x="7082251" y="6006906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 rot="18480000" flipV="1">
                  <a:off x="7237824" y="6010266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/>
                <p:cNvCxnSpPr/>
                <p:nvPr/>
              </p:nvCxnSpPr>
              <p:spPr>
                <a:xfrm rot="18480000" flipV="1">
                  <a:off x="7393397" y="6013628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5" name="Группа 114"/>
          <p:cNvGrpSpPr/>
          <p:nvPr/>
        </p:nvGrpSpPr>
        <p:grpSpPr>
          <a:xfrm>
            <a:off x="4567493" y="5377774"/>
            <a:ext cx="775440" cy="178615"/>
            <a:chOff x="2172246" y="4080874"/>
            <a:chExt cx="1101812" cy="211462"/>
          </a:xfrm>
        </p:grpSpPr>
        <p:grpSp>
          <p:nvGrpSpPr>
            <p:cNvPr id="125" name="Группа 21"/>
            <p:cNvGrpSpPr/>
            <p:nvPr/>
          </p:nvGrpSpPr>
          <p:grpSpPr>
            <a:xfrm rot="21540000">
              <a:off x="2172246" y="4088518"/>
              <a:ext cx="313234" cy="202734"/>
              <a:chOff x="7467611" y="5939414"/>
              <a:chExt cx="312134" cy="156138"/>
            </a:xfrm>
          </p:grpSpPr>
          <p:cxnSp>
            <p:nvCxnSpPr>
              <p:cNvPr id="134" name="Прямая соединительная линия 133"/>
              <p:cNvCxnSpPr/>
              <p:nvPr/>
            </p:nvCxnSpPr>
            <p:spPr>
              <a:xfrm rot="18480000" flipV="1">
                <a:off x="7393397" y="6013628"/>
                <a:ext cx="149416" cy="988"/>
              </a:xfrm>
              <a:prstGeom prst="line">
                <a:avLst/>
              </a:prstGeom>
              <a:ln w="12700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>
              <a:xfrm rot="18480000" flipV="1">
                <a:off x="7548971" y="6016989"/>
                <a:ext cx="149416" cy="988"/>
              </a:xfrm>
              <a:prstGeom prst="line">
                <a:avLst/>
              </a:prstGeom>
              <a:ln w="12700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/>
              <p:cNvCxnSpPr/>
              <p:nvPr/>
            </p:nvCxnSpPr>
            <p:spPr>
              <a:xfrm rot="18480000" flipV="1">
                <a:off x="7704543" y="6020350"/>
                <a:ext cx="149416" cy="988"/>
              </a:xfrm>
              <a:prstGeom prst="line">
                <a:avLst/>
              </a:prstGeom>
              <a:ln w="12700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Группа 21"/>
            <p:cNvGrpSpPr/>
            <p:nvPr/>
          </p:nvGrpSpPr>
          <p:grpSpPr>
            <a:xfrm rot="21540000">
              <a:off x="2648581" y="4080874"/>
              <a:ext cx="625477" cy="211462"/>
              <a:chOff x="7156465" y="5932692"/>
              <a:chExt cx="623280" cy="162860"/>
            </a:xfrm>
          </p:grpSpPr>
          <p:cxnSp>
            <p:nvCxnSpPr>
              <p:cNvPr id="127" name="Прямая соединительная линия 126"/>
              <p:cNvCxnSpPr/>
              <p:nvPr/>
            </p:nvCxnSpPr>
            <p:spPr>
              <a:xfrm rot="18480000" flipV="1">
                <a:off x="7082251" y="6006906"/>
                <a:ext cx="149416" cy="988"/>
              </a:xfrm>
              <a:prstGeom prst="line">
                <a:avLst/>
              </a:prstGeom>
              <a:ln w="12700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Прямая соединительная линия 127"/>
              <p:cNvCxnSpPr/>
              <p:nvPr/>
            </p:nvCxnSpPr>
            <p:spPr>
              <a:xfrm rot="18480000" flipV="1">
                <a:off x="7237824" y="6010266"/>
                <a:ext cx="149416" cy="988"/>
              </a:xfrm>
              <a:prstGeom prst="line">
                <a:avLst/>
              </a:prstGeom>
              <a:ln w="12700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>
              <a:xfrm rot="18480000" flipV="1">
                <a:off x="7393397" y="6013628"/>
                <a:ext cx="149416" cy="988"/>
              </a:xfrm>
              <a:prstGeom prst="line">
                <a:avLst/>
              </a:prstGeom>
              <a:ln w="12700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единительная линия 129"/>
              <p:cNvCxnSpPr/>
              <p:nvPr/>
            </p:nvCxnSpPr>
            <p:spPr>
              <a:xfrm rot="18480000" flipV="1">
                <a:off x="7548971" y="6016989"/>
                <a:ext cx="149416" cy="988"/>
              </a:xfrm>
              <a:prstGeom prst="line">
                <a:avLst/>
              </a:prstGeom>
              <a:ln w="12700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/>
              <p:cNvCxnSpPr/>
              <p:nvPr/>
            </p:nvCxnSpPr>
            <p:spPr>
              <a:xfrm rot="18480000" flipV="1">
                <a:off x="7704543" y="6020350"/>
                <a:ext cx="149416" cy="988"/>
              </a:xfrm>
              <a:prstGeom prst="line">
                <a:avLst/>
              </a:prstGeom>
              <a:ln w="12700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9" name="Овал 148"/>
          <p:cNvSpPr/>
          <p:nvPr/>
        </p:nvSpPr>
        <p:spPr>
          <a:xfrm rot="10800000">
            <a:off x="6405886" y="5349846"/>
            <a:ext cx="72000" cy="72000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50" name="Овал 149"/>
          <p:cNvSpPr/>
          <p:nvPr/>
        </p:nvSpPr>
        <p:spPr>
          <a:xfrm rot="10800000">
            <a:off x="5397855" y="5355804"/>
            <a:ext cx="72000" cy="72000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3"/>
              <p:cNvSpPr>
                <a:spLocks noChangeArrowheads="1"/>
              </p:cNvSpPr>
              <p:nvPr/>
            </p:nvSpPr>
            <p:spPr bwMode="auto">
              <a:xfrm>
                <a:off x="4397551" y="5762895"/>
                <a:ext cx="296299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endChr m:val=""/>
                          <m:ctrlPr>
                            <a:rPr lang="en-US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−∞</m:t>
                          </m:r>
                        </m:e>
                      </m:d>
                      <m:r>
                        <a:rPr lang="ru-RU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endChr m:val="]"/>
                          <m:ctrlP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ru-RU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e>
                      </m:d>
                      <m:r>
                        <a:rPr lang="ru-RU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ctrlP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+∞</m:t>
                          </m:r>
                        </m:e>
                      </m:d>
                    </m:oMath>
                  </m:oMathPara>
                </a14:m>
                <a:endParaRPr kumimoji="0" lang="ru-RU" sz="220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5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7551" y="5762895"/>
                <a:ext cx="2962991" cy="430887"/>
              </a:xfrm>
              <a:prstGeom prst="rect">
                <a:avLst/>
              </a:prstGeom>
              <a:blipFill rotWithShape="1">
                <a:blip r:embed="rId23"/>
                <a:stretch>
                  <a:fillRect t="-125352" r="-19342" b="-20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3"/>
              <p:cNvSpPr>
                <a:spLocks noChangeArrowheads="1"/>
              </p:cNvSpPr>
              <p:nvPr/>
            </p:nvSpPr>
            <p:spPr bwMode="auto">
              <a:xfrm>
                <a:off x="467544" y="6131204"/>
                <a:ext cx="470654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200" i="1" smtClean="0">
                          <a:latin typeface="Cambria Math"/>
                        </a:rPr>
                        <m:t>, при </m:t>
                      </m:r>
                      <m:r>
                        <a:rPr lang="en-US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endChr m:val=""/>
                          <m:ctrlPr>
                            <a:rPr lang="en-US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−∞</m:t>
                          </m:r>
                        </m:e>
                      </m:d>
                      <m:r>
                        <a:rPr lang="ru-RU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endChr m:val="]"/>
                          <m:ctrlP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ru-RU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e>
                      </m:d>
                      <m:r>
                        <a:rPr lang="ru-RU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ctrlP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+∞</m:t>
                          </m:r>
                        </m:e>
                      </m:d>
                    </m:oMath>
                  </m:oMathPara>
                </a14:m>
                <a:endParaRPr kumimoji="0" lang="ru-RU" sz="220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5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6131204"/>
                <a:ext cx="4706545" cy="430887"/>
              </a:xfrm>
              <a:prstGeom prst="rect">
                <a:avLst/>
              </a:prstGeom>
              <a:blipFill rotWithShape="1">
                <a:blip r:embed="rId24"/>
                <a:stretch>
                  <a:fillRect t="-128571" r="-9974" b="-20285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7374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0" grpId="0"/>
      <p:bldP spid="36" grpId="0"/>
      <p:bldP spid="19" grpId="0"/>
      <p:bldP spid="22" grpId="0"/>
      <p:bldP spid="18" grpId="0"/>
      <p:bldP spid="23" grpId="0"/>
      <p:bldP spid="26" grpId="0"/>
      <p:bldP spid="27" grpId="0"/>
      <p:bldP spid="85" grpId="0"/>
      <p:bldP spid="86" grpId="0" animBg="1"/>
      <p:bldP spid="87" grpId="0" animBg="1"/>
      <p:bldP spid="88" grpId="0" animBg="1"/>
      <p:bldP spid="89" grpId="0"/>
      <p:bldP spid="90" grpId="0"/>
      <p:bldP spid="91" grpId="0"/>
      <p:bldP spid="93" grpId="0"/>
      <p:bldP spid="94" grpId="0"/>
      <p:bldP spid="149" grpId="0" animBg="1"/>
      <p:bldP spid="150" grpId="0" animBg="1"/>
      <p:bldP spid="152" grpId="0"/>
      <p:bldP spid="1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3"/>
              <p:cNvSpPr>
                <a:spLocks noChangeArrowheads="1"/>
              </p:cNvSpPr>
              <p:nvPr/>
            </p:nvSpPr>
            <p:spPr bwMode="auto">
              <a:xfrm>
                <a:off x="6003632" y="4437112"/>
                <a:ext cx="43919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ru-RU" sz="220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80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3632" y="4437112"/>
                <a:ext cx="439195" cy="430887"/>
              </a:xfrm>
              <a:prstGeom prst="rect">
                <a:avLst/>
              </a:prstGeom>
              <a:blipFill rotWithShape="1">
                <a:blip r:embed="rId2"/>
                <a:stretch>
                  <a:fillRect b="-14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3"/>
              <p:cNvSpPr>
                <a:spLocks noChangeArrowheads="1"/>
              </p:cNvSpPr>
              <p:nvPr/>
            </p:nvSpPr>
            <p:spPr bwMode="auto">
              <a:xfrm>
                <a:off x="2797232" y="4509120"/>
                <a:ext cx="43919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ru-RU" sz="220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7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7232" y="4509120"/>
                <a:ext cx="439195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285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3"/>
              <p:cNvSpPr>
                <a:spLocks noChangeArrowheads="1"/>
              </p:cNvSpPr>
              <p:nvPr/>
            </p:nvSpPr>
            <p:spPr bwMode="auto">
              <a:xfrm>
                <a:off x="1065024" y="4524504"/>
                <a:ext cx="43919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ru-RU" sz="220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78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5024" y="4524504"/>
                <a:ext cx="439195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281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711" y="-27384"/>
                <a:ext cx="3992503" cy="1168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=0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               </m:t>
                                      </m:r>
                                    </m:e>
                                    <m:e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9933FF"/>
                                            </a:solidFill>
                                          </a:ln>
                                          <a:solidFill>
                                            <a:srgbClr val="9933FF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9933FF"/>
                                            </a:solidFill>
                                          </a:ln>
                                          <a:solidFill>
                                            <a:srgbClr val="9933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9933FF"/>
                                            </a:solidFill>
                                          </a:ln>
                                          <a:solidFill>
                                            <a:srgbClr val="9933FF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200" i="1" smtClean="0">
                                              <a:ln>
                                                <a:solidFill>
                                                  <a:srgbClr val="9933FF"/>
                                                </a:solidFill>
                                              </a:ln>
                                              <a:solidFill>
                                                <a:srgbClr val="9933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i="1">
                                              <a:ln>
                                                <a:solidFill>
                                                  <a:srgbClr val="9933FF"/>
                                                </a:solidFill>
                                              </a:ln>
                                              <a:solidFill>
                                                <a:srgbClr val="9933FF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sz="2200" i="1">
                                              <a:ln>
                                                <a:solidFill>
                                                  <a:srgbClr val="9933FF"/>
                                                </a:solidFill>
                                              </a:ln>
                                              <a:solidFill>
                                                <a:srgbClr val="9933FF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9933FF"/>
                                            </a:solidFill>
                                          </a:ln>
                                          <a:solidFill>
                                            <a:srgbClr val="9933FF"/>
                                          </a:solidFill>
                                          <a:latin typeface="Cambria Math"/>
                                        </a:rPr>
                                        <m:t>−4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9933FF"/>
                                            </a:solidFill>
                                          </a:ln>
                                          <a:solidFill>
                                            <a:srgbClr val="9933FF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9933FF"/>
                                            </a:solidFill>
                                          </a:ln>
                                          <a:solidFill>
                                            <a:srgbClr val="9933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≥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9933FF"/>
                                            </a:solidFill>
                                          </a:ln>
                                          <a:solidFill>
                                            <a:srgbClr val="9933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eqArr>
                                  <m:r>
                                    <a:rPr lang="en-US" sz="2200" i="1" smtClean="0">
                                      <a:latin typeface="Cambria Math"/>
                                      <a:ea typeface="Cambria Math"/>
                                    </a:rPr>
                                    <m:t>       </m:t>
                                  </m:r>
                                  <m:r>
                                    <a:rPr lang="ru-RU" sz="22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200" i="1" smtClean="0">
                                      <a:latin typeface="Cambria Math"/>
                                      <a:ea typeface="Cambria Math"/>
                                    </a:rPr>
                                    <m:t>     </m:t>
                                  </m:r>
                                </m:e>
                              </m:d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        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b="0" i="1" smtClean="0">
                                      <a:ln>
                                        <a:solidFill>
                                          <a:srgbClr val="CC00FF"/>
                                        </a:solidFill>
                                      </a:ln>
                                      <a:solidFill>
                                        <a:srgbClr val="CC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CC00FF"/>
                                        </a:solidFill>
                                      </a:ln>
                                      <a:solidFill>
                                        <a:srgbClr val="CC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CC00FF"/>
                                        </a:solidFill>
                                      </a:ln>
                                      <a:solidFill>
                                        <a:srgbClr val="CC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CC00FF"/>
                                        </a:solidFill>
                                      </a:ln>
                                      <a:solidFill>
                                        <a:srgbClr val="CC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ru-RU" sz="2200" b="0" i="1" smtClean="0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b="0" i="1" smtClean="0">
                                      <a:ln>
                                        <a:solidFill>
                                          <a:srgbClr val="CC00FF"/>
                                        </a:solidFill>
                                      </a:ln>
                                      <a:solidFill>
                                        <a:srgbClr val="CC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200" i="1">
                                      <a:ln>
                                        <a:solidFill>
                                          <a:srgbClr val="CC00FF"/>
                                        </a:solidFill>
                                      </a:ln>
                                      <a:solidFill>
                                        <a:srgbClr val="CC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CC00FF"/>
                                        </a:solidFill>
                                      </a:ln>
                                      <a:solidFill>
                                        <a:srgbClr val="CC00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ru-RU" sz="2200" i="1">
                                      <a:ln>
                                        <a:solidFill>
                                          <a:srgbClr val="CC00FF"/>
                                        </a:solidFill>
                                      </a:ln>
                                      <a:solidFill>
                                        <a:srgbClr val="CC00FF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200" i="1">
                                          <a:ln>
                                            <a:solidFill>
                                              <a:srgbClr val="CC00FF"/>
                                            </a:solidFill>
                                          </a:ln>
                                          <a:solidFill>
                                            <a:srgbClr val="CC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CC00FF"/>
                                            </a:solidFill>
                                          </a:ln>
                                          <a:solidFill>
                                            <a:srgbClr val="CC00FF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CC00FF"/>
                                            </a:solidFill>
                                          </a:ln>
                                          <a:solidFill>
                                            <a:srgbClr val="CC00FF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200" i="1">
                                      <a:ln>
                                        <a:solidFill>
                                          <a:srgbClr val="CC00FF"/>
                                        </a:solidFill>
                                      </a:ln>
                                      <a:solidFill>
                                        <a:srgbClr val="CC00FF"/>
                                      </a:solidFill>
                                      <a:latin typeface="Cambria Math"/>
                                    </a:rPr>
                                    <m:t>−4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CC00FF"/>
                                        </a:solidFill>
                                      </a:ln>
                                      <a:solidFill>
                                        <a:srgbClr val="CC00FF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rad>
                              <m:r>
                                <a:rPr lang="ru-RU" sz="2200" b="0" i="1" smtClean="0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  <a:ea typeface="Cambria Math"/>
                                </a:rPr>
                                <m:t>=0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1" y="-27384"/>
                <a:ext cx="3992503" cy="11683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30721" y="613001"/>
                <a:ext cx="4617743" cy="51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200" i="1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i="1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r>
                        <a:rPr lang="ru-RU" sz="2200" i="1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200" i="1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ru-RU" sz="2200" i="1" smtClean="0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</a:rPr>
                            <m:t>−4</m:t>
                          </m:r>
                          <m:r>
                            <a:rPr lang="en-US" sz="2200" i="1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rad>
                      <m:r>
                        <a:rPr lang="ru-RU" sz="2200" i="1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  <m:r>
                        <a:rPr lang="ru-RU" sz="22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721" y="613001"/>
                <a:ext cx="4617743" cy="5117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36512" y="1124744"/>
                <a:ext cx="3379784" cy="51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  <m:r>
                            <a:rPr lang="ru-RU" sz="22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−4</m:t>
                          </m:r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</m:e>
                      </m:rad>
                      <m:r>
                        <a:rPr lang="ru-RU" sz="22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124744"/>
                <a:ext cx="3379784" cy="5117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51058" y="1197913"/>
                <a:ext cx="579582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⇔</m:t>
                      </m:r>
                      <m:sSup>
                        <m:sSupPr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i="1">
                          <a:latin typeface="Cambria Math"/>
                        </a:rPr>
                        <m:t>2</m:t>
                      </m:r>
                      <m:r>
                        <a:rPr lang="en-US" sz="2200" i="1">
                          <a:latin typeface="Cambria Math"/>
                        </a:rPr>
                        <m:t>𝑥</m:t>
                      </m:r>
                      <m:r>
                        <a:rPr lang="ru-RU" sz="22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−4</m:t>
                      </m:r>
                      <m:r>
                        <a:rPr lang="en-US" sz="2200" i="1">
                          <a:latin typeface="Cambria Math"/>
                        </a:rPr>
                        <m:t>𝑎</m:t>
                      </m:r>
                      <m:r>
                        <a:rPr lang="ru-RU" sz="2200" b="0" i="1" smtClean="0">
                          <a:latin typeface="Cambria Math"/>
                        </a:rPr>
                        <m:t>,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т.к.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058" y="1197913"/>
                <a:ext cx="5795829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680" y="1628800"/>
                <a:ext cx="44553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𝑎𝑥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ru-RU" sz="2200" i="1">
                          <a:latin typeface="Cambria Math"/>
                        </a:rPr>
                        <m:t>2</m:t>
                      </m:r>
                      <m:r>
                        <a:rPr lang="en-US" sz="2200" i="1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atin typeface="Cambria Math"/>
                        </a:rPr>
                        <m:t>4</m:t>
                      </m:r>
                      <m:r>
                        <a:rPr lang="en-US" sz="2200" i="1"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</a:rPr>
                        <m:t>=0</m:t>
                      </m:r>
                      <m:r>
                        <a:rPr lang="ru-RU" sz="22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" y="1628800"/>
                <a:ext cx="4455312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62768" y="1640993"/>
                <a:ext cx="34656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atin typeface="Cambria Math"/>
                        </a:rPr>
                        <m:t>4</m:t>
                      </m:r>
                      <m:r>
                        <a:rPr lang="en-US" sz="2200" i="1"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</a:rPr>
                        <m:t>=0</m:t>
                      </m:r>
                      <m:r>
                        <a:rPr lang="ru-RU" sz="22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768" y="1640993"/>
                <a:ext cx="3465616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804" y="2246201"/>
                <a:ext cx="34656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 smtClean="0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  <a:ea typeface="Cambria Math"/>
                            </a:rPr>
                            <m:t>+2</m:t>
                          </m:r>
                        </m:e>
                      </m:d>
                      <m:r>
                        <a:rPr lang="en-US" sz="2200" b="0" i="1" smtClean="0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200" b="0" i="1" smtClean="0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200" i="1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</a:rPr>
                        <m:t>=0</m:t>
                      </m:r>
                      <m:r>
                        <a:rPr lang="ru-RU" sz="2200" i="1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C00FF"/>
                    </a:solidFill>
                  </a:ln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4" y="2246201"/>
                <a:ext cx="3465616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23276" y="2059897"/>
                <a:ext cx="1364748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n>
                                        <a:solidFill>
                                          <a:srgbClr val="D60093"/>
                                        </a:solidFill>
                                      </a:ln>
                                      <a:solidFill>
                                        <a:srgbClr val="D60093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D60093"/>
                                        </a:solidFill>
                                      </a:ln>
                                      <a:solidFill>
                                        <a:srgbClr val="D60093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D60093"/>
                                        </a:solidFill>
                                      </a:ln>
                                      <a:solidFill>
                                        <a:srgbClr val="D60093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n>
                                    <a:solidFill>
                                      <a:srgbClr val="D60093"/>
                                    </a:solidFill>
                                  </a:ln>
                                  <a:solidFill>
                                    <a:srgbClr val="D60093"/>
                                  </a:solidFill>
                                  <a:latin typeface="Cambria Math"/>
                                  <a:ea typeface="Cambria Math"/>
                                </a:rPr>
                                <m:t>=2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D60093"/>
                                    </a:solidFill>
                                  </a:ln>
                                  <a:solidFill>
                                    <a:srgbClr val="D60093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n>
                                        <a:solidFill>
                                          <a:srgbClr val="990099"/>
                                        </a:solidFill>
                                      </a:ln>
                                      <a:solidFill>
                                        <a:srgbClr val="99009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990099"/>
                                        </a:solidFill>
                                      </a:ln>
                                      <a:solidFill>
                                        <a:srgbClr val="990099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990099"/>
                                        </a:solidFill>
                                      </a:ln>
                                      <a:solidFill>
                                        <a:srgbClr val="990099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n>
                                    <a:solidFill>
                                      <a:srgbClr val="990099"/>
                                    </a:solidFill>
                                  </a:ln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=2  </m:t>
                              </m:r>
                            </m:e>
                          </m:eqArr>
                          <m:r>
                            <a:rPr lang="ru-RU" sz="2200" i="1" smtClean="0">
                              <a:latin typeface="Cambria Math"/>
                            </a:rPr>
                            <m:t>,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276" y="2059897"/>
                <a:ext cx="1364748" cy="7210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34617" y="2780928"/>
                <a:ext cx="461774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3.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 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Совпадение корней.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617" y="2780928"/>
                <a:ext cx="4617743" cy="430887"/>
              </a:xfrm>
              <a:prstGeom prst="rect">
                <a:avLst/>
              </a:prstGeom>
              <a:blipFill rotWithShape="1">
                <a:blip r:embed="rId13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154837" y="3212976"/>
                <a:ext cx="117993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ru-RU" sz="220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837" y="3212976"/>
                <a:ext cx="1179938" cy="430887"/>
              </a:xfrm>
              <a:prstGeom prst="rect">
                <a:avLst/>
              </a:prstGeom>
              <a:blipFill rotWithShape="1">
                <a:blip r:embed="rId14"/>
                <a:stretch>
                  <a:fillRect b="-281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>
                <a:spLocks noChangeArrowheads="1"/>
              </p:cNvSpPr>
              <p:nvPr/>
            </p:nvSpPr>
            <p:spPr bwMode="auto">
              <a:xfrm>
                <a:off x="4067944" y="51966"/>
                <a:ext cx="5074466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1.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200" i="1" smtClean="0">
                          <a:latin typeface="Cambria Math"/>
                        </a:rPr>
                        <m:t>, при </m:t>
                      </m:r>
                      <m:r>
                        <a:rPr lang="en-US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endChr m:val=""/>
                          <m:ctrlPr>
                            <a:rPr lang="en-US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−∞</m:t>
                          </m:r>
                        </m:e>
                      </m:d>
                      <m:r>
                        <a:rPr lang="ru-RU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endChr m:val="]"/>
                          <m:ctrlP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ru-RU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e>
                      </m:d>
                      <m:r>
                        <a:rPr lang="ru-RU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ctrlP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+∞</m:t>
                          </m:r>
                        </m:e>
                      </m:d>
                    </m:oMath>
                  </m:oMathPara>
                </a14:m>
                <a:endParaRPr kumimoji="0" lang="ru-RU" sz="220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7944" y="51966"/>
                <a:ext cx="5074466" cy="430887"/>
              </a:xfrm>
              <a:prstGeom prst="rect">
                <a:avLst/>
              </a:prstGeom>
              <a:blipFill rotWithShape="1">
                <a:blip r:embed="rId15"/>
                <a:stretch>
                  <a:fillRect t="-128571" r="-9484" b="-20285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>
                <a:spLocks noChangeArrowheads="1"/>
              </p:cNvSpPr>
              <p:nvPr/>
            </p:nvSpPr>
            <p:spPr bwMode="auto">
              <a:xfrm>
                <a:off x="1126478" y="3227003"/>
                <a:ext cx="1645322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200" i="1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kumimoji="0" lang="ru-RU" sz="220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6478" y="3227003"/>
                <a:ext cx="1645322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3"/>
              <p:cNvSpPr>
                <a:spLocks noChangeArrowheads="1"/>
              </p:cNvSpPr>
              <p:nvPr/>
            </p:nvSpPr>
            <p:spPr bwMode="auto">
              <a:xfrm>
                <a:off x="2641079" y="3227003"/>
                <a:ext cx="142686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200" i="1" smtClean="0">
                          <a:latin typeface="Cambria Math"/>
                        </a:rPr>
                        <m:t>𝑎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b="0" i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kumimoji="0" lang="ru-RU" sz="220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1079" y="3227003"/>
                <a:ext cx="1426865" cy="4308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>
                <a:spLocks noChangeArrowheads="1"/>
              </p:cNvSpPr>
              <p:nvPr/>
            </p:nvSpPr>
            <p:spPr bwMode="auto">
              <a:xfrm>
                <a:off x="3898269" y="3224228"/>
                <a:ext cx="348204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при </m:t>
                      </m:r>
                      <m:r>
                        <a:rPr lang="en-US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b="0" i="0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</a:rPr>
                        <m:t>0</m:t>
                      </m:r>
                      <m:r>
                        <a:rPr lang="ru-RU" sz="2200" i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ru-RU" sz="22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8269" y="3224228"/>
                <a:ext cx="3482043" cy="430887"/>
              </a:xfrm>
              <a:prstGeom prst="rect">
                <a:avLst/>
              </a:prstGeom>
              <a:blipFill rotWithShape="1">
                <a:blip r:embed="rId18"/>
                <a:stretch>
                  <a:fillRect b="-112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>
                <a:spLocks noChangeArrowheads="1"/>
              </p:cNvSpPr>
              <p:nvPr/>
            </p:nvSpPr>
            <p:spPr bwMode="auto">
              <a:xfrm>
                <a:off x="146500" y="3584768"/>
                <a:ext cx="117993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ru-RU" sz="220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500" y="3584768"/>
                <a:ext cx="1179938" cy="430887"/>
              </a:xfrm>
              <a:prstGeom prst="rect">
                <a:avLst/>
              </a:prstGeom>
              <a:blipFill rotWithShape="1">
                <a:blip r:embed="rId19"/>
                <a:stretch>
                  <a:fillRect b="-281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3"/>
              <p:cNvSpPr>
                <a:spLocks noChangeArrowheads="1"/>
              </p:cNvSpPr>
              <p:nvPr/>
            </p:nvSpPr>
            <p:spPr bwMode="auto">
              <a:xfrm>
                <a:off x="1187624" y="3594846"/>
                <a:ext cx="148136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kumimoji="0" lang="ru-RU" sz="2200" i="0" u="none" strike="noStrike" normalizeH="0" baseline="0" dirty="0" smtClean="0">
                  <a:ln>
                    <a:solidFill>
                      <a:srgbClr val="990099"/>
                    </a:solidFill>
                  </a:ln>
                  <a:solidFill>
                    <a:srgbClr val="990099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3594846"/>
                <a:ext cx="1481368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>
                <a:spLocks noChangeArrowheads="1"/>
              </p:cNvSpPr>
              <p:nvPr/>
            </p:nvSpPr>
            <p:spPr bwMode="auto">
              <a:xfrm>
                <a:off x="2627784" y="3598795"/>
                <a:ext cx="148136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atin typeface="Cambria Math"/>
                        </a:rPr>
                        <m:t>𝑎</m:t>
                      </m:r>
                      <m:r>
                        <a:rPr lang="en-US" sz="2200" i="1" smtClean="0">
                          <a:latin typeface="Cambria Math"/>
                        </a:rPr>
                        <m:t>=−2</m:t>
                      </m:r>
                    </m:oMath>
                  </m:oMathPara>
                </a14:m>
                <a:endParaRPr kumimoji="0" lang="ru-RU" sz="220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8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7784" y="3598795"/>
                <a:ext cx="1481368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/>
              <p:cNvSpPr>
                <a:spLocks noChangeArrowheads="1"/>
              </p:cNvSpPr>
              <p:nvPr/>
            </p:nvSpPr>
            <p:spPr bwMode="auto">
              <a:xfrm>
                <a:off x="3923928" y="3596020"/>
                <a:ext cx="3692036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при </m:t>
                      </m:r>
                      <m:r>
                        <a:rPr lang="en-US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ru-RU" sz="2200" b="0" i="0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</a:rPr>
                        <m:t>−2</m:t>
                      </m:r>
                      <m:r>
                        <a:rPr lang="ru-RU" sz="2200" i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ru-RU" sz="2200" i="1">
                          <a:latin typeface="Cambria Math"/>
                        </a:rPr>
                        <m:t>=</m:t>
                      </m:r>
                      <m:r>
                        <a:rPr lang="ru-RU" sz="2200" i="1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22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3596020"/>
                <a:ext cx="3692036" cy="430887"/>
              </a:xfrm>
              <a:prstGeom prst="rect">
                <a:avLst/>
              </a:prstGeom>
              <a:blipFill rotWithShape="1">
                <a:blip r:embed="rId22"/>
                <a:stretch>
                  <a:fillRect b="-112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3"/>
              <p:cNvSpPr>
                <a:spLocks noChangeArrowheads="1"/>
              </p:cNvSpPr>
              <p:nvPr/>
            </p:nvSpPr>
            <p:spPr bwMode="auto">
              <a:xfrm>
                <a:off x="133929" y="4005577"/>
                <a:ext cx="118647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ru-RU" sz="220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20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929" y="4005577"/>
                <a:ext cx="1186479" cy="430887"/>
              </a:xfrm>
              <a:prstGeom prst="rect">
                <a:avLst/>
              </a:prstGeom>
              <a:blipFill rotWithShape="1">
                <a:blip r:embed="rId23"/>
                <a:stretch>
                  <a:fillRect b="-281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/>
              <p:cNvSpPr>
                <a:spLocks noChangeArrowheads="1"/>
              </p:cNvSpPr>
              <p:nvPr/>
            </p:nvSpPr>
            <p:spPr bwMode="auto">
              <a:xfrm>
                <a:off x="1191946" y="4015655"/>
                <a:ext cx="159540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200" i="1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990099"/>
                    </a:solidFill>
                  </a:ln>
                  <a:solidFill>
                    <a:srgbClr val="990099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2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1946" y="4015655"/>
                <a:ext cx="1595409" cy="430887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/>
              <p:cNvSpPr>
                <a:spLocks noChangeArrowheads="1"/>
              </p:cNvSpPr>
              <p:nvPr/>
            </p:nvSpPr>
            <p:spPr bwMode="auto">
              <a:xfrm>
                <a:off x="2483768" y="4019604"/>
                <a:ext cx="127137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atin typeface="Cambria Math"/>
                        </a:rPr>
                        <m:t>𝑎</m:t>
                      </m:r>
                      <m:r>
                        <a:rPr lang="en-US" sz="220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kumimoji="0" lang="ru-RU" sz="220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2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3768" y="4019604"/>
                <a:ext cx="1271374" cy="43088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>
                <a:spLocks noChangeArrowheads="1"/>
              </p:cNvSpPr>
              <p:nvPr/>
            </p:nvSpPr>
            <p:spPr bwMode="auto">
              <a:xfrm>
                <a:off x="3563888" y="4029682"/>
                <a:ext cx="348858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при </m:t>
                      </m:r>
                      <m:r>
                        <a:rPr lang="en-US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ru-RU" sz="2200" b="0" i="0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</a:rPr>
                        <m:t>1</m:t>
                      </m:r>
                      <m:r>
                        <a:rPr lang="ru-RU" sz="2200" i="0" smtClean="0">
                          <a:latin typeface="Cambria Math"/>
                        </a:rPr>
                        <m:t>,</m:t>
                      </m:r>
                      <m:r>
                        <a:rPr lang="en-US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ru-RU" sz="2200" i="1">
                          <a:latin typeface="Cambria Math"/>
                        </a:rPr>
                        <m:t>=</m:t>
                      </m:r>
                      <m:r>
                        <a:rPr lang="ru-RU" sz="2200" i="1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22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888" y="4029682"/>
                <a:ext cx="3488584" cy="430887"/>
              </a:xfrm>
              <a:prstGeom prst="rect">
                <a:avLst/>
              </a:prstGeom>
              <a:blipFill rotWithShape="1">
                <a:blip r:embed="rId26"/>
                <a:stretch>
                  <a:fillRect b="-112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 стрелкой 23"/>
          <p:cNvCxnSpPr/>
          <p:nvPr/>
        </p:nvCxnSpPr>
        <p:spPr>
          <a:xfrm>
            <a:off x="107504" y="5589240"/>
            <a:ext cx="7776000" cy="1318"/>
          </a:xfrm>
          <a:prstGeom prst="straightConnector1">
            <a:avLst/>
          </a:prstGeom>
          <a:ln w="25400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975683" y="5401269"/>
                <a:ext cx="41274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9933FF"/>
                    </a:solidFill>
                  </a:ln>
                  <a:solidFill>
                    <a:srgbClr val="9933FF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683" y="5401269"/>
                <a:ext cx="412741" cy="43088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/>
          <p:cNvGrpSpPr/>
          <p:nvPr/>
        </p:nvGrpSpPr>
        <p:grpSpPr>
          <a:xfrm>
            <a:off x="2825921" y="4912462"/>
            <a:ext cx="864000" cy="1180834"/>
            <a:chOff x="2555776" y="3915096"/>
            <a:chExt cx="864000" cy="11808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700700" y="4665043"/>
                  <a:ext cx="40427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rgbClr val="9933FF"/>
                              </a:solidFill>
                            </a:ln>
                            <a:solidFill>
                              <a:srgbClr val="9933FF"/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ru-RU" sz="2200" dirty="0">
                    <a:ln>
                      <a:solidFill>
                        <a:srgbClr val="9933FF"/>
                      </a:solidFill>
                    </a:ln>
                    <a:solidFill>
                      <a:srgbClr val="9933FF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0700" y="4665043"/>
                  <a:ext cx="404277" cy="430887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Группа 27"/>
            <p:cNvGrpSpPr/>
            <p:nvPr/>
          </p:nvGrpSpPr>
          <p:grpSpPr>
            <a:xfrm>
              <a:off x="2555776" y="3915096"/>
              <a:ext cx="864000" cy="684080"/>
              <a:chOff x="898226" y="4141861"/>
              <a:chExt cx="864000" cy="684080"/>
            </a:xfrm>
          </p:grpSpPr>
          <p:cxnSp>
            <p:nvCxnSpPr>
              <p:cNvPr id="29" name="Прямая соединительная линия 28"/>
              <p:cNvCxnSpPr/>
              <p:nvPr/>
            </p:nvCxnSpPr>
            <p:spPr>
              <a:xfrm flipV="1">
                <a:off x="1249605" y="4141861"/>
                <a:ext cx="0" cy="684080"/>
              </a:xfrm>
              <a:prstGeom prst="line">
                <a:avLst/>
              </a:prstGeom>
              <a:ln w="19050">
                <a:solidFill>
                  <a:srgbClr val="66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rot="16200000" flipV="1">
                <a:off x="1330226" y="3709861"/>
                <a:ext cx="0" cy="864000"/>
              </a:xfrm>
              <a:prstGeom prst="line">
                <a:avLst/>
              </a:prstGeom>
              <a:ln w="19050">
                <a:solidFill>
                  <a:srgbClr val="66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Группа 30"/>
          <p:cNvGrpSpPr/>
          <p:nvPr/>
        </p:nvGrpSpPr>
        <p:grpSpPr>
          <a:xfrm>
            <a:off x="4410097" y="4906478"/>
            <a:ext cx="864000" cy="1186818"/>
            <a:chOff x="3995936" y="3909112"/>
            <a:chExt cx="864000" cy="11868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162051" y="4665043"/>
                  <a:ext cx="40427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rgbClr val="9933FF"/>
                              </a:solidFill>
                            </a:ln>
                            <a:solidFill>
                              <a:srgbClr val="9933FF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ru-RU" sz="2200" dirty="0">
                    <a:ln>
                      <a:solidFill>
                        <a:srgbClr val="9933FF"/>
                      </a:solidFill>
                    </a:ln>
                    <a:solidFill>
                      <a:srgbClr val="99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2051" y="4665043"/>
                  <a:ext cx="404277" cy="430887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Группа 32"/>
            <p:cNvGrpSpPr/>
            <p:nvPr/>
          </p:nvGrpSpPr>
          <p:grpSpPr>
            <a:xfrm>
              <a:off x="3995936" y="3909112"/>
              <a:ext cx="864000" cy="684080"/>
              <a:chOff x="890969" y="4141861"/>
              <a:chExt cx="864000" cy="684080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 flipV="1">
                <a:off x="1249605" y="4141861"/>
                <a:ext cx="0" cy="684080"/>
              </a:xfrm>
              <a:prstGeom prst="line">
                <a:avLst/>
              </a:prstGeom>
              <a:ln w="19050">
                <a:solidFill>
                  <a:srgbClr val="66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rot="16200000" flipV="1">
                <a:off x="1322969" y="3709861"/>
                <a:ext cx="0" cy="864000"/>
              </a:xfrm>
              <a:prstGeom prst="line">
                <a:avLst/>
              </a:prstGeom>
              <a:ln w="19050">
                <a:solidFill>
                  <a:srgbClr val="66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Группа 35"/>
          <p:cNvGrpSpPr/>
          <p:nvPr/>
        </p:nvGrpSpPr>
        <p:grpSpPr>
          <a:xfrm>
            <a:off x="5994273" y="4906478"/>
            <a:ext cx="1044000" cy="1186818"/>
            <a:chOff x="5312715" y="3909112"/>
            <a:chExt cx="1044000" cy="11868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559704" y="4665043"/>
                  <a:ext cx="40427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rgbClr val="9933FF"/>
                              </a:solidFill>
                            </a:ln>
                            <a:solidFill>
                              <a:srgbClr val="9933FF"/>
                            </a:solidFill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ru-RU" sz="2200" dirty="0">
                    <a:ln>
                      <a:solidFill>
                        <a:srgbClr val="9933FF"/>
                      </a:solidFill>
                    </a:ln>
                    <a:solidFill>
                      <a:srgbClr val="9933FF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704" y="4665043"/>
                  <a:ext cx="404277" cy="430887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Группа 37"/>
            <p:cNvGrpSpPr/>
            <p:nvPr/>
          </p:nvGrpSpPr>
          <p:grpSpPr>
            <a:xfrm>
              <a:off x="5312715" y="3909112"/>
              <a:ext cx="1044000" cy="684080"/>
              <a:chOff x="843931" y="4141861"/>
              <a:chExt cx="1044000" cy="684080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 flipV="1">
                <a:off x="1249605" y="4141861"/>
                <a:ext cx="0" cy="684080"/>
              </a:xfrm>
              <a:prstGeom prst="line">
                <a:avLst/>
              </a:prstGeom>
              <a:ln w="19050">
                <a:solidFill>
                  <a:srgbClr val="66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16200000" flipV="1">
                <a:off x="1365931" y="3619861"/>
                <a:ext cx="0" cy="1044000"/>
              </a:xfrm>
              <a:prstGeom prst="line">
                <a:avLst/>
              </a:prstGeom>
              <a:ln w="19050">
                <a:solidFill>
                  <a:srgbClr val="66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Группа 47"/>
          <p:cNvGrpSpPr/>
          <p:nvPr/>
        </p:nvGrpSpPr>
        <p:grpSpPr>
          <a:xfrm>
            <a:off x="1097729" y="4912462"/>
            <a:ext cx="864000" cy="1139603"/>
            <a:chOff x="574186" y="3915096"/>
            <a:chExt cx="864000" cy="1139603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574186" y="3915096"/>
              <a:ext cx="864000" cy="684080"/>
              <a:chOff x="848319" y="4141861"/>
              <a:chExt cx="864000" cy="684080"/>
            </a:xfrm>
          </p:grpSpPr>
          <p:cxnSp>
            <p:nvCxnSpPr>
              <p:cNvPr id="51" name="Прямая соединительная линия 50"/>
              <p:cNvCxnSpPr/>
              <p:nvPr/>
            </p:nvCxnSpPr>
            <p:spPr>
              <a:xfrm flipV="1">
                <a:off x="1249605" y="4141861"/>
                <a:ext cx="0" cy="684080"/>
              </a:xfrm>
              <a:prstGeom prst="line">
                <a:avLst/>
              </a:prstGeom>
              <a:ln w="19050">
                <a:solidFill>
                  <a:srgbClr val="66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16200000" flipV="1">
                <a:off x="1280319" y="3709861"/>
                <a:ext cx="0" cy="864000"/>
              </a:xfrm>
              <a:prstGeom prst="line">
                <a:avLst/>
              </a:prstGeom>
              <a:ln w="19050">
                <a:solidFill>
                  <a:srgbClr val="66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679995" y="4623812"/>
                  <a:ext cx="614271" cy="43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n>
                              <a:solidFill>
                                <a:srgbClr val="9933FF"/>
                              </a:solidFill>
                            </a:ln>
                            <a:solidFill>
                              <a:srgbClr val="9933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2200" b="0" i="1" smtClean="0">
                            <a:ln>
                              <a:solidFill>
                                <a:srgbClr val="9933FF"/>
                              </a:solidFill>
                            </a:ln>
                            <a:solidFill>
                              <a:srgbClr val="9933FF"/>
                            </a:solidFill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ru-RU" sz="2200" dirty="0">
                    <a:ln>
                      <a:solidFill>
                        <a:srgbClr val="9933FF"/>
                      </a:solidFill>
                    </a:ln>
                    <a:solidFill>
                      <a:srgbClr val="9933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995" y="4623812"/>
                  <a:ext cx="614271" cy="430887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00756" y="5173300"/>
                <a:ext cx="5205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200" dirty="0">
                  <a:ln>
                    <a:solidFill>
                      <a:srgbClr val="6600FF"/>
                    </a:solidFill>
                  </a:ln>
                  <a:solidFill>
                    <a:srgbClr val="6600FF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56" y="5173300"/>
                <a:ext cx="520527" cy="430887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326343" y="5536452"/>
                <a:ext cx="83692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43" y="5536452"/>
                <a:ext cx="836926" cy="430887"/>
              </a:xfrm>
              <a:prstGeom prst="rect">
                <a:avLst/>
              </a:prstGeom>
              <a:blipFill rotWithShape="1">
                <a:blip r:embed="rId33"/>
                <a:stretch>
                  <a:fillRect r="-58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Прямоугольник 83"/>
          <p:cNvSpPr/>
          <p:nvPr/>
        </p:nvSpPr>
        <p:spPr>
          <a:xfrm>
            <a:off x="988411" y="5657928"/>
            <a:ext cx="470696" cy="568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576212" y="5718867"/>
            <a:ext cx="385041" cy="299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3"/>
              <p:cNvSpPr>
                <a:spLocks noChangeArrowheads="1"/>
              </p:cNvSpPr>
              <p:nvPr/>
            </p:nvSpPr>
            <p:spPr bwMode="auto">
              <a:xfrm>
                <a:off x="7176980" y="3227003"/>
                <a:ext cx="135546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ru-RU" sz="2200" i="1" smtClean="0">
                          <a:latin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kumimoji="0" lang="ru-RU" sz="220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08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76980" y="3227003"/>
                <a:ext cx="1355460" cy="430887"/>
              </a:xfrm>
              <a:prstGeom prst="rect">
                <a:avLst/>
              </a:prstGeom>
              <a:blipFill rotWithShape="1">
                <a:blip r:embed="rId34"/>
                <a:stretch>
                  <a:fillRect b="-42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3"/>
              <p:cNvSpPr>
                <a:spLocks noChangeArrowheads="1"/>
              </p:cNvSpPr>
              <p:nvPr/>
            </p:nvSpPr>
            <p:spPr bwMode="auto">
              <a:xfrm>
                <a:off x="7452320" y="3573016"/>
                <a:ext cx="1211302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200" i="1">
                          <a:latin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kumimoji="0" lang="ru-RU" sz="220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0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2320" y="3573016"/>
                <a:ext cx="1211302" cy="430887"/>
              </a:xfrm>
              <a:prstGeom prst="rect">
                <a:avLst/>
              </a:prstGeom>
              <a:blipFill rotWithShape="1">
                <a:blip r:embed="rId35"/>
                <a:stretch>
                  <a:fillRect b="-281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3"/>
              <p:cNvSpPr>
                <a:spLocks noChangeArrowheads="1"/>
              </p:cNvSpPr>
              <p:nvPr/>
            </p:nvSpPr>
            <p:spPr bwMode="auto">
              <a:xfrm>
                <a:off x="1084198" y="4537756"/>
                <a:ext cx="43919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220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kumimoji="0" lang="ru-RU" sz="2200" i="0" u="none" strike="noStrike" normalizeH="0" baseline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1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4198" y="4537756"/>
                <a:ext cx="439195" cy="430887"/>
              </a:xfrm>
              <a:prstGeom prst="rect">
                <a:avLst/>
              </a:prstGeom>
              <a:blipFill rotWithShape="1">
                <a:blip r:embed="rId37"/>
                <a:stretch>
                  <a:fillRect l="-1389" b="-281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3"/>
              <p:cNvSpPr>
                <a:spLocks noChangeArrowheads="1"/>
              </p:cNvSpPr>
              <p:nvPr/>
            </p:nvSpPr>
            <p:spPr bwMode="auto">
              <a:xfrm>
                <a:off x="2095509" y="5170437"/>
                <a:ext cx="43919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ru-RU" sz="220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1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5509" y="5170437"/>
                <a:ext cx="439195" cy="430887"/>
              </a:xfrm>
              <a:prstGeom prst="rect">
                <a:avLst/>
              </a:prstGeom>
              <a:blipFill rotWithShape="1">
                <a:blip r:embed="rId38"/>
                <a:stretch>
                  <a:fillRect b="-281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3"/>
              <p:cNvSpPr>
                <a:spLocks noChangeArrowheads="1"/>
              </p:cNvSpPr>
              <p:nvPr/>
            </p:nvSpPr>
            <p:spPr bwMode="auto">
              <a:xfrm>
                <a:off x="2814432" y="4537756"/>
                <a:ext cx="43919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0</m:t>
                      </m:r>
                      <m:r>
                        <a:rPr lang="ru-RU" sz="22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1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4432" y="4537756"/>
                <a:ext cx="439195" cy="430887"/>
              </a:xfrm>
              <a:prstGeom prst="rect">
                <a:avLst/>
              </a:prstGeom>
              <a:blipFill rotWithShape="1">
                <a:blip r:embed="rId39"/>
                <a:stretch>
                  <a:fillRect l="-1389" b="-281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3"/>
              <p:cNvSpPr>
                <a:spLocks noChangeArrowheads="1"/>
              </p:cNvSpPr>
              <p:nvPr/>
            </p:nvSpPr>
            <p:spPr bwMode="auto">
              <a:xfrm>
                <a:off x="5922265" y="4498676"/>
                <a:ext cx="43919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−6</m:t>
                      </m:r>
                      <m:r>
                        <a:rPr lang="ru-RU" sz="22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1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2265" y="4498676"/>
                <a:ext cx="439195" cy="430887"/>
              </a:xfrm>
              <a:prstGeom prst="rect">
                <a:avLst/>
              </a:prstGeom>
              <a:blipFill rotWithShape="1">
                <a:blip r:embed="rId40"/>
                <a:stretch>
                  <a:fillRect r="-37500" b="-14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3"/>
              <p:cNvSpPr>
                <a:spLocks noChangeArrowheads="1"/>
              </p:cNvSpPr>
              <p:nvPr/>
            </p:nvSpPr>
            <p:spPr bwMode="auto">
              <a:xfrm>
                <a:off x="6777418" y="5158353"/>
                <a:ext cx="43919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ru-RU" sz="220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1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7418" y="5158353"/>
                <a:ext cx="439195" cy="430887"/>
              </a:xfrm>
              <a:prstGeom prst="rect">
                <a:avLst/>
              </a:prstGeom>
              <a:blipFill rotWithShape="1">
                <a:blip r:embed="rId41"/>
                <a:stretch>
                  <a:fillRect b="-281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3"/>
              <p:cNvSpPr>
                <a:spLocks noChangeArrowheads="1"/>
              </p:cNvSpPr>
              <p:nvPr/>
            </p:nvSpPr>
            <p:spPr bwMode="auto">
              <a:xfrm>
                <a:off x="1385761" y="4537756"/>
                <a:ext cx="47413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Cambria Math"/>
                          <a:ea typeface="Cambria Math"/>
                        </a:rPr>
                        <m:t>−4</m:t>
                      </m:r>
                    </m:oMath>
                  </m:oMathPara>
                </a14:m>
                <a:endParaRPr kumimoji="0" lang="ru-RU" sz="220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2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5761" y="4537756"/>
                <a:ext cx="474135" cy="430887"/>
              </a:xfrm>
              <a:prstGeom prst="rect">
                <a:avLst/>
              </a:prstGeom>
              <a:blipFill rotWithShape="1">
                <a:blip r:embed="rId42"/>
                <a:stretch>
                  <a:fillRect r="-16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3"/>
              <p:cNvSpPr>
                <a:spLocks noChangeArrowheads="1"/>
              </p:cNvSpPr>
              <p:nvPr/>
            </p:nvSpPr>
            <p:spPr bwMode="auto">
              <a:xfrm>
                <a:off x="3185961" y="4537756"/>
                <a:ext cx="41870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kumimoji="0" lang="ru-RU" sz="220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2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5961" y="4537756"/>
                <a:ext cx="418704" cy="430887"/>
              </a:xfrm>
              <a:prstGeom prst="rect">
                <a:avLst/>
              </a:prstGeom>
              <a:blipFill rotWithShape="1">
                <a:blip r:embed="rId43"/>
                <a:stretch>
                  <a:fillRect l="-147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3"/>
              <p:cNvSpPr>
                <a:spLocks noChangeArrowheads="1"/>
              </p:cNvSpPr>
              <p:nvPr/>
            </p:nvSpPr>
            <p:spPr bwMode="auto">
              <a:xfrm>
                <a:off x="4656042" y="4524504"/>
                <a:ext cx="47413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kumimoji="0" lang="ru-RU" sz="2200" i="0" u="none" strike="noStrike" normalizeH="0" baseline="0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2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6042" y="4524504"/>
                <a:ext cx="474135" cy="430887"/>
              </a:xfrm>
              <a:prstGeom prst="rect">
                <a:avLst/>
              </a:prstGeom>
              <a:blipFill rotWithShape="1">
                <a:blip r:embed="rId44"/>
                <a:stretch>
                  <a:fillRect l="-128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3"/>
              <p:cNvSpPr>
                <a:spLocks noChangeArrowheads="1"/>
              </p:cNvSpPr>
              <p:nvPr/>
            </p:nvSpPr>
            <p:spPr bwMode="auto">
              <a:xfrm>
                <a:off x="6858369" y="4504141"/>
                <a:ext cx="41870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990099"/>
                    </a:solidFill>
                  </a:ln>
                  <a:solidFill>
                    <a:srgbClr val="990099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2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369" y="4504141"/>
                <a:ext cx="418704" cy="430887"/>
              </a:xfrm>
              <a:prstGeom prst="rect">
                <a:avLst/>
              </a:prstGeom>
              <a:blipFill rotWithShape="1">
                <a:blip r:embed="rId4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3"/>
              <p:cNvSpPr>
                <a:spLocks noChangeArrowheads="1"/>
              </p:cNvSpPr>
              <p:nvPr/>
            </p:nvSpPr>
            <p:spPr bwMode="auto">
              <a:xfrm>
                <a:off x="6384234" y="4510281"/>
                <a:ext cx="47413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Cambria Math"/>
                          <a:ea typeface="Cambria Math"/>
                        </a:rPr>
                        <m:t>12</m:t>
                      </m:r>
                      <m:r>
                        <a:rPr lang="ru-RU" sz="22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28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4234" y="4510281"/>
                <a:ext cx="474135" cy="430887"/>
              </a:xfrm>
              <a:prstGeom prst="rect">
                <a:avLst/>
              </a:prstGeom>
              <a:blipFill rotWithShape="1">
                <a:blip r:embed="rId46"/>
                <a:stretch>
                  <a:fillRect r="-17949" b="-14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681713" y="2189579"/>
                <a:ext cx="38130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при </m:t>
                      </m:r>
                      <m:r>
                        <a:rPr lang="en-US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</a:rPr>
                        <m:t>∈</m:t>
                      </m:r>
                      <m:d>
                        <m:dPr>
                          <m:endChr m:val=""/>
                          <m:ctrlP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</a:rPr>
                            <m:t>−∞</m:t>
                          </m:r>
                        </m:e>
                      </m:d>
                      <m:r>
                        <a:rPr lang="ru-RU" sz="2200" i="1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</a:rPr>
                        <m:t>;</m:t>
                      </m:r>
                      <m:d>
                        <m:dPr>
                          <m:begChr m:val=""/>
                          <m:ctrlPr>
                            <a:rPr lang="ru-RU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</a:rPr>
                            <m:t>+∞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9933FF"/>
                    </a:solidFill>
                  </a:ln>
                  <a:solidFill>
                    <a:srgbClr val="9933FF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713" y="2189579"/>
                <a:ext cx="3813021" cy="430887"/>
              </a:xfrm>
              <a:prstGeom prst="rect">
                <a:avLst/>
              </a:prstGeom>
              <a:blipFill rotWithShape="1">
                <a:blip r:embed="rId47"/>
                <a:stretch>
                  <a:fillRect l="-320" t="-126761" b="-1887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Группа 81"/>
          <p:cNvGrpSpPr/>
          <p:nvPr/>
        </p:nvGrpSpPr>
        <p:grpSpPr>
          <a:xfrm>
            <a:off x="4079483" y="6088063"/>
            <a:ext cx="3723263" cy="509287"/>
            <a:chOff x="73732" y="5615452"/>
            <a:chExt cx="3723263" cy="509287"/>
          </a:xfrm>
        </p:grpSpPr>
        <p:sp>
          <p:nvSpPr>
            <p:cNvPr id="83" name="Скругленный прямоугольник 82"/>
            <p:cNvSpPr/>
            <p:nvPr/>
          </p:nvSpPr>
          <p:spPr>
            <a:xfrm rot="10800000">
              <a:off x="84988" y="5615452"/>
              <a:ext cx="3680136" cy="509287"/>
            </a:xfrm>
            <a:prstGeom prst="roundRect">
              <a:avLst>
                <a:gd name="adj" fmla="val 12507"/>
              </a:avLst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Прямоугольник 84"/>
                <p:cNvSpPr/>
                <p:nvPr/>
              </p:nvSpPr>
              <p:spPr>
                <a:xfrm>
                  <a:off x="73732" y="5654654"/>
                  <a:ext cx="3723263" cy="43088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Ответ:</m:t>
                        </m:r>
                        <m:r>
                          <a:rPr lang="ru-RU" sz="220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ru-RU" sz="220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e>
                        </m:d>
                        <m:d>
                          <m:dPr>
                            <m:begChr m:val=""/>
                            <m:endChr m:val="}"/>
                            <m:ctrlPr>
                              <a:rPr lang="ru-RU" sz="220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begChr m:val="["/>
                            <m:endChr m:val=""/>
                            <m:ctrlPr>
                              <a:rPr lang="ru-RU" sz="220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</m:d>
                        <m:r>
                          <a:rPr lang="ru-RU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ru-RU" sz="22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endChr m:val=""/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e>
                        </m:d>
                      </m:oMath>
                    </m:oMathPara>
                  </a14:m>
                  <a:endParaRPr lang="ru-RU" sz="2200" i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Прямоугольник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32" y="5654654"/>
                  <a:ext cx="3723263" cy="430887"/>
                </a:xfrm>
                <a:prstGeom prst="rect">
                  <a:avLst/>
                </a:prstGeom>
                <a:blipFill rotWithShape="1">
                  <a:blip r:embed="rId56"/>
                  <a:stretch>
                    <a:fillRect l="-164" t="-129577" r="-15221" b="-195775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1977506" y="5550187"/>
                <a:ext cx="83692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506" y="5550187"/>
                <a:ext cx="836926" cy="430887"/>
              </a:xfrm>
              <a:prstGeom prst="rect">
                <a:avLst/>
              </a:prstGeom>
              <a:blipFill rotWithShape="1">
                <a:blip r:embed="rId57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3621006" y="5533893"/>
                <a:ext cx="83692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006" y="5533893"/>
                <a:ext cx="836926" cy="430887"/>
              </a:xfrm>
              <a:prstGeom prst="rect">
                <a:avLst/>
              </a:prstGeom>
              <a:blipFill rotWithShape="1">
                <a:blip r:embed="rId58"/>
                <a:stretch>
                  <a:fillRect r="-5839" b="-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5178086" y="5511360"/>
                <a:ext cx="83692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086" y="5511360"/>
                <a:ext cx="836926" cy="430887"/>
              </a:xfrm>
              <a:prstGeom prst="rect">
                <a:avLst/>
              </a:prstGeom>
              <a:blipFill rotWithShape="1">
                <a:blip r:embed="rId59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6777418" y="5511360"/>
                <a:ext cx="83692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D60093"/>
                                </a:solidFill>
                              </a:ln>
                              <a:solidFill>
                                <a:srgbClr val="D60093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418" y="5511360"/>
                <a:ext cx="836926" cy="430887"/>
              </a:xfrm>
              <a:prstGeom prst="rect">
                <a:avLst/>
              </a:prstGeom>
              <a:blipFill rotWithShape="1">
                <a:blip r:embed="rId60"/>
                <a:stretch>
                  <a:fillRect r="-58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3"/>
              <p:cNvSpPr>
                <a:spLocks noChangeArrowheads="1"/>
              </p:cNvSpPr>
              <p:nvPr/>
            </p:nvSpPr>
            <p:spPr bwMode="auto">
              <a:xfrm>
                <a:off x="6876256" y="4029682"/>
                <a:ext cx="207063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</a:rPr>
                        <m:t>не существ.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8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6256" y="4029682"/>
                <a:ext cx="2070631" cy="430887"/>
              </a:xfrm>
              <a:prstGeom prst="rect">
                <a:avLst/>
              </a:prstGeom>
              <a:blipFill rotWithShape="1">
                <a:blip r:embed="rId61"/>
                <a:stretch>
                  <a:fillRect b="-112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>
            <a:endCxn id="131" idx="2"/>
          </p:cNvCxnSpPr>
          <p:nvPr/>
        </p:nvCxnSpPr>
        <p:spPr>
          <a:xfrm flipV="1">
            <a:off x="107504" y="5590558"/>
            <a:ext cx="3096000" cy="0"/>
          </a:xfrm>
          <a:prstGeom prst="line">
            <a:avLst/>
          </a:prstGeom>
          <a:ln w="28575">
            <a:solidFill>
              <a:srgbClr val="00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 flipV="1">
            <a:off x="6413321" y="5596542"/>
            <a:ext cx="1440000" cy="0"/>
          </a:xfrm>
          <a:prstGeom prst="line">
            <a:avLst/>
          </a:prstGeom>
          <a:ln w="28575">
            <a:solidFill>
              <a:srgbClr val="00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3123300" y="5536558"/>
            <a:ext cx="3361317" cy="121629"/>
            <a:chOff x="2853155" y="5536558"/>
            <a:chExt cx="3361317" cy="121629"/>
          </a:xfrm>
        </p:grpSpPr>
        <p:cxnSp>
          <p:nvCxnSpPr>
            <p:cNvPr id="94" name="Прямая соединительная линия 93"/>
            <p:cNvCxnSpPr/>
            <p:nvPr/>
          </p:nvCxnSpPr>
          <p:spPr>
            <a:xfrm flipH="1">
              <a:off x="2903176" y="5596679"/>
              <a:ext cx="324000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Овал 94"/>
            <p:cNvSpPr/>
            <p:nvPr/>
          </p:nvSpPr>
          <p:spPr>
            <a:xfrm flipH="1">
              <a:off x="4464000" y="5543815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 flipH="1">
              <a:off x="6106472" y="555018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 flipH="1">
              <a:off x="2853155" y="553655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Овал 41"/>
          <p:cNvSpPr/>
          <p:nvPr/>
        </p:nvSpPr>
        <p:spPr>
          <a:xfrm>
            <a:off x="1462091" y="5559187"/>
            <a:ext cx="90000" cy="90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7975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0" grpId="1"/>
      <p:bldP spid="79" grpId="0"/>
      <p:bldP spid="79" grpId="1"/>
      <p:bldP spid="78" grpId="0"/>
      <p:bldP spid="78" grpId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53" grpId="0"/>
      <p:bldP spid="55" grpId="0"/>
      <p:bldP spid="108" grpId="0"/>
      <p:bldP spid="109" grpId="0"/>
      <p:bldP spid="111" grpId="0"/>
      <p:bldP spid="112" grpId="0"/>
      <p:bldP spid="113" grpId="0"/>
      <p:bldP spid="114" grpId="0"/>
      <p:bldP spid="115" grpId="0"/>
      <p:bldP spid="124" grpId="0"/>
      <p:bldP spid="125" grpId="0"/>
      <p:bldP spid="126" grpId="0"/>
      <p:bldP spid="127" grpId="0"/>
      <p:bldP spid="128" grpId="0"/>
      <p:bldP spid="77" grpId="0"/>
      <p:bldP spid="87" grpId="0"/>
      <p:bldP spid="88" grpId="0"/>
      <p:bldP spid="89" grpId="0"/>
      <p:bldP spid="90" grpId="0"/>
      <p:bldP spid="81" grpId="0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692015"/>
                <a:ext cx="4560415" cy="511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−4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2015"/>
                <a:ext cx="4560415" cy="5117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267744" y="116632"/>
                <a:ext cx="464101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Решение</m:t>
                      </m:r>
                      <m:r>
                        <a:rPr lang="en-US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20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графический метод</m:t>
                      </m:r>
                      <m:r>
                        <a:rPr lang="en-US" sz="220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r>
                        <a:rPr lang="ru-RU" sz="220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16632"/>
                <a:ext cx="4641014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32040" y="1672454"/>
                <a:ext cx="4362605" cy="1168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⇔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=0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               </m:t>
                                      </m:r>
                                    </m:e>
                                    <m:e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3399FF"/>
                                            </a:solidFill>
                                          </a:ln>
                                          <a:solidFill>
                                            <a:srgbClr val="3399FF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3399FF"/>
                                            </a:solidFill>
                                          </a:ln>
                                          <a:solidFill>
                                            <a:srgbClr val="3399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3399FF"/>
                                            </a:solidFill>
                                          </a:ln>
                                          <a:solidFill>
                                            <a:srgbClr val="3399FF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ln>
                                                <a:solidFill>
                                                  <a:srgbClr val="3399FF"/>
                                                </a:solidFill>
                                              </a:ln>
                                              <a:solidFill>
                                                <a:srgbClr val="3399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i="1">
                                              <a:ln>
                                                <a:solidFill>
                                                  <a:srgbClr val="3399FF"/>
                                                </a:solidFill>
                                              </a:ln>
                                              <a:solidFill>
                                                <a:srgbClr val="3399FF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sz="2200" i="1">
                                              <a:ln>
                                                <a:solidFill>
                                                  <a:srgbClr val="3399FF"/>
                                                </a:solidFill>
                                              </a:ln>
                                              <a:solidFill>
                                                <a:srgbClr val="3399FF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3399FF"/>
                                            </a:solidFill>
                                          </a:ln>
                                          <a:solidFill>
                                            <a:srgbClr val="3399FF"/>
                                          </a:solidFill>
                                          <a:latin typeface="Cambria Math"/>
                                        </a:rPr>
                                        <m:t>−4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3399FF"/>
                                            </a:solidFill>
                                          </a:ln>
                                          <a:solidFill>
                                            <a:srgbClr val="3399FF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3399FF"/>
                                            </a:solidFill>
                                          </a:ln>
                                          <a:solidFill>
                                            <a:srgbClr val="3399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≥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3399FF"/>
                                            </a:solidFill>
                                          </a:ln>
                                          <a:solidFill>
                                            <a:srgbClr val="3399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eqArr>
                                  <m:r>
                                    <a:rPr lang="en-US" sz="2200" i="1" smtClean="0">
                                      <a:latin typeface="Cambria Math"/>
                                      <a:ea typeface="Cambria Math"/>
                                    </a:rPr>
                                    <m:t>       </m:t>
                                  </m:r>
                                  <m:r>
                                    <a:rPr lang="ru-RU" sz="22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200" i="1" smtClean="0">
                                      <a:latin typeface="Cambria Math"/>
                                      <a:ea typeface="Cambria Math"/>
                                    </a:rPr>
                                    <m:t>     </m:t>
                                  </m:r>
                                </m:e>
                              </m:d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        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b="0" i="1" smtClean="0">
                                      <a:ln>
                                        <a:solidFill>
                                          <a:srgbClr val="960000"/>
                                        </a:solidFill>
                                      </a:ln>
                                      <a:solidFill>
                                        <a:srgbClr val="96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960000"/>
                                        </a:solidFill>
                                      </a:ln>
                                      <a:solidFill>
                                        <a:srgbClr val="96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960000"/>
                                        </a:solidFill>
                                      </a:ln>
                                      <a:solidFill>
                                        <a:srgbClr val="96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960000"/>
                                        </a:solidFill>
                                      </a:ln>
                                      <a:solidFill>
                                        <a:srgbClr val="96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ru-RU" sz="2200" b="0" i="1" smtClean="0">
                                  <a:ln>
                                    <a:solidFill>
                                      <a:srgbClr val="960000"/>
                                    </a:solidFill>
                                  </a:ln>
                                  <a:solidFill>
                                    <a:srgbClr val="96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b="0" i="1" smtClean="0">
                                      <a:ln>
                                        <a:solidFill>
                                          <a:srgbClr val="960000"/>
                                        </a:solidFill>
                                      </a:ln>
                                      <a:solidFill>
                                        <a:srgbClr val="96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200" i="1">
                                      <a:ln>
                                        <a:solidFill>
                                          <a:srgbClr val="960000"/>
                                        </a:solidFill>
                                      </a:ln>
                                      <a:solidFill>
                                        <a:srgbClr val="96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960000"/>
                                        </a:solidFill>
                                      </a:ln>
                                      <a:solidFill>
                                        <a:srgbClr val="96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ru-RU" sz="2200" i="1">
                                      <a:ln>
                                        <a:solidFill>
                                          <a:srgbClr val="960000"/>
                                        </a:solidFill>
                                      </a:ln>
                                      <a:solidFill>
                                        <a:srgbClr val="96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200" i="1">
                                          <a:ln>
                                            <a:solidFill>
                                              <a:srgbClr val="960000"/>
                                            </a:solidFill>
                                          </a:ln>
                                          <a:solidFill>
                                            <a:srgbClr val="96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960000"/>
                                            </a:solidFill>
                                          </a:ln>
                                          <a:solidFill>
                                            <a:srgbClr val="96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960000"/>
                                            </a:solidFill>
                                          </a:ln>
                                          <a:solidFill>
                                            <a:srgbClr val="96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200" i="1">
                                      <a:ln>
                                        <a:solidFill>
                                          <a:srgbClr val="960000"/>
                                        </a:solidFill>
                                      </a:ln>
                                      <a:solidFill>
                                        <a:srgbClr val="960000"/>
                                      </a:solidFill>
                                      <a:latin typeface="Cambria Math"/>
                                    </a:rPr>
                                    <m:t>−4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960000"/>
                                        </a:solidFill>
                                      </a:ln>
                                      <a:solidFill>
                                        <a:srgbClr val="96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rad>
                              <m:r>
                                <a:rPr lang="ru-RU" sz="2200" b="0" i="1" smtClean="0">
                                  <a:ln>
                                    <a:solidFill>
                                      <a:srgbClr val="960000"/>
                                    </a:solidFill>
                                  </a:ln>
                                  <a:solidFill>
                                    <a:srgbClr val="960000"/>
                                  </a:solidFill>
                                  <a:latin typeface="Cambria Math"/>
                                  <a:ea typeface="Cambria Math"/>
                                </a:rPr>
                                <m:t>=0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672454"/>
                <a:ext cx="4362605" cy="11683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1341" y="1196071"/>
                <a:ext cx="5815182" cy="511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−4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rad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1" y="1196071"/>
                <a:ext cx="5815182" cy="5117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7504" y="1956090"/>
                <a:ext cx="4913012" cy="601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 smtClean="0">
                                  <a:ln>
                                    <a:solidFill>
                                      <a:srgbClr val="960000"/>
                                    </a:solidFill>
                                  </a:ln>
                                  <a:solidFill>
                                    <a:srgbClr val="96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960000"/>
                                    </a:solidFill>
                                  </a:ln>
                                  <a:solidFill>
                                    <a:srgbClr val="96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60000"/>
                                    </a:solidFill>
                                  </a:ln>
                                  <a:solidFill>
                                    <a:srgbClr val="96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60000"/>
                                    </a:solidFill>
                                  </a:ln>
                                  <a:solidFill>
                                    <a:srgbClr val="96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200" i="1">
                              <a:ln>
                                <a:solidFill>
                                  <a:srgbClr val="960000"/>
                                </a:solidFill>
                              </a:ln>
                              <a:solidFill>
                                <a:srgbClr val="96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n>
                                    <a:solidFill>
                                      <a:srgbClr val="960000"/>
                                    </a:solidFill>
                                  </a:ln>
                                  <a:solidFill>
                                    <a:srgbClr val="96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i="1">
                                  <a:ln>
                                    <a:solidFill>
                                      <a:srgbClr val="960000"/>
                                    </a:solidFill>
                                  </a:ln>
                                  <a:solidFill>
                                    <a:srgbClr val="96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60000"/>
                                    </a:solidFill>
                                  </a:ln>
                                  <a:solidFill>
                                    <a:srgbClr val="96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960000"/>
                                    </a:solidFill>
                                  </a:ln>
                                  <a:solidFill>
                                    <a:srgbClr val="96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960000"/>
                                        </a:solidFill>
                                      </a:ln>
                                      <a:solidFill>
                                        <a:srgbClr val="96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960000"/>
                                        </a:solidFill>
                                      </a:ln>
                                      <a:solidFill>
                                        <a:srgbClr val="96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960000"/>
                                        </a:solidFill>
                                      </a:ln>
                                      <a:solidFill>
                                        <a:srgbClr val="96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960000"/>
                                    </a:solidFill>
                                  </a:ln>
                                  <a:solidFill>
                                    <a:srgbClr val="960000"/>
                                  </a:solidFill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60000"/>
                                    </a:solidFill>
                                  </a:ln>
                                  <a:solidFill>
                                    <a:srgbClr val="96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956090"/>
                <a:ext cx="4913012" cy="6011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771800" y="4365104"/>
                <a:ext cx="3250249" cy="1021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sz="22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=0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               </m:t>
                                      </m:r>
                                    </m:e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3399FF"/>
                                            </a:solidFill>
                                          </a:ln>
                                          <a:solidFill>
                                            <a:srgbClr val="3399FF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3399FF"/>
                                            </a:solidFill>
                                          </a:ln>
                                          <a:solidFill>
                                            <a:srgbClr val="3399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3399FF"/>
                                            </a:solidFill>
                                          </a:ln>
                                          <a:solidFill>
                                            <a:srgbClr val="3399FF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ln>
                                                <a:solidFill>
                                                  <a:srgbClr val="3399FF"/>
                                                </a:solidFill>
                                              </a:ln>
                                              <a:solidFill>
                                                <a:srgbClr val="3399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i="1">
                                              <a:ln>
                                                <a:solidFill>
                                                  <a:srgbClr val="3399FF"/>
                                                </a:solidFill>
                                              </a:ln>
                                              <a:solidFill>
                                                <a:srgbClr val="3399FF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sz="2200" i="1">
                                              <a:ln>
                                                <a:solidFill>
                                                  <a:srgbClr val="3399FF"/>
                                                </a:solidFill>
                                              </a:ln>
                                              <a:solidFill>
                                                <a:srgbClr val="3399FF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3399FF"/>
                                            </a:solidFill>
                                          </a:ln>
                                          <a:solidFill>
                                            <a:srgbClr val="3399FF"/>
                                          </a:solidFill>
                                          <a:latin typeface="Cambria Math"/>
                                        </a:rPr>
                                        <m:t>−4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3399FF"/>
                                            </a:solidFill>
                                          </a:ln>
                                          <a:solidFill>
                                            <a:srgbClr val="3399FF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3399FF"/>
                                            </a:solidFill>
                                          </a:ln>
                                          <a:solidFill>
                                            <a:srgbClr val="3399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≥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3399FF"/>
                                            </a:solidFill>
                                          </a:ln>
                                          <a:solidFill>
                                            <a:srgbClr val="3399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eqArr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    </m:t>
                                  </m:r>
                                </m:e>
                              </m:d>
                            </m:e>
                            <m:e>
                              <m:d>
                                <m:dPr>
                                  <m:ctrlPr>
                                    <a:rPr lang="en-US" sz="2200" i="1" smtClean="0">
                                      <a:ln>
                                        <a:solidFill>
                                          <a:srgbClr val="960000"/>
                                        </a:solidFill>
                                      </a:ln>
                                      <a:solidFill>
                                        <a:srgbClr val="96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960000"/>
                                        </a:solidFill>
                                      </a:ln>
                                      <a:solidFill>
                                        <a:srgbClr val="96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960000"/>
                                        </a:solidFill>
                                      </a:ln>
                                      <a:solidFill>
                                        <a:srgbClr val="960000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n>
                                        <a:solidFill>
                                          <a:srgbClr val="960000"/>
                                        </a:solidFill>
                                      </a:ln>
                                      <a:solidFill>
                                        <a:srgbClr val="96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960000"/>
                                        </a:solidFill>
                                      </a:ln>
                                      <a:solidFill>
                                        <a:srgbClr val="96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960000"/>
                                        </a:solidFill>
                                      </a:ln>
                                      <a:solidFill>
                                        <a:srgbClr val="960000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960000"/>
                                        </a:solidFill>
                                      </a:ln>
                                      <a:solidFill>
                                        <a:srgbClr val="96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200" i="1">
                                  <a:ln>
                                    <a:solidFill>
                                      <a:srgbClr val="960000"/>
                                    </a:solidFill>
                                  </a:ln>
                                  <a:solidFill>
                                    <a:srgbClr val="960000"/>
                                  </a:solidFill>
                                  <a:latin typeface="Cambria Math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ru-RU" sz="2200" dirty="0">
                                  <a:ln>
                                    <a:solidFill>
                                      <a:srgbClr val="960000"/>
                                    </a:solidFill>
                                  </a:ln>
                                  <a:solidFill>
                                    <a:srgbClr val="960000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365104"/>
                <a:ext cx="3250249" cy="10217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7504" y="2708920"/>
                <a:ext cx="3261406" cy="511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n>
                                <a:solidFill>
                                  <a:srgbClr val="960000"/>
                                </a:solidFill>
                              </a:ln>
                              <a:solidFill>
                                <a:srgbClr val="96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960000"/>
                                </a:solidFill>
                              </a:ln>
                              <a:solidFill>
                                <a:srgbClr val="96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200" i="1">
                              <a:ln>
                                <a:solidFill>
                                  <a:srgbClr val="960000"/>
                                </a:solidFill>
                              </a:ln>
                              <a:solidFill>
                                <a:srgbClr val="96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i="1">
                              <a:ln>
                                <a:solidFill>
                                  <a:srgbClr val="960000"/>
                                </a:solidFill>
                              </a:ln>
                              <a:solidFill>
                                <a:srgbClr val="96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r>
                        <a:rPr lang="ru-RU" sz="2200" b="0" i="1" smtClean="0">
                          <a:ln>
                            <a:solidFill>
                              <a:srgbClr val="960000"/>
                            </a:solidFill>
                          </a:ln>
                          <a:solidFill>
                            <a:srgbClr val="96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960000"/>
                                </a:solidFill>
                              </a:ln>
                              <a:solidFill>
                                <a:srgbClr val="96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200" i="1">
                              <a:ln>
                                <a:solidFill>
                                  <a:srgbClr val="960000"/>
                                </a:solidFill>
                              </a:ln>
                              <a:solidFill>
                                <a:srgbClr val="96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n>
                                <a:solidFill>
                                  <a:srgbClr val="960000"/>
                                </a:solidFill>
                              </a:ln>
                              <a:solidFill>
                                <a:srgbClr val="96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ru-RU" sz="2200" i="1">
                              <a:ln>
                                <a:solidFill>
                                  <a:srgbClr val="960000"/>
                                </a:solidFill>
                              </a:ln>
                              <a:solidFill>
                                <a:srgbClr val="96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960000"/>
                                    </a:solidFill>
                                  </a:ln>
                                  <a:solidFill>
                                    <a:srgbClr val="96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960000"/>
                                    </a:solidFill>
                                  </a:ln>
                                  <a:solidFill>
                                    <a:srgbClr val="96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960000"/>
                                    </a:solidFill>
                                  </a:ln>
                                  <a:solidFill>
                                    <a:srgbClr val="96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960000"/>
                                </a:solidFill>
                              </a:ln>
                              <a:solidFill>
                                <a:srgbClr val="960000"/>
                              </a:solidFill>
                              <a:latin typeface="Cambria Math"/>
                            </a:rPr>
                            <m:t>−4</m:t>
                          </m:r>
                          <m:r>
                            <a:rPr lang="en-US" sz="2200" i="1">
                              <a:ln>
                                <a:solidFill>
                                  <a:srgbClr val="960000"/>
                                </a:solidFill>
                              </a:ln>
                              <a:solidFill>
                                <a:srgbClr val="96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ru-RU" sz="2200" dirty="0">
                  <a:ln>
                    <a:solidFill>
                      <a:srgbClr val="960000"/>
                    </a:solidFill>
                  </a:ln>
                  <a:solidFill>
                    <a:srgbClr val="96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708920"/>
                <a:ext cx="3261406" cy="5117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07504" y="3284303"/>
                <a:ext cx="33797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i="1">
                          <a:latin typeface="Cambria Math"/>
                        </a:rPr>
                        <m:t>2</m:t>
                      </m:r>
                      <m:r>
                        <a:rPr lang="en-US" sz="2200" i="1">
                          <a:latin typeface="Cambria Math"/>
                        </a:rPr>
                        <m:t>𝑥</m:t>
                      </m:r>
                      <m:r>
                        <a:rPr lang="ru-RU" sz="22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−4</m:t>
                      </m:r>
                      <m:r>
                        <a:rPr lang="en-US" sz="2200" i="1">
                          <a:latin typeface="Cambria Math"/>
                        </a:rPr>
                        <m:t>𝑎</m:t>
                      </m:r>
                      <m:r>
                        <a:rPr lang="ru-RU" sz="22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284303"/>
                <a:ext cx="3379784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491880" y="3284303"/>
                <a:ext cx="44553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𝑎𝑥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ru-RU" sz="2200" i="1">
                          <a:latin typeface="Cambria Math"/>
                        </a:rPr>
                        <m:t>2</m:t>
                      </m:r>
                      <m:r>
                        <a:rPr lang="en-US" sz="2200" i="1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atin typeface="Cambria Math"/>
                        </a:rPr>
                        <m:t>4</m:t>
                      </m:r>
                      <m:r>
                        <a:rPr lang="en-US" sz="2200" i="1"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284303"/>
                <a:ext cx="4455312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07504" y="3716351"/>
                <a:ext cx="32403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ru-RU" sz="2200" i="1">
                          <a:latin typeface="Cambria Math"/>
                        </a:rPr>
                        <m:t>2</m:t>
                      </m:r>
                      <m:r>
                        <a:rPr lang="en-US" sz="2200" i="1"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𝑎𝑥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atin typeface="Cambria Math"/>
                        </a:rPr>
                        <m:t>4</m:t>
                      </m:r>
                      <m:r>
                        <a:rPr lang="en-US" sz="2200" i="1"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</a:rPr>
                        <m:t>=0</m:t>
                      </m:r>
                      <m:r>
                        <a:rPr lang="ru-RU" sz="22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716351"/>
                <a:ext cx="3240360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203848" y="3716350"/>
                <a:ext cx="34563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𝑎</m:t>
                      </m:r>
                      <m:d>
                        <m:d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  <m:r>
                            <a:rPr lang="en-US" sz="2200" i="1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=0</m:t>
                      </m:r>
                      <m:r>
                        <a:rPr lang="ru-RU" sz="22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716350"/>
                <a:ext cx="3456384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2622" y="4654297"/>
                <a:ext cx="28803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n>
                                <a:solidFill>
                                  <a:srgbClr val="960000"/>
                                </a:solidFill>
                              </a:ln>
                              <a:solidFill>
                                <a:srgbClr val="96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960000"/>
                                </a:solidFill>
                              </a:ln>
                              <a:solidFill>
                                <a:srgbClr val="96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960000"/>
                                </a:solidFill>
                              </a:ln>
                              <a:solidFill>
                                <a:srgbClr val="960000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960000"/>
                                </a:solidFill>
                              </a:ln>
                              <a:solidFill>
                                <a:srgbClr val="96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960000"/>
                                </a:solidFill>
                              </a:ln>
                              <a:solidFill>
                                <a:srgbClr val="96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200" i="1">
                              <a:ln>
                                <a:solidFill>
                                  <a:srgbClr val="960000"/>
                                </a:solidFill>
                              </a:ln>
                              <a:solidFill>
                                <a:srgbClr val="96000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960000"/>
                                </a:solidFill>
                              </a:ln>
                              <a:solidFill>
                                <a:srgbClr val="96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200" b="0" i="1" smtClean="0">
                          <a:ln>
                            <a:solidFill>
                              <a:srgbClr val="960000"/>
                            </a:solidFill>
                          </a:ln>
                          <a:solidFill>
                            <a:srgbClr val="96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960000"/>
                    </a:solidFill>
                  </a:ln>
                  <a:solidFill>
                    <a:srgbClr val="96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2" y="4654297"/>
                <a:ext cx="2880320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867228" y="4077311"/>
                <a:ext cx="2953244" cy="1584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⇔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=−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               </m:t>
                                      </m:r>
                                    </m:e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3399FF"/>
                                            </a:solidFill>
                                          </a:ln>
                                          <a:solidFill>
                                            <a:srgbClr val="3399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3399FF"/>
                                            </a:solidFill>
                                          </a:ln>
                                          <a:solidFill>
                                            <a:srgbClr val="3399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≥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3399FF"/>
                                            </a:solidFill>
                                          </a:ln>
                                          <a:solidFill>
                                            <a:srgbClr val="3399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200" i="1">
                                              <a:ln>
                                                <a:solidFill>
                                                  <a:srgbClr val="3399FF"/>
                                                </a:solidFill>
                                              </a:ln>
                                              <a:solidFill>
                                                <a:srgbClr val="3399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2200" i="1">
                                              <a:ln>
                                                <a:solidFill>
                                                  <a:srgbClr val="3399FF"/>
                                                </a:solidFill>
                                              </a:ln>
                                              <a:solidFill>
                                                <a:srgbClr val="3399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ru-RU" sz="2200" i="1">
                                              <a:ln>
                                                <a:solidFill>
                                                  <a:srgbClr val="3399FF"/>
                                                </a:solidFill>
                                              </a:ln>
                                              <a:solidFill>
                                                <a:srgbClr val="3399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ln>
                                                <a:solidFill>
                                                  <a:srgbClr val="3399FF"/>
                                                </a:solidFill>
                                              </a:ln>
                                              <a:solidFill>
                                                <a:srgbClr val="3399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i="1">
                                              <a:ln>
                                                <a:solidFill>
                                                  <a:srgbClr val="3399FF"/>
                                                </a:solidFill>
                                              </a:ln>
                                              <a:solidFill>
                                                <a:srgbClr val="3399FF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sz="2200" i="1">
                                              <a:ln>
                                                <a:solidFill>
                                                  <a:srgbClr val="3399FF"/>
                                                </a:solidFill>
                                              </a:ln>
                                              <a:solidFill>
                                                <a:srgbClr val="3399FF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3399FF"/>
                                            </a:solidFill>
                                          </a:ln>
                                          <a:solidFill>
                                            <a:srgbClr val="3399FF"/>
                                          </a:solidFill>
                                          <a:latin typeface="Cambria Math"/>
                                        </a:rPr>
                                        <m:t>+2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3399FF"/>
                                            </a:solidFill>
                                          </a:ln>
                                          <a:solidFill>
                                            <a:srgbClr val="3399FF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eqArr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2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CC00CC"/>
                                            </a:solidFill>
                                          </a:ln>
                                          <a:solidFill>
                                            <a:srgbClr val="CC00CC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b="0" i="1" smtClean="0">
                                          <a:ln>
                                            <a:solidFill>
                                              <a:srgbClr val="CC00CC"/>
                                            </a:solidFill>
                                          </a:ln>
                                          <a:solidFill>
                                            <a:srgbClr val="CC00CC"/>
                                          </a:solidFill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CC00CC"/>
                                            </a:solidFill>
                                          </a:ln>
                                          <a:solidFill>
                                            <a:srgbClr val="CC00CC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200" b="0" i="1" smtClean="0">
                                          <a:ln>
                                            <a:solidFill>
                                              <a:srgbClr val="C00000"/>
                                            </a:solidFill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  </m:t>
                                      </m:r>
                                    </m:e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C00000"/>
                                            </a:solidFill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b="0" i="1" smtClean="0">
                                          <a:ln>
                                            <a:solidFill>
                                              <a:srgbClr val="C00000"/>
                                            </a:solidFill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C00000"/>
                                            </a:solidFill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C00000"/>
                                            </a:solidFill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en-US" sz="2200" b="0" i="1" smtClean="0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  <a:ea typeface="Cambria Math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228" y="4077311"/>
                <a:ext cx="2953244" cy="158485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4448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19" grpId="0"/>
      <p:bldP spid="22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5652120" y="3068960"/>
            <a:ext cx="3495248" cy="2880036"/>
            <a:chOff x="6200952" y="3824770"/>
            <a:chExt cx="3495248" cy="28800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876257" y="3824770"/>
                  <a:ext cx="9088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  <a:ea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b="0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oMath>
                    </m:oMathPara>
                  </a14:m>
                  <a:endParaRPr lang="ru-RU" i="1" dirty="0">
                    <a:ln>
                      <a:solidFill>
                        <a:sysClr val="windowText" lastClr="000000"/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257" y="3824770"/>
                  <a:ext cx="908871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Группа 57"/>
            <p:cNvGrpSpPr>
              <a:grpSpLocks noChangeAspect="1"/>
            </p:cNvGrpSpPr>
            <p:nvPr/>
          </p:nvGrpSpPr>
          <p:grpSpPr bwMode="auto">
            <a:xfrm flipH="1">
              <a:off x="6200952" y="4112804"/>
              <a:ext cx="2943510" cy="2592002"/>
              <a:chOff x="1169486" y="3212927"/>
              <a:chExt cx="2334384" cy="2078461"/>
            </a:xfrm>
          </p:grpSpPr>
          <p:grpSp>
            <p:nvGrpSpPr>
              <p:cNvPr id="40" name="Группа 55"/>
              <p:cNvGrpSpPr>
                <a:grpSpLocks/>
              </p:cNvGrpSpPr>
              <p:nvPr/>
            </p:nvGrpSpPr>
            <p:grpSpPr bwMode="auto">
              <a:xfrm>
                <a:off x="1169486" y="3244851"/>
                <a:ext cx="2334384" cy="1981200"/>
                <a:chOff x="1039162" y="3244851"/>
                <a:chExt cx="3953904" cy="1981200"/>
              </a:xfrm>
            </p:grpSpPr>
            <p:sp>
              <p:nvSpPr>
                <p:cNvPr id="58" name="Line 25"/>
                <p:cNvSpPr>
                  <a:spLocks noChangeShapeType="1"/>
                </p:cNvSpPr>
                <p:nvPr/>
              </p:nvSpPr>
              <p:spPr bwMode="auto">
                <a:xfrm>
                  <a:off x="1039162" y="3244851"/>
                  <a:ext cx="3868594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9" name="Line 25"/>
                <p:cNvSpPr>
                  <a:spLocks noChangeShapeType="1"/>
                </p:cNvSpPr>
                <p:nvPr/>
              </p:nvSpPr>
              <p:spPr bwMode="auto">
                <a:xfrm>
                  <a:off x="1039162" y="3397251"/>
                  <a:ext cx="3868594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0" name="Line 25"/>
                <p:cNvSpPr>
                  <a:spLocks noChangeShapeType="1"/>
                </p:cNvSpPr>
                <p:nvPr/>
              </p:nvSpPr>
              <p:spPr bwMode="auto">
                <a:xfrm>
                  <a:off x="1039162" y="3549651"/>
                  <a:ext cx="3868594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1" name="Line 25"/>
                <p:cNvSpPr>
                  <a:spLocks noChangeShapeType="1"/>
                </p:cNvSpPr>
                <p:nvPr/>
              </p:nvSpPr>
              <p:spPr bwMode="auto">
                <a:xfrm>
                  <a:off x="1039162" y="3702051"/>
                  <a:ext cx="3868594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2" name="Line 25"/>
                <p:cNvSpPr>
                  <a:spLocks noChangeShapeType="1"/>
                </p:cNvSpPr>
                <p:nvPr/>
              </p:nvSpPr>
              <p:spPr bwMode="auto">
                <a:xfrm>
                  <a:off x="1039162" y="3854451"/>
                  <a:ext cx="3868594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3" name="Line 25"/>
                <p:cNvSpPr>
                  <a:spLocks noChangeShapeType="1"/>
                </p:cNvSpPr>
                <p:nvPr/>
              </p:nvSpPr>
              <p:spPr bwMode="auto">
                <a:xfrm>
                  <a:off x="1039162" y="4006851"/>
                  <a:ext cx="3868594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4" name="Line 25"/>
                <p:cNvSpPr>
                  <a:spLocks noChangeShapeType="1"/>
                </p:cNvSpPr>
                <p:nvPr/>
              </p:nvSpPr>
              <p:spPr bwMode="auto">
                <a:xfrm>
                  <a:off x="1039162" y="4159251"/>
                  <a:ext cx="3868594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5" name="Line 25"/>
                <p:cNvSpPr>
                  <a:spLocks noChangeShapeType="1"/>
                </p:cNvSpPr>
                <p:nvPr/>
              </p:nvSpPr>
              <p:spPr bwMode="auto">
                <a:xfrm>
                  <a:off x="1076115" y="4311651"/>
                  <a:ext cx="3916951" cy="0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round/>
                  <a:headEnd type="arrow"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6" name="Line 25"/>
                <p:cNvSpPr>
                  <a:spLocks noChangeShapeType="1"/>
                </p:cNvSpPr>
                <p:nvPr/>
              </p:nvSpPr>
              <p:spPr bwMode="auto">
                <a:xfrm>
                  <a:off x="1087523" y="4464051"/>
                  <a:ext cx="3820234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7" name="Line 25"/>
                <p:cNvSpPr>
                  <a:spLocks noChangeShapeType="1"/>
                </p:cNvSpPr>
                <p:nvPr/>
              </p:nvSpPr>
              <p:spPr bwMode="auto">
                <a:xfrm>
                  <a:off x="1087521" y="4616451"/>
                  <a:ext cx="3820234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8" name="Line 25"/>
                <p:cNvSpPr>
                  <a:spLocks noChangeShapeType="1"/>
                </p:cNvSpPr>
                <p:nvPr/>
              </p:nvSpPr>
              <p:spPr bwMode="auto">
                <a:xfrm>
                  <a:off x="1087521" y="4768851"/>
                  <a:ext cx="3820234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9" name="Line 25"/>
                <p:cNvSpPr>
                  <a:spLocks noChangeShapeType="1"/>
                </p:cNvSpPr>
                <p:nvPr/>
              </p:nvSpPr>
              <p:spPr bwMode="auto">
                <a:xfrm>
                  <a:off x="1087521" y="4921251"/>
                  <a:ext cx="3820234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70" name="Line 25"/>
                <p:cNvSpPr>
                  <a:spLocks noChangeShapeType="1"/>
                </p:cNvSpPr>
                <p:nvPr/>
              </p:nvSpPr>
              <p:spPr bwMode="auto">
                <a:xfrm>
                  <a:off x="1039164" y="5073651"/>
                  <a:ext cx="3868592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71" name="Line 25"/>
                <p:cNvSpPr>
                  <a:spLocks noChangeShapeType="1"/>
                </p:cNvSpPr>
                <p:nvPr/>
              </p:nvSpPr>
              <p:spPr bwMode="auto">
                <a:xfrm>
                  <a:off x="1039164" y="5226051"/>
                  <a:ext cx="3868592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41" name="Группа 56"/>
              <p:cNvGrpSpPr>
                <a:grpSpLocks noChangeAspect="1"/>
              </p:cNvGrpSpPr>
              <p:nvPr/>
            </p:nvGrpSpPr>
            <p:grpSpPr bwMode="auto">
              <a:xfrm>
                <a:off x="1348000" y="3212927"/>
                <a:ext cx="2133600" cy="2078461"/>
                <a:chOff x="1357290" y="3268971"/>
                <a:chExt cx="2133600" cy="3175899"/>
              </a:xfrm>
            </p:grpSpPr>
            <p:sp>
              <p:nvSpPr>
                <p:cNvPr id="42" name="Line 22"/>
                <p:cNvSpPr>
                  <a:spLocks noChangeShapeType="1"/>
                </p:cNvSpPr>
                <p:nvPr/>
              </p:nvSpPr>
              <p:spPr bwMode="auto">
                <a:xfrm>
                  <a:off x="2424090" y="3268971"/>
                  <a:ext cx="0" cy="3175899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round/>
                  <a:headEnd type="arrow"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3" name="Line 22"/>
                <p:cNvSpPr>
                  <a:spLocks noChangeShapeType="1"/>
                </p:cNvSpPr>
                <p:nvPr/>
              </p:nvSpPr>
              <p:spPr bwMode="auto">
                <a:xfrm>
                  <a:off x="1357290" y="3313426"/>
                  <a:ext cx="0" cy="304357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" name="Line 22"/>
                <p:cNvSpPr>
                  <a:spLocks noChangeShapeType="1"/>
                </p:cNvSpPr>
                <p:nvPr/>
              </p:nvSpPr>
              <p:spPr bwMode="auto">
                <a:xfrm>
                  <a:off x="1509690" y="3305692"/>
                  <a:ext cx="0" cy="3043569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>
                  <a:off x="1662090" y="3313426"/>
                  <a:ext cx="0" cy="304357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6" name="Line 22"/>
                <p:cNvSpPr>
                  <a:spLocks noChangeShapeType="1"/>
                </p:cNvSpPr>
                <p:nvPr/>
              </p:nvSpPr>
              <p:spPr bwMode="auto">
                <a:xfrm>
                  <a:off x="1814490" y="3313426"/>
                  <a:ext cx="0" cy="304357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7" name="Line 22"/>
                <p:cNvSpPr>
                  <a:spLocks noChangeShapeType="1"/>
                </p:cNvSpPr>
                <p:nvPr/>
              </p:nvSpPr>
              <p:spPr bwMode="auto">
                <a:xfrm>
                  <a:off x="1966890" y="3313426"/>
                  <a:ext cx="0" cy="304357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8" name="Line 22"/>
                <p:cNvSpPr>
                  <a:spLocks noChangeShapeType="1"/>
                </p:cNvSpPr>
                <p:nvPr/>
              </p:nvSpPr>
              <p:spPr bwMode="auto">
                <a:xfrm>
                  <a:off x="2119290" y="3313426"/>
                  <a:ext cx="0" cy="304357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9" name="Line 22"/>
                <p:cNvSpPr>
                  <a:spLocks noChangeShapeType="1"/>
                </p:cNvSpPr>
                <p:nvPr/>
              </p:nvSpPr>
              <p:spPr bwMode="auto">
                <a:xfrm>
                  <a:off x="2271690" y="3313426"/>
                  <a:ext cx="0" cy="304357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0" name="Line 22"/>
                <p:cNvSpPr>
                  <a:spLocks noChangeShapeType="1"/>
                </p:cNvSpPr>
                <p:nvPr/>
              </p:nvSpPr>
              <p:spPr bwMode="auto">
                <a:xfrm>
                  <a:off x="2576490" y="3313425"/>
                  <a:ext cx="0" cy="304357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1" name="Line 22"/>
                <p:cNvSpPr>
                  <a:spLocks noChangeShapeType="1"/>
                </p:cNvSpPr>
                <p:nvPr/>
              </p:nvSpPr>
              <p:spPr bwMode="auto">
                <a:xfrm>
                  <a:off x="2728890" y="3313425"/>
                  <a:ext cx="0" cy="304357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" name="Line 22"/>
                <p:cNvSpPr>
                  <a:spLocks noChangeShapeType="1"/>
                </p:cNvSpPr>
                <p:nvPr/>
              </p:nvSpPr>
              <p:spPr bwMode="auto">
                <a:xfrm>
                  <a:off x="2881290" y="3313425"/>
                  <a:ext cx="0" cy="304357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4" name="Line 22"/>
                <p:cNvSpPr>
                  <a:spLocks noChangeShapeType="1"/>
                </p:cNvSpPr>
                <p:nvPr/>
              </p:nvSpPr>
              <p:spPr bwMode="auto">
                <a:xfrm>
                  <a:off x="3033690" y="3313425"/>
                  <a:ext cx="0" cy="304357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5" name="Line 22"/>
                <p:cNvSpPr>
                  <a:spLocks noChangeShapeType="1"/>
                </p:cNvSpPr>
                <p:nvPr/>
              </p:nvSpPr>
              <p:spPr bwMode="auto">
                <a:xfrm>
                  <a:off x="3186090" y="3313425"/>
                  <a:ext cx="0" cy="304357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6" name="Line 22"/>
                <p:cNvSpPr>
                  <a:spLocks noChangeShapeType="1"/>
                </p:cNvSpPr>
                <p:nvPr/>
              </p:nvSpPr>
              <p:spPr bwMode="auto">
                <a:xfrm>
                  <a:off x="3338490" y="3313425"/>
                  <a:ext cx="0" cy="304357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7" name="Line 22"/>
                <p:cNvSpPr>
                  <a:spLocks noChangeShapeType="1"/>
                </p:cNvSpPr>
                <p:nvPr/>
              </p:nvSpPr>
              <p:spPr bwMode="auto">
                <a:xfrm>
                  <a:off x="3490890" y="3313425"/>
                  <a:ext cx="0" cy="304357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9076082" y="5367532"/>
                  <a:ext cx="6201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oMath>
                    </m:oMathPara>
                  </a14:m>
                  <a:endParaRPr lang="ru-RU" dirty="0">
                    <a:ln>
                      <a:solidFill>
                        <a:sysClr val="windowText" lastClr="000000"/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6082" y="5367532"/>
                  <a:ext cx="620118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96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1" name="Прямая соединительная линия 80"/>
          <p:cNvCxnSpPr/>
          <p:nvPr/>
        </p:nvCxnSpPr>
        <p:spPr>
          <a:xfrm flipH="1">
            <a:off x="6064417" y="4730862"/>
            <a:ext cx="1936800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Скругленный прямоугольник 78"/>
          <p:cNvSpPr/>
          <p:nvPr/>
        </p:nvSpPr>
        <p:spPr>
          <a:xfrm>
            <a:off x="58083" y="404664"/>
            <a:ext cx="9000000" cy="1296144"/>
          </a:xfrm>
          <a:prstGeom prst="roundRect">
            <a:avLst/>
          </a:prstGeom>
          <a:solidFill>
            <a:srgbClr val="FFE8C5"/>
          </a:solidFill>
          <a:ln w="28575"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954" y="517727"/>
                <a:ext cx="9107558" cy="1111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) Решите уравнение </m:t>
                      </m:r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20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+4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20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+3</m:t>
                      </m:r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200" b="0" i="1" dirty="0" smtClean="0">
                  <a:latin typeface="Cambria Math"/>
                </a:endParaRP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б) Укажите корни этого уравнения, принадлежащие отрезку 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5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4" y="517727"/>
                <a:ext cx="9107558" cy="11110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41392" y="-27384"/>
                <a:ext cx="1894703" cy="43088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Задание 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№13.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392" y="-27384"/>
                <a:ext cx="1894703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608" b="-10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63356" y="1772816"/>
                <a:ext cx="150073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Р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ешение.  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56" y="1772816"/>
                <a:ext cx="1500732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-15721" y="3107747"/>
                <a:ext cx="5595833" cy="47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20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−4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20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+3</m:t>
                      </m:r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ru-RU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20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721" y="3107747"/>
                <a:ext cx="5595833" cy="4708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360" y="2204864"/>
                <a:ext cx="5145704" cy="470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) </m:t>
                      </m:r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in</m:t>
                              </m:r>
                            </m:e>
                            <m:sup>
                              <m:r>
                                <a:rPr lang="en-US" sz="2200" b="0" i="0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20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3</m:t>
                      </m:r>
                      <m:func>
                        <m:funcPr>
                          <m:ctrlP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" y="2204864"/>
                <a:ext cx="5145704" cy="47083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0" y="3933056"/>
                <a:ext cx="4638941" cy="49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ru-RU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200" b="0" i="0" smtClean="0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20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−4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func>
                            <m:funcPr>
                              <m:ctrlP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20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+3</m:t>
                          </m:r>
                        </m:e>
                      </m:d>
                      <m:r>
                        <a:rPr lang="ru-RU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2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33056"/>
                <a:ext cx="4638941" cy="4979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435960" y="1747232"/>
            <a:ext cx="2139252" cy="508121"/>
            <a:chOff x="5214233" y="2001293"/>
            <a:chExt cx="2139252" cy="508121"/>
          </a:xfrm>
        </p:grpSpPr>
        <p:sp>
          <p:nvSpPr>
            <p:cNvPr id="28" name="AutoShape 62"/>
            <p:cNvSpPr>
              <a:spLocks noChangeArrowheads="1"/>
            </p:cNvSpPr>
            <p:nvPr/>
          </p:nvSpPr>
          <p:spPr bwMode="auto">
            <a:xfrm flipH="1">
              <a:off x="5214233" y="2001293"/>
              <a:ext cx="2139252" cy="508121"/>
            </a:xfrm>
            <a:prstGeom prst="wedgeEllipseCallout">
              <a:avLst>
                <a:gd name="adj1" fmla="val -49197"/>
                <a:gd name="adj2" fmla="val 73625"/>
              </a:avLst>
            </a:prstGeom>
            <a:ln w="19050">
              <a:solidFill>
                <a:srgbClr val="0000FF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ru-RU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 flipH="1">
                  <a:off x="5236880" y="2073300"/>
                  <a:ext cx="2116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ru-RU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1−</m:t>
                        </m:r>
                        <m:func>
                          <m:funcPr>
                            <m:ctrlPr>
                              <a:rPr lang="en-US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oMath>
                    </m:oMathPara>
                  </a14:m>
                  <a:endParaRPr lang="ru-RU" i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236880" y="2073300"/>
                  <a:ext cx="2116605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-18135" y="4893359"/>
                <a:ext cx="2443682" cy="706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n>
                                    <a:solidFill>
                                      <a:srgbClr val="0027A4"/>
                                    </a:solidFill>
                                  </a:ln>
                                  <a:solidFill>
                                    <a:srgbClr val="0027A4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ru-RU" sz="2200" i="1" smtClean="0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=0</m:t>
                                  </m:r>
                                </m:e>
                              </m:func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            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200" i="1">
                                          <a:ln>
                                            <a:solidFill>
                                              <a:srgbClr val="0066FF"/>
                                            </a:solidFill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n>
                                            <a:solidFill>
                                              <a:srgbClr val="0066FF"/>
                                            </a:solidFill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66FF"/>
                                            </a:solidFill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ru-RU" sz="220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=0</m:t>
                              </m:r>
                            </m:e>
                          </m:eqArr>
                          <m:r>
                            <m:rPr>
                              <m:nor/>
                            </m:rPr>
                            <a:rPr lang="en-US" sz="2200" i="1" dirty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135" y="4893359"/>
                <a:ext cx="2443682" cy="70602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-36512" y="3501008"/>
                <a:ext cx="4497752" cy="47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20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−4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20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+3</m:t>
                      </m:r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ru-RU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0 </m:t>
                      </m:r>
                    </m:oMath>
                  </m:oMathPara>
                </a14:m>
                <a:endParaRPr lang="ru-RU" sz="220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501008"/>
                <a:ext cx="4497752" cy="47083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4345119"/>
                <a:ext cx="3312368" cy="564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sSup>
                        <m:sSupPr>
                          <m:ctrlPr>
                            <a:rPr lang="en-US" sz="220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200" i="1">
                                          <a:ln>
                                            <a:solidFill>
                                              <a:srgbClr val="0066FF"/>
                                            </a:solidFill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n>
                                            <a:solidFill>
                                              <a:srgbClr val="0066FF"/>
                                            </a:solidFill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66FF"/>
                                            </a:solidFill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=0</m:t>
                      </m:r>
                      <m:r>
                        <a:rPr lang="en-US" sz="220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2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45119"/>
                <a:ext cx="3312368" cy="56483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0" y="5644979"/>
                <a:ext cx="1635769" cy="1168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n>
                                    <a:solidFill>
                                      <a:srgbClr val="0027A4"/>
                                    </a:solidFill>
                                  </a:ln>
                                  <a:solidFill>
                                    <a:srgbClr val="0027A4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ru-RU" sz="2200" i="1" smtClean="0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=0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</m:e>
                              </m:func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200" i="1" smtClean="0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ru-RU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200" i="1" smtClean="0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200" i="1">
                                          <a:ln>
                                            <a:solidFill>
                                              <a:srgbClr val="0066FF"/>
                                            </a:solidFill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66FF"/>
                                            </a:solidFill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44979"/>
                <a:ext cx="1635769" cy="116839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212364" y="4986266"/>
                <a:ext cx="3001869" cy="1679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n>
                                    <a:solidFill>
                                      <a:srgbClr val="0027A4"/>
                                    </a:solidFill>
                                  </a:ln>
                                  <a:solidFill>
                                    <a:srgbClr val="0027A4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ℤ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.                </m:t>
                              </m:r>
                            </m:e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200" i="1" smtClean="0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200" i="1" smtClean="0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ℤ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.     </m:t>
                              </m:r>
                            </m: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ℤ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364" y="4986266"/>
                <a:ext cx="3001869" cy="167937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Овал 72"/>
          <p:cNvSpPr/>
          <p:nvPr/>
        </p:nvSpPr>
        <p:spPr>
          <a:xfrm>
            <a:off x="6050701" y="3789191"/>
            <a:ext cx="1923257" cy="1901909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6741196" y="465140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196" y="4651401"/>
                <a:ext cx="365806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6636044" y="3938013"/>
                <a:ext cx="442044" cy="544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sz="140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400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044" y="3938013"/>
                <a:ext cx="442044" cy="54412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5715654" y="4395073"/>
                <a:ext cx="43217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654" y="4395073"/>
                <a:ext cx="432172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ямоугольник 83"/>
              <p:cNvSpPr/>
              <p:nvPr/>
            </p:nvSpPr>
            <p:spPr>
              <a:xfrm>
                <a:off x="7885233" y="4414963"/>
                <a:ext cx="5377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ru-RU" b="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4" name="Прямоугольник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233" y="4414963"/>
                <a:ext cx="537780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Line 22"/>
          <p:cNvSpPr>
            <a:spLocks noChangeShapeType="1"/>
          </p:cNvSpPr>
          <p:nvPr/>
        </p:nvSpPr>
        <p:spPr bwMode="auto">
          <a:xfrm flipH="1">
            <a:off x="8559672" y="3393261"/>
            <a:ext cx="0" cy="2484000"/>
          </a:xfrm>
          <a:prstGeom prst="line">
            <a:avLst/>
          </a:prstGeom>
          <a:noFill/>
          <a:ln w="3175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flipH="1">
            <a:off x="6435069" y="3966966"/>
            <a:ext cx="1152000" cy="0"/>
          </a:xfrm>
          <a:prstGeom prst="line">
            <a:avLst/>
          </a:prstGeom>
          <a:ln w="19050">
            <a:solidFill>
              <a:srgbClr val="0066F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H="1">
            <a:off x="6042203" y="4727184"/>
            <a:ext cx="1936800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549664" y="3494527"/>
                <a:ext cx="378757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664" y="3494527"/>
                <a:ext cx="378757" cy="56477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6042203" y="3406744"/>
                <a:ext cx="50699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ru-RU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203" y="3406744"/>
                <a:ext cx="506998" cy="6127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я соединительная линия 71"/>
          <p:cNvCxnSpPr/>
          <p:nvPr/>
        </p:nvCxnSpPr>
        <p:spPr>
          <a:xfrm rot="10800000" flipH="1">
            <a:off x="6994949" y="3971368"/>
            <a:ext cx="72000" cy="0"/>
          </a:xfrm>
          <a:prstGeom prst="line">
            <a:avLst/>
          </a:prstGeom>
          <a:ln w="127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8932" y="2675699"/>
                <a:ext cx="5355156" cy="47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20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20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+3</m:t>
                      </m:r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ru-RU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20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" y="2675699"/>
                <a:ext cx="5355156" cy="47083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34755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6" grpId="0"/>
      <p:bldP spid="77" grpId="0"/>
      <p:bldP spid="80" grpId="0"/>
      <p:bldP spid="31" grpId="0"/>
      <p:bldP spid="25" grpId="0"/>
      <p:bldP spid="26" grpId="0"/>
      <p:bldP spid="30" grpId="0"/>
      <p:bldP spid="35" grpId="0"/>
      <p:bldP spid="73" grpId="0" animBg="1"/>
      <p:bldP spid="74" grpId="0"/>
      <p:bldP spid="75" grpId="0"/>
      <p:bldP spid="83" grpId="0"/>
      <p:bldP spid="84" grpId="0"/>
      <p:bldP spid="85" grpId="0" animBg="1"/>
      <p:bldP spid="4" grpId="0"/>
      <p:bldP spid="94" grpId="0"/>
      <p:bldP spid="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9" t="33048" r="41185" b="110"/>
          <a:stretch/>
        </p:blipFill>
        <p:spPr>
          <a:xfrm>
            <a:off x="4799479" y="234464"/>
            <a:ext cx="4100238" cy="5747375"/>
          </a:xfrm>
          <a:prstGeom prst="rect">
            <a:avLst/>
          </a:prstGeom>
        </p:spPr>
      </p:pic>
      <p:sp>
        <p:nvSpPr>
          <p:cNvPr id="90" name="Полилиния 89"/>
          <p:cNvSpPr/>
          <p:nvPr/>
        </p:nvSpPr>
        <p:spPr>
          <a:xfrm>
            <a:off x="4787139" y="63062"/>
            <a:ext cx="4251870" cy="5844530"/>
          </a:xfrm>
          <a:custGeom>
            <a:avLst/>
            <a:gdLst>
              <a:gd name="connsiteX0" fmla="*/ 804364 w 4251870"/>
              <a:gd name="connsiteY0" fmla="*/ 5822731 h 5844530"/>
              <a:gd name="connsiteX1" fmla="*/ 636199 w 4251870"/>
              <a:gd name="connsiteY1" fmla="*/ 5822731 h 5844530"/>
              <a:gd name="connsiteX2" fmla="*/ 184254 w 4251870"/>
              <a:gd name="connsiteY2" fmla="*/ 5812221 h 5844530"/>
              <a:gd name="connsiteX3" fmla="*/ 16089 w 4251870"/>
              <a:gd name="connsiteY3" fmla="*/ 5812221 h 5844530"/>
              <a:gd name="connsiteX4" fmla="*/ 5578 w 4251870"/>
              <a:gd name="connsiteY4" fmla="*/ 5801710 h 5844530"/>
              <a:gd name="connsiteX5" fmla="*/ 5578 w 4251870"/>
              <a:gd name="connsiteY5" fmla="*/ 5612524 h 5844530"/>
              <a:gd name="connsiteX6" fmla="*/ 37109 w 4251870"/>
              <a:gd name="connsiteY6" fmla="*/ 3951890 h 5844530"/>
              <a:gd name="connsiteX7" fmla="*/ 26599 w 4251870"/>
              <a:gd name="connsiteY7" fmla="*/ 1366345 h 5844530"/>
              <a:gd name="connsiteX8" fmla="*/ 5578 w 4251870"/>
              <a:gd name="connsiteY8" fmla="*/ 199697 h 5844530"/>
              <a:gd name="connsiteX9" fmla="*/ 5578 w 4251870"/>
              <a:gd name="connsiteY9" fmla="*/ 10510 h 5844530"/>
              <a:gd name="connsiteX10" fmla="*/ 5578 w 4251870"/>
              <a:gd name="connsiteY10" fmla="*/ 10510 h 5844530"/>
              <a:gd name="connsiteX11" fmla="*/ 299868 w 4251870"/>
              <a:gd name="connsiteY11" fmla="*/ 10510 h 5844530"/>
              <a:gd name="connsiteX12" fmla="*/ 2391427 w 4251870"/>
              <a:gd name="connsiteY12" fmla="*/ 0 h 5844530"/>
              <a:gd name="connsiteX13" fmla="*/ 3988999 w 4251870"/>
              <a:gd name="connsiteY13" fmla="*/ 21021 h 5844530"/>
              <a:gd name="connsiteX14" fmla="*/ 4188695 w 4251870"/>
              <a:gd name="connsiteY14" fmla="*/ 21021 h 5844530"/>
              <a:gd name="connsiteX15" fmla="*/ 4188695 w 4251870"/>
              <a:gd name="connsiteY15" fmla="*/ 21021 h 5844530"/>
              <a:gd name="connsiteX16" fmla="*/ 4209716 w 4251870"/>
              <a:gd name="connsiteY16" fmla="*/ 63062 h 5844530"/>
              <a:gd name="connsiteX17" fmla="*/ 4209716 w 4251870"/>
              <a:gd name="connsiteY17" fmla="*/ 388883 h 5844530"/>
              <a:gd name="connsiteX18" fmla="*/ 4220227 w 4251870"/>
              <a:gd name="connsiteY18" fmla="*/ 1376855 h 5844530"/>
              <a:gd name="connsiteX19" fmla="*/ 4220227 w 4251870"/>
              <a:gd name="connsiteY19" fmla="*/ 3100552 h 5844530"/>
              <a:gd name="connsiteX20" fmla="*/ 4230737 w 4251870"/>
              <a:gd name="connsiteY20" fmla="*/ 4666593 h 5844530"/>
              <a:gd name="connsiteX21" fmla="*/ 4230737 w 4251870"/>
              <a:gd name="connsiteY21" fmla="*/ 5696607 h 5844530"/>
              <a:gd name="connsiteX22" fmla="*/ 4251758 w 4251870"/>
              <a:gd name="connsiteY22" fmla="*/ 5822731 h 5844530"/>
              <a:gd name="connsiteX23" fmla="*/ 4220227 w 4251870"/>
              <a:gd name="connsiteY23" fmla="*/ 5833241 h 5844530"/>
              <a:gd name="connsiteX24" fmla="*/ 4073082 w 4251870"/>
              <a:gd name="connsiteY24" fmla="*/ 5822731 h 5844530"/>
              <a:gd name="connsiteX25" fmla="*/ 3757771 w 4251870"/>
              <a:gd name="connsiteY25" fmla="*/ 5833241 h 5844530"/>
              <a:gd name="connsiteX26" fmla="*/ 3663178 w 4251870"/>
              <a:gd name="connsiteY26" fmla="*/ 5843752 h 5844530"/>
              <a:gd name="connsiteX27" fmla="*/ 3642158 w 4251870"/>
              <a:gd name="connsiteY27" fmla="*/ 5843752 h 5844530"/>
              <a:gd name="connsiteX28" fmla="*/ 3642158 w 4251870"/>
              <a:gd name="connsiteY28" fmla="*/ 5843752 h 5844530"/>
              <a:gd name="connsiteX29" fmla="*/ 3621137 w 4251870"/>
              <a:gd name="connsiteY29" fmla="*/ 5780690 h 5844530"/>
              <a:gd name="connsiteX30" fmla="*/ 3526544 w 4251870"/>
              <a:gd name="connsiteY30" fmla="*/ 5528441 h 5844530"/>
              <a:gd name="connsiteX31" fmla="*/ 3410930 w 4251870"/>
              <a:gd name="connsiteY31" fmla="*/ 5108028 h 5844530"/>
              <a:gd name="connsiteX32" fmla="*/ 3253275 w 4251870"/>
              <a:gd name="connsiteY32" fmla="*/ 4624552 h 5844530"/>
              <a:gd name="connsiteX33" fmla="*/ 3022047 w 4251870"/>
              <a:gd name="connsiteY33" fmla="*/ 4035972 h 5844530"/>
              <a:gd name="connsiteX34" fmla="*/ 2759289 w 4251870"/>
              <a:gd name="connsiteY34" fmla="*/ 3489435 h 5844530"/>
              <a:gd name="connsiteX35" fmla="*/ 2559592 w 4251870"/>
              <a:gd name="connsiteY35" fmla="*/ 3247697 h 5844530"/>
              <a:gd name="connsiteX36" fmla="*/ 2401937 w 4251870"/>
              <a:gd name="connsiteY36" fmla="*/ 3132083 h 5844530"/>
              <a:gd name="connsiteX37" fmla="*/ 2233771 w 4251870"/>
              <a:gd name="connsiteY37" fmla="*/ 3090041 h 5844530"/>
              <a:gd name="connsiteX38" fmla="*/ 2181220 w 4251870"/>
              <a:gd name="connsiteY38" fmla="*/ 3090041 h 5844530"/>
              <a:gd name="connsiteX39" fmla="*/ 2034075 w 4251870"/>
              <a:gd name="connsiteY39" fmla="*/ 3132083 h 5844530"/>
              <a:gd name="connsiteX40" fmla="*/ 1928971 w 4251870"/>
              <a:gd name="connsiteY40" fmla="*/ 3226676 h 5844530"/>
              <a:gd name="connsiteX41" fmla="*/ 1760806 w 4251870"/>
              <a:gd name="connsiteY41" fmla="*/ 3394841 h 5844530"/>
              <a:gd name="connsiteX42" fmla="*/ 1613661 w 4251870"/>
              <a:gd name="connsiteY42" fmla="*/ 3678621 h 5844530"/>
              <a:gd name="connsiteX43" fmla="*/ 1424475 w 4251870"/>
              <a:gd name="connsiteY43" fmla="*/ 4099035 h 5844530"/>
              <a:gd name="connsiteX44" fmla="*/ 1130185 w 4251870"/>
              <a:gd name="connsiteY44" fmla="*/ 4897821 h 5844530"/>
              <a:gd name="connsiteX45" fmla="*/ 972530 w 4251870"/>
              <a:gd name="connsiteY45" fmla="*/ 5349766 h 5844530"/>
              <a:gd name="connsiteX46" fmla="*/ 856916 w 4251870"/>
              <a:gd name="connsiteY46" fmla="*/ 5707117 h 5844530"/>
              <a:gd name="connsiteX47" fmla="*/ 804364 w 4251870"/>
              <a:gd name="connsiteY47" fmla="*/ 5822731 h 584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251870" h="5844530">
                <a:moveTo>
                  <a:pt x="804364" y="5822731"/>
                </a:moveTo>
                <a:lnTo>
                  <a:pt x="636199" y="5822731"/>
                </a:lnTo>
                <a:lnTo>
                  <a:pt x="184254" y="5812221"/>
                </a:lnTo>
                <a:cubicBezTo>
                  <a:pt x="80902" y="5810469"/>
                  <a:pt x="45868" y="5813973"/>
                  <a:pt x="16089" y="5812221"/>
                </a:cubicBezTo>
                <a:cubicBezTo>
                  <a:pt x="-13690" y="5810469"/>
                  <a:pt x="7330" y="5834993"/>
                  <a:pt x="5578" y="5801710"/>
                </a:cubicBezTo>
                <a:cubicBezTo>
                  <a:pt x="3826" y="5768427"/>
                  <a:pt x="323" y="5920827"/>
                  <a:pt x="5578" y="5612524"/>
                </a:cubicBezTo>
                <a:cubicBezTo>
                  <a:pt x="10833" y="5304221"/>
                  <a:pt x="33606" y="4659586"/>
                  <a:pt x="37109" y="3951890"/>
                </a:cubicBezTo>
                <a:cubicBezTo>
                  <a:pt x="40612" y="3244194"/>
                  <a:pt x="31854" y="1991710"/>
                  <a:pt x="26599" y="1366345"/>
                </a:cubicBezTo>
                <a:cubicBezTo>
                  <a:pt x="21344" y="740980"/>
                  <a:pt x="9081" y="425669"/>
                  <a:pt x="5578" y="199697"/>
                </a:cubicBezTo>
                <a:cubicBezTo>
                  <a:pt x="2075" y="-26275"/>
                  <a:pt x="5578" y="10510"/>
                  <a:pt x="5578" y="10510"/>
                </a:cubicBezTo>
                <a:lnTo>
                  <a:pt x="5578" y="10510"/>
                </a:lnTo>
                <a:lnTo>
                  <a:pt x="299868" y="10510"/>
                </a:lnTo>
                <a:lnTo>
                  <a:pt x="2391427" y="0"/>
                </a:lnTo>
                <a:cubicBezTo>
                  <a:pt x="3006282" y="1752"/>
                  <a:pt x="3689454" y="17518"/>
                  <a:pt x="3988999" y="21021"/>
                </a:cubicBezTo>
                <a:cubicBezTo>
                  <a:pt x="4288544" y="24524"/>
                  <a:pt x="4188695" y="21021"/>
                  <a:pt x="4188695" y="21021"/>
                </a:cubicBezTo>
                <a:lnTo>
                  <a:pt x="4188695" y="21021"/>
                </a:lnTo>
                <a:cubicBezTo>
                  <a:pt x="4192198" y="28028"/>
                  <a:pt x="4206213" y="1752"/>
                  <a:pt x="4209716" y="63062"/>
                </a:cubicBezTo>
                <a:cubicBezTo>
                  <a:pt x="4213219" y="124372"/>
                  <a:pt x="4207964" y="169918"/>
                  <a:pt x="4209716" y="388883"/>
                </a:cubicBezTo>
                <a:cubicBezTo>
                  <a:pt x="4211468" y="607848"/>
                  <a:pt x="4218475" y="924910"/>
                  <a:pt x="4220227" y="1376855"/>
                </a:cubicBezTo>
                <a:cubicBezTo>
                  <a:pt x="4221979" y="1828800"/>
                  <a:pt x="4218475" y="2552262"/>
                  <a:pt x="4220227" y="3100552"/>
                </a:cubicBezTo>
                <a:cubicBezTo>
                  <a:pt x="4221979" y="3648842"/>
                  <a:pt x="4228985" y="4233917"/>
                  <a:pt x="4230737" y="4666593"/>
                </a:cubicBezTo>
                <a:cubicBezTo>
                  <a:pt x="4232489" y="5099269"/>
                  <a:pt x="4227234" y="5503917"/>
                  <a:pt x="4230737" y="5696607"/>
                </a:cubicBezTo>
                <a:cubicBezTo>
                  <a:pt x="4234240" y="5889297"/>
                  <a:pt x="4253510" y="5799959"/>
                  <a:pt x="4251758" y="5822731"/>
                </a:cubicBezTo>
                <a:cubicBezTo>
                  <a:pt x="4250006" y="5845503"/>
                  <a:pt x="4250006" y="5833241"/>
                  <a:pt x="4220227" y="5833241"/>
                </a:cubicBezTo>
                <a:cubicBezTo>
                  <a:pt x="4190448" y="5833241"/>
                  <a:pt x="4150158" y="5822731"/>
                  <a:pt x="4073082" y="5822731"/>
                </a:cubicBezTo>
                <a:cubicBezTo>
                  <a:pt x="3996006" y="5822731"/>
                  <a:pt x="3826088" y="5829738"/>
                  <a:pt x="3757771" y="5833241"/>
                </a:cubicBezTo>
                <a:cubicBezTo>
                  <a:pt x="3689454" y="5836745"/>
                  <a:pt x="3682447" y="5842000"/>
                  <a:pt x="3663178" y="5843752"/>
                </a:cubicBezTo>
                <a:cubicBezTo>
                  <a:pt x="3643909" y="5845504"/>
                  <a:pt x="3642158" y="5843752"/>
                  <a:pt x="3642158" y="5843752"/>
                </a:cubicBezTo>
                <a:lnTo>
                  <a:pt x="3642158" y="5843752"/>
                </a:lnTo>
                <a:cubicBezTo>
                  <a:pt x="3638655" y="5833242"/>
                  <a:pt x="3640406" y="5833242"/>
                  <a:pt x="3621137" y="5780690"/>
                </a:cubicBezTo>
                <a:cubicBezTo>
                  <a:pt x="3601868" y="5728138"/>
                  <a:pt x="3561579" y="5640551"/>
                  <a:pt x="3526544" y="5528441"/>
                </a:cubicBezTo>
                <a:cubicBezTo>
                  <a:pt x="3491509" y="5416331"/>
                  <a:pt x="3456475" y="5258676"/>
                  <a:pt x="3410930" y="5108028"/>
                </a:cubicBezTo>
                <a:cubicBezTo>
                  <a:pt x="3365385" y="4957380"/>
                  <a:pt x="3318089" y="4803228"/>
                  <a:pt x="3253275" y="4624552"/>
                </a:cubicBezTo>
                <a:cubicBezTo>
                  <a:pt x="3188461" y="4445876"/>
                  <a:pt x="3104378" y="4225158"/>
                  <a:pt x="3022047" y="4035972"/>
                </a:cubicBezTo>
                <a:cubicBezTo>
                  <a:pt x="2939716" y="3846786"/>
                  <a:pt x="2836365" y="3620814"/>
                  <a:pt x="2759289" y="3489435"/>
                </a:cubicBezTo>
                <a:cubicBezTo>
                  <a:pt x="2682213" y="3358056"/>
                  <a:pt x="2619151" y="3307256"/>
                  <a:pt x="2559592" y="3247697"/>
                </a:cubicBezTo>
                <a:cubicBezTo>
                  <a:pt x="2500033" y="3188138"/>
                  <a:pt x="2456240" y="3158359"/>
                  <a:pt x="2401937" y="3132083"/>
                </a:cubicBezTo>
                <a:cubicBezTo>
                  <a:pt x="2347634" y="3105807"/>
                  <a:pt x="2270557" y="3097048"/>
                  <a:pt x="2233771" y="3090041"/>
                </a:cubicBezTo>
                <a:cubicBezTo>
                  <a:pt x="2196985" y="3083034"/>
                  <a:pt x="2214503" y="3083034"/>
                  <a:pt x="2181220" y="3090041"/>
                </a:cubicBezTo>
                <a:cubicBezTo>
                  <a:pt x="2147937" y="3097048"/>
                  <a:pt x="2076116" y="3109311"/>
                  <a:pt x="2034075" y="3132083"/>
                </a:cubicBezTo>
                <a:cubicBezTo>
                  <a:pt x="1992034" y="3154855"/>
                  <a:pt x="1974516" y="3182883"/>
                  <a:pt x="1928971" y="3226676"/>
                </a:cubicBezTo>
                <a:cubicBezTo>
                  <a:pt x="1883426" y="3270469"/>
                  <a:pt x="1813358" y="3319517"/>
                  <a:pt x="1760806" y="3394841"/>
                </a:cubicBezTo>
                <a:cubicBezTo>
                  <a:pt x="1708254" y="3470165"/>
                  <a:pt x="1669716" y="3561255"/>
                  <a:pt x="1613661" y="3678621"/>
                </a:cubicBezTo>
                <a:cubicBezTo>
                  <a:pt x="1557606" y="3795987"/>
                  <a:pt x="1505054" y="3895835"/>
                  <a:pt x="1424475" y="4099035"/>
                </a:cubicBezTo>
                <a:cubicBezTo>
                  <a:pt x="1343896" y="4302235"/>
                  <a:pt x="1205509" y="4689366"/>
                  <a:pt x="1130185" y="4897821"/>
                </a:cubicBezTo>
                <a:cubicBezTo>
                  <a:pt x="1054861" y="5106276"/>
                  <a:pt x="1018075" y="5214883"/>
                  <a:pt x="972530" y="5349766"/>
                </a:cubicBezTo>
                <a:cubicBezTo>
                  <a:pt x="926985" y="5484649"/>
                  <a:pt x="879689" y="5633545"/>
                  <a:pt x="856916" y="5707117"/>
                </a:cubicBezTo>
                <a:cubicBezTo>
                  <a:pt x="834144" y="5780689"/>
                  <a:pt x="835019" y="5785944"/>
                  <a:pt x="804364" y="5822731"/>
                </a:cubicBezTo>
                <a:close/>
              </a:path>
            </a:pathLst>
          </a:custGeom>
          <a:solidFill>
            <a:srgbClr val="C1E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26162"/>
                <a:ext cx="2458109" cy="1584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=−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               </m:t>
                                      </m:r>
                                    </m:e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3399FF"/>
                                            </a:solidFill>
                                          </a:ln>
                                          <a:solidFill>
                                            <a:srgbClr val="3399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3399FF"/>
                                            </a:solidFill>
                                          </a:ln>
                                          <a:solidFill>
                                            <a:srgbClr val="3399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≥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3399FF"/>
                                            </a:solidFill>
                                          </a:ln>
                                          <a:solidFill>
                                            <a:srgbClr val="3399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200" i="1">
                                              <a:ln>
                                                <a:solidFill>
                                                  <a:srgbClr val="3399FF"/>
                                                </a:solidFill>
                                              </a:ln>
                                              <a:solidFill>
                                                <a:srgbClr val="3399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2200" i="1">
                                              <a:ln>
                                                <a:solidFill>
                                                  <a:srgbClr val="3399FF"/>
                                                </a:solidFill>
                                              </a:ln>
                                              <a:solidFill>
                                                <a:srgbClr val="3399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ru-RU" sz="2200" i="1">
                                              <a:ln>
                                                <a:solidFill>
                                                  <a:srgbClr val="3399FF"/>
                                                </a:solidFill>
                                              </a:ln>
                                              <a:solidFill>
                                                <a:srgbClr val="3399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ln>
                                                <a:solidFill>
                                                  <a:srgbClr val="3399FF"/>
                                                </a:solidFill>
                                              </a:ln>
                                              <a:solidFill>
                                                <a:srgbClr val="3399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i="1">
                                              <a:ln>
                                                <a:solidFill>
                                                  <a:srgbClr val="3399FF"/>
                                                </a:solidFill>
                                              </a:ln>
                                              <a:solidFill>
                                                <a:srgbClr val="3399FF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sz="2200" i="1">
                                              <a:ln>
                                                <a:solidFill>
                                                  <a:srgbClr val="3399FF"/>
                                                </a:solidFill>
                                              </a:ln>
                                              <a:solidFill>
                                                <a:srgbClr val="3399FF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3399FF"/>
                                            </a:solidFill>
                                          </a:ln>
                                          <a:solidFill>
                                            <a:srgbClr val="3399FF"/>
                                          </a:solidFill>
                                          <a:latin typeface="Cambria Math"/>
                                        </a:rPr>
                                        <m:t>+2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3399FF"/>
                                            </a:solidFill>
                                          </a:ln>
                                          <a:solidFill>
                                            <a:srgbClr val="3399FF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eqArr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2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CC00CC"/>
                                            </a:solidFill>
                                          </a:ln>
                                          <a:solidFill>
                                            <a:srgbClr val="CC00CC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b="0" i="1" smtClean="0">
                                          <a:ln>
                                            <a:solidFill>
                                              <a:srgbClr val="CC00CC"/>
                                            </a:solidFill>
                                          </a:ln>
                                          <a:solidFill>
                                            <a:srgbClr val="CC00CC"/>
                                          </a:solidFill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CC00CC"/>
                                            </a:solidFill>
                                          </a:ln>
                                          <a:solidFill>
                                            <a:srgbClr val="CC00CC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200" b="0" i="1" smtClean="0">
                                          <a:ln>
                                            <a:solidFill>
                                              <a:srgbClr val="C00000"/>
                                            </a:solidFill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  </m:t>
                                      </m:r>
                                    </m:e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C00000"/>
                                            </a:solidFill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b="0" i="1" smtClean="0">
                                          <a:ln>
                                            <a:solidFill>
                                              <a:srgbClr val="C00000"/>
                                            </a:solidFill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C00000"/>
                                            </a:solidFill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C00000"/>
                                            </a:solidFill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en-US" sz="2200" b="0" i="1" smtClean="0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  <a:ea typeface="Cambria Math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6162"/>
                <a:ext cx="2458109" cy="15848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Группа 24"/>
          <p:cNvGrpSpPr/>
          <p:nvPr/>
        </p:nvGrpSpPr>
        <p:grpSpPr>
          <a:xfrm>
            <a:off x="4796917" y="-67454"/>
            <a:ext cx="4207749" cy="5944078"/>
            <a:chOff x="3560062" y="-1250214"/>
            <a:chExt cx="4207749" cy="5944078"/>
          </a:xfrm>
        </p:grpSpPr>
        <p:cxnSp>
          <p:nvCxnSpPr>
            <p:cNvPr id="15" name="Прямая со стрелкой 14"/>
            <p:cNvCxnSpPr/>
            <p:nvPr/>
          </p:nvCxnSpPr>
          <p:spPr>
            <a:xfrm flipV="1">
              <a:off x="5125704" y="-1138136"/>
              <a:ext cx="0" cy="583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5400000" flipV="1">
              <a:off x="5612062" y="508095"/>
              <a:ext cx="0" cy="4104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Прямоугольник 16"/>
                <p:cNvSpPr/>
                <p:nvPr/>
              </p:nvSpPr>
              <p:spPr>
                <a:xfrm>
                  <a:off x="4752322" y="-1250214"/>
                  <a:ext cx="3863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ru-RU" sz="2000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17" name="Прямоугольник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2322" y="-1250214"/>
                  <a:ext cx="386388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Прямоугольник 18"/>
                <p:cNvSpPr/>
                <p:nvPr/>
              </p:nvSpPr>
              <p:spPr>
                <a:xfrm>
                  <a:off x="7376486" y="2509918"/>
                  <a:ext cx="39132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ru-RU" sz="2000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19" name="Прямоугольник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6486" y="2509918"/>
                  <a:ext cx="391325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Прямая со стрелкой 19"/>
            <p:cNvCxnSpPr/>
            <p:nvPr/>
          </p:nvCxnSpPr>
          <p:spPr>
            <a:xfrm flipV="1">
              <a:off x="5439294" y="2495947"/>
              <a:ext cx="0" cy="144000"/>
            </a:xfrm>
            <a:prstGeom prst="straightConnector1">
              <a:avLst/>
            </a:prstGeom>
            <a:ln w="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rot="16200000" flipV="1">
              <a:off x="5123733" y="2192426"/>
              <a:ext cx="0" cy="1551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Прямоугольник 22"/>
                <p:cNvSpPr/>
                <p:nvPr/>
              </p:nvSpPr>
              <p:spPr>
                <a:xfrm>
                  <a:off x="4775305" y="2030216"/>
                  <a:ext cx="38504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ru-RU" sz="2000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23" name="Прямоугольник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5305" y="2030216"/>
                  <a:ext cx="385041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Прямая соединительная линия 29"/>
          <p:cNvCxnSpPr/>
          <p:nvPr/>
        </p:nvCxnSpPr>
        <p:spPr>
          <a:xfrm flipV="1">
            <a:off x="5231424" y="44624"/>
            <a:ext cx="3157000" cy="575999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6975272" y="3121071"/>
            <a:ext cx="54000" cy="54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615993" y="3713761"/>
            <a:ext cx="54000" cy="54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4427984" y="1899901"/>
                <a:ext cx="11186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ru-RU" sz="20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0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0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899901"/>
                <a:ext cx="111864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4667628" y="5679374"/>
                <a:ext cx="10128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0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628" y="5679374"/>
                <a:ext cx="1012841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6588224" y="5589240"/>
                <a:ext cx="2008370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00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000" i="1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00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200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5589240"/>
                <a:ext cx="2008370" cy="6685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4428189" y="2790371"/>
                <a:ext cx="8638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n>
                            <a:solidFill>
                              <a:srgbClr val="CC00CC"/>
                            </a:solidFill>
                          </a:ln>
                          <a:solidFill>
                            <a:srgbClr val="CC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n>
                            <a:solidFill>
                              <a:srgbClr val="CC00CC"/>
                            </a:solidFill>
                          </a:ln>
                          <a:solidFill>
                            <a:srgbClr val="CC00CC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189" y="2790371"/>
                <a:ext cx="863891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Прямая соединительная линия 55"/>
          <p:cNvCxnSpPr/>
          <p:nvPr/>
        </p:nvCxnSpPr>
        <p:spPr>
          <a:xfrm>
            <a:off x="6396588" y="3738361"/>
            <a:ext cx="1872111" cy="1722423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олилиния 72"/>
          <p:cNvSpPr/>
          <p:nvPr/>
        </p:nvSpPr>
        <p:spPr>
          <a:xfrm>
            <a:off x="5566763" y="3148071"/>
            <a:ext cx="2848406" cy="2744810"/>
          </a:xfrm>
          <a:custGeom>
            <a:avLst/>
            <a:gdLst>
              <a:gd name="connsiteX0" fmla="*/ 0 w 2789207"/>
              <a:gd name="connsiteY0" fmla="*/ 2748955 h 2754706"/>
              <a:gd name="connsiteX1" fmla="*/ 776377 w 2789207"/>
              <a:gd name="connsiteY1" fmla="*/ 598102 h 2754706"/>
              <a:gd name="connsiteX2" fmla="*/ 1385977 w 2789207"/>
              <a:gd name="connsiteY2" fmla="*/ 4 h 2754706"/>
              <a:gd name="connsiteX3" fmla="*/ 2030083 w 2789207"/>
              <a:gd name="connsiteY3" fmla="*/ 603853 h 2754706"/>
              <a:gd name="connsiteX4" fmla="*/ 2789207 w 2789207"/>
              <a:gd name="connsiteY4" fmla="*/ 2754706 h 275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207" h="2754706">
                <a:moveTo>
                  <a:pt x="0" y="2748955"/>
                </a:moveTo>
                <a:cubicBezTo>
                  <a:pt x="272690" y="1902607"/>
                  <a:pt x="545381" y="1056260"/>
                  <a:pt x="776377" y="598102"/>
                </a:cubicBezTo>
                <a:cubicBezTo>
                  <a:pt x="1007373" y="139944"/>
                  <a:pt x="1177026" y="-954"/>
                  <a:pt x="1385977" y="4"/>
                </a:cubicBezTo>
                <a:cubicBezTo>
                  <a:pt x="1594928" y="962"/>
                  <a:pt x="1796211" y="144736"/>
                  <a:pt x="2030083" y="603853"/>
                </a:cubicBezTo>
                <a:cubicBezTo>
                  <a:pt x="2263955" y="1062970"/>
                  <a:pt x="2526581" y="1908838"/>
                  <a:pt x="2789207" y="2754706"/>
                </a:cubicBezTo>
              </a:path>
            </a:pathLst>
          </a:custGeom>
          <a:noFill/>
          <a:ln w="22225">
            <a:solidFill>
              <a:srgbClr val="33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6365483" y="230246"/>
            <a:ext cx="0" cy="584923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757961" y="2244368"/>
            <a:ext cx="1617604" cy="1492115"/>
          </a:xfrm>
          <a:prstGeom prst="line">
            <a:avLst/>
          </a:prstGeom>
          <a:ln w="28575">
            <a:solidFill>
              <a:srgbClr val="00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V="1">
            <a:off x="4831309" y="3140968"/>
            <a:ext cx="4205187" cy="1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2532661" y="44624"/>
                <a:ext cx="2183355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5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15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15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150" i="1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150" i="1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150" i="1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150" i="1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50" i="1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150" i="1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15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215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150" dirty="0"/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661" y="44624"/>
                <a:ext cx="2183355" cy="72616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Прямоугольник 102"/>
              <p:cNvSpPr/>
              <p:nvPr/>
            </p:nvSpPr>
            <p:spPr>
              <a:xfrm>
                <a:off x="-36512" y="1694726"/>
                <a:ext cx="1828001" cy="711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50" b="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50" b="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150" b="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15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50" b="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50" b="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en-US" sz="2150" b="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15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15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215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150" dirty="0"/>
              </a:p>
            </p:txBody>
          </p:sp>
        </mc:Choice>
        <mc:Fallback xmlns="">
          <p:sp>
            <p:nvSpPr>
              <p:cNvPr id="103" name="Прямоугольник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694726"/>
                <a:ext cx="1828001" cy="71173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Прямоугольник 103"/>
              <p:cNvSpPr/>
              <p:nvPr/>
            </p:nvSpPr>
            <p:spPr>
              <a:xfrm>
                <a:off x="1691680" y="1694727"/>
                <a:ext cx="2669192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50" b="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50" b="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150" b="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15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150" b="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50" b="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150" b="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15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∙4+4</m:t>
                      </m:r>
                      <m:r>
                        <a:rPr lang="en-US" sz="215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15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sz="2150" dirty="0"/>
              </a:p>
            </p:txBody>
          </p:sp>
        </mc:Choice>
        <mc:Fallback xmlns="">
          <p:sp>
            <p:nvSpPr>
              <p:cNvPr id="104" name="Прямоугольник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694727"/>
                <a:ext cx="2669192" cy="72616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-34617" y="2780928"/>
                <a:ext cx="461774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</a:rPr>
                        <m:t>Точки пересечения</m:t>
                      </m:r>
                      <m:r>
                        <a:rPr lang="en-US" sz="2200" i="1" smtClean="0">
                          <a:latin typeface="Cambria Math"/>
                        </a:rPr>
                        <m:t> </m:t>
                      </m:r>
                      <m:r>
                        <a:rPr lang="ru-RU" sz="2200" i="1" smtClean="0">
                          <a:latin typeface="Cambria Math"/>
                        </a:rPr>
                        <m:t> графиков: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617" y="2780928"/>
                <a:ext cx="4617743" cy="430887"/>
              </a:xfrm>
              <a:prstGeom prst="rect">
                <a:avLst/>
              </a:prstGeom>
              <a:blipFill rotWithShape="1">
                <a:blip r:embed="rId1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105"/>
              <p:cNvSpPr/>
              <p:nvPr/>
            </p:nvSpPr>
            <p:spPr>
              <a:xfrm>
                <a:off x="-36512" y="3249909"/>
                <a:ext cx="2357761" cy="971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              </m:t>
                              </m:r>
                            </m: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3399FF"/>
                                    </a:solidFill>
                                  </a:ln>
                                  <a:solidFill>
                                    <a:srgbClr val="3399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3399FF"/>
                                    </a:solidFill>
                                  </a:ln>
                                  <a:solidFill>
                                    <a:srgbClr val="3399FF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3399FF"/>
                                    </a:solidFill>
                                  </a:ln>
                                  <a:solidFill>
                                    <a:srgbClr val="3399FF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n>
                                        <a:solidFill>
                                          <a:srgbClr val="3399FF"/>
                                        </a:solidFill>
                                      </a:ln>
                                      <a:solidFill>
                                        <a:srgbClr val="3399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200" i="1">
                                      <a:ln>
                                        <a:solidFill>
                                          <a:srgbClr val="3399FF"/>
                                        </a:solidFill>
                                      </a:ln>
                                      <a:solidFill>
                                        <a:srgbClr val="3399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200" i="1">
                                      <a:ln>
                                        <a:solidFill>
                                          <a:srgbClr val="3399FF"/>
                                        </a:solidFill>
                                      </a:ln>
                                      <a:solidFill>
                                        <a:srgbClr val="3399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3399FF"/>
                                        </a:solidFill>
                                      </a:ln>
                                      <a:solidFill>
                                        <a:srgbClr val="3399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3399FF"/>
                                        </a:solidFill>
                                      </a:ln>
                                      <a:solidFill>
                                        <a:srgbClr val="3399FF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3399FF"/>
                                        </a:solidFill>
                                      </a:ln>
                                      <a:solidFill>
                                        <a:srgbClr val="3399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200" i="1">
                                  <a:ln>
                                    <a:solidFill>
                                      <a:srgbClr val="3399FF"/>
                                    </a:solidFill>
                                  </a:ln>
                                  <a:solidFill>
                                    <a:srgbClr val="3399FF"/>
                                  </a:solidFill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3399FF"/>
                                    </a:solidFill>
                                  </a:ln>
                                  <a:solidFill>
                                    <a:srgbClr val="3399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eqAr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6" name="Прямоугольник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249909"/>
                <a:ext cx="2357761" cy="97167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Прямоугольник 106"/>
              <p:cNvSpPr/>
              <p:nvPr/>
            </p:nvSpPr>
            <p:spPr>
              <a:xfrm>
                <a:off x="33731" y="4150818"/>
                <a:ext cx="189526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0;0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, </m:t>
                      </m:r>
                      <m:d>
                        <m:d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6;−6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7" name="Прямоугольник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1" y="4150818"/>
                <a:ext cx="1895262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Прямоугольник 107"/>
              <p:cNvSpPr/>
              <p:nvPr/>
            </p:nvSpPr>
            <p:spPr>
              <a:xfrm>
                <a:off x="2444723" y="3212976"/>
                <a:ext cx="2431499" cy="100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              </m:t>
                              </m:r>
                            </m: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3399FF"/>
                                    </a:solidFill>
                                  </a:ln>
                                  <a:solidFill>
                                    <a:srgbClr val="3399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3399FF"/>
                                    </a:solidFill>
                                  </a:ln>
                                  <a:solidFill>
                                    <a:srgbClr val="3399FF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3399FF"/>
                                    </a:solidFill>
                                  </a:ln>
                                  <a:solidFill>
                                    <a:srgbClr val="3399FF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n>
                                        <a:solidFill>
                                          <a:srgbClr val="3399FF"/>
                                        </a:solidFill>
                                      </a:ln>
                                      <a:solidFill>
                                        <a:srgbClr val="3399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200" i="1">
                                      <a:ln>
                                        <a:solidFill>
                                          <a:srgbClr val="3399FF"/>
                                        </a:solidFill>
                                      </a:ln>
                                      <a:solidFill>
                                        <a:srgbClr val="3399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200" i="1">
                                      <a:ln>
                                        <a:solidFill>
                                          <a:srgbClr val="3399FF"/>
                                        </a:solidFill>
                                      </a:ln>
                                      <a:solidFill>
                                        <a:srgbClr val="3399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3399FF"/>
                                        </a:solidFill>
                                      </a:ln>
                                      <a:solidFill>
                                        <a:srgbClr val="3399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3399FF"/>
                                        </a:solidFill>
                                      </a:ln>
                                      <a:solidFill>
                                        <a:srgbClr val="3399FF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3399FF"/>
                                        </a:solidFill>
                                      </a:ln>
                                      <a:solidFill>
                                        <a:srgbClr val="3399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200" i="1">
                                  <a:ln>
                                    <a:solidFill>
                                      <a:srgbClr val="3399FF"/>
                                    </a:solidFill>
                                  </a:ln>
                                  <a:solidFill>
                                    <a:srgbClr val="3399FF"/>
                                  </a:solidFill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3399FF"/>
                                    </a:solidFill>
                                  </a:ln>
                                  <a:solidFill>
                                    <a:srgbClr val="3399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eqAr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8" name="Прямоугольник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723" y="3212976"/>
                <a:ext cx="2431499" cy="10086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Прямоугольник 108"/>
              <p:cNvSpPr/>
              <p:nvPr/>
            </p:nvSpPr>
            <p:spPr>
              <a:xfrm>
                <a:off x="2918596" y="4142814"/>
                <a:ext cx="91467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0;0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9" name="Прямоугольник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596" y="4142814"/>
                <a:ext cx="914673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Прямоугольник 111"/>
              <p:cNvSpPr/>
              <p:nvPr/>
            </p:nvSpPr>
            <p:spPr>
              <a:xfrm>
                <a:off x="40974" y="4587155"/>
                <a:ext cx="1299843" cy="6006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CC00CC"/>
                                    </a:solidFill>
                                  </a:ln>
                                  <a:solidFill>
                                    <a:srgbClr val="CC00CC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CC00CC"/>
                                    </a:solidFill>
                                  </a:ln>
                                  <a:solidFill>
                                    <a:srgbClr val="CC00CC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CC00CC"/>
                                    </a:solidFill>
                                  </a:ln>
                                  <a:solidFill>
                                    <a:srgbClr val="CC00CC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CC00CC"/>
                                    </a:solidFill>
                                  </a:ln>
                                  <a:solidFill>
                                    <a:srgbClr val="CC00CC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2" name="Прямоугольник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4" y="4587155"/>
                <a:ext cx="1299843" cy="60067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угольник 112"/>
              <p:cNvSpPr/>
              <p:nvPr/>
            </p:nvSpPr>
            <p:spPr>
              <a:xfrm>
                <a:off x="0" y="5167192"/>
                <a:ext cx="119840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−2;2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3" name="Прямоугольник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67192"/>
                <a:ext cx="1198405" cy="43088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Прямоугольник 113"/>
              <p:cNvSpPr/>
              <p:nvPr/>
            </p:nvSpPr>
            <p:spPr>
              <a:xfrm>
                <a:off x="1452017" y="4599960"/>
                <a:ext cx="1463799" cy="6006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  </m:t>
                              </m:r>
                            </m:e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3399FF"/>
                                    </a:solidFill>
                                  </a:ln>
                                  <a:solidFill>
                                    <a:srgbClr val="3399FF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4" name="Прямоугольник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017" y="4599960"/>
                <a:ext cx="1463799" cy="60067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Прямоугольник 114"/>
              <p:cNvSpPr/>
              <p:nvPr/>
            </p:nvSpPr>
            <p:spPr>
              <a:xfrm>
                <a:off x="1517766" y="5155479"/>
                <a:ext cx="91467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ru-RU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5" name="Прямоугольник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766" y="5155479"/>
                <a:ext cx="914673" cy="430887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Прямоугольник 115"/>
              <p:cNvSpPr/>
              <p:nvPr/>
            </p:nvSpPr>
            <p:spPr>
              <a:xfrm>
                <a:off x="3123022" y="4581128"/>
                <a:ext cx="1213730" cy="656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CC00CC"/>
                                    </a:solidFill>
                                  </a:ln>
                                  <a:solidFill>
                                    <a:srgbClr val="CC00CC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CC00CC"/>
                                    </a:solidFill>
                                  </a:ln>
                                  <a:solidFill>
                                    <a:srgbClr val="CC00CC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CC00CC"/>
                                    </a:solidFill>
                                  </a:ln>
                                  <a:solidFill>
                                    <a:srgbClr val="CC00CC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CC00CC"/>
                                    </a:solidFill>
                                  </a:ln>
                                  <a:solidFill>
                                    <a:srgbClr val="CC00CC"/>
                                  </a:solidFill>
                                  <a:latin typeface="Cambria Math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6" name="Прямоугольник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022" y="4581128"/>
                <a:ext cx="1213730" cy="656911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Прямоугольник 116"/>
              <p:cNvSpPr/>
              <p:nvPr/>
            </p:nvSpPr>
            <p:spPr>
              <a:xfrm>
                <a:off x="3225279" y="5186362"/>
                <a:ext cx="91467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ru-RU" sz="22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;2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7" name="Прямоугольник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279" y="5186362"/>
                <a:ext cx="914673" cy="430887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Группа 117"/>
          <p:cNvGrpSpPr/>
          <p:nvPr/>
        </p:nvGrpSpPr>
        <p:grpSpPr>
          <a:xfrm>
            <a:off x="5044759" y="6257756"/>
            <a:ext cx="3848298" cy="509287"/>
            <a:chOff x="73732" y="5615452"/>
            <a:chExt cx="3848298" cy="509287"/>
          </a:xfrm>
        </p:grpSpPr>
        <p:sp>
          <p:nvSpPr>
            <p:cNvPr id="119" name="Скругленный прямоугольник 118"/>
            <p:cNvSpPr/>
            <p:nvPr/>
          </p:nvSpPr>
          <p:spPr>
            <a:xfrm rot="10800000">
              <a:off x="84988" y="5615452"/>
              <a:ext cx="3613532" cy="509287"/>
            </a:xfrm>
            <a:prstGeom prst="roundRect">
              <a:avLst>
                <a:gd name="adj" fmla="val 12507"/>
              </a:avLst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Прямоугольник 119"/>
                <p:cNvSpPr/>
                <p:nvPr/>
              </p:nvSpPr>
              <p:spPr>
                <a:xfrm>
                  <a:off x="73732" y="5654654"/>
                  <a:ext cx="3848298" cy="43088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Ответ:</m:t>
                        </m:r>
                        <m:r>
                          <a:rPr lang="ru-RU" sz="220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ru-RU" sz="220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e>
                        </m:d>
                        <m:d>
                          <m:dPr>
                            <m:begChr m:val=""/>
                            <m:endChr m:val="}"/>
                            <m:ctrlPr>
                              <a:rPr lang="ru-RU" sz="220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begChr m:val="["/>
                            <m:endChr m:val=""/>
                            <m:ctrlPr>
                              <a:rPr lang="ru-RU" sz="220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</m:d>
                        <m:r>
                          <a:rPr lang="ru-RU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ru-RU" sz="22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endChr m:val=""/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e>
                        </m:d>
                      </m:oMath>
                    </m:oMathPara>
                  </a14:m>
                  <a:endParaRPr lang="ru-RU" sz="2200" i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Прямоугольник 1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32" y="5654654"/>
                  <a:ext cx="3848298" cy="430887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t="-129577" r="-11727" b="-195775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Прямоугольник 120"/>
              <p:cNvSpPr/>
              <p:nvPr/>
            </p:nvSpPr>
            <p:spPr>
              <a:xfrm>
                <a:off x="2473991" y="620688"/>
                <a:ext cx="2136932" cy="711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15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150" i="1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150" i="1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150" i="1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150" i="1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50" i="1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150" i="1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15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215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15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150" dirty="0"/>
              </a:p>
            </p:txBody>
          </p:sp>
        </mc:Choice>
        <mc:Fallback xmlns="">
          <p:sp>
            <p:nvSpPr>
              <p:cNvPr id="121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991" y="620688"/>
                <a:ext cx="2136932" cy="711733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Прямоугольник 121"/>
              <p:cNvSpPr/>
              <p:nvPr/>
            </p:nvSpPr>
            <p:spPr>
              <a:xfrm>
                <a:off x="2609407" y="1340768"/>
                <a:ext cx="1768626" cy="423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5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15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150" b="0" i="0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0</m:t>
                      </m:r>
                      <m:r>
                        <a:rPr lang="ru-RU" sz="2150" i="0" smtClean="0">
                          <a:latin typeface="Cambria Math"/>
                        </a:rPr>
                        <m:t>;</m:t>
                      </m:r>
                      <m:r>
                        <a:rPr lang="en-US" sz="215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15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150" b="0" i="0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ru-RU" sz="2150" dirty="0"/>
              </a:p>
            </p:txBody>
          </p:sp>
        </mc:Choice>
        <mc:Fallback xmlns="">
          <p:sp>
            <p:nvSpPr>
              <p:cNvPr id="122" name="Прямоугольник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407" y="1340768"/>
                <a:ext cx="1768626" cy="423193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Прямоугольник 123"/>
              <p:cNvSpPr/>
              <p:nvPr/>
            </p:nvSpPr>
            <p:spPr>
              <a:xfrm>
                <a:off x="24227" y="2359484"/>
                <a:ext cx="403751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  <m:t>2;2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вершина параболы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24" name="Прямоугольник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7" y="2359484"/>
                <a:ext cx="4037516" cy="430887"/>
              </a:xfrm>
              <a:prstGeom prst="rect">
                <a:avLst/>
              </a:prstGeom>
              <a:blipFill rotWithShape="1">
                <a:blip r:embed="rId3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Прямая соединительная линия 124"/>
          <p:cNvCxnSpPr/>
          <p:nvPr/>
        </p:nvCxnSpPr>
        <p:spPr>
          <a:xfrm rot="10800000">
            <a:off x="8277321" y="3702361"/>
            <a:ext cx="0" cy="1764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Прямоугольник 126"/>
              <p:cNvSpPr/>
              <p:nvPr/>
            </p:nvSpPr>
            <p:spPr>
              <a:xfrm>
                <a:off x="8200133" y="3675921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7" name="Прямоугольник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133" y="3675921"/>
                <a:ext cx="385041" cy="400110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Прямая соединительная линия 79"/>
          <p:cNvCxnSpPr/>
          <p:nvPr/>
        </p:nvCxnSpPr>
        <p:spPr>
          <a:xfrm>
            <a:off x="8280240" y="44624"/>
            <a:ext cx="0" cy="584923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10800000" flipV="1">
            <a:off x="6732240" y="3742855"/>
            <a:ext cx="1548000" cy="1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5724128" y="3164761"/>
            <a:ext cx="0" cy="576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Прямоугольник 128"/>
              <p:cNvSpPr/>
              <p:nvPr/>
            </p:nvSpPr>
            <p:spPr>
              <a:xfrm>
                <a:off x="5220072" y="3676962"/>
                <a:ext cx="5774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9" name="Прямоугольник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676962"/>
                <a:ext cx="577402" cy="400110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0" name="Прямая соединительная линия 129"/>
          <p:cNvCxnSpPr/>
          <p:nvPr/>
        </p:nvCxnSpPr>
        <p:spPr>
          <a:xfrm rot="10800000">
            <a:off x="6693308" y="3144151"/>
            <a:ext cx="0" cy="576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Прямоугольник 131"/>
              <p:cNvSpPr/>
              <p:nvPr/>
            </p:nvSpPr>
            <p:spPr>
              <a:xfrm>
                <a:off x="6588224" y="3706699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20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32" name="Прямоугольник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3706699"/>
                <a:ext cx="385041" cy="400110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Прямая соединительная линия 74"/>
          <p:cNvCxnSpPr/>
          <p:nvPr/>
        </p:nvCxnSpPr>
        <p:spPr>
          <a:xfrm>
            <a:off x="5724128" y="260648"/>
            <a:ext cx="0" cy="584923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Овал 90"/>
          <p:cNvSpPr/>
          <p:nvPr/>
        </p:nvSpPr>
        <p:spPr>
          <a:xfrm>
            <a:off x="5688128" y="3092761"/>
            <a:ext cx="72000" cy="72000"/>
          </a:xfrm>
          <a:prstGeom prst="ellipse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6693308" y="244058"/>
            <a:ext cx="0" cy="584923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Овал 80"/>
          <p:cNvSpPr/>
          <p:nvPr/>
        </p:nvSpPr>
        <p:spPr>
          <a:xfrm>
            <a:off x="6347696" y="3704761"/>
            <a:ext cx="54000" cy="54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5690208" y="3714707"/>
            <a:ext cx="82800" cy="82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Прямоугольник 84"/>
              <p:cNvSpPr/>
              <p:nvPr/>
            </p:nvSpPr>
            <p:spPr>
              <a:xfrm>
                <a:off x="5218735" y="3676962"/>
                <a:ext cx="5774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ru-RU" sz="20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Прямоугольник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735" y="3676962"/>
                <a:ext cx="577401" cy="400110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6583866" y="3692678"/>
                <a:ext cx="3850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20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866" y="3692678"/>
                <a:ext cx="385042" cy="400110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8195903" y="3676962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ru-RU" sz="20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903" y="3676962"/>
                <a:ext cx="385041" cy="400110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Овал 91"/>
          <p:cNvSpPr/>
          <p:nvPr/>
        </p:nvSpPr>
        <p:spPr>
          <a:xfrm>
            <a:off x="5690208" y="4869160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8268699" y="5460784"/>
            <a:ext cx="767797" cy="721110"/>
          </a:xfrm>
          <a:prstGeom prst="line">
            <a:avLst/>
          </a:prstGeom>
          <a:ln w="28575">
            <a:solidFill>
              <a:srgbClr val="0000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5436096" y="260648"/>
            <a:ext cx="0" cy="584923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6048716" y="284167"/>
            <a:ext cx="0" cy="584923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6324588" y="3104969"/>
            <a:ext cx="72000" cy="72000"/>
          </a:xfrm>
          <a:prstGeom prst="ellipse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5940152" y="3678700"/>
                <a:ext cx="4217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sz="20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678700"/>
                <a:ext cx="421782" cy="400110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6275234" y="3675921"/>
                <a:ext cx="3850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0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234" y="3675921"/>
                <a:ext cx="385042" cy="400110"/>
              </a:xfrm>
              <a:prstGeom prst="rect">
                <a:avLst/>
              </a:prstGeom>
              <a:blipFill rotWithShape="1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Прямая соединительная линия 78"/>
          <p:cNvCxnSpPr/>
          <p:nvPr/>
        </p:nvCxnSpPr>
        <p:spPr>
          <a:xfrm>
            <a:off x="6588224" y="230246"/>
            <a:ext cx="0" cy="584923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6372200" y="3738850"/>
            <a:ext cx="324000" cy="1"/>
          </a:xfrm>
          <a:prstGeom prst="line">
            <a:avLst/>
          </a:prstGeom>
          <a:ln w="3810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7332643" y="204142"/>
            <a:ext cx="0" cy="584923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Овал 97"/>
          <p:cNvSpPr/>
          <p:nvPr/>
        </p:nvSpPr>
        <p:spPr>
          <a:xfrm>
            <a:off x="7296643" y="197647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7308320" y="3082056"/>
            <a:ext cx="72000" cy="72000"/>
          </a:xfrm>
          <a:prstGeom prst="ellipse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6657361" y="3693850"/>
            <a:ext cx="100800" cy="100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8235240" y="3702361"/>
            <a:ext cx="100800" cy="100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-8702" y="5589240"/>
                <a:ext cx="468388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</a:rPr>
                        <m:t>Прямые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n>
                            <a:solidFill>
                              <a:srgbClr val="3276C8"/>
                            </a:solidFill>
                          </a:ln>
                          <a:solidFill>
                            <a:srgbClr val="3276C8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n>
                            <a:solidFill>
                              <a:srgbClr val="3276C8"/>
                            </a:solidFill>
                          </a:ln>
                          <a:solidFill>
                            <a:srgbClr val="3276C8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n>
                                <a:solidFill>
                                  <a:srgbClr val="3276C8"/>
                                </a:solidFill>
                              </a:ln>
                              <a:solidFill>
                                <a:srgbClr val="3276C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3276C8"/>
                                </a:solidFill>
                              </a:ln>
                              <a:solidFill>
                                <a:srgbClr val="3276C8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3276C8"/>
                                </a:solidFill>
                              </a:ln>
                              <a:solidFill>
                                <a:srgbClr val="3276C8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i="1" smtClean="0">
                          <a:latin typeface="Cambria Math"/>
                        </a:rPr>
                        <m:t>должны пересекать</m:t>
                      </m:r>
                    </m:oMath>
                  </m:oMathPara>
                </a14:m>
                <a:endParaRPr lang="ru-RU" sz="2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</a:rPr>
                        <m:t> прямые 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ru-RU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200" i="1" smtClean="0">
                          <a:latin typeface="Cambria Math"/>
                        </a:rPr>
                        <m:t>,</m:t>
                      </m:r>
                      <m:r>
                        <a:rPr lang="en-US" sz="2200" i="1">
                          <a:ln>
                            <a:solidFill>
                              <a:srgbClr val="CC00CC"/>
                            </a:solidFill>
                          </a:ln>
                          <a:solidFill>
                            <a:srgbClr val="CC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n>
                            <a:solidFill>
                              <a:srgbClr val="CC00CC"/>
                            </a:solidFill>
                          </a:ln>
                          <a:solidFill>
                            <a:srgbClr val="CC00CC"/>
                          </a:solidFill>
                          <a:latin typeface="Cambria Math"/>
                        </a:rPr>
                        <m:t>=2,</m:t>
                      </m:r>
                      <m:r>
                        <a:rPr lang="en-US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20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</a:rPr>
                        <m:t>в</m:t>
                      </m:r>
                      <m:r>
                        <a:rPr lang="ru-RU" sz="2200" b="0" i="1" smtClean="0">
                          <a:latin typeface="Cambria Math"/>
                        </a:rPr>
                        <m:t> двух точках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702" y="5589240"/>
                <a:ext cx="4683880" cy="1107996"/>
              </a:xfrm>
              <a:prstGeom prst="rect">
                <a:avLst/>
              </a:prstGeom>
              <a:blipFill rotWithShape="1">
                <a:blip r:embed="rId41"/>
                <a:stretch>
                  <a:fillRect l="-781" b="-27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Овал 82"/>
          <p:cNvSpPr/>
          <p:nvPr/>
        </p:nvSpPr>
        <p:spPr>
          <a:xfrm>
            <a:off x="6548988" y="3096677"/>
            <a:ext cx="72000" cy="72000"/>
          </a:xfrm>
          <a:prstGeom prst="ellipse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6533581" y="3289733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324588" y="3701455"/>
            <a:ext cx="82800" cy="82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5452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"/>
                            </p:stCondLst>
                            <p:childTnLst>
                              <p:par>
                                <p:cTn id="3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00"/>
                            </p:stCondLst>
                            <p:childTnLst>
                              <p:par>
                                <p:cTn id="3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35" grpId="0" animBg="1"/>
      <p:bldP spid="35" grpId="1" animBg="1"/>
      <p:bldP spid="39" grpId="0" animBg="1"/>
      <p:bldP spid="39" grpId="1" animBg="1"/>
      <p:bldP spid="48" grpId="0"/>
      <p:bldP spid="49" grpId="0"/>
      <p:bldP spid="51" grpId="0"/>
      <p:bldP spid="52" grpId="0"/>
      <p:bldP spid="73" grpId="0" animBg="1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2" grpId="0"/>
      <p:bldP spid="113" grpId="0"/>
      <p:bldP spid="114" grpId="0"/>
      <p:bldP spid="115" grpId="0"/>
      <p:bldP spid="116" grpId="0"/>
      <p:bldP spid="117" grpId="0"/>
      <p:bldP spid="121" grpId="0"/>
      <p:bldP spid="122" grpId="0"/>
      <p:bldP spid="124" grpId="0"/>
      <p:bldP spid="127" grpId="0"/>
      <p:bldP spid="127" grpId="1"/>
      <p:bldP spid="129" grpId="0"/>
      <p:bldP spid="129" grpId="1"/>
      <p:bldP spid="132" grpId="0"/>
      <p:bldP spid="132" grpId="1"/>
      <p:bldP spid="91" grpId="0" animBg="1"/>
      <p:bldP spid="81" grpId="0" animBg="1"/>
      <p:bldP spid="81" grpId="1" animBg="1"/>
      <p:bldP spid="94" grpId="0" animBg="1"/>
      <p:bldP spid="85" grpId="0"/>
      <p:bldP spid="88" grpId="0"/>
      <p:bldP spid="89" grpId="0"/>
      <p:bldP spid="92" grpId="0" animBg="1"/>
      <p:bldP spid="76" grpId="0" animBg="1"/>
      <p:bldP spid="77" grpId="0"/>
      <p:bldP spid="77" grpId="1"/>
      <p:bldP spid="87" grpId="0"/>
      <p:bldP spid="98" grpId="0" animBg="1"/>
      <p:bldP spid="99" grpId="0" animBg="1"/>
      <p:bldP spid="96" grpId="0" animBg="1"/>
      <p:bldP spid="123" grpId="0" animBg="1"/>
      <p:bldP spid="82" grpId="0"/>
      <p:bldP spid="83" grpId="0" animBg="1"/>
      <p:bldP spid="93" grpId="0" animBg="1"/>
      <p:bldP spid="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10800000">
            <a:off x="108501" y="585840"/>
            <a:ext cx="8855983" cy="2267096"/>
          </a:xfrm>
          <a:prstGeom prst="roundRect">
            <a:avLst>
              <a:gd name="adj" fmla="val 12507"/>
            </a:avLst>
          </a:prstGeom>
          <a:solidFill>
            <a:srgbClr val="FFE8C5"/>
          </a:solidFill>
          <a:ln w="28575"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8786" y="629074"/>
                <a:ext cx="892971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Отношение</m:t>
                      </m:r>
                      <m:r>
                        <a:rPr lang="ru-RU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трёхзначного  натурального числа к сумме его цифр− 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целое число. </m:t>
                      </m:r>
                    </m:oMath>
                  </m:oMathPara>
                </a14:m>
                <a:endParaRPr lang="ru-RU" sz="2200" b="0" i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а)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Может ли  это </m:t>
                      </m:r>
                      <m:r>
                        <m:rPr>
                          <m:nor/>
                        </m:rP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о</m:t>
                      </m:r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тношение</m:t>
                      </m:r>
                      <m: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быть равным 55?</m:t>
                      </m:r>
                    </m:oMath>
                  </m:oMathPara>
                </a14:m>
                <a:endParaRPr lang="ru-RU" sz="2200" b="0" i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б) </m:t>
                      </m:r>
                      <m:r>
                        <a:rPr lang="ru-RU" sz="2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Может ли  это </m:t>
                      </m:r>
                      <m:r>
                        <m:rPr>
                          <m:nor/>
                        </m:rPr>
                        <a:rPr lang="ru-RU" sz="2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о</m:t>
                      </m:r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тношение</m:t>
                      </m:r>
                      <m:r>
                        <a:rPr lang="ru-RU" sz="2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ru-RU" sz="2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быть равным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87</m:t>
                      </m:r>
                      <m:r>
                        <a:rPr lang="ru-RU" sz="2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ru-RU" sz="2200" b="0" i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в)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Какое наименьшее значение может принимать это отношение, </m:t>
                      </m:r>
                    </m:oMath>
                  </m:oMathPara>
                </a14:m>
                <a:endParaRPr lang="ru-RU" sz="2200" b="0" i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если первая цифра </m:t>
                      </m:r>
                      <m:r>
                        <a:rPr lang="ru-RU" sz="2200" i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трёхзначного</m:t>
                      </m:r>
                      <m:r>
                        <a:rPr lang="ru-RU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ru-RU" sz="2200" i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числа</m:t>
                      </m:r>
                      <m:r>
                        <a:rPr lang="ru-RU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ru-RU" sz="2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равн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а</m:t>
                      </m:r>
                      <m:r>
                        <a:rPr lang="ru-RU" sz="2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7?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86" y="629074"/>
                <a:ext cx="8929718" cy="2123658"/>
              </a:xfrm>
              <a:prstGeom prst="rect">
                <a:avLst/>
              </a:prstGeom>
              <a:blipFill rotWithShape="1">
                <a:blip r:embed="rId2"/>
                <a:stretch>
                  <a:fillRect l="-68" b="-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70445" y="3068960"/>
            <a:ext cx="20002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Решение .</a:t>
            </a:r>
            <a:endParaRPr kumimoji="0" lang="ru-RU" sz="220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76006" y="45785"/>
                <a:ext cx="1894703" cy="43088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Задание 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№1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9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006" y="45785"/>
                <a:ext cx="1894703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613" r="-323" b="-10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80513" y="3524582"/>
                <a:ext cx="88559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                  </m:t>
                      </m:r>
                      <m:r>
                        <a:rPr lang="ru-RU" sz="2200" b="0" i="1" smtClean="0">
                          <a:latin typeface="Cambria Math"/>
                        </a:rPr>
                        <m:t>н</m:t>
                      </m:r>
                      <m:r>
                        <a:rPr lang="ru-RU" sz="2200" i="1" smtClean="0">
                          <a:latin typeface="Cambria Math"/>
                        </a:rPr>
                        <m:t>а</m:t>
                      </m:r>
                      <m:r>
                        <a:rPr lang="ru-RU" sz="2200" i="1">
                          <a:latin typeface="Cambria Math"/>
                        </a:rPr>
                        <m:t>пример, </m:t>
                      </m:r>
                      <m:r>
                        <a:rPr lang="ru-RU" sz="2200" b="0" i="1" smtClean="0">
                          <a:latin typeface="Cambria Math"/>
                        </a:rPr>
                        <m:t>у </m:t>
                      </m:r>
                      <m:r>
                        <a:rPr lang="ru-RU" sz="2200" i="1" dirty="0">
                          <a:latin typeface="Cambria Math"/>
                          <a:ea typeface="Cambria Math" pitchFamily="18" charset="0"/>
                        </a:rPr>
                        <m:t>трёхзначного</m:t>
                      </m:r>
                      <m:r>
                        <a:rPr lang="ru-RU" sz="2200" i="1" dirty="0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ru-RU" sz="2200" i="1" dirty="0">
                          <a:latin typeface="Cambria Math"/>
                          <a:ea typeface="Cambria Math" pitchFamily="18" charset="0"/>
                        </a:rPr>
                        <m:t>числа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ru-RU" sz="2200" b="0" i="1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 pitchFamily="18" charset="0"/>
                        </a:rPr>
                        <m:t>110 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сумма цифр равна </m:t>
                      </m:r>
                      <m:r>
                        <a:rPr lang="ru-RU" sz="2200" b="0" i="1" dirty="0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 pitchFamily="18" charset="0"/>
                        </a:rPr>
                        <m:t>2</m:t>
                      </m:r>
                      <m:r>
                        <a:rPr lang="ru-RU" sz="2200" i="1" dirty="0" smtClean="0">
                          <a:latin typeface="Cambria Math"/>
                          <a:ea typeface="Cambria Math" pitchFamily="18" charset="0"/>
                        </a:rPr>
                        <m:t>,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а отношение числа к этой сумме равно </m:t>
                      </m:r>
                      <m:r>
                        <a:rPr lang="ru-RU" sz="2200" b="0" i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 pitchFamily="18" charset="0"/>
                        </a:rPr>
                        <m:t>55</m:t>
                      </m:r>
                      <m:r>
                        <a:rPr lang="ru-RU" sz="2200" i="1" dirty="0" smtClean="0">
                          <a:latin typeface="Cambria Math"/>
                          <a:ea typeface="Cambria Math" pitchFamily="18" charset="0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13" y="3524582"/>
                <a:ext cx="8855983" cy="769441"/>
              </a:xfrm>
              <a:prstGeom prst="rect">
                <a:avLst/>
              </a:prstGeom>
              <a:blipFill rotWithShape="1">
                <a:blip r:embed="rId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8678" y="4221088"/>
                <a:ext cx="9058442" cy="872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б)</m:t>
                      </m:r>
                      <m:r>
                        <a:rPr lang="ru-RU" sz="2200" i="1" smtClean="0"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</a:rPr>
                        <m:t>Обозначим первую цифру </m:t>
                      </m:r>
                      <m:r>
                        <a:rPr lang="ru-RU" sz="2200" i="1" dirty="0">
                          <a:latin typeface="Cambria Math"/>
                          <a:ea typeface="Cambria Math" pitchFamily="18" charset="0"/>
                        </a:rPr>
                        <m:t>трёхзначного числа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 через </m:t>
                      </m:r>
                      <m:r>
                        <a:rPr lang="en-US" sz="2200" b="0" i="1" dirty="0" smtClean="0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CC0099"/>
                          </a:solidFill>
                          <a:latin typeface="Cambria Math"/>
                          <a:ea typeface="Cambria Math" pitchFamily="18" charset="0"/>
                        </a:rPr>
                        <m:t>𝑎</m:t>
                      </m:r>
                      <m:r>
                        <a:rPr lang="ru-RU" sz="2200" i="1">
                          <a:latin typeface="Cambria Math"/>
                        </a:rPr>
                        <m:t>, </m:t>
                      </m:r>
                      <m:r>
                        <a:rPr lang="ru-RU" sz="2200" b="0" i="1" smtClean="0">
                          <a:latin typeface="Cambria Math"/>
                        </a:rPr>
                        <m:t>а вторую−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через </m:t>
                      </m:r>
                      <m:r>
                        <a:rPr lang="en-US" sz="2200" b="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𝑏</m:t>
                      </m:r>
                      <m:r>
                        <a:rPr lang="ru-RU" sz="2200" i="1">
                          <a:latin typeface="Cambria Math"/>
                        </a:rPr>
                        <m:t>, </m:t>
                      </m:r>
                      <m:r>
                        <a:rPr lang="ru-RU" sz="2200" b="0" i="1" smtClean="0">
                          <a:latin typeface="Cambria Math"/>
                        </a:rPr>
                        <m:t>третью−через </m:t>
                      </m:r>
                      <m:r>
                        <a:rPr lang="en-US" sz="2200" b="0" i="1" smtClean="0">
                          <a:ln>
                            <a:solidFill>
                              <a:srgbClr val="009900"/>
                            </a:solidFill>
                          </a:ln>
                          <a:solidFill>
                            <a:srgbClr val="009900"/>
                          </a:solidFill>
                          <a:latin typeface="Cambria Math"/>
                        </a:rPr>
                        <m:t>𝑐</m:t>
                      </m:r>
                      <m:r>
                        <a:rPr lang="ru-RU" sz="220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8" y="4221088"/>
                <a:ext cx="9058442" cy="8720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5496" y="5013176"/>
                <a:ext cx="903549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Тогда число равно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100</m:t>
                      </m:r>
                      <m:r>
                        <a:rPr lang="en-US" sz="2200" b="0" i="1" smtClean="0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CC0099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10</m:t>
                      </m:r>
                      <m:r>
                        <a:rPr lang="en-US" sz="2200" b="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n>
                            <a:solidFill>
                              <a:srgbClr val="009900"/>
                            </a:solidFill>
                          </a:ln>
                          <a:solidFill>
                            <a:srgbClr val="009900"/>
                          </a:solidFill>
                          <a:latin typeface="Cambria Math"/>
                        </a:rPr>
                        <m:t>𝑐</m:t>
                      </m:r>
                      <m:r>
                        <a:rPr lang="ru-RU" sz="2200" i="1">
                          <a:latin typeface="Cambria Math"/>
                        </a:rPr>
                        <m:t>, а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ru-RU" sz="2200" i="1" dirty="0">
                          <a:latin typeface="Cambria Math"/>
                          <a:ea typeface="Cambria Math" pitchFamily="18" charset="0"/>
                        </a:rPr>
                        <m:t>сумма 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его </m:t>
                      </m:r>
                      <m:r>
                        <a:rPr lang="ru-RU" sz="2200" i="1" dirty="0">
                          <a:latin typeface="Cambria Math"/>
                          <a:ea typeface="Cambria Math" pitchFamily="18" charset="0"/>
                        </a:rPr>
                        <m:t>цифр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US" sz="2200" i="1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CC0099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n>
                            <a:solidFill>
                              <a:srgbClr val="009900"/>
                            </a:solidFill>
                          </a:ln>
                          <a:solidFill>
                            <a:srgbClr val="009900"/>
                          </a:solidFill>
                          <a:latin typeface="Cambria Math"/>
                        </a:rPr>
                        <m:t>𝑐</m:t>
                      </m:r>
                      <m:r>
                        <a:rPr lang="ru-RU" sz="2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013176"/>
                <a:ext cx="9035499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337"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90149" y="5461774"/>
                <a:ext cx="3257715" cy="740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100</m:t>
                          </m:r>
                          <m:r>
                            <a:rPr lang="en-US" sz="2200" i="1">
                              <a:ln>
                                <a:solidFill>
                                  <a:srgbClr val="CC0099"/>
                                </a:solidFill>
                              </a:ln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10</m:t>
                          </m:r>
                          <m:r>
                            <a:rPr lang="en-US" sz="2200" i="1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CC0099"/>
                                </a:solidFill>
                              </a:ln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87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9" y="5461774"/>
                <a:ext cx="3257715" cy="7407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131840" y="5662409"/>
                <a:ext cx="496855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100</m:t>
                      </m:r>
                      <m:r>
                        <a:rPr lang="en-US" sz="2200" i="1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CC0099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10</m:t>
                      </m:r>
                      <m:r>
                        <a:rPr lang="en-US" sz="2200" i="1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n>
                            <a:solidFill>
                              <a:srgbClr val="009900"/>
                            </a:solidFill>
                          </a:ln>
                          <a:solidFill>
                            <a:srgbClr val="009900"/>
                          </a:solidFill>
                          <a:latin typeface="Cambria Math"/>
                        </a:rPr>
                        <m:t>𝑐</m:t>
                      </m:r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87</m:t>
                      </m:r>
                      <m:r>
                        <a:rPr lang="en-US" sz="2200" i="1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CC0099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87</m:t>
                      </m:r>
                      <m:r>
                        <a:rPr lang="en-US" sz="2200" i="1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87</m:t>
                      </m:r>
                      <m:r>
                        <a:rPr lang="en-US" sz="2200" i="1">
                          <a:ln>
                            <a:solidFill>
                              <a:srgbClr val="009900"/>
                            </a:solidFill>
                          </a:ln>
                          <a:solidFill>
                            <a:srgbClr val="0099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662409"/>
                <a:ext cx="4968552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78786" y="6259925"/>
                <a:ext cx="273703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200" i="1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CC0099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77</m:t>
                      </m:r>
                      <m:r>
                        <a:rPr lang="en-US" sz="2200" i="1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8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6</m:t>
                      </m:r>
                      <m:r>
                        <a:rPr lang="en-US" sz="2200" i="1">
                          <a:ln>
                            <a:solidFill>
                              <a:srgbClr val="009900"/>
                            </a:solidFill>
                          </a:ln>
                          <a:solidFill>
                            <a:srgbClr val="009900"/>
                          </a:solidFill>
                          <a:latin typeface="Cambria Math"/>
                        </a:rPr>
                        <m:t>𝑐</m:t>
                      </m:r>
                      <m:r>
                        <a:rPr lang="ru-RU" sz="220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86" y="6259925"/>
                <a:ext cx="2737030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07504" y="3531260"/>
                <a:ext cx="165707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а)</m:t>
                      </m:r>
                      <m:r>
                        <a:rPr lang="ru-RU" sz="2200" i="1" smtClean="0">
                          <a:latin typeface="Cambria Math"/>
                        </a:rPr>
                        <m:t> </m:t>
                      </m:r>
                      <m:r>
                        <a:rPr lang="ru-RU" sz="2200" i="1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Cambria Math"/>
                        </a:rPr>
                        <m:t>Может</m:t>
                      </m:r>
                      <m:r>
                        <a:rPr lang="ru-RU" sz="220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531260"/>
                <a:ext cx="1657075" cy="430887"/>
              </a:xfrm>
              <a:prstGeom prst="rect">
                <a:avLst/>
              </a:prstGeom>
              <a:blipFill rotWithShape="1">
                <a:blip r:embed="rId10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3740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7504" y="440573"/>
                <a:ext cx="338437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Т.к.  </m:t>
                      </m:r>
                      <m:r>
                        <a:rPr lang="en-US" sz="2200" i="1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CC0099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9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13</m:t>
                      </m:r>
                      <m:r>
                        <a:rPr lang="en-US" sz="2200" i="1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CC0099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117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40573"/>
                <a:ext cx="3384376" cy="430887"/>
              </a:xfrm>
              <a:prstGeom prst="rect">
                <a:avLst/>
              </a:prstGeom>
              <a:blipFill rotWithShape="1">
                <a:blip r:embed="rId2"/>
                <a:stretch>
                  <a:fillRect l="-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203848" y="440573"/>
                <a:ext cx="41044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77</m:t>
                      </m:r>
                      <m:r>
                        <a:rPr lang="en-US" sz="2200" i="1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86</m:t>
                      </m:r>
                      <m:r>
                        <a:rPr lang="en-US" sz="2200" i="1">
                          <a:ln>
                            <a:solidFill>
                              <a:srgbClr val="009900"/>
                            </a:solidFill>
                          </a:ln>
                          <a:solidFill>
                            <a:srgbClr val="0099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117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40573"/>
                <a:ext cx="4104456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411760" y="65214"/>
                <a:ext cx="622891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200" i="1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CC0099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200" b="0" i="1" smtClean="0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CC0099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делится на </m:t>
                      </m:r>
                      <m:r>
                        <a:rPr lang="ru-RU" sz="2200" b="0" i="1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13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77</m:t>
                      </m:r>
                      <m:r>
                        <a:rPr lang="en-US" sz="2200" i="1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8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6</m:t>
                      </m:r>
                      <m:r>
                        <a:rPr lang="en-US" sz="2200" i="1">
                          <a:ln>
                            <a:solidFill>
                              <a:srgbClr val="009900"/>
                            </a:solidFill>
                          </a:ln>
                          <a:solidFill>
                            <a:srgbClr val="009900"/>
                          </a:solidFill>
                          <a:latin typeface="Cambria Math"/>
                        </a:rPr>
                        <m:t>𝑐</m:t>
                      </m:r>
                      <m:r>
                        <a:rPr lang="ru-RU" sz="2200" b="0" i="1" smtClean="0">
                          <a:ln>
                            <a:solidFill>
                              <a:srgbClr val="009900"/>
                            </a:solidFill>
                          </a:ln>
                          <a:solidFill>
                            <a:srgbClr val="0099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делится на </m:t>
                      </m:r>
                      <m:r>
                        <a:rPr lang="ru-RU" sz="2200" i="1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13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65214"/>
                <a:ext cx="6228910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98"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7504" y="44624"/>
                <a:ext cx="273703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200" i="1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CC0099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77</m:t>
                      </m:r>
                      <m:r>
                        <a:rPr lang="en-US" sz="2200" i="1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8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6</m:t>
                      </m:r>
                      <m:r>
                        <a:rPr lang="en-US" sz="2200" i="1">
                          <a:ln>
                            <a:solidFill>
                              <a:srgbClr val="009900"/>
                            </a:solidFill>
                          </a:ln>
                          <a:solidFill>
                            <a:srgbClr val="009900"/>
                          </a:solidFill>
                          <a:latin typeface="Cambria Math"/>
                        </a:rPr>
                        <m:t>𝑐</m:t>
                      </m:r>
                      <m:r>
                        <a:rPr lang="ru-RU" sz="220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4624"/>
                <a:ext cx="2737030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2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79512" y="872950"/>
                <a:ext cx="3312368" cy="683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6600FF"/>
                                    </a:solidFill>
                                  </a:ln>
                                  <a:solidFill>
                                    <a:srgbClr val="6600FF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ru-RU" sz="220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6600FF"/>
                                    </a:solidFill>
                                  </a:ln>
                                  <a:solidFill>
                                    <a:srgbClr val="6600FF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9900"/>
                                    </a:solidFill>
                                  </a:ln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ru-RU" sz="2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009900"/>
                                    </a:solidFill>
                                  </a:ln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; 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6600FF"/>
                                    </a:solidFill>
                                  </a:ln>
                                  <a:solidFill>
                                    <a:srgbClr val="6600FF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ru-RU" sz="2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6600FF"/>
                                    </a:solidFill>
                                  </a:ln>
                                  <a:solidFill>
                                    <a:srgbClr val="66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9900"/>
                                    </a:solidFill>
                                  </a:ln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ru-RU" sz="2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009900"/>
                                    </a:solidFill>
                                  </a:ln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;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6600FF"/>
                                    </a:solidFill>
                                  </a:ln>
                                  <a:solidFill>
                                    <a:srgbClr val="6600FF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ru-RU" sz="2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6600FF"/>
                                    </a:solidFill>
                                  </a:ln>
                                  <a:solidFill>
                                    <a:srgbClr val="6600FF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9900"/>
                                    </a:solidFill>
                                  </a:ln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ru-RU" sz="2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009900"/>
                                    </a:solidFill>
                                  </a:ln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72950"/>
                <a:ext cx="3312368" cy="68384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508810" y="999427"/>
                <a:ext cx="394351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77</m:t>
                      </m:r>
                      <m:r>
                        <a:rPr lang="en-US" sz="2200" i="1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86</m:t>
                      </m:r>
                      <m:r>
                        <a:rPr lang="en-US" sz="2200" i="1">
                          <a:ln>
                            <a:solidFill>
                              <a:srgbClr val="009900"/>
                            </a:solidFill>
                          </a:ln>
                          <a:solidFill>
                            <a:srgbClr val="009900"/>
                          </a:solidFill>
                          <a:latin typeface="Cambria Math"/>
                        </a:rPr>
                        <m:t>𝑐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  <a:ea typeface="Cambria Math"/>
                            </a:rPr>
                            <m:t>86</m:t>
                          </m:r>
                          <m:r>
                            <a:rPr lang="ru-RU" sz="2200" i="1">
                              <a:latin typeface="Cambria Math"/>
                            </a:rPr>
                            <m:t>;</m:t>
                          </m:r>
                          <m:r>
                            <a:rPr lang="ru-RU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ru-RU" sz="2200" i="1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77</m:t>
                          </m:r>
                          <m:r>
                            <a:rPr lang="ru-RU" sz="2200" i="1">
                              <a:latin typeface="Cambria Math"/>
                            </a:rPr>
                            <m:t>;</m:t>
                          </m:r>
                          <m:r>
                            <a:rPr lang="ru-RU" sz="22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d>
                        <m:dPr>
                          <m:begChr m:val=""/>
                          <m:endChr m:val="}"/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n>
                                <a:solidFill>
                                  <a:srgbClr val="800080"/>
                                </a:solidFill>
                              </a:ln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810" y="999427"/>
                <a:ext cx="3943510" cy="430887"/>
              </a:xfrm>
              <a:prstGeom prst="rect">
                <a:avLst/>
              </a:prstGeom>
              <a:blipFill rotWithShape="1">
                <a:blip r:embed="rId7"/>
                <a:stretch>
                  <a:fillRect t="-129577" r="-2632" b="-195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8920" y="1476509"/>
                <a:ext cx="833749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И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з найденных 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значений только </m:t>
                      </m:r>
                      <m:r>
                        <a:rPr lang="ru-RU" sz="2200" b="0" i="0" smtClean="0">
                          <a:ln>
                            <a:solidFill>
                              <a:srgbClr val="800080"/>
                            </a:solidFill>
                          </a:ln>
                          <a:solidFill>
                            <a:srgbClr val="80008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делится на </m:t>
                      </m:r>
                      <m:r>
                        <a:rPr lang="ru-RU" sz="2200" b="0" i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13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CC0099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CC0099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ru-RU" sz="2200" i="0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0" y="1476509"/>
                <a:ext cx="8337496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73"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8678" y="2751129"/>
                <a:ext cx="9181296" cy="1181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в</m:t>
                      </m:r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  <m:r>
                        <a:rPr lang="ru-RU" sz="2200" i="1" smtClean="0"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</a:rPr>
                        <m:t>При </m:t>
                      </m:r>
                      <m:r>
                        <a:rPr lang="en-US" sz="2200" i="1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CC0099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i="1" dirty="0">
                          <a:ln>
                            <a:solidFill>
                              <a:srgbClr val="CC0099"/>
                            </a:solidFill>
                          </a:ln>
                          <a:solidFill>
                            <a:srgbClr val="CC0099"/>
                          </a:solidFill>
                          <a:latin typeface="Cambria Math"/>
                          <a:ea typeface="Cambria Math" pitchFamily="18" charset="0"/>
                        </a:rPr>
                        <m:t>7</m:t>
                      </m:r>
                      <m:r>
                        <a:rPr lang="ru-RU" sz="2200" b="0" i="1" smtClean="0"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ru-RU" sz="2200" dirty="0">
                          <a:latin typeface="Cambria Math"/>
                          <a:ea typeface="Cambria Math" pitchFamily="18" charset="0"/>
                        </a:rPr>
                        <m:t>о</m:t>
                      </m:r>
                      <m:r>
                        <m:rPr>
                          <m:nor/>
                        </m:rPr>
                        <a:rPr lang="ru-RU" sz="2200" dirty="0">
                          <a:latin typeface="Cambria Math" pitchFamily="18" charset="0"/>
                          <a:ea typeface="Cambria Math" pitchFamily="18" charset="0"/>
                        </a:rPr>
                        <m:t>тношение</m:t>
                      </m:r>
                      <m:r>
                        <a:rPr lang="ru-RU" sz="2200" i="1" dirty="0">
                          <a:latin typeface="Cambria Math"/>
                          <a:ea typeface="Cambria Math" pitchFamily="18" charset="0"/>
                        </a:rPr>
                        <m:t> трёхзначного  натурального числа к сумме </m:t>
                      </m:r>
                    </m:oMath>
                  </m:oMathPara>
                </a14:m>
                <a:endParaRPr lang="ru-RU" sz="2200" i="1" dirty="0" smtClean="0">
                  <a:latin typeface="Cambria Math"/>
                  <a:ea typeface="Cambria Math" pitchFamily="18" charset="0"/>
                </a:endParaRPr>
              </a:p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dirty="0">
                          <a:latin typeface="Cambria Math"/>
                          <a:ea typeface="Cambria Math" pitchFamily="18" charset="0"/>
                        </a:rPr>
                        <m:t>его цифр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ru-RU" sz="2200" i="1" dirty="0">
                          <a:latin typeface="Cambria Math"/>
                          <a:ea typeface="Cambria Math" pitchFamily="18" charset="0"/>
                        </a:rPr>
                        <m:t>равно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n>
                                <a:solidFill>
                                  <a:srgbClr val="CC0099"/>
                                </a:solidFill>
                              </a:ln>
                              <a:solidFill>
                                <a:srgbClr val="CC0099"/>
                              </a:solidFill>
                              <a:latin typeface="Cambria Math"/>
                              <a:ea typeface="Cambria Math" pitchFamily="18" charset="0"/>
                            </a:rPr>
                            <m:t>700</m:t>
                          </m:r>
                          <m: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10</m:t>
                          </m:r>
                          <m:r>
                            <a:rPr lang="en-US" sz="2200" i="1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CC0099"/>
                                </a:solidFill>
                              </a:ln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8" y="2751129"/>
                <a:ext cx="9181296" cy="118192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987116" y="4579088"/>
                <a:ext cx="8193396" cy="794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n>
                                <a:solidFill>
                                  <a:srgbClr val="CC0099"/>
                                </a:solidFill>
                              </a:ln>
                              <a:solidFill>
                                <a:srgbClr val="CC0099"/>
                              </a:solidFill>
                              <a:latin typeface="Cambria Math"/>
                              <a:ea typeface="Cambria Math" pitchFamily="18" charset="0"/>
                            </a:rPr>
                            <m:t>700</m:t>
                          </m:r>
                          <m: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10</m:t>
                          </m:r>
                          <m:r>
                            <a:rPr lang="en-US" sz="2200" i="1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CC0099"/>
                                </a:solidFill>
                              </a:ln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sz="2200" b="0" i="1" dirty="0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ln>
                                <a:solidFill>
                                  <a:srgbClr val="CC0099"/>
                                </a:solidFill>
                              </a:ln>
                              <a:solidFill>
                                <a:srgbClr val="CC0099"/>
                              </a:solidFill>
                              <a:latin typeface="Cambria Math"/>
                              <a:ea typeface="Cambria Math" pitchFamily="18" charset="0"/>
                            </a:rPr>
                            <m:t>63</m:t>
                          </m:r>
                          <m:r>
                            <a:rPr lang="en-US" sz="2200" i="1" dirty="0" smtClean="0">
                              <a:ln>
                                <a:solidFill>
                                  <a:srgbClr val="CC0099"/>
                                </a:solidFill>
                              </a:ln>
                              <a:solidFill>
                                <a:srgbClr val="CC0099"/>
                              </a:solidFill>
                              <a:latin typeface="Cambria Math"/>
                              <a:ea typeface="Cambria Math" pitchFamily="18" charset="0"/>
                            </a:rPr>
                            <m:t>0</m:t>
                          </m:r>
                          <m:r>
                            <a:rPr lang="en-US" sz="2200" b="0" i="1" dirty="0" smtClean="0">
                              <a:latin typeface="Cambria Math"/>
                              <a:ea typeface="Cambria Math" pitchFamily="18" charset="0"/>
                            </a:rPr>
                            <m:t>−</m:t>
                          </m:r>
                          <m:r>
                            <a:rPr lang="en-US" sz="2200" b="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9</m:t>
                          </m:r>
                          <m:r>
                            <a:rPr lang="en-US" sz="2200" b="0" i="1" dirty="0" smtClean="0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  <a:ea typeface="Cambria Math" pitchFamily="18" charset="0"/>
                            </a:rPr>
                            <m:t>𝑐</m:t>
                          </m:r>
                          <m:r>
                            <a:rPr lang="en-US" sz="2200" b="0" i="1" dirty="0" smtClean="0">
                              <a:latin typeface="Cambria Math"/>
                              <a:ea typeface="Cambria Math" pitchFamily="18" charset="0"/>
                            </a:rPr>
                            <m:t>+(</m:t>
                          </m:r>
                          <m:r>
                            <a:rPr lang="en-US" sz="2200" b="0" i="1" dirty="0" smtClean="0">
                              <a:ln>
                                <a:solidFill>
                                  <a:srgbClr val="CC0099"/>
                                </a:solidFill>
                              </a:ln>
                              <a:solidFill>
                                <a:srgbClr val="CC0099"/>
                              </a:solidFill>
                              <a:latin typeface="Cambria Math"/>
                              <a:ea typeface="Cambria Math" pitchFamily="18" charset="0"/>
                            </a:rPr>
                            <m:t>70</m:t>
                          </m:r>
                          <m:r>
                            <a:rPr lang="en-US" sz="2200" i="1" dirty="0" smtClean="0">
                              <a:latin typeface="Cambria Math"/>
                              <a:ea typeface="Cambria Math" pitchFamily="18" charset="0"/>
                            </a:rPr>
                            <m:t>+</m:t>
                          </m:r>
                          <m:r>
                            <a:rPr lang="en-US" sz="2200" b="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10</m:t>
                          </m:r>
                          <m:r>
                            <a:rPr lang="en-US" sz="2200" i="1" smtClean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10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sz="220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CC0099"/>
                                </a:solidFill>
                              </a:ln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sz="2200" b="0" i="1" dirty="0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10</m:t>
                      </m:r>
                      <m:r>
                        <a:rPr lang="en-US" sz="2200" b="0" i="1" dirty="0" smtClean="0">
                          <a:latin typeface="Cambria Math"/>
                          <a:ea typeface="Cambria Math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9</m:t>
                          </m:r>
                          <m:r>
                            <a:rPr lang="en-US" sz="2200" i="1" dirty="0" smtClean="0">
                              <a:latin typeface="Cambria Math"/>
                              <a:ea typeface="Cambria Math" pitchFamily="18" charset="0"/>
                            </a:rPr>
                            <m:t>(</m:t>
                          </m:r>
                          <m:r>
                            <a:rPr lang="en-US" sz="2200" i="1" dirty="0">
                              <a:ln>
                                <a:solidFill>
                                  <a:srgbClr val="CC0099"/>
                                </a:solidFill>
                              </a:ln>
                              <a:solidFill>
                                <a:srgbClr val="CC0099"/>
                              </a:solidFill>
                              <a:latin typeface="Cambria Math"/>
                              <a:ea typeface="Cambria Math" pitchFamily="18" charset="0"/>
                            </a:rPr>
                            <m:t>70</m:t>
                          </m:r>
                          <m:r>
                            <a:rPr lang="en-US" sz="2200" b="0" i="1" dirty="0" smtClean="0">
                              <a:latin typeface="Cambria Math"/>
                              <a:ea typeface="Cambria Math" pitchFamily="18" charset="0"/>
                            </a:rPr>
                            <m:t>−</m:t>
                          </m:r>
                          <m:r>
                            <a:rPr lang="en-US" sz="2200" i="1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sz="220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CC0099"/>
                                </a:solidFill>
                              </a:ln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16" y="4579088"/>
                <a:ext cx="8193396" cy="79412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07504" y="3787000"/>
                <a:ext cx="6149569" cy="7920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Рассмотрим функцию </m:t>
                      </m:r>
                      <m:r>
                        <a:rPr lang="en-US" sz="2200" i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  <a:ea typeface="Cambria Math" pitchFamily="18" charset="0"/>
                            </a:rPr>
                            <m:t>𝑏</m:t>
                          </m:r>
                          <m:r>
                            <a:rPr lang="ru-RU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;</m:t>
                          </m:r>
                          <m:r>
                            <a:rPr lang="en-US" sz="2200" i="1" dirty="0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  <a:ea typeface="Cambria Math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200" i="1" dirty="0"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n>
                                <a:solidFill>
                                  <a:srgbClr val="CC0099"/>
                                </a:solidFill>
                              </a:ln>
                              <a:solidFill>
                                <a:srgbClr val="CC0099"/>
                              </a:solidFill>
                              <a:latin typeface="Cambria Math"/>
                              <a:ea typeface="Cambria Math" pitchFamily="18" charset="0"/>
                            </a:rPr>
                            <m:t>700</m:t>
                          </m:r>
                          <m: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10</m:t>
                          </m:r>
                          <m:r>
                            <a:rPr lang="en-US" sz="2200" i="1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CC0099"/>
                                </a:solidFill>
                              </a:ln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6600FF"/>
                                </a:solidFill>
                              </a:ln>
                              <a:solidFill>
                                <a:srgbClr val="66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ru-RU" sz="220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787000"/>
                <a:ext cx="6149569" cy="79207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77666" y="5491202"/>
                <a:ext cx="2196244" cy="482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dirty="0" smtClean="0">
                          <a:latin typeface="Cambria Math"/>
                          <a:ea typeface="Cambria Math" pitchFamily="18" charset="0"/>
                        </a:rPr>
                        <m:t>Пусть 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US" sz="220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n>
                            <a:solidFill>
                              <a:srgbClr val="009900"/>
                            </a:solidFill>
                          </a:ln>
                          <a:solidFill>
                            <a:srgbClr val="0099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200" i="1" dirty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2200" b="0" i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 pitchFamily="18" charset="0"/>
                        </a:rPr>
                        <m:t>𝑠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6600CC"/>
                    </a:solidFill>
                  </a:ln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6" y="5491202"/>
                <a:ext cx="2196244" cy="48218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195736" y="5371176"/>
                <a:ext cx="3600400" cy="794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  <m:r>
                            <a:rPr lang="ru-RU" sz="2200" b="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;</m:t>
                          </m:r>
                          <m:r>
                            <a:rPr lang="en-US" sz="2200" b="0" i="1" dirty="0" smtClean="0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  <a:ea typeface="Cambria Math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200" b="0" i="1" dirty="0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2200" i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10</m:t>
                      </m:r>
                      <m:r>
                        <a:rPr lang="en-US" sz="2200" i="1" dirty="0">
                          <a:latin typeface="Cambria Math"/>
                          <a:ea typeface="Cambria Math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9</m:t>
                          </m:r>
                          <m: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  <m:t>(</m:t>
                          </m:r>
                          <m:r>
                            <a:rPr lang="en-US" sz="2200" i="1" dirty="0">
                              <a:ln>
                                <a:solidFill>
                                  <a:srgbClr val="CC0099"/>
                                </a:solidFill>
                              </a:ln>
                              <a:solidFill>
                                <a:srgbClr val="CC0099"/>
                              </a:solidFill>
                              <a:latin typeface="Cambria Math"/>
                              <a:ea typeface="Cambria Math" pitchFamily="18" charset="0"/>
                            </a:rPr>
                            <m:t>70</m:t>
                          </m:r>
                          <m: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  <m:t>−</m:t>
                          </m:r>
                          <m:r>
                            <a:rPr lang="en-US" sz="2200" i="1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sz="22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CC0099"/>
                                </a:solidFill>
                              </a:ln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 dirty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ru-RU" sz="2200" dirty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</a:rPr>
                            <m:t> </m:t>
                          </m:r>
                        </m:den>
                      </m:f>
                      <m:r>
                        <a:rPr lang="en-US" sz="220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371176"/>
                <a:ext cx="3600400" cy="79412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698069" y="5527148"/>
                <a:ext cx="3307928" cy="482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200" b="0" i="1" dirty="0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200" b="0" i="1" dirty="0" smtClean="0">
                          <a:ln>
                            <a:solidFill>
                              <a:srgbClr val="009900"/>
                            </a:solidFill>
                          </a:ln>
                          <a:solidFill>
                            <a:srgbClr val="009900"/>
                          </a:solidFill>
                          <a:latin typeface="Cambria Math"/>
                          <a:ea typeface="Cambria Math" pitchFamily="18" charset="0"/>
                        </a:rPr>
                        <m:t>𝑐</m:t>
                      </m:r>
                      <m:r>
                        <a:rPr lang="ru-RU" sz="2200" i="1" dirty="0" smtClean="0">
                          <a:latin typeface="Cambria Math"/>
                          <a:ea typeface="Cambria Math" pitchFamily="18" charset="0"/>
                        </a:rPr>
                        <m:t>;</m:t>
                      </m:r>
                      <m:r>
                        <a:rPr lang="en-US" sz="2200" i="1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200" b="0" i="1" dirty="0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9</m:t>
                      </m:r>
                      <m:r>
                        <a:rPr lang="ru-RU" sz="2200" b="0" i="0" dirty="0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2200" b="0" i="0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200" b="0" i="1" dirty="0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200" b="0" i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2200" b="0" i="1" dirty="0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18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069" y="5527148"/>
                <a:ext cx="3307928" cy="48218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5496" y="6091256"/>
                <a:ext cx="9036496" cy="794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dirty="0" smtClean="0">
                          <a:latin typeface="Cambria Math"/>
                          <a:ea typeface="Cambria Math" pitchFamily="18" charset="0"/>
                        </a:rPr>
                        <m:t>Ф</m:t>
                      </m:r>
                      <m:r>
                        <a:rPr lang="ru-RU" sz="2200" i="1" dirty="0">
                          <a:latin typeface="Cambria Math"/>
                          <a:ea typeface="Cambria Math" pitchFamily="18" charset="0"/>
                        </a:rPr>
                        <m:t>ункци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я </m:t>
                      </m:r>
                      <m:r>
                        <a:rPr lang="en-US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  <m:r>
                            <a:rPr lang="ru-RU" sz="2200" i="1" dirty="0" smtClean="0">
                              <a:latin typeface="Cambria Math"/>
                              <a:ea typeface="Cambria Math" pitchFamily="18" charset="0"/>
                            </a:rPr>
                            <m:t>;</m:t>
                          </m:r>
                          <m:r>
                            <a:rPr lang="en-US" sz="2200" b="0" i="1" dirty="0" smtClean="0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  <a:ea typeface="Cambria Math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200" b="0" i="1" dirty="0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2200" i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10</m:t>
                      </m:r>
                      <m:r>
                        <a:rPr lang="en-US" sz="2200" i="1" dirty="0">
                          <a:latin typeface="Cambria Math"/>
                          <a:ea typeface="Cambria Math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9</m:t>
                          </m:r>
                          <m: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  <m:t>(</m:t>
                          </m:r>
                          <m:r>
                            <a:rPr lang="en-US" sz="2200" i="1" dirty="0">
                              <a:ln>
                                <a:solidFill>
                                  <a:srgbClr val="CC0099"/>
                                </a:solidFill>
                              </a:ln>
                              <a:solidFill>
                                <a:srgbClr val="CC0099"/>
                              </a:solidFill>
                              <a:latin typeface="Cambria Math"/>
                              <a:ea typeface="Cambria Math" pitchFamily="18" charset="0"/>
                            </a:rPr>
                            <m:t>70</m:t>
                          </m:r>
                          <m: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  <m:t>−</m:t>
                          </m:r>
                          <m:r>
                            <a:rPr lang="en-US" sz="2200" i="1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sz="22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CC0099"/>
                                </a:solidFill>
                              </a:ln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 dirty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ru-RU" sz="2200" dirty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</a:rPr>
                            <m:t> </m:t>
                          </m:r>
                        </m:den>
                      </m:f>
                      <m:r>
                        <a:rPr lang="ru-RU" sz="2200" b="0" i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atin typeface="Cambria Math"/>
                        </a:rPr>
                        <m:t>убывает по каждому из аргументов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091256"/>
                <a:ext cx="9036496" cy="79412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6126471" y="3952877"/>
                <a:ext cx="2318263" cy="482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dirty="0" smtClean="0">
                          <a:latin typeface="Cambria Math"/>
                          <a:ea typeface="Cambria Math" pitchFamily="18" charset="0"/>
                        </a:rPr>
                        <m:t>В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ыделим целую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71" y="3952877"/>
                <a:ext cx="2318263" cy="48218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4747098"/>
                <a:ext cx="10855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dirty="0">
                          <a:latin typeface="Cambria Math"/>
                          <a:ea typeface="Cambria Math" pitchFamily="18" charset="0"/>
                        </a:rPr>
                        <m:t>часть: 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47098"/>
                <a:ext cx="1085554" cy="4308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83411" y="2204864"/>
                <a:ext cx="713737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Таким образом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отношение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не может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быть равным 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87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1" y="2204864"/>
                <a:ext cx="7137378" cy="430887"/>
              </a:xfrm>
              <a:prstGeom prst="rect">
                <a:avLst/>
              </a:prstGeom>
              <a:blipFill rotWithShape="1">
                <a:blip r:embed="rId18"/>
                <a:stretch>
                  <a:fillRect l="-85"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08920" y="1816809"/>
                <a:ext cx="833749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>
                          <a:latin typeface="Cambria Math"/>
                          <a:ea typeface="Cambria Math"/>
                        </a:rPr>
                        <m:t>ч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то невозможно, поскольку исходное число  трехзначное. 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0" y="1816809"/>
                <a:ext cx="8337496" cy="430887"/>
              </a:xfrm>
              <a:prstGeom prst="rect">
                <a:avLst/>
              </a:prstGeom>
              <a:blipFill rotWithShape="1">
                <a:blip r:embed="rId19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66275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1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5496" y="992685"/>
                <a:ext cx="1800200" cy="482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 pitchFamily="18" charset="0"/>
                        </a:rPr>
                        <m:t>𝑠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ru-RU" sz="2200" b="0" i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 pitchFamily="18" charset="0"/>
                        </a:rPr>
                        <m:t>18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6600CC"/>
                    </a:solidFill>
                  </a:ln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992685"/>
                <a:ext cx="1800200" cy="4821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935596" y="836712"/>
                <a:ext cx="4140726" cy="788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  <m:r>
                            <a:rPr lang="ru-RU" sz="2200" i="1" dirty="0" smtClean="0">
                              <a:latin typeface="Cambria Math"/>
                              <a:ea typeface="Cambria Math" pitchFamily="18" charset="0"/>
                            </a:rPr>
                            <m:t>;</m:t>
                          </m:r>
                          <m:r>
                            <a:rPr lang="en-US" sz="2200" b="0" i="1" dirty="0" smtClean="0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  <a:ea typeface="Cambria Math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200" b="0" i="1" dirty="0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2200" i="1" dirty="0">
                          <a:latin typeface="Cambria Math"/>
                          <a:ea typeface="Cambria Math" pitchFamily="18" charset="0"/>
                        </a:rPr>
                        <m:t>10+</m:t>
                      </m:r>
                      <m:f>
                        <m:fPr>
                          <m:ctrlP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  <m:t>9(70−</m:t>
                          </m:r>
                          <m:r>
                            <a:rPr lang="en-US" sz="2200" i="1">
                              <a:latin typeface="Cambria Math"/>
                            </a:rPr>
                            <m:t>𝑐</m:t>
                          </m:r>
                          <m:r>
                            <a:rPr lang="en-US" sz="22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ru-RU" sz="2200" b="0" i="1" smtClean="0">
                              <a:latin typeface="Cambria Math"/>
                            </a:rPr>
                            <m:t>25</m:t>
                          </m:r>
                          <m:r>
                            <m:rPr>
                              <m:nor/>
                            </m:rPr>
                            <a:rPr lang="ru-RU" sz="2200" dirty="0"/>
                            <m:t> </m:t>
                          </m:r>
                        </m:den>
                      </m:f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∉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ℤ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836712"/>
                <a:ext cx="4140726" cy="7884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5496" y="1654276"/>
                <a:ext cx="1800200" cy="482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 pitchFamily="18" charset="0"/>
                        </a:rPr>
                        <m:t>𝑠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ru-RU" sz="2200" b="0" i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 pitchFamily="18" charset="0"/>
                        </a:rPr>
                        <m:t>17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6600CC"/>
                    </a:solidFill>
                  </a:ln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654276"/>
                <a:ext cx="1800200" cy="4821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935596" y="1498303"/>
                <a:ext cx="5364596" cy="786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  <m:r>
                            <a:rPr lang="ru-RU" sz="2200" i="1" dirty="0" smtClean="0">
                              <a:latin typeface="Cambria Math"/>
                              <a:ea typeface="Cambria Math" pitchFamily="18" charset="0"/>
                            </a:rPr>
                            <m:t>;</m:t>
                          </m:r>
                          <m:r>
                            <a:rPr lang="en-US" sz="2200" b="0" i="1" dirty="0" smtClean="0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  <a:ea typeface="Cambria Math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200" b="0" i="1" dirty="0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2200" i="1" dirty="0">
                          <a:latin typeface="Cambria Math"/>
                          <a:ea typeface="Cambria Math" pitchFamily="18" charset="0"/>
                        </a:rPr>
                        <m:t>10+</m:t>
                      </m:r>
                      <m:f>
                        <m:fPr>
                          <m:ctrlP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  <m:t>9(70−</m:t>
                          </m:r>
                          <m:r>
                            <a:rPr lang="en-US" sz="2200" i="1">
                              <a:latin typeface="Cambria Math"/>
                            </a:rPr>
                            <m:t>𝑐</m:t>
                          </m:r>
                          <m:r>
                            <a:rPr lang="en-US" sz="22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ru-RU" sz="2200" b="0" i="1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ru-RU" sz="2200" b="0" i="0" smtClean="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ru-RU" sz="2200" dirty="0"/>
                            <m:t> </m:t>
                          </m:r>
                        </m:den>
                      </m:f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ℤ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при </m:t>
                      </m:r>
                      <m:r>
                        <a:rPr lang="ru-RU" sz="2200" b="0" i="1" smtClean="0">
                          <a:ln>
                            <a:solidFill>
                              <a:srgbClr val="009900"/>
                            </a:solidFill>
                          </a:ln>
                          <a:solidFill>
                            <a:srgbClr val="009900"/>
                          </a:solidFill>
                          <a:latin typeface="Cambria Math"/>
                          <a:ea typeface="Cambria Math"/>
                        </a:rPr>
                        <m:t>с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009900"/>
                            </a:solidFill>
                          </a:ln>
                          <a:solidFill>
                            <a:srgbClr val="009900"/>
                          </a:solidFill>
                          <a:latin typeface="Cambria Math"/>
                          <a:ea typeface="Cambria Math"/>
                        </a:rPr>
                        <m:t>6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9900"/>
                    </a:solidFill>
                  </a:ln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1498303"/>
                <a:ext cx="5364596" cy="7863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156176" y="1650395"/>
                <a:ext cx="237626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ru-RU" sz="22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200" i="1">
                        <a:ln>
                          <a:solidFill>
                            <a:srgbClr val="6600FF"/>
                          </a:solidFill>
                        </a:ln>
                        <a:solidFill>
                          <a:srgbClr val="6600FF"/>
                        </a:solidFill>
                        <a:latin typeface="Cambria Math"/>
                      </a:rPr>
                      <m:t>𝑏</m:t>
                    </m:r>
                    <m:r>
                      <a:rPr lang="ru-RU" sz="2200" i="1" smtClean="0">
                        <a:latin typeface="Cambria Math"/>
                      </a:rPr>
                      <m:t>=</m:t>
                    </m:r>
                    <m:r>
                      <a:rPr lang="ru-RU" sz="2200" b="0" i="1" smtClean="0">
                        <a:ln>
                          <a:solidFill>
                            <a:srgbClr val="6600FF"/>
                          </a:solidFill>
                        </a:ln>
                        <a:solidFill>
                          <a:srgbClr val="6600FF"/>
                        </a:solidFill>
                        <a:latin typeface="Cambria Math"/>
                      </a:rPr>
                      <m:t>11</m:t>
                    </m:r>
                  </m:oMath>
                </a14:m>
                <a:r>
                  <a:rPr lang="ru-RU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  <a:ea typeface="Cambria Math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ru-RU" sz="220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0;9</m:t>
                        </m:r>
                      </m:e>
                    </m:d>
                  </m:oMath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650395"/>
                <a:ext cx="2376264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5496" y="2304465"/>
                <a:ext cx="1800200" cy="482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 pitchFamily="18" charset="0"/>
                        </a:rPr>
                        <m:t>𝑠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ru-RU" sz="2200" b="0" i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 pitchFamily="18" charset="0"/>
                        </a:rPr>
                        <m:t>16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6600CC"/>
                    </a:solidFill>
                  </a:ln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304465"/>
                <a:ext cx="1800200" cy="4821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935596" y="2148492"/>
                <a:ext cx="5364596" cy="786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  <m:r>
                            <a:rPr lang="ru-RU" sz="2200" i="1" dirty="0" smtClean="0">
                              <a:latin typeface="Cambria Math"/>
                              <a:ea typeface="Cambria Math" pitchFamily="18" charset="0"/>
                            </a:rPr>
                            <m:t>;</m:t>
                          </m:r>
                          <m:r>
                            <a:rPr lang="en-US" sz="2200" b="0" i="1" dirty="0" smtClean="0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  <a:ea typeface="Cambria Math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200" b="0" i="1" dirty="0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2200" i="1" dirty="0">
                          <a:latin typeface="Cambria Math"/>
                          <a:ea typeface="Cambria Math" pitchFamily="18" charset="0"/>
                        </a:rPr>
                        <m:t>10+</m:t>
                      </m:r>
                      <m:f>
                        <m:fPr>
                          <m:ctrlP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  <m:t>9(70−</m:t>
                          </m:r>
                          <m:r>
                            <a:rPr lang="en-US" sz="2200" i="1">
                              <a:latin typeface="Cambria Math"/>
                            </a:rPr>
                            <m:t>𝑐</m:t>
                          </m:r>
                          <m:r>
                            <a:rPr lang="en-US" sz="22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ru-RU" sz="2200" b="0" i="1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ru-RU" sz="22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ru-RU" sz="2200" dirty="0"/>
                            <m:t> </m:t>
                          </m:r>
                        </m:den>
                      </m:f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ℤ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при </m:t>
                      </m:r>
                      <m:r>
                        <a:rPr lang="ru-RU" sz="2200" b="0" i="1" smtClean="0">
                          <a:ln>
                            <a:solidFill>
                              <a:srgbClr val="009900"/>
                            </a:solidFill>
                          </a:ln>
                          <a:solidFill>
                            <a:srgbClr val="009900"/>
                          </a:solidFill>
                          <a:latin typeface="Cambria Math"/>
                          <a:ea typeface="Cambria Math"/>
                        </a:rPr>
                        <m:t>с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009900"/>
                            </a:solidFill>
                          </a:ln>
                          <a:solidFill>
                            <a:srgbClr val="0099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9900"/>
                    </a:solidFill>
                  </a:ln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2148492"/>
                <a:ext cx="5364596" cy="78636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156176" y="2300584"/>
                <a:ext cx="237626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ru-RU" sz="22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200" i="1">
                        <a:ln>
                          <a:solidFill>
                            <a:srgbClr val="6600FF"/>
                          </a:solidFill>
                        </a:ln>
                        <a:solidFill>
                          <a:srgbClr val="6600FF"/>
                        </a:solidFill>
                        <a:latin typeface="Cambria Math"/>
                      </a:rPr>
                      <m:t>𝑏</m:t>
                    </m:r>
                    <m:r>
                      <a:rPr lang="ru-RU" sz="2200" i="1" smtClean="0">
                        <a:latin typeface="Cambria Math"/>
                      </a:rPr>
                      <m:t>=</m:t>
                    </m:r>
                    <m:r>
                      <a:rPr lang="ru-RU" sz="2200" b="0" i="1" smtClean="0">
                        <a:ln>
                          <a:solidFill>
                            <a:srgbClr val="6600FF"/>
                          </a:solidFill>
                        </a:ln>
                        <a:solidFill>
                          <a:srgbClr val="6600FF"/>
                        </a:solidFill>
                        <a:latin typeface="Cambria Math"/>
                      </a:rPr>
                      <m:t>15</m:t>
                    </m:r>
                  </m:oMath>
                </a14:m>
                <a:r>
                  <a:rPr lang="ru-RU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  <a:ea typeface="Cambria Math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ru-RU" sz="220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0;9</m:t>
                        </m:r>
                      </m:e>
                    </m:d>
                  </m:oMath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300584"/>
                <a:ext cx="2376264" cy="430887"/>
              </a:xfrm>
              <a:prstGeom prst="rect">
                <a:avLst/>
              </a:prstGeom>
              <a:blipFill rotWithShape="1">
                <a:blip r:embed="rId9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4280" y="2952537"/>
                <a:ext cx="1800200" cy="482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 pitchFamily="18" charset="0"/>
                        </a:rPr>
                        <m:t>𝑠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ru-RU" sz="2200" b="0" i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 pitchFamily="18" charset="0"/>
                        </a:rPr>
                        <m:t>15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6600CC"/>
                    </a:solidFill>
                  </a:ln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0" y="2952537"/>
                <a:ext cx="1800200" cy="4821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934380" y="2796564"/>
                <a:ext cx="5364596" cy="786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  <m:r>
                            <a:rPr lang="ru-RU" sz="2200" i="1" dirty="0" smtClean="0">
                              <a:latin typeface="Cambria Math"/>
                              <a:ea typeface="Cambria Math" pitchFamily="18" charset="0"/>
                            </a:rPr>
                            <m:t>;</m:t>
                          </m:r>
                          <m:r>
                            <a:rPr lang="en-US" sz="2200" b="0" i="1" dirty="0" smtClean="0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  <a:ea typeface="Cambria Math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200" b="0" i="1" dirty="0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2200" i="1" dirty="0">
                          <a:latin typeface="Cambria Math"/>
                          <a:ea typeface="Cambria Math" pitchFamily="18" charset="0"/>
                        </a:rPr>
                        <m:t>10+</m:t>
                      </m:r>
                      <m:f>
                        <m:fPr>
                          <m:ctrlP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  <m:t>9(70−</m:t>
                          </m:r>
                          <m:r>
                            <a:rPr lang="en-US" sz="2200" i="1">
                              <a:latin typeface="Cambria Math"/>
                            </a:rPr>
                            <m:t>𝑐</m:t>
                          </m:r>
                          <m:r>
                            <a:rPr lang="en-US" sz="22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ru-RU" sz="2200" b="0" i="1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ru-RU" sz="22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ru-RU" sz="2200" dirty="0"/>
                            <m:t> </m:t>
                          </m:r>
                        </m:den>
                      </m:f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ℤ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при с=4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9900"/>
                    </a:solidFill>
                  </a:ln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80" y="2796564"/>
                <a:ext cx="5364596" cy="78636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154960" y="2948656"/>
                <a:ext cx="237626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ru-RU" sz="22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200" i="1">
                        <a:ln>
                          <a:solidFill>
                            <a:srgbClr val="6600FF"/>
                          </a:solidFill>
                        </a:ln>
                        <a:solidFill>
                          <a:srgbClr val="6600FF"/>
                        </a:solidFill>
                        <a:latin typeface="Cambria Math"/>
                      </a:rPr>
                      <m:t>𝑏</m:t>
                    </m:r>
                    <m:r>
                      <a:rPr lang="ru-RU" sz="2200" i="1" smtClean="0">
                        <a:latin typeface="Cambria Math"/>
                      </a:rPr>
                      <m:t>=</m:t>
                    </m:r>
                    <m:r>
                      <a:rPr lang="ru-RU" sz="2200" b="0" i="1" smtClean="0">
                        <a:ln>
                          <a:solidFill>
                            <a:srgbClr val="6600FF"/>
                          </a:solidFill>
                        </a:ln>
                        <a:solidFill>
                          <a:srgbClr val="6600FF"/>
                        </a:solidFill>
                        <a:latin typeface="Cambria Math"/>
                      </a:rPr>
                      <m:t>11</m:t>
                    </m:r>
                  </m:oMath>
                </a14:m>
                <a:r>
                  <a:rPr lang="ru-RU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  <a:ea typeface="Cambria Math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ru-RU" sz="220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0;9</m:t>
                        </m:r>
                      </m:e>
                    </m:d>
                  </m:oMath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960" y="2948656"/>
                <a:ext cx="2376264" cy="430887"/>
              </a:xfrm>
              <a:prstGeom prst="rect">
                <a:avLst/>
              </a:prstGeom>
              <a:blipFill rotWithShape="1">
                <a:blip r:embed="rId12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5496" y="3606052"/>
                <a:ext cx="1800200" cy="482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 pitchFamily="18" charset="0"/>
                        </a:rPr>
                        <m:t>𝑠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ru-RU" sz="2200" b="0" i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 pitchFamily="18" charset="0"/>
                        </a:rPr>
                        <m:t>14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6600CC"/>
                    </a:solidFill>
                  </a:ln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606052"/>
                <a:ext cx="1800200" cy="48218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899592" y="3450079"/>
                <a:ext cx="7344816" cy="786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  <m:r>
                            <a:rPr lang="ru-RU" sz="2200" i="1" dirty="0" smtClean="0">
                              <a:latin typeface="Cambria Math"/>
                              <a:ea typeface="Cambria Math" pitchFamily="18" charset="0"/>
                            </a:rPr>
                            <m:t>;</m:t>
                          </m:r>
                          <m:r>
                            <a:rPr lang="en-US" sz="2200" b="0" i="1" dirty="0" smtClean="0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  <a:ea typeface="Cambria Math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200" b="0" i="1" dirty="0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2200" i="1" dirty="0">
                          <a:latin typeface="Cambria Math"/>
                          <a:ea typeface="Cambria Math" pitchFamily="18" charset="0"/>
                        </a:rPr>
                        <m:t>10+</m:t>
                      </m:r>
                      <m:f>
                        <m:fPr>
                          <m:ctrlP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  <m:t>9(70−</m:t>
                          </m:r>
                          <m:r>
                            <a:rPr lang="en-US" sz="2200" i="1">
                              <a:latin typeface="Cambria Math"/>
                            </a:rPr>
                            <m:t>𝑐</m:t>
                          </m:r>
                          <m:r>
                            <a:rPr lang="en-US" sz="22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ru-RU" sz="2200" b="0" i="1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ru-RU" sz="2200" b="0" i="0" smtClean="0">
                              <a:latin typeface="Cambria Math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ru-RU" sz="2200" dirty="0"/>
                            <m:t> </m:t>
                          </m:r>
                        </m:den>
                      </m:f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ℤ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при </m:t>
                      </m:r>
                      <m:r>
                        <a:rPr lang="ru-RU" sz="2200" b="0" i="1" smtClean="0">
                          <a:ln>
                            <a:solidFill>
                              <a:srgbClr val="009900"/>
                            </a:solidFill>
                          </a:ln>
                          <a:solidFill>
                            <a:srgbClr val="009900"/>
                          </a:solidFill>
                          <a:latin typeface="Cambria Math"/>
                          <a:ea typeface="Cambria Math"/>
                        </a:rPr>
                        <m:t>с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009900"/>
                            </a:solidFill>
                          </a:ln>
                          <a:solidFill>
                            <a:srgbClr val="009900"/>
                          </a:solidFill>
                          <a:latin typeface="Cambria Math"/>
                          <a:ea typeface="Cambria Math"/>
                        </a:rPr>
                        <m:t>7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9900"/>
                    </a:solidFill>
                  </a:ln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450079"/>
                <a:ext cx="7344816" cy="78636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141967" y="3631699"/>
                <a:ext cx="237626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ru-RU" sz="22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200" i="1">
                        <a:ln>
                          <a:solidFill>
                            <a:srgbClr val="6600FF"/>
                          </a:solidFill>
                        </a:ln>
                        <a:solidFill>
                          <a:srgbClr val="6600FF"/>
                        </a:solidFill>
                        <a:latin typeface="Cambria Math"/>
                      </a:rPr>
                      <m:t>𝑏</m:t>
                    </m:r>
                    <m:r>
                      <a:rPr lang="ru-RU" sz="2200" i="1" smtClean="0">
                        <a:latin typeface="Cambria Math"/>
                      </a:rPr>
                      <m:t>=</m:t>
                    </m:r>
                    <m:r>
                      <a:rPr lang="ru-RU" sz="2200" b="0" i="1" smtClean="0">
                        <a:ln>
                          <a:solidFill>
                            <a:srgbClr val="6600FF"/>
                          </a:solidFill>
                        </a:ln>
                        <a:solidFill>
                          <a:srgbClr val="6600FF"/>
                        </a:solidFill>
                        <a:latin typeface="Cambria Math"/>
                      </a:rPr>
                      <m:t>7</m:t>
                    </m:r>
                    <m:r>
                      <a:rPr lang="ru-RU" sz="220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ru-RU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20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0;9</m:t>
                        </m:r>
                      </m:e>
                    </m:d>
                  </m:oMath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967" y="3631699"/>
                <a:ext cx="2376264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0649" y="4151059"/>
                <a:ext cx="7344816" cy="786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ru-RU" sz="2200" b="0" i="1" dirty="0" smtClean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 pitchFamily="18" charset="0"/>
                            </a:rPr>
                            <m:t>14</m:t>
                          </m:r>
                          <m:r>
                            <a:rPr lang="ru-RU" sz="2200" i="1" dirty="0" smtClean="0">
                              <a:latin typeface="Cambria Math"/>
                              <a:ea typeface="Cambria Math" pitchFamily="18" charset="0"/>
                            </a:rPr>
                            <m:t>;</m:t>
                          </m:r>
                          <m:r>
                            <a:rPr lang="ru-RU" sz="2200" b="0" i="1" dirty="0" smtClean="0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  <a:ea typeface="Cambria Math" pitchFamily="18" charset="0"/>
                            </a:rPr>
                            <m:t>7</m:t>
                          </m:r>
                        </m:e>
                      </m:d>
                      <m:r>
                        <a:rPr lang="en-US" sz="2200" b="0" i="1" dirty="0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2200" i="1" dirty="0">
                          <a:latin typeface="Cambria Math"/>
                          <a:ea typeface="Cambria Math" pitchFamily="18" charset="0"/>
                        </a:rPr>
                        <m:t>10+</m:t>
                      </m:r>
                      <m:f>
                        <m:fPr>
                          <m:ctrlP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  <m:t>9(70−</m:t>
                          </m:r>
                          <m:r>
                            <a:rPr lang="ru-RU" sz="2200" b="0" i="1" dirty="0" smtClean="0">
                              <a:latin typeface="Cambria Math"/>
                              <a:ea typeface="Cambria Math" pitchFamily="18" charset="0"/>
                            </a:rPr>
                            <m:t>7</m:t>
                          </m:r>
                          <m:r>
                            <a:rPr lang="en-US" sz="22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ru-RU" sz="2200" b="0" i="1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ru-RU" sz="2200" b="0" i="0" smtClean="0">
                              <a:latin typeface="Cambria Math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ru-RU" sz="2200" dirty="0"/>
                            <m:t> </m:t>
                          </m:r>
                        </m:den>
                      </m:f>
                      <m:r>
                        <a:rPr lang="ru-RU" sz="2200" b="0" i="1" smtClean="0">
                          <a:latin typeface="Cambria Math"/>
                        </a:rPr>
                        <m:t>=10+27=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37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9" y="4151059"/>
                <a:ext cx="7344816" cy="78636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8144" y="4727123"/>
                <a:ext cx="7106144" cy="794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dirty="0" smtClean="0">
                          <a:latin typeface="Cambria Math"/>
                          <a:ea typeface="Cambria Math" pitchFamily="18" charset="0"/>
                        </a:rPr>
                        <m:t>Если</m:t>
                      </m:r>
                      <m:r>
                        <a:rPr lang="ru-RU" sz="2200" b="0" i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US" sz="2200" i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 pitchFamily="18" charset="0"/>
                        </a:rPr>
                        <m:t>𝑠</m:t>
                      </m:r>
                      <m:r>
                        <a:rPr lang="ru-RU" sz="2200" b="0" i="1" dirty="0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2200" b="0" i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 pitchFamily="18" charset="0"/>
                        </a:rPr>
                        <m:t>13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, то </m:t>
                      </m:r>
                      <m:r>
                        <a:rPr lang="en-US" sz="2200" i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  <m:r>
                            <a:rPr lang="ru-RU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;</m:t>
                          </m:r>
                          <m:r>
                            <a:rPr lang="en-US" sz="2200" i="1" dirty="0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  <a:ea typeface="Cambria Math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200" i="1" dirty="0">
                          <a:latin typeface="Cambria Math"/>
                          <a:ea typeface="Cambria Math" pitchFamily="18" charset="0"/>
                        </a:rPr>
                        <m:t>=10+</m:t>
                      </m:r>
                      <m:f>
                        <m:fPr>
                          <m:ctrlP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  <m:t>9(70−</m:t>
                          </m:r>
                          <m:r>
                            <a:rPr lang="en-US" sz="2200" i="1">
                              <a:latin typeface="Cambria Math"/>
                            </a:rPr>
                            <m:t>𝑐</m:t>
                          </m:r>
                          <m:r>
                            <a:rPr lang="en-US" sz="22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7+</m:t>
                          </m:r>
                          <m: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ru-RU" sz="2200" dirty="0"/>
                            <m:t> </m:t>
                          </m:r>
                        </m:den>
                      </m:f>
                    </m:oMath>
                  </m:oMathPara>
                </a14:m>
                <a:endParaRPr lang="ru-RU" sz="2200" dirty="0">
                  <a:ln>
                    <a:solidFill>
                      <a:srgbClr val="6600CC"/>
                    </a:solidFill>
                  </a:ln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4" y="4727123"/>
                <a:ext cx="7106144" cy="794128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147798" y="4727123"/>
                <a:ext cx="3528658" cy="794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200" i="1" dirty="0">
                          <a:latin typeface="Cambria Math"/>
                          <a:ea typeface="Cambria Math" pitchFamily="18" charset="0"/>
                        </a:rPr>
                        <m:t>10+</m:t>
                      </m:r>
                      <m:f>
                        <m:fPr>
                          <m:ctrlP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latin typeface="Cambria Math"/>
                              <a:ea typeface="Cambria Math" pitchFamily="18" charset="0"/>
                            </a:rPr>
                            <m:t>9(70−</m:t>
                          </m:r>
                          <m:r>
                            <a:rPr lang="ru-RU" sz="2200" b="0" i="1" dirty="0" smtClean="0">
                              <a:latin typeface="Cambria Math"/>
                              <a:ea typeface="Cambria Math" pitchFamily="18" charset="0"/>
                            </a:rPr>
                            <m:t>9</m:t>
                          </m:r>
                          <m:r>
                            <a:rPr lang="en-US" sz="22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ru-RU" sz="2200" b="0" i="1" smtClean="0">
                              <a:latin typeface="Cambria Math"/>
                            </a:rPr>
                            <m:t>7+13</m:t>
                          </m:r>
                          <m:r>
                            <m:rPr>
                              <m:nor/>
                            </m:rPr>
                            <a:rPr lang="ru-RU" sz="2200" dirty="0"/>
                            <m:t> </m:t>
                          </m:r>
                        </m:den>
                      </m:f>
                      <m:r>
                        <a:rPr lang="ru-RU" sz="2200" i="1" dirty="0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ru-RU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37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798" y="4727123"/>
                <a:ext cx="3528658" cy="794128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-36512" y="5437286"/>
                <a:ext cx="8582036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dirty="0" smtClean="0">
                          <a:latin typeface="Cambria Math"/>
                          <a:ea typeface="Cambria Math" pitchFamily="18" charset="0"/>
                        </a:rPr>
                        <m:t>Таким образом </m:t>
                      </m:r>
                      <m:r>
                        <a:rPr lang="ru-RU" sz="2200" b="0" i="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Cambria Math"/>
                          <a:ea typeface="Cambria Math" pitchFamily="18" charset="0"/>
                        </a:rPr>
                        <m:t>наименьшее значение </m:t>
                      </m:r>
                      <m: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искомого отношения равно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  <a:ea typeface="Cambria Math" pitchFamily="18" charset="0"/>
                </a:endParaRPr>
              </a:p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dirty="0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ru-RU" sz="2200" b="0" i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 pitchFamily="18" charset="0"/>
                        </a:rPr>
                        <m:t>37</m:t>
                      </m:r>
                      <m:r>
                        <a:rPr lang="ru-RU" sz="2200" b="0" i="0" dirty="0" smtClean="0">
                          <a:latin typeface="Cambria Math"/>
                          <a:ea typeface="Cambria Math" pitchFamily="18" charset="0"/>
                        </a:rPr>
                        <m:t> для числа </m:t>
                      </m:r>
                      <m:r>
                        <a:rPr lang="ru-RU" sz="2200" b="0" i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 pitchFamily="18" charset="0"/>
                        </a:rPr>
                        <m:t>777</m:t>
                      </m:r>
                      <m:r>
                        <a:rPr lang="ru-RU" sz="2200" b="0" i="0" dirty="0" smtClean="0">
                          <a:latin typeface="Cambria Math"/>
                          <a:ea typeface="Cambria Math" pitchFamily="18" charset="0"/>
                        </a:rPr>
                        <m:t> и суммы его цифр.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6600CC"/>
                    </a:solidFill>
                  </a:ln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5437286"/>
                <a:ext cx="8582036" cy="87203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0" y="44624"/>
                <a:ext cx="9036496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Для каждого значения </m:t>
                      </m:r>
                      <m:r>
                        <a:rPr lang="en-US" sz="2200" i="1" dirty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 pitchFamily="18" charset="0"/>
                        </a:rPr>
                        <m:t>𝑠</m:t>
                      </m:r>
                      <m:r>
                        <a:rPr lang="ru-RU" sz="2200" i="1" dirty="0" smtClean="0">
                          <a:latin typeface="Cambria Math"/>
                          <a:ea typeface="Cambria Math" pitchFamily="18" charset="0"/>
                        </a:rPr>
                        <m:t>,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 начиная с наибольшего, будем искать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itchFamily="18" charset="0"/>
                </a:endParaRPr>
              </a:p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однозначные числа </m:t>
                      </m:r>
                      <m:r>
                        <a:rPr lang="en-US" sz="2200" i="1" dirty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 pitchFamily="18" charset="0"/>
                        </a:rPr>
                        <m:t>𝑠</m:t>
                      </m:r>
                      <m:r>
                        <a:rPr lang="ru-RU" sz="2200" b="0" i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и </m:t>
                      </m:r>
                      <m:r>
                        <a:rPr lang="en-US" sz="2200" i="1" dirty="0">
                          <a:ln>
                            <a:solidFill>
                              <a:srgbClr val="009900"/>
                            </a:solidFill>
                          </a:ln>
                          <a:solidFill>
                            <a:srgbClr val="009900"/>
                          </a:solidFill>
                          <a:latin typeface="Cambria Math"/>
                          <a:ea typeface="Cambria Math" pitchFamily="18" charset="0"/>
                        </a:rPr>
                        <m:t>𝑐</m:t>
                      </m:r>
                      <m:r>
                        <a:rPr lang="ru-RU" sz="2200" b="0" i="0" dirty="0" smtClean="0">
                          <a:ln>
                            <a:solidFill>
                              <a:srgbClr val="009900"/>
                            </a:solidFill>
                          </a:ln>
                          <a:solidFill>
                            <a:srgbClr val="00990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ru-RU" sz="2200" b="0" i="0" smtClean="0">
                          <a:latin typeface="Cambria Math"/>
                        </a:rPr>
                        <m:t>такие, чтобы</m:t>
                      </m:r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i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  <m:r>
                            <a:rPr lang="ru-RU" sz="2200" i="1" dirty="0">
                              <a:latin typeface="Cambria Math"/>
                              <a:ea typeface="Cambria Math" pitchFamily="18" charset="0"/>
                            </a:rPr>
                            <m:t>;</m:t>
                          </m:r>
                          <m:r>
                            <a:rPr lang="en-US" sz="2200" i="1" dirty="0">
                              <a:ln>
                                <a:solidFill>
                                  <a:srgbClr val="009900"/>
                                </a:solidFill>
                              </a:ln>
                              <a:solidFill>
                                <a:srgbClr val="009900"/>
                              </a:solidFill>
                              <a:latin typeface="Cambria Math"/>
                              <a:ea typeface="Cambria Math" pitchFamily="18" charset="0"/>
                            </a:rPr>
                            <m:t>𝑐</m:t>
                          </m:r>
                        </m:e>
                      </m:d>
                      <m:r>
                        <a:rPr lang="ru-RU" sz="2200" b="0" i="0" dirty="0" smtClean="0">
                          <a:ln>
                            <a:solidFill>
                              <a:srgbClr val="009900"/>
                            </a:solidFill>
                          </a:ln>
                          <a:solidFill>
                            <a:srgbClr val="00990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ℤ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24"/>
                <a:ext cx="9036496" cy="87203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/>
          <p:cNvGrpSpPr/>
          <p:nvPr/>
        </p:nvGrpSpPr>
        <p:grpSpPr>
          <a:xfrm>
            <a:off x="5341545" y="6251511"/>
            <a:ext cx="3645485" cy="430888"/>
            <a:chOff x="73732" y="5652623"/>
            <a:chExt cx="3645485" cy="43088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84990" y="5652623"/>
              <a:ext cx="3478736" cy="430888"/>
            </a:xfrm>
            <a:prstGeom prst="roundRect">
              <a:avLst>
                <a:gd name="adj" fmla="val 12507"/>
              </a:avLst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Прямоугольник 27"/>
                <p:cNvSpPr/>
                <p:nvPr/>
              </p:nvSpPr>
              <p:spPr>
                <a:xfrm>
                  <a:off x="73732" y="5652623"/>
                  <a:ext cx="3645485" cy="43088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Ответ: </m:t>
                        </m:r>
                        <m:r>
                          <a:rPr lang="ru-RU" sz="220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а)</m:t>
                        </m:r>
                        <m:r>
                          <a:rPr lang="ru-RU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 да; б) нет; в) 37.</m:t>
                        </m:r>
                      </m:oMath>
                    </m:oMathPara>
                  </a14:m>
                  <a:endParaRPr lang="ru-RU" sz="2200" i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Прямоугольник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32" y="5652623"/>
                  <a:ext cx="3645485" cy="430887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167" b="-17143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514232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2593" y="87206"/>
                <a:ext cx="8753785" cy="1075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б) 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С помощью числовой окружности  отберем корни, принадлежащие</m:t>
                      </m:r>
                    </m:oMath>
                  </m:oMathPara>
                </a14:m>
                <a:endParaRPr lang="en-US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отрезку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200" i="1" smtClean="0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ru-RU" sz="2200" i="1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2200" i="1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ru-RU" sz="2200" i="1">
                                  <a:ln>
                                    <a:solidFill>
                                      <a:srgbClr val="008E69"/>
                                    </a:solidFill>
                                  </a:ln>
                                  <a:solidFill>
                                    <a:srgbClr val="008E6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n>
                                    <a:solidFill>
                                      <a:srgbClr val="008E69"/>
                                    </a:solidFill>
                                  </a:ln>
                                  <a:solidFill>
                                    <a:srgbClr val="008E69"/>
                                  </a:solidFill>
                                  <a:latin typeface="Cambria Math"/>
                                </a:rPr>
                                <m:t>5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008E69"/>
                                    </a:solidFill>
                                  </a:ln>
                                  <a:solidFill>
                                    <a:srgbClr val="008E69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2200" i="1">
                                  <a:ln>
                                    <a:solidFill>
                                      <a:srgbClr val="008E69"/>
                                    </a:solidFill>
                                  </a:ln>
                                  <a:solidFill>
                                    <a:srgbClr val="008E69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3" y="87206"/>
                <a:ext cx="8753785" cy="1075103"/>
              </a:xfrm>
              <a:prstGeom prst="rect">
                <a:avLst/>
              </a:prstGeom>
              <a:blipFill rotWithShape="1">
                <a:blip r:embed="rId3"/>
                <a:stretch>
                  <a:fillRect l="-139" r="-3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Группа 57"/>
          <p:cNvGrpSpPr>
            <a:grpSpLocks noChangeAspect="1"/>
          </p:cNvGrpSpPr>
          <p:nvPr/>
        </p:nvGrpSpPr>
        <p:grpSpPr bwMode="auto">
          <a:xfrm flipH="1">
            <a:off x="4384059" y="1131053"/>
            <a:ext cx="2951462" cy="2736303"/>
            <a:chOff x="1140910" y="3184277"/>
            <a:chExt cx="2340690" cy="2194174"/>
          </a:xfrm>
        </p:grpSpPr>
        <p:grpSp>
          <p:nvGrpSpPr>
            <p:cNvPr id="17" name="Группа 55"/>
            <p:cNvGrpSpPr>
              <a:grpSpLocks/>
            </p:cNvGrpSpPr>
            <p:nvPr/>
          </p:nvGrpSpPr>
          <p:grpSpPr bwMode="auto">
            <a:xfrm>
              <a:off x="1140910" y="3244851"/>
              <a:ext cx="2312594" cy="2133600"/>
              <a:chOff x="990761" y="3244851"/>
              <a:chExt cx="3916996" cy="2133600"/>
            </a:xfrm>
          </p:grpSpPr>
          <p:sp>
            <p:nvSpPr>
              <p:cNvPr id="36" name="Line 25"/>
              <p:cNvSpPr>
                <a:spLocks noChangeShapeType="1"/>
              </p:cNvSpPr>
              <p:nvPr/>
            </p:nvSpPr>
            <p:spPr bwMode="auto">
              <a:xfrm>
                <a:off x="1039162" y="3244851"/>
                <a:ext cx="3868594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7" name="Line 25"/>
              <p:cNvSpPr>
                <a:spLocks noChangeShapeType="1"/>
              </p:cNvSpPr>
              <p:nvPr/>
            </p:nvSpPr>
            <p:spPr bwMode="auto">
              <a:xfrm>
                <a:off x="1039162" y="3397251"/>
                <a:ext cx="3868594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8" name="Line 25"/>
              <p:cNvSpPr>
                <a:spLocks noChangeShapeType="1"/>
              </p:cNvSpPr>
              <p:nvPr/>
            </p:nvSpPr>
            <p:spPr bwMode="auto">
              <a:xfrm>
                <a:off x="1039162" y="3549651"/>
                <a:ext cx="3868594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9" name="Line 25"/>
              <p:cNvSpPr>
                <a:spLocks noChangeShapeType="1"/>
              </p:cNvSpPr>
              <p:nvPr/>
            </p:nvSpPr>
            <p:spPr bwMode="auto">
              <a:xfrm>
                <a:off x="1039162" y="3702051"/>
                <a:ext cx="3868594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0" name="Line 25"/>
              <p:cNvSpPr>
                <a:spLocks noChangeShapeType="1"/>
              </p:cNvSpPr>
              <p:nvPr/>
            </p:nvSpPr>
            <p:spPr bwMode="auto">
              <a:xfrm>
                <a:off x="1039162" y="3854451"/>
                <a:ext cx="3868594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" name="Line 25"/>
              <p:cNvSpPr>
                <a:spLocks noChangeShapeType="1"/>
              </p:cNvSpPr>
              <p:nvPr/>
            </p:nvSpPr>
            <p:spPr bwMode="auto">
              <a:xfrm>
                <a:off x="1039162" y="4006851"/>
                <a:ext cx="3868594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>
                <a:off x="1039162" y="4159251"/>
                <a:ext cx="3868594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3" name="Line 25"/>
              <p:cNvSpPr>
                <a:spLocks noChangeShapeType="1"/>
              </p:cNvSpPr>
              <p:nvPr/>
            </p:nvSpPr>
            <p:spPr bwMode="auto">
              <a:xfrm>
                <a:off x="990761" y="4311651"/>
                <a:ext cx="3916951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round/>
                <a:headEnd type="arrow"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4" name="Line 25"/>
              <p:cNvSpPr>
                <a:spLocks noChangeShapeType="1"/>
              </p:cNvSpPr>
              <p:nvPr/>
            </p:nvSpPr>
            <p:spPr bwMode="auto">
              <a:xfrm>
                <a:off x="1087523" y="4464051"/>
                <a:ext cx="3820234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5" name="Line 25"/>
              <p:cNvSpPr>
                <a:spLocks noChangeShapeType="1"/>
              </p:cNvSpPr>
              <p:nvPr/>
            </p:nvSpPr>
            <p:spPr bwMode="auto">
              <a:xfrm>
                <a:off x="1087521" y="4616451"/>
                <a:ext cx="3820234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>
                <a:off x="1087521" y="4768851"/>
                <a:ext cx="3820234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7" name="Line 25"/>
              <p:cNvSpPr>
                <a:spLocks noChangeShapeType="1"/>
              </p:cNvSpPr>
              <p:nvPr/>
            </p:nvSpPr>
            <p:spPr bwMode="auto">
              <a:xfrm>
                <a:off x="1087521" y="4921251"/>
                <a:ext cx="3820234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1039164" y="5073651"/>
                <a:ext cx="3868592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9" name="Line 25"/>
              <p:cNvSpPr>
                <a:spLocks noChangeShapeType="1"/>
              </p:cNvSpPr>
              <p:nvPr/>
            </p:nvSpPr>
            <p:spPr bwMode="auto">
              <a:xfrm>
                <a:off x="1039164" y="5226051"/>
                <a:ext cx="3868592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0" name="Line 25"/>
              <p:cNvSpPr>
                <a:spLocks noChangeShapeType="1"/>
              </p:cNvSpPr>
              <p:nvPr/>
            </p:nvSpPr>
            <p:spPr bwMode="auto">
              <a:xfrm>
                <a:off x="1039132" y="5378451"/>
                <a:ext cx="3868592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18" name="Группа 56"/>
            <p:cNvGrpSpPr>
              <a:grpSpLocks noChangeAspect="1"/>
            </p:cNvGrpSpPr>
            <p:nvPr/>
          </p:nvGrpSpPr>
          <p:grpSpPr bwMode="auto">
            <a:xfrm>
              <a:off x="1348000" y="3184277"/>
              <a:ext cx="2133600" cy="2193937"/>
              <a:chOff x="1357290" y="3225196"/>
              <a:chExt cx="2133600" cy="3352346"/>
            </a:xfrm>
          </p:grpSpPr>
          <p:sp>
            <p:nvSpPr>
              <p:cNvPr id="19" name="Line 22"/>
              <p:cNvSpPr>
                <a:spLocks noChangeShapeType="1"/>
              </p:cNvSpPr>
              <p:nvPr/>
            </p:nvSpPr>
            <p:spPr bwMode="auto">
              <a:xfrm>
                <a:off x="2424090" y="3225196"/>
                <a:ext cx="0" cy="3308228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round/>
                <a:headEnd type="arrow"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>
                <a:off x="1357290" y="3313426"/>
                <a:ext cx="0" cy="322001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 rot="10800000">
                <a:off x="1509690" y="3313425"/>
                <a:ext cx="0" cy="322001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1662090" y="3313426"/>
                <a:ext cx="0" cy="322001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1814490" y="3313426"/>
                <a:ext cx="0" cy="322001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>
                <a:off x="1966890" y="3313426"/>
                <a:ext cx="0" cy="322001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2119290" y="3313426"/>
                <a:ext cx="0" cy="322001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>
                <a:off x="2271690" y="3313426"/>
                <a:ext cx="0" cy="322001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>
                <a:off x="2576490" y="3313425"/>
                <a:ext cx="0" cy="3264117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8" name="Line 22"/>
              <p:cNvSpPr>
                <a:spLocks noChangeShapeType="1"/>
              </p:cNvSpPr>
              <p:nvPr/>
            </p:nvSpPr>
            <p:spPr bwMode="auto">
              <a:xfrm>
                <a:off x="2728890" y="3313425"/>
                <a:ext cx="0" cy="3264117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>
                <a:off x="2881290" y="3313425"/>
                <a:ext cx="0" cy="3264117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" name="Line 22"/>
              <p:cNvSpPr>
                <a:spLocks noChangeShapeType="1"/>
              </p:cNvSpPr>
              <p:nvPr/>
            </p:nvSpPr>
            <p:spPr bwMode="auto">
              <a:xfrm>
                <a:off x="3033690" y="3313425"/>
                <a:ext cx="0" cy="3264117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" name="Line 22"/>
              <p:cNvSpPr>
                <a:spLocks noChangeShapeType="1"/>
              </p:cNvSpPr>
              <p:nvPr/>
            </p:nvSpPr>
            <p:spPr bwMode="auto">
              <a:xfrm>
                <a:off x="3186090" y="3313425"/>
                <a:ext cx="0" cy="3264117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" name="Line 22"/>
              <p:cNvSpPr>
                <a:spLocks noChangeShapeType="1"/>
              </p:cNvSpPr>
              <p:nvPr/>
            </p:nvSpPr>
            <p:spPr bwMode="auto">
              <a:xfrm>
                <a:off x="3338490" y="3313425"/>
                <a:ext cx="0" cy="3264117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>
                <a:off x="3490890" y="3313425"/>
                <a:ext cx="0" cy="3264117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980575" y="875034"/>
                <a:ext cx="908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ru-RU" i="1" dirty="0">
                  <a:ln>
                    <a:solidFill>
                      <a:sysClr val="windowText" lastClr="000000"/>
                    </a:solidFill>
                  </a:ln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575" y="875034"/>
                <a:ext cx="90887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231438" y="2446959"/>
                <a:ext cx="6928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ru-RU" dirty="0">
                  <a:ln>
                    <a:solidFill>
                      <a:sysClr val="windowText" lastClr="000000"/>
                    </a:solidFill>
                  </a:ln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438" y="2446959"/>
                <a:ext cx="69284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Овал 81"/>
          <p:cNvSpPr/>
          <p:nvPr/>
        </p:nvSpPr>
        <p:spPr>
          <a:xfrm>
            <a:off x="4754558" y="1598982"/>
            <a:ext cx="1923257" cy="1901909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5445053" y="2461192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053" y="2461192"/>
                <a:ext cx="36580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339901" y="1747804"/>
                <a:ext cx="442044" cy="544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sz="1400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400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901" y="1747804"/>
                <a:ext cx="442044" cy="54412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4311201" y="2454586"/>
                <a:ext cx="5404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201" y="2454586"/>
                <a:ext cx="54048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879333" y="5445224"/>
            <a:ext cx="7725115" cy="792088"/>
            <a:chOff x="-1908666" y="4391930"/>
            <a:chExt cx="7725115" cy="736741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-1908666" y="4391930"/>
              <a:ext cx="7725115" cy="736741"/>
            </a:xfrm>
            <a:prstGeom prst="roundRect">
              <a:avLst/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-1744390" y="4447276"/>
                  <a:ext cx="7488832" cy="664734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</a:rPr>
                          <m:t>Ответ: 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) 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ru-RU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+2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ru-RU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+2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  <m:r>
                          <a:rPr lang="en-US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. </m:t>
                        </m:r>
                        <m:r>
                          <a:rPr lang="ru-RU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 б) 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ru-RU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2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7</m:t>
                            </m:r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  <m:r>
                          <a:rPr lang="ru-RU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2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744390" y="4447276"/>
                  <a:ext cx="7488832" cy="66473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6527555" y="2459135"/>
                <a:ext cx="7359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ru-RU" b="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555" y="2459135"/>
                <a:ext cx="735974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72040" y="4149080"/>
                <a:ext cx="2425279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200" b="0" i="1" smtClean="0">
                          <a:ln>
                            <a:solidFill>
                              <a:srgbClr val="008E69"/>
                            </a:solidFill>
                          </a:ln>
                          <a:solidFill>
                            <a:srgbClr val="008E69"/>
                          </a:solidFill>
                          <a:latin typeface="Cambria Math"/>
                        </a:rPr>
                        <m:t>=2</m:t>
                      </m:r>
                      <m:r>
                        <a:rPr lang="ru-RU" sz="2200" b="0" i="1" smtClean="0">
                          <a:ln>
                            <a:solidFill>
                              <a:srgbClr val="008E69"/>
                            </a:solidFill>
                          </a:ln>
                          <a:solidFill>
                            <a:srgbClr val="008E69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200" b="0" i="1" smtClean="0">
                          <a:ln>
                            <a:solidFill>
                              <a:srgbClr val="008E69"/>
                            </a:solidFill>
                          </a:ln>
                          <a:solidFill>
                            <a:srgbClr val="008E6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ru-RU" sz="2200" b="0" i="1" smtClean="0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ru-RU" sz="2200" b="0" i="1" smtClean="0">
                          <a:ln>
                            <a:solidFill>
                              <a:srgbClr val="008E69"/>
                            </a:solidFill>
                          </a:ln>
                          <a:solidFill>
                            <a:srgbClr val="008E6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i="1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ru-RU" sz="2200" i="1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200" dirty="0">
                  <a:ln>
                    <a:solidFill>
                      <a:srgbClr val="008E69"/>
                    </a:solidFill>
                  </a:ln>
                  <a:solidFill>
                    <a:srgbClr val="008E69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40" y="4149080"/>
                <a:ext cx="2425279" cy="72616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140186" y="116632"/>
            <a:ext cx="184666" cy="92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00" dirty="0">
              <a:ln>
                <a:solidFill>
                  <a:srgbClr val="3366FF"/>
                </a:solidFill>
              </a:ln>
              <a:solidFill>
                <a:srgbClr val="3366FF"/>
              </a:solidFill>
            </a:endParaRPr>
          </a:p>
        </p:txBody>
      </p:sp>
      <p:sp>
        <p:nvSpPr>
          <p:cNvPr id="65" name="Line 22"/>
          <p:cNvSpPr>
            <a:spLocks noChangeShapeType="1"/>
          </p:cNvSpPr>
          <p:nvPr/>
        </p:nvSpPr>
        <p:spPr bwMode="auto">
          <a:xfrm flipH="1">
            <a:off x="7263529" y="1203052"/>
            <a:ext cx="0" cy="2628001"/>
          </a:xfrm>
          <a:prstGeom prst="line">
            <a:avLst/>
          </a:prstGeom>
          <a:noFill/>
          <a:ln w="3175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5716186" y="980728"/>
                <a:ext cx="506998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ru-RU" b="0" i="1" smtClean="0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>
                  <a:ln>
                    <a:solidFill>
                      <a:srgbClr val="008E69"/>
                    </a:solidFill>
                  </a:ln>
                  <a:solidFill>
                    <a:srgbClr val="008E69"/>
                  </a:solidFill>
                </a:endParaRPr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186" y="980728"/>
                <a:ext cx="506998" cy="61651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Прямая соединительная линия 86"/>
          <p:cNvCxnSpPr/>
          <p:nvPr/>
        </p:nvCxnSpPr>
        <p:spPr>
          <a:xfrm flipH="1">
            <a:off x="5138926" y="1776757"/>
            <a:ext cx="1152000" cy="0"/>
          </a:xfrm>
          <a:prstGeom prst="line">
            <a:avLst/>
          </a:prstGeom>
          <a:ln w="19050">
            <a:solidFill>
              <a:srgbClr val="0066F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4749029" y="1221496"/>
                <a:ext cx="50699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ru-RU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029" y="1221496"/>
                <a:ext cx="506998" cy="6127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4305985" y="2459135"/>
                <a:ext cx="5404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n>
                            <a:solidFill>
                              <a:srgbClr val="008E69"/>
                            </a:solidFill>
                          </a:ln>
                          <a:solidFill>
                            <a:srgbClr val="008E69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dirty="0">
                  <a:ln>
                    <a:solidFill>
                      <a:srgbClr val="008E69"/>
                    </a:solidFill>
                  </a:ln>
                  <a:solidFill>
                    <a:srgbClr val="008E69"/>
                  </a:solidFill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985" y="2459135"/>
                <a:ext cx="540482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6530552" y="2448882"/>
                <a:ext cx="7359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0" smtClean="0">
                          <a:ln>
                            <a:solidFill>
                              <a:srgbClr val="008E69"/>
                            </a:solidFill>
                          </a:ln>
                          <a:solidFill>
                            <a:srgbClr val="008E69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ru-RU" b="0" i="1">
                          <a:ln>
                            <a:solidFill>
                              <a:srgbClr val="008E69"/>
                            </a:solidFill>
                          </a:ln>
                          <a:solidFill>
                            <a:srgbClr val="008E69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dirty="0">
                  <a:ln>
                    <a:solidFill>
                      <a:srgbClr val="008E69"/>
                    </a:solidFill>
                  </a:ln>
                  <a:solidFill>
                    <a:srgbClr val="008E69"/>
                  </a:solidFill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552" y="2448882"/>
                <a:ext cx="735974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Прямая соединительная линия 78"/>
          <p:cNvCxnSpPr/>
          <p:nvPr/>
        </p:nvCxnSpPr>
        <p:spPr>
          <a:xfrm flipH="1">
            <a:off x="5121802" y="1776757"/>
            <a:ext cx="1152000" cy="0"/>
          </a:xfrm>
          <a:prstGeom prst="line">
            <a:avLst/>
          </a:prstGeom>
          <a:ln w="19050">
            <a:solidFill>
              <a:srgbClr val="0066FF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6256490" y="1309279"/>
                <a:ext cx="378757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90" y="1309279"/>
                <a:ext cx="378757" cy="56477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219944" y="3461858"/>
                <a:ext cx="106003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n>
                            <a:solidFill>
                              <a:srgbClr val="008E69"/>
                            </a:solidFill>
                          </a:ln>
                          <a:solidFill>
                            <a:srgbClr val="008E69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008E69"/>
                            </a:solidFill>
                          </a:ln>
                          <a:solidFill>
                            <a:srgbClr val="008E69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8E69"/>
                    </a:solidFill>
                  </a:ln>
                  <a:solidFill>
                    <a:srgbClr val="008E69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44" y="3461858"/>
                <a:ext cx="1060034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56618" y="3831053"/>
                <a:ext cx="122206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n>
                            <a:solidFill>
                              <a:srgbClr val="008E69"/>
                            </a:solidFill>
                          </a:ln>
                          <a:solidFill>
                            <a:srgbClr val="008E69"/>
                          </a:solidFill>
                          <a:latin typeface="Cambria Math"/>
                        </a:rPr>
                        <m:t>=2</m:t>
                      </m:r>
                      <m:r>
                        <a:rPr lang="ru-RU" sz="2200" b="0" i="1" smtClean="0">
                          <a:ln>
                            <a:solidFill>
                              <a:srgbClr val="008E69"/>
                            </a:solidFill>
                          </a:ln>
                          <a:solidFill>
                            <a:srgbClr val="008E69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8E69"/>
                    </a:solidFill>
                  </a:ln>
                  <a:solidFill>
                    <a:srgbClr val="008E69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18" y="3831053"/>
                <a:ext cx="1222066" cy="43088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9919" y="1317181"/>
                <a:ext cx="3001869" cy="1679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n>
                                    <a:solidFill>
                                      <a:srgbClr val="0027A4"/>
                                    </a:solidFill>
                                  </a:ln>
                                  <a:solidFill>
                                    <a:srgbClr val="0027A4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ℤ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.                </m:t>
                              </m:r>
                            </m:e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200" i="1" smtClean="0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200" i="1" smtClean="0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ℤ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.     </m:t>
                              </m:r>
                            </m: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n>
                                        <a:solidFill>
                                          <a:srgbClr val="0066FF"/>
                                        </a:solidFill>
                                      </a:ln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ℤ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9" y="1317181"/>
                <a:ext cx="3001869" cy="167937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6098251" y="1262900"/>
                <a:ext cx="705997" cy="609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ru-RU" b="0" i="1" smtClean="0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n>
                                <a:solidFill>
                                  <a:srgbClr val="008E69"/>
                                </a:solidFill>
                              </a:ln>
                              <a:solidFill>
                                <a:srgbClr val="008E69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>
                  <a:ln>
                    <a:solidFill>
                      <a:srgbClr val="008E69"/>
                    </a:solidFill>
                  </a:ln>
                  <a:solidFill>
                    <a:srgbClr val="008E69"/>
                  </a:solidFill>
                </a:endParaRPr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251" y="1262900"/>
                <a:ext cx="705997" cy="609076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Овал 71"/>
          <p:cNvSpPr/>
          <p:nvPr/>
        </p:nvSpPr>
        <p:spPr>
          <a:xfrm>
            <a:off x="6256490" y="1740757"/>
            <a:ext cx="75600" cy="75600"/>
          </a:xfrm>
          <a:prstGeom prst="ellipse">
            <a:avLst/>
          </a:prstGeom>
          <a:solidFill>
            <a:srgbClr val="008E69"/>
          </a:solidFill>
          <a:ln w="28575">
            <a:solidFill>
              <a:srgbClr val="008E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8E69"/>
                </a:solidFill>
              </a:ln>
              <a:solidFill>
                <a:srgbClr val="008E69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742619" y="2532275"/>
            <a:ext cx="1951814" cy="3678"/>
            <a:chOff x="6134621" y="3719072"/>
            <a:chExt cx="1951814" cy="3678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6149635" y="3722750"/>
              <a:ext cx="19368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10800000" flipH="1">
              <a:off x="6134621" y="3719072"/>
              <a:ext cx="1936800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Овал 68"/>
          <p:cNvSpPr/>
          <p:nvPr/>
        </p:nvSpPr>
        <p:spPr>
          <a:xfrm>
            <a:off x="6646860" y="2495244"/>
            <a:ext cx="75600" cy="75600"/>
          </a:xfrm>
          <a:prstGeom prst="ellipse">
            <a:avLst/>
          </a:prstGeom>
          <a:solidFill>
            <a:srgbClr val="008E69"/>
          </a:solidFill>
          <a:ln w="28575">
            <a:solidFill>
              <a:srgbClr val="008E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92" name="Дуга 91"/>
          <p:cNvSpPr/>
          <p:nvPr/>
        </p:nvSpPr>
        <p:spPr>
          <a:xfrm>
            <a:off x="4753260" y="1598982"/>
            <a:ext cx="1929600" cy="1901909"/>
          </a:xfrm>
          <a:prstGeom prst="arc">
            <a:avLst>
              <a:gd name="adj1" fmla="val 16233261"/>
              <a:gd name="adj2" fmla="val 10850121"/>
            </a:avLst>
          </a:prstGeom>
          <a:ln w="34925">
            <a:solidFill>
              <a:srgbClr val="008E69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8934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7" grpId="0"/>
      <p:bldP spid="98" grpId="0"/>
      <p:bldP spid="66" grpId="0"/>
      <p:bldP spid="75" grpId="0"/>
      <p:bldP spid="76" grpId="0"/>
      <p:bldP spid="76" grpId="1"/>
      <p:bldP spid="77" grpId="0"/>
      <p:bldP spid="74" grpId="0"/>
      <p:bldP spid="84" grpId="0"/>
      <p:bldP spid="88" grpId="0"/>
      <p:bldP spid="99" grpId="0"/>
      <p:bldP spid="72" grpId="0" animBg="1"/>
      <p:bldP spid="69" grpId="0" animBg="1"/>
      <p:bldP spid="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Прямая соединительная линия 67"/>
          <p:cNvCxnSpPr/>
          <p:nvPr/>
        </p:nvCxnSpPr>
        <p:spPr>
          <a:xfrm flipH="1">
            <a:off x="6511841" y="4663616"/>
            <a:ext cx="2446649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Равнобедренный треугольник 49"/>
          <p:cNvSpPr/>
          <p:nvPr/>
        </p:nvSpPr>
        <p:spPr>
          <a:xfrm>
            <a:off x="6535341" y="2686157"/>
            <a:ext cx="2399650" cy="1976465"/>
          </a:xfrm>
          <a:prstGeom prst="triangle">
            <a:avLst>
              <a:gd name="adj" fmla="val 21419"/>
            </a:avLst>
          </a:prstGeom>
          <a:solidFill>
            <a:srgbClr val="9865FF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Равнобедренный треугольник 77"/>
          <p:cNvSpPr/>
          <p:nvPr/>
        </p:nvSpPr>
        <p:spPr>
          <a:xfrm>
            <a:off x="6745330" y="2692754"/>
            <a:ext cx="1397408" cy="1141889"/>
          </a:xfrm>
          <a:prstGeom prst="triangle">
            <a:avLst>
              <a:gd name="adj" fmla="val 21419"/>
            </a:avLst>
          </a:prstGeom>
          <a:solidFill>
            <a:srgbClr val="00FFFF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81533" y="429862"/>
            <a:ext cx="8928571" cy="1847010"/>
          </a:xfrm>
          <a:prstGeom prst="roundRect">
            <a:avLst>
              <a:gd name="adj" fmla="val 8648"/>
            </a:avLst>
          </a:prstGeom>
          <a:solidFill>
            <a:srgbClr val="FFE8C5"/>
          </a:solidFill>
          <a:ln w="28575"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5059241" y="4662623"/>
            <a:ext cx="3908667" cy="1252519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154" y="448999"/>
                <a:ext cx="9035350" cy="1789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В правильной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четырёхугольной пирамид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е</m:t>
                      </m:r>
                      <m:r>
                        <a:rPr lang="ru-RU" sz="220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i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SABCD</m:t>
                      </m:r>
                      <m:r>
                        <a:rPr lang="en-US" sz="2200" i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сторона основания</m:t>
                      </m:r>
                    </m:oMath>
                  </m:oMathPara>
                </a14:m>
                <a:endParaRPr lang="ru-RU" sz="22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А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D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равна </m:t>
                      </m:r>
                      <m: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4, высота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SH</m:t>
                      </m:r>
                      <m: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равна 6. Точка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K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−середина</m:t>
                      </m:r>
                      <m: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бокового </m:t>
                      </m:r>
                      <m: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ребр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а</m:t>
                      </m:r>
                      <m: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200" b="0" i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SD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Плоскость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AKB</m:t>
                      </m:r>
                      <m: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пересекает боковое ребро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SC</m:t>
                      </m:r>
                      <m: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в точке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P</m:t>
                      </m:r>
                      <m: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а) Докажите, что</m:t>
                      </m:r>
                      <m: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площадь четырехугольника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CDKP</m:t>
                      </m:r>
                      <m: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составляет  3/4</m:t>
                      </m:r>
                    </m:oMath>
                  </m:oMathPara>
                </a14:m>
                <a:endParaRPr lang="ru-RU" sz="2200" b="0" i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площади треугольника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𝑆𝐶𝐷</m:t>
                      </m:r>
                      <m:r>
                        <a:rPr lang="ru-RU" sz="2200" i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.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  </m:t>
                      </m:r>
                      <m:r>
                        <a:rPr lang="ru-RU" sz="2200" i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б) Найдите</m:t>
                      </m:r>
                      <m:r>
                        <a:rPr lang="en-US" sz="2200" i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объём пирамиды </m:t>
                      </m:r>
                      <m:r>
                        <m:rPr>
                          <m:sty m:val="p"/>
                        </m:rPr>
                        <a:rPr lang="en-US" sz="220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CDKP</m:t>
                      </m:r>
                      <m:r>
                        <a:rPr lang="ru-RU" sz="2200" i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4" y="448999"/>
                <a:ext cx="9035350" cy="1789721"/>
              </a:xfrm>
              <a:prstGeom prst="rect">
                <a:avLst/>
              </a:prstGeom>
              <a:blipFill rotWithShape="1">
                <a:blip r:embed="rId3"/>
                <a:stretch>
                  <a:fillRect b="-3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067312" y="5871771"/>
            <a:ext cx="678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</a:t>
            </a:r>
            <a:endParaRPr lang="ru-RU" sz="22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198395" y="2245351"/>
            <a:ext cx="3054125" cy="3535722"/>
            <a:chOff x="6338991" y="3056773"/>
            <a:chExt cx="3054125" cy="3535722"/>
          </a:xfrm>
        </p:grpSpPr>
        <p:sp>
          <p:nvSpPr>
            <p:cNvPr id="21" name="TextBox 20"/>
            <p:cNvSpPr txBox="1"/>
            <p:nvPr/>
          </p:nvSpPr>
          <p:spPr>
            <a:xfrm>
              <a:off x="8964488" y="5053833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С</a:t>
              </a:r>
              <a:endPara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38991" y="5034047"/>
              <a:ext cx="471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D</a:t>
              </a:r>
              <a:endPara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81146" y="3056773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S</a:t>
              </a:r>
              <a:endPara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84910" y="6069275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H</a:t>
              </a:r>
              <a:endPara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 flipV="1">
            <a:off x="5065971" y="2687090"/>
            <a:ext cx="1962416" cy="324425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6545295" y="4651731"/>
            <a:ext cx="972552" cy="127843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2267529" y="2348880"/>
                <a:ext cx="266451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а) Дока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за</m:t>
                      </m:r>
                      <m:r>
                        <a:rPr lang="ru-RU" sz="220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те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льство.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529" y="2348880"/>
                <a:ext cx="2664511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-36512" y="2797758"/>
                <a:ext cx="166507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1.  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𝐴𝐵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𝐷𝐶</m:t>
                      </m:r>
                      <m:r>
                        <a:rPr lang="ru-RU" sz="220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797758"/>
                <a:ext cx="1665071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ямоугольник 83"/>
              <p:cNvSpPr/>
              <p:nvPr/>
            </p:nvSpPr>
            <p:spPr>
              <a:xfrm>
                <a:off x="1426503" y="2784344"/>
                <a:ext cx="175124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𝐷𝐶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⊂</m:t>
                      </m:r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4" name="Прямоугольник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503" y="2784344"/>
                <a:ext cx="1751249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2964129" y="2780928"/>
                <a:ext cx="198990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𝐴𝐵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∥</m:t>
                      </m:r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𝐷𝐶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129" y="2780928"/>
                <a:ext cx="1989904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Прямая соединительная линия 96"/>
          <p:cNvCxnSpPr/>
          <p:nvPr/>
        </p:nvCxnSpPr>
        <p:spPr>
          <a:xfrm flipH="1">
            <a:off x="5059239" y="4647871"/>
            <a:ext cx="1486056" cy="1288269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7484288" y="4676141"/>
            <a:ext cx="1483620" cy="1267682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75620" y="3412779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66862" y="3400483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H="1" flipV="1">
            <a:off x="5073881" y="5936140"/>
            <a:ext cx="2412000" cy="125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792837" y="5815779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361873" y="585810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3576006" y="11966"/>
                <a:ext cx="1894703" cy="43088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Задание 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№1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4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006" y="11966"/>
                <a:ext cx="1894703" cy="430887"/>
              </a:xfrm>
              <a:prstGeom prst="rect">
                <a:avLst/>
              </a:prstGeom>
              <a:blipFill rotWithShape="1">
                <a:blip r:embed="rId18"/>
                <a:stretch>
                  <a:fillRect l="-1613" r="-323" b="-845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Прямая соединительная линия 60"/>
          <p:cNvCxnSpPr/>
          <p:nvPr/>
        </p:nvCxnSpPr>
        <p:spPr>
          <a:xfrm flipV="1">
            <a:off x="7506785" y="3791522"/>
            <a:ext cx="616775" cy="2116590"/>
          </a:xfrm>
          <a:prstGeom prst="line">
            <a:avLst/>
          </a:prstGeom>
          <a:ln w="28575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endCxn id="52" idx="7"/>
          </p:cNvCxnSpPr>
          <p:nvPr/>
        </p:nvCxnSpPr>
        <p:spPr>
          <a:xfrm flipV="1">
            <a:off x="5075101" y="3814295"/>
            <a:ext cx="1701470" cy="2117052"/>
          </a:xfrm>
          <a:prstGeom prst="line">
            <a:avLst/>
          </a:prstGeom>
          <a:ln w="28575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2987824" y="3526503"/>
                <a:ext cx="184742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𝐴𝐵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⊂</m:t>
                      </m:r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0053CC"/>
                                </a:solidFill>
                              </a:ln>
                              <a:solidFill>
                                <a:srgbClr val="005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53CC"/>
                                </a:solidFill>
                              </a:ln>
                              <a:solidFill>
                                <a:srgbClr val="0053CC"/>
                              </a:solidFill>
                              <a:latin typeface="Cambria Math"/>
                              <a:ea typeface="Cambria Math"/>
                            </a:rPr>
                            <m:t>𝐴𝐾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53CC"/>
                                </a:solidFill>
                              </a:ln>
                              <a:solidFill>
                                <a:srgbClr val="0053CC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526503"/>
                <a:ext cx="1847429" cy="43088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4672012" y="3539389"/>
                <a:ext cx="166789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𝐴𝐵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∥</m:t>
                      </m:r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𝑆𝐷𝐶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12" y="3539389"/>
                <a:ext cx="1667892" cy="430887"/>
              </a:xfrm>
              <a:prstGeom prst="rect">
                <a:avLst/>
              </a:prstGeom>
              <a:blipFill rotWithShape="1">
                <a:blip r:embed="rId20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35496" y="3900590"/>
                <a:ext cx="592309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𝐴𝐵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20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200" b="0" i="0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по т. о прямой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 и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ей </m:t>
                          </m:r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плоскости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900590"/>
                <a:ext cx="5923096" cy="430887"/>
              </a:xfrm>
              <a:prstGeom prst="rect">
                <a:avLst/>
              </a:prstGeom>
              <a:blipFill rotWithShape="1">
                <a:blip r:embed="rId21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-36512" y="3525206"/>
                <a:ext cx="325473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20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0053CC"/>
                                </a:solidFill>
                              </a:ln>
                              <a:solidFill>
                                <a:srgbClr val="005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53CC"/>
                                </a:solidFill>
                              </a:ln>
                              <a:solidFill>
                                <a:srgbClr val="0053CC"/>
                              </a:solidFill>
                              <a:latin typeface="Cambria Math"/>
                              <a:ea typeface="Cambria Math"/>
                            </a:rPr>
                            <m:t>𝐴𝐾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53CC"/>
                                </a:solidFill>
                              </a:ln>
                              <a:solidFill>
                                <a:srgbClr val="0053CC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∩</m:t>
                      </m:r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𝑆𝐷𝐶</m:t>
                          </m:r>
                        </m:e>
                      </m:d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𝐾𝑃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525206"/>
                <a:ext cx="3254737" cy="43088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-36512" y="4365104"/>
                <a:ext cx="310860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3.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20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𝐴𝐵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𝐷𝐶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𝐾𝑃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𝐷𝐶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365104"/>
                <a:ext cx="3108608" cy="430887"/>
              </a:xfrm>
              <a:prstGeom prst="rect">
                <a:avLst/>
              </a:prstGeom>
              <a:blipFill rotWithShape="1">
                <a:blip r:embed="rId23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2915816" y="4373982"/>
                <a:ext cx="137127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8C19FF"/>
                            </a:solidFill>
                          </a:ln>
                          <a:solidFill>
                            <a:srgbClr val="8C19FF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sz="2200" i="1" smtClean="0">
                          <a:ln>
                            <a:solidFill>
                              <a:srgbClr val="8C19FF"/>
                            </a:solidFill>
                          </a:ln>
                          <a:solidFill>
                            <a:srgbClr val="8C19FF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8C19FF"/>
                            </a:solidFill>
                          </a:ln>
                          <a:solidFill>
                            <a:srgbClr val="8C19FF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sz="2200" i="1">
                          <a:ln>
                            <a:solidFill>
                              <a:srgbClr val="8C19FF"/>
                            </a:solidFill>
                          </a:ln>
                          <a:solidFill>
                            <a:srgbClr val="8C19FF"/>
                          </a:solidFill>
                          <a:latin typeface="Cambria Math"/>
                          <a:ea typeface="Cambria Math"/>
                        </a:rPr>
                        <m:t>𝐷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8C19FF"/>
                    </a:solidFill>
                  </a:ln>
                  <a:solidFill>
                    <a:srgbClr val="8C19FF"/>
                  </a:solidFill>
                </a:endParaRPr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373982"/>
                <a:ext cx="1371273" cy="430887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Группа 42"/>
          <p:cNvGrpSpPr/>
          <p:nvPr/>
        </p:nvGrpSpPr>
        <p:grpSpPr>
          <a:xfrm flipV="1">
            <a:off x="7031571" y="5003772"/>
            <a:ext cx="216000" cy="217414"/>
            <a:chOff x="7927671" y="4305037"/>
            <a:chExt cx="278545" cy="263440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 flipH="1" flipV="1">
              <a:off x="7927671" y="4501172"/>
              <a:ext cx="278545" cy="67305"/>
            </a:xfrm>
            <a:prstGeom prst="line">
              <a:avLst/>
            </a:prstGeom>
            <a:ln w="190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8198409" y="4305037"/>
              <a:ext cx="0" cy="261726"/>
            </a:xfrm>
            <a:prstGeom prst="line">
              <a:avLst/>
            </a:prstGeom>
            <a:ln w="190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179512" y="4687253"/>
                <a:ext cx="201914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по т. 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Фалеса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87253"/>
                <a:ext cx="2019142" cy="43088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-36512" y="5552661"/>
                <a:ext cx="221939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200" i="1" smtClean="0">
                          <a:ln>
                            <a:solidFill>
                              <a:srgbClr val="049DBC"/>
                            </a:solidFill>
                          </a:ln>
                          <a:solidFill>
                            <a:srgbClr val="049DBC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i="1" smtClean="0">
                          <a:ln>
                            <a:solidFill>
                              <a:srgbClr val="049DBC"/>
                            </a:solidFill>
                          </a:ln>
                          <a:solidFill>
                            <a:srgbClr val="049DBC"/>
                          </a:solidFill>
                          <a:latin typeface="Cambria Math"/>
                          <a:ea typeface="Cambria Math"/>
                        </a:rPr>
                        <m:t>𝑆𝐾𝑃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𝑆𝐷𝐶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5552661"/>
                <a:ext cx="2219390" cy="430887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1979712" y="5367135"/>
                <a:ext cx="934743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367135"/>
                <a:ext cx="934743" cy="726161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2747112" y="5373216"/>
                <a:ext cx="2216954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ru-RU" sz="2200" i="1" smtClean="0">
                              <a:ln>
                                <a:solidFill>
                                  <a:srgbClr val="049DBC"/>
                                </a:solidFill>
                              </a:ln>
                              <a:solidFill>
                                <a:srgbClr val="049DB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049DBC"/>
                                </a:solidFill>
                              </a:ln>
                              <a:solidFill>
                                <a:srgbClr val="049DBC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049DBC"/>
                                </a:solidFill>
                              </a:ln>
                              <a:solidFill>
                                <a:srgbClr val="049DBC"/>
                              </a:solidFill>
                              <a:latin typeface="Cambria Math"/>
                              <a:ea typeface="Cambria Math"/>
                            </a:rPr>
                            <m:t>𝑆𝐾𝑃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𝑆𝐷𝐶</m:t>
                          </m:r>
                        </m:sub>
                      </m:sSub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112" y="5373216"/>
                <a:ext cx="2216954" cy="726161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-10639" y="6234851"/>
                <a:ext cx="305686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sSub>
                        <m:sSubPr>
                          <m:ctrlPr>
                            <a:rPr lang="ru-RU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𝐶𝐷</m:t>
                          </m:r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𝐾𝑃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𝑆𝐷𝐶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200" i="1" smtClean="0">
                              <a:ln>
                                <a:solidFill>
                                  <a:srgbClr val="049DBC"/>
                                </a:solidFill>
                              </a:ln>
                              <a:solidFill>
                                <a:srgbClr val="049DB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049DBC"/>
                                </a:solidFill>
                              </a:ln>
                              <a:solidFill>
                                <a:srgbClr val="049DBC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049DBC"/>
                                </a:solidFill>
                              </a:ln>
                              <a:solidFill>
                                <a:srgbClr val="049DBC"/>
                              </a:solidFill>
                              <a:latin typeface="Cambria Math"/>
                              <a:ea typeface="Cambria Math"/>
                            </a:rPr>
                            <m:t>𝑆𝐾𝑃</m:t>
                          </m:r>
                        </m:sub>
                      </m:sSub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39" y="6234851"/>
                <a:ext cx="3056862" cy="430887"/>
              </a:xfrm>
              <a:prstGeom prst="rect">
                <a:avLst/>
              </a:prstGeom>
              <a:blipFill rotWithShape="1">
                <a:blip r:embed="rId29"/>
                <a:stretch>
                  <a:fillRect l="-199" b="-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Прямая соединительная линия 92"/>
          <p:cNvCxnSpPr/>
          <p:nvPr/>
        </p:nvCxnSpPr>
        <p:spPr>
          <a:xfrm rot="15120000" flipH="1">
            <a:off x="6792961" y="3365266"/>
            <a:ext cx="108000" cy="720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9720000" flipH="1">
            <a:off x="7642884" y="3314340"/>
            <a:ext cx="108000" cy="720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2857435" y="6087215"/>
                <a:ext cx="2146613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𝑆𝐷𝐶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𝑆𝐷𝐶</m:t>
                          </m:r>
                        </m:sub>
                      </m:sSub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35" y="6087215"/>
                <a:ext cx="2146613" cy="726161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Прямая соединительная линия 63"/>
          <p:cNvCxnSpPr/>
          <p:nvPr/>
        </p:nvCxnSpPr>
        <p:spPr>
          <a:xfrm flipH="1" flipV="1">
            <a:off x="5078348" y="5936140"/>
            <a:ext cx="2412000" cy="125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321367" y="3108502"/>
                <a:ext cx="49485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по 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признаку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прямой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 и </m:t>
                          </m:r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плоскости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7" y="3108502"/>
                <a:ext cx="4948534" cy="430887"/>
              </a:xfrm>
              <a:prstGeom prst="rect">
                <a:avLst/>
              </a:prstGeom>
              <a:blipFill rotWithShape="1">
                <a:blip r:embed="rId31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4808754" y="6131839"/>
                <a:ext cx="1275414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𝑆𝐷𝐶</m:t>
                          </m:r>
                        </m:sub>
                      </m:sSub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754" y="6131839"/>
                <a:ext cx="1275414" cy="726161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единительная линия 45"/>
          <p:cNvCxnSpPr/>
          <p:nvPr/>
        </p:nvCxnSpPr>
        <p:spPr>
          <a:xfrm flipH="1" flipV="1">
            <a:off x="7031571" y="2692754"/>
            <a:ext cx="1936338" cy="198338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6537388" y="2711660"/>
            <a:ext cx="494183" cy="1907072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21259" y="4662623"/>
            <a:ext cx="2446649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илиния 4"/>
          <p:cNvSpPr/>
          <p:nvPr/>
        </p:nvSpPr>
        <p:spPr>
          <a:xfrm>
            <a:off x="5079476" y="3789494"/>
            <a:ext cx="3053744" cy="2160346"/>
          </a:xfrm>
          <a:custGeom>
            <a:avLst/>
            <a:gdLst>
              <a:gd name="connsiteX0" fmla="*/ 0 w 3053744"/>
              <a:gd name="connsiteY0" fmla="*/ 2137565 h 2160346"/>
              <a:gd name="connsiteX1" fmla="*/ 588210 w 3053744"/>
              <a:gd name="connsiteY1" fmla="*/ 2142913 h 2160346"/>
              <a:gd name="connsiteX2" fmla="*/ 1636295 w 3053744"/>
              <a:gd name="connsiteY2" fmla="*/ 2142913 h 2160346"/>
              <a:gd name="connsiteX3" fmla="*/ 2208463 w 3053744"/>
              <a:gd name="connsiteY3" fmla="*/ 2142913 h 2160346"/>
              <a:gd name="connsiteX4" fmla="*/ 2400968 w 3053744"/>
              <a:gd name="connsiteY4" fmla="*/ 2137565 h 2160346"/>
              <a:gd name="connsiteX5" fmla="*/ 2433052 w 3053744"/>
              <a:gd name="connsiteY5" fmla="*/ 2137565 h 2160346"/>
              <a:gd name="connsiteX6" fmla="*/ 2433052 w 3053744"/>
              <a:gd name="connsiteY6" fmla="*/ 2126871 h 2160346"/>
              <a:gd name="connsiteX7" fmla="*/ 2540000 w 3053744"/>
              <a:gd name="connsiteY7" fmla="*/ 1720471 h 2160346"/>
              <a:gd name="connsiteX8" fmla="*/ 2818063 w 3053744"/>
              <a:gd name="connsiteY8" fmla="*/ 790028 h 2160346"/>
              <a:gd name="connsiteX9" fmla="*/ 3037305 w 3053744"/>
              <a:gd name="connsiteY9" fmla="*/ 68134 h 2160346"/>
              <a:gd name="connsiteX10" fmla="*/ 3037305 w 3053744"/>
              <a:gd name="connsiteY10" fmla="*/ 25355 h 2160346"/>
              <a:gd name="connsiteX11" fmla="*/ 3031958 w 3053744"/>
              <a:gd name="connsiteY11" fmla="*/ 25355 h 2160346"/>
              <a:gd name="connsiteX12" fmla="*/ 2657642 w 3053744"/>
              <a:gd name="connsiteY12" fmla="*/ 25355 h 2160346"/>
              <a:gd name="connsiteX13" fmla="*/ 1909010 w 3053744"/>
              <a:gd name="connsiteY13" fmla="*/ 30702 h 2160346"/>
              <a:gd name="connsiteX14" fmla="*/ 1668379 w 3053744"/>
              <a:gd name="connsiteY14" fmla="*/ 36049 h 2160346"/>
              <a:gd name="connsiteX15" fmla="*/ 1663031 w 3053744"/>
              <a:gd name="connsiteY15" fmla="*/ 41397 h 2160346"/>
              <a:gd name="connsiteX16" fmla="*/ 1620252 w 3053744"/>
              <a:gd name="connsiteY16" fmla="*/ 100218 h 2160346"/>
              <a:gd name="connsiteX17" fmla="*/ 1395663 w 3053744"/>
              <a:gd name="connsiteY17" fmla="*/ 378281 h 2160346"/>
              <a:gd name="connsiteX18" fmla="*/ 780716 w 3053744"/>
              <a:gd name="connsiteY18" fmla="*/ 1153649 h 2160346"/>
              <a:gd name="connsiteX19" fmla="*/ 229937 w 3053744"/>
              <a:gd name="connsiteY19" fmla="*/ 1843460 h 2160346"/>
              <a:gd name="connsiteX20" fmla="*/ 90905 w 3053744"/>
              <a:gd name="connsiteY20" fmla="*/ 1993186 h 2160346"/>
              <a:gd name="connsiteX21" fmla="*/ 21389 w 3053744"/>
              <a:gd name="connsiteY21" fmla="*/ 2073397 h 2160346"/>
              <a:gd name="connsiteX22" fmla="*/ 0 w 3053744"/>
              <a:gd name="connsiteY22" fmla="*/ 2137565 h 21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53744" h="2160346">
                <a:moveTo>
                  <a:pt x="0" y="2137565"/>
                </a:moveTo>
                <a:lnTo>
                  <a:pt x="588210" y="2142913"/>
                </a:lnTo>
                <a:lnTo>
                  <a:pt x="1636295" y="2142913"/>
                </a:lnTo>
                <a:lnTo>
                  <a:pt x="2208463" y="2142913"/>
                </a:lnTo>
                <a:cubicBezTo>
                  <a:pt x="2335908" y="2142022"/>
                  <a:pt x="2363537" y="2138456"/>
                  <a:pt x="2400968" y="2137565"/>
                </a:cubicBezTo>
                <a:cubicBezTo>
                  <a:pt x="2438399" y="2136674"/>
                  <a:pt x="2427705" y="2139347"/>
                  <a:pt x="2433052" y="2137565"/>
                </a:cubicBezTo>
                <a:cubicBezTo>
                  <a:pt x="2438399" y="2135783"/>
                  <a:pt x="2415227" y="2196387"/>
                  <a:pt x="2433052" y="2126871"/>
                </a:cubicBezTo>
                <a:cubicBezTo>
                  <a:pt x="2450877" y="2057355"/>
                  <a:pt x="2475832" y="1943278"/>
                  <a:pt x="2540000" y="1720471"/>
                </a:cubicBezTo>
                <a:cubicBezTo>
                  <a:pt x="2604168" y="1497664"/>
                  <a:pt x="2735179" y="1065417"/>
                  <a:pt x="2818063" y="790028"/>
                </a:cubicBezTo>
                <a:cubicBezTo>
                  <a:pt x="2900947" y="514639"/>
                  <a:pt x="3000765" y="195579"/>
                  <a:pt x="3037305" y="68134"/>
                </a:cubicBezTo>
                <a:cubicBezTo>
                  <a:pt x="3073845" y="-59312"/>
                  <a:pt x="3038196" y="32485"/>
                  <a:pt x="3037305" y="25355"/>
                </a:cubicBezTo>
                <a:cubicBezTo>
                  <a:pt x="3036414" y="18225"/>
                  <a:pt x="3031958" y="25355"/>
                  <a:pt x="3031958" y="25355"/>
                </a:cubicBezTo>
                <a:lnTo>
                  <a:pt x="2657642" y="25355"/>
                </a:lnTo>
                <a:lnTo>
                  <a:pt x="1909010" y="30702"/>
                </a:lnTo>
                <a:cubicBezTo>
                  <a:pt x="1744133" y="32484"/>
                  <a:pt x="1709375" y="34267"/>
                  <a:pt x="1668379" y="36049"/>
                </a:cubicBezTo>
                <a:cubicBezTo>
                  <a:pt x="1627383" y="37831"/>
                  <a:pt x="1671052" y="30702"/>
                  <a:pt x="1663031" y="41397"/>
                </a:cubicBezTo>
                <a:cubicBezTo>
                  <a:pt x="1655010" y="52092"/>
                  <a:pt x="1664813" y="44071"/>
                  <a:pt x="1620252" y="100218"/>
                </a:cubicBezTo>
                <a:cubicBezTo>
                  <a:pt x="1575691" y="156365"/>
                  <a:pt x="1395663" y="378281"/>
                  <a:pt x="1395663" y="378281"/>
                </a:cubicBezTo>
                <a:lnTo>
                  <a:pt x="780716" y="1153649"/>
                </a:lnTo>
                <a:lnTo>
                  <a:pt x="229937" y="1843460"/>
                </a:lnTo>
                <a:cubicBezTo>
                  <a:pt x="114968" y="1983383"/>
                  <a:pt x="125663" y="1954863"/>
                  <a:pt x="90905" y="1993186"/>
                </a:cubicBezTo>
                <a:cubicBezTo>
                  <a:pt x="56147" y="2031509"/>
                  <a:pt x="37431" y="2050225"/>
                  <a:pt x="21389" y="2073397"/>
                </a:cubicBezTo>
                <a:cubicBezTo>
                  <a:pt x="5347" y="2096569"/>
                  <a:pt x="-1" y="2114393"/>
                  <a:pt x="0" y="2137565"/>
                </a:cubicBezTo>
                <a:close/>
              </a:path>
            </a:pathLst>
          </a:custGeom>
          <a:solidFill>
            <a:srgbClr val="4F96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rot="10800000" flipH="1">
            <a:off x="8499868" y="4222625"/>
            <a:ext cx="108000" cy="720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2049709" y="4687253"/>
                <a:ext cx="266630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−середина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𝑆𝐶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709" y="4687253"/>
                <a:ext cx="2666307" cy="430887"/>
              </a:xfrm>
              <a:prstGeom prst="rect">
                <a:avLst/>
              </a:prstGeom>
              <a:blipFill rotWithShape="1">
                <a:blip r:embed="rId33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4139952" y="4373982"/>
                <a:ext cx="162358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8C19FF"/>
                            </a:solidFill>
                          </a:ln>
                          <a:solidFill>
                            <a:srgbClr val="8C19FF"/>
                          </a:solidFill>
                          <a:latin typeface="Cambria Math"/>
                          <a:ea typeface="Cambria Math"/>
                        </a:rPr>
                        <m:t>𝑆𝑃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8C19FF"/>
                            </a:solidFill>
                          </a:ln>
                          <a:solidFill>
                            <a:srgbClr val="8C19FF"/>
                          </a:solidFill>
                          <a:latin typeface="Cambria Math"/>
                          <a:ea typeface="Cambria Math"/>
                        </a:rPr>
                        <m:t>𝑃𝐶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8C19FF"/>
                    </a:solidFill>
                  </a:ln>
                  <a:solidFill>
                    <a:srgbClr val="8C19FF"/>
                  </a:solidFill>
                </a:endParaRPr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373982"/>
                <a:ext cx="1623586" cy="430887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я соединительная линия 50"/>
          <p:cNvCxnSpPr/>
          <p:nvPr/>
        </p:nvCxnSpPr>
        <p:spPr>
          <a:xfrm flipH="1" flipV="1">
            <a:off x="7031571" y="2711660"/>
            <a:ext cx="475215" cy="3229590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>
            <a:off x="7031571" y="2687090"/>
            <a:ext cx="0" cy="259200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16200000" flipH="1">
            <a:off x="6577051" y="4222626"/>
            <a:ext cx="108000" cy="720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35660" y="4167258"/>
            <a:ext cx="47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6600FF"/>
                  </a:solidFill>
                </a:ln>
                <a:solidFill>
                  <a:srgbClr val="66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ru-RU" sz="2000" dirty="0">
              <a:ln>
                <a:solidFill>
                  <a:srgbClr val="6600FF"/>
                </a:solidFill>
              </a:ln>
              <a:solidFill>
                <a:srgbClr val="66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4103" y="5031545"/>
                <a:ext cx="407695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8C19FF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8C19FF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200" b="0" i="0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−средняя линия  </m:t>
                      </m:r>
                      <m:r>
                        <a:rPr lang="en-US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𝑆𝐷𝐶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" y="5031545"/>
                <a:ext cx="4076950" cy="430887"/>
              </a:xfrm>
              <a:prstGeom prst="rect">
                <a:avLst/>
              </a:prstGeom>
              <a:blipFill rotWithShape="1">
                <a:blip r:embed="rId35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Прямая соединительная линия 62"/>
          <p:cNvCxnSpPr/>
          <p:nvPr/>
        </p:nvCxnSpPr>
        <p:spPr>
          <a:xfrm flipH="1">
            <a:off x="6735812" y="3826618"/>
            <a:ext cx="1368000" cy="0"/>
          </a:xfrm>
          <a:prstGeom prst="line">
            <a:avLst/>
          </a:prstGeom>
          <a:ln w="28575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6735813" y="3826877"/>
            <a:ext cx="1404000" cy="0"/>
          </a:xfrm>
          <a:prstGeom prst="line">
            <a:avLst/>
          </a:prstGeom>
          <a:ln w="28575">
            <a:solidFill>
              <a:srgbClr val="8C19FF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6730479" y="3806387"/>
            <a:ext cx="54000" cy="54000"/>
          </a:xfrm>
          <a:prstGeom prst="ellipse">
            <a:avLst/>
          </a:prstGeom>
          <a:solidFill>
            <a:srgbClr val="0066FF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4211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C19FF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C19FF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49DBC"/>
                                      </p:to>
                                    </p:animClr>
                                    <p:set>
                                      <p:cBhvr>
                                        <p:cTn id="2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1" animBg="1"/>
      <p:bldP spid="78" grpId="0" animBg="1"/>
      <p:bldP spid="12" grpId="0"/>
      <p:bldP spid="40" grpId="0"/>
      <p:bldP spid="83" grpId="0"/>
      <p:bldP spid="84" grpId="0"/>
      <p:bldP spid="86" grpId="0"/>
      <p:bldP spid="29" grpId="0"/>
      <p:bldP spid="30" grpId="0"/>
      <p:bldP spid="75" grpId="0"/>
      <p:bldP spid="76" grpId="0"/>
      <p:bldP spid="54" grpId="0"/>
      <p:bldP spid="58" grpId="0"/>
      <p:bldP spid="60" grpId="0"/>
      <p:bldP spid="62" grpId="0"/>
      <p:bldP spid="73" grpId="0"/>
      <p:bldP spid="74" grpId="0"/>
      <p:bldP spid="77" grpId="0"/>
      <p:bldP spid="79" grpId="0"/>
      <p:bldP spid="80" grpId="0"/>
      <p:bldP spid="81" grpId="0"/>
      <p:bldP spid="82" grpId="0"/>
      <p:bldP spid="59" grpId="0"/>
      <p:bldP spid="69" grpId="0"/>
      <p:bldP spid="71" grpId="0"/>
      <p:bldP spid="5" grpId="0" animBg="1"/>
      <p:bldP spid="5" grpId="1" animBg="1"/>
      <p:bldP spid="72" grpId="0"/>
      <p:bldP spid="87" grpId="0"/>
      <p:bldP spid="13" grpId="0"/>
      <p:bldP spid="89" grpId="0"/>
      <p:bldP spid="52" grpId="0" animBg="1"/>
      <p:bldP spid="5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5287891" y="3484478"/>
            <a:ext cx="4113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endParaRPr lang="ru-RU" sz="22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792792" y="3501762"/>
            <a:ext cx="4113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endParaRPr lang="ru-RU" sz="22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-36512" y="1220542"/>
                <a:ext cx="6095113" cy="838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В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∥</m:t>
                      </m:r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𝑆𝐷𝐶</m:t>
                          </m:r>
                        </m:e>
                      </m:d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d>
                            <m:dPr>
                              <m:ctrlPr>
                                <a:rPr lang="ru-RU" sz="2200" i="1" smtClean="0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  <a:ea typeface="Cambria Math"/>
                                </a:rPr>
                                <m:t>𝑆𝐷𝐶</m:t>
                              </m:r>
                            </m:e>
                          </m:d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d>
                            <m:dPr>
                              <m:ctrlPr>
                                <a:rPr lang="ru-RU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  <a:ea typeface="Cambria Math"/>
                                </a:rPr>
                                <m:t>𝑆𝐷𝐶</m:t>
                              </m:r>
                            </m:e>
                          </m:d>
                        </m:e>
                      </m:d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где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−середина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𝐴𝐵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220542"/>
                <a:ext cx="6095113" cy="838691"/>
              </a:xfrm>
              <a:prstGeom prst="rect">
                <a:avLst/>
              </a:prstGeom>
              <a:blipFill rotWithShape="1">
                <a:blip r:embed="rId3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Группа 91"/>
          <p:cNvGrpSpPr/>
          <p:nvPr/>
        </p:nvGrpSpPr>
        <p:grpSpPr>
          <a:xfrm rot="780000" flipV="1">
            <a:off x="6081362" y="3320269"/>
            <a:ext cx="200616" cy="239366"/>
            <a:chOff x="8186129" y="4305037"/>
            <a:chExt cx="258706" cy="290039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 rot="900000" flipV="1">
              <a:off x="8186129" y="4588370"/>
              <a:ext cx="258706" cy="6706"/>
            </a:xfrm>
            <a:prstGeom prst="line">
              <a:avLst/>
            </a:prstGeom>
            <a:ln w="19050">
              <a:solidFill>
                <a:srgbClr val="00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 flipH="1">
              <a:off x="8198409" y="4305037"/>
              <a:ext cx="0" cy="261726"/>
            </a:xfrm>
            <a:prstGeom prst="line">
              <a:avLst/>
            </a:prstGeom>
            <a:ln w="19050">
              <a:solidFill>
                <a:srgbClr val="00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Группа 80"/>
          <p:cNvGrpSpPr/>
          <p:nvPr/>
        </p:nvGrpSpPr>
        <p:grpSpPr>
          <a:xfrm rot="-120000" flipV="1">
            <a:off x="6438346" y="3360190"/>
            <a:ext cx="185588" cy="163693"/>
            <a:chOff x="7966889" y="4391772"/>
            <a:chExt cx="239327" cy="198347"/>
          </a:xfrm>
        </p:grpSpPr>
        <p:cxnSp>
          <p:nvCxnSpPr>
            <p:cNvPr id="90" name="Прямая соединительная линия 89"/>
            <p:cNvCxnSpPr/>
            <p:nvPr/>
          </p:nvCxnSpPr>
          <p:spPr>
            <a:xfrm rot="180000" flipH="1" flipV="1">
              <a:off x="7967075" y="4391772"/>
              <a:ext cx="239141" cy="176705"/>
            </a:xfrm>
            <a:prstGeom prst="line">
              <a:avLst/>
            </a:prstGeom>
            <a:ln w="19050">
              <a:solidFill>
                <a:srgbClr val="00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V="1">
              <a:off x="7966889" y="4566761"/>
              <a:ext cx="231520" cy="23358"/>
            </a:xfrm>
            <a:prstGeom prst="line">
              <a:avLst/>
            </a:prstGeom>
            <a:ln w="19050">
              <a:solidFill>
                <a:srgbClr val="00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Равнобедренный треугольник 1"/>
          <p:cNvSpPr/>
          <p:nvPr/>
        </p:nvSpPr>
        <p:spPr>
          <a:xfrm>
            <a:off x="6463027" y="279465"/>
            <a:ext cx="2399650" cy="1976465"/>
          </a:xfrm>
          <a:prstGeom prst="triangle">
            <a:avLst>
              <a:gd name="adj" fmla="val 21419"/>
            </a:avLst>
          </a:prstGeom>
          <a:solidFill>
            <a:srgbClr val="9865FF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977510" y="2245872"/>
            <a:ext cx="3908667" cy="1252519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45181" y="2862339"/>
            <a:ext cx="678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</a:t>
            </a:r>
            <a:endParaRPr lang="ru-RU" sz="22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23892" y="1895875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7836" y="1877874"/>
            <a:ext cx="47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4081" y="-9939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7212" y="2826729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984240" y="270339"/>
            <a:ext cx="1962416" cy="324425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455657" y="294909"/>
            <a:ext cx="494183" cy="1907072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6463564" y="2234980"/>
            <a:ext cx="972552" cy="127843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977508" y="2231120"/>
            <a:ext cx="1486056" cy="1288269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402557" y="2259390"/>
            <a:ext cx="1483620" cy="1267682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96802" y="106677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14829" y="1035439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6949840" y="276003"/>
            <a:ext cx="1936338" cy="198338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4992150" y="3519389"/>
            <a:ext cx="2412000" cy="125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91444" y="3417939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91770" y="342317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7425054" y="1374771"/>
            <a:ext cx="616775" cy="2116590"/>
          </a:xfrm>
          <a:prstGeom prst="line">
            <a:avLst/>
          </a:prstGeom>
          <a:ln w="28575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23" idx="7"/>
          </p:cNvCxnSpPr>
          <p:nvPr/>
        </p:nvCxnSpPr>
        <p:spPr>
          <a:xfrm flipV="1">
            <a:off x="4984240" y="1400180"/>
            <a:ext cx="1716834" cy="2114416"/>
          </a:xfrm>
          <a:prstGeom prst="line">
            <a:avLst/>
          </a:prstGeom>
          <a:ln w="28575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6442712" y="2255930"/>
            <a:ext cx="2446649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5120000" flipH="1">
            <a:off x="6734793" y="965634"/>
            <a:ext cx="72000" cy="720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43" idx="6"/>
            <a:endCxn id="42" idx="7"/>
          </p:cNvCxnSpPr>
          <p:nvPr/>
        </p:nvCxnSpPr>
        <p:spPr>
          <a:xfrm flipH="1">
            <a:off x="5038964" y="1400180"/>
            <a:ext cx="3019118" cy="2072755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4977508" y="3462391"/>
            <a:ext cx="72000" cy="7200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3202206" y="1565"/>
                <a:ext cx="165782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Решение</m:t>
                      </m:r>
                      <m:r>
                        <a:rPr lang="en-US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1.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206" y="1565"/>
                <a:ext cx="1657826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-7600" y="1988840"/>
                <a:ext cx="168001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𝐻𝑀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𝐴𝐵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00" y="1988840"/>
                <a:ext cx="1680017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-68029" y="4316501"/>
                <a:ext cx="303095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   </m:t>
                      </m:r>
                      <m:r>
                        <a:rPr lang="ru-RU" sz="220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ru-RU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𝑀𝑆𝐻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прямоуг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029" y="4316501"/>
                <a:ext cx="3030950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201"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-48386" y="5391271"/>
                <a:ext cx="4448013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sSub>
                        <m:sSubPr>
                          <m:ctrlPr>
                            <a:rPr lang="ru-RU" sz="220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𝐶𝐷</m:t>
                          </m:r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𝐾𝑃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𝐶𝐷𝑆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𝐷𝐶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i="1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𝑆𝑁</m:t>
                      </m:r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386" y="5391271"/>
                <a:ext cx="4448013" cy="72616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-36512" y="6085518"/>
                <a:ext cx="3417859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7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sSub>
                        <m:sSubPr>
                          <m:ctrlPr>
                            <a:rPr lang="ru-RU" sz="220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𝐾𝑃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i="1" smtClean="0">
                          <a:ln>
                            <a:solidFill>
                              <a:srgbClr val="008080"/>
                            </a:solidFill>
                          </a:ln>
                          <a:solidFill>
                            <a:srgbClr val="008080"/>
                          </a:solidFill>
                          <a:latin typeface="Cambria Math"/>
                          <a:ea typeface="Cambria Math"/>
                        </a:rPr>
                        <m:t>𝑀𝐿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𝐶𝐷𝐾𝑃</m:t>
                          </m:r>
                        </m:sub>
                      </m:sSub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6085518"/>
                <a:ext cx="3417859" cy="7283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3175999" y="6013992"/>
                <a:ext cx="2547813" cy="8713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14∙6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85</m:t>
                              </m:r>
                            </m:e>
                          </m:rad>
                        </m:den>
                      </m:f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21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85</m:t>
                              </m:r>
                            </m:e>
                          </m:rad>
                        </m:num>
                        <m:den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2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999" y="6013992"/>
                <a:ext cx="2547813" cy="87139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5580112" y="6256192"/>
                <a:ext cx="100200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147</m:t>
                      </m:r>
                    </m:oMath>
                  </m:oMathPara>
                </a14:m>
                <a:endParaRPr lang="en-US" sz="2200" i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6256192"/>
                <a:ext cx="1002006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Группа 76"/>
          <p:cNvGrpSpPr/>
          <p:nvPr/>
        </p:nvGrpSpPr>
        <p:grpSpPr>
          <a:xfrm>
            <a:off x="6971322" y="6189006"/>
            <a:ext cx="1765790" cy="509287"/>
            <a:chOff x="84988" y="5615451"/>
            <a:chExt cx="1765790" cy="509287"/>
          </a:xfrm>
        </p:grpSpPr>
        <p:sp>
          <p:nvSpPr>
            <p:cNvPr id="78" name="Скругленный прямоугольник 77"/>
            <p:cNvSpPr/>
            <p:nvPr/>
          </p:nvSpPr>
          <p:spPr>
            <a:xfrm rot="10800000">
              <a:off x="84988" y="5615451"/>
              <a:ext cx="1765790" cy="509287"/>
            </a:xfrm>
            <a:prstGeom prst="roundRect">
              <a:avLst>
                <a:gd name="adj" fmla="val 12507"/>
              </a:avLst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Прямоугольник 78"/>
                <p:cNvSpPr/>
                <p:nvPr/>
              </p:nvSpPr>
              <p:spPr>
                <a:xfrm>
                  <a:off x="152068" y="5654654"/>
                  <a:ext cx="1656736" cy="43088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Ответ:</m:t>
                        </m:r>
                        <m:r>
                          <a:rPr lang="ru-RU" sz="220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147</m:t>
                        </m:r>
                      </m:oMath>
                    </m:oMathPara>
                  </a14:m>
                  <a:endParaRPr lang="ru-RU" sz="2200" i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Прямоугольник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68" y="5654654"/>
                  <a:ext cx="1656736" cy="43088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0" name="Прямая соединительная линия 39"/>
          <p:cNvCxnSpPr/>
          <p:nvPr/>
        </p:nvCxnSpPr>
        <p:spPr>
          <a:xfrm flipH="1">
            <a:off x="6669999" y="1408522"/>
            <a:ext cx="1368000" cy="0"/>
          </a:xfrm>
          <a:prstGeom prst="line">
            <a:avLst/>
          </a:prstGeom>
          <a:ln w="28575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063029" y="346024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endParaRPr lang="ru-RU" sz="2800" b="1" dirty="0">
              <a:solidFill>
                <a:srgbClr val="008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425055" y="2149965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endParaRPr lang="ru-RU" sz="2800" b="1" dirty="0">
              <a:solidFill>
                <a:srgbClr val="008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0" y="188640"/>
                <a:ext cx="4571999" cy="72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1.  </m:t>
                      </m:r>
                      <m:sSub>
                        <m:sSubPr>
                          <m:ctrlPr>
                            <a:rPr lang="ru-RU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𝐴𝐶𝐷𝐾𝑃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ru-RU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𝐶𝐷𝐾𝑃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i="1" smtClean="0">
                          <a:ln>
                            <a:solidFill>
                              <a:srgbClr val="008080"/>
                            </a:solidFill>
                          </a:ln>
                          <a:solidFill>
                            <a:srgbClr val="008080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8640"/>
                <a:ext cx="4571999" cy="72834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Группа 46"/>
          <p:cNvGrpSpPr/>
          <p:nvPr/>
        </p:nvGrpSpPr>
        <p:grpSpPr>
          <a:xfrm>
            <a:off x="6442712" y="1405034"/>
            <a:ext cx="2449768" cy="871838"/>
            <a:chOff x="6438543" y="3866799"/>
            <a:chExt cx="2449768" cy="871838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 flipH="1" flipV="1">
              <a:off x="8053913" y="3866799"/>
              <a:ext cx="808724" cy="840838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6438543" y="3900680"/>
              <a:ext cx="219960" cy="810445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олилиния 26"/>
            <p:cNvSpPr/>
            <p:nvPr/>
          </p:nvSpPr>
          <p:spPr>
            <a:xfrm>
              <a:off x="6460354" y="3873169"/>
              <a:ext cx="2427957" cy="865468"/>
            </a:xfrm>
            <a:custGeom>
              <a:avLst/>
              <a:gdLst>
                <a:gd name="connsiteX0" fmla="*/ 775 w 2427957"/>
                <a:gd name="connsiteY0" fmla="*/ 838617 h 865468"/>
                <a:gd name="connsiteX1" fmla="*/ 37679 w 2427957"/>
                <a:gd name="connsiteY1" fmla="*/ 711503 h 865468"/>
                <a:gd name="connsiteX2" fmla="*/ 107387 w 2427957"/>
                <a:gd name="connsiteY2" fmla="*/ 440874 h 865468"/>
                <a:gd name="connsiteX3" fmla="*/ 168894 w 2427957"/>
                <a:gd name="connsiteY3" fmla="*/ 203048 h 865468"/>
                <a:gd name="connsiteX4" fmla="*/ 205798 w 2427957"/>
                <a:gd name="connsiteY4" fmla="*/ 67733 h 865468"/>
                <a:gd name="connsiteX5" fmla="*/ 205798 w 2427957"/>
                <a:gd name="connsiteY5" fmla="*/ 6226 h 865468"/>
                <a:gd name="connsiteX6" fmla="*/ 213999 w 2427957"/>
                <a:gd name="connsiteY6" fmla="*/ 6226 h 865468"/>
                <a:gd name="connsiteX7" fmla="*/ 304209 w 2427957"/>
                <a:gd name="connsiteY7" fmla="*/ 10327 h 865468"/>
                <a:gd name="connsiteX8" fmla="*/ 640445 w 2427957"/>
                <a:gd name="connsiteY8" fmla="*/ 10327 h 865468"/>
                <a:gd name="connsiteX9" fmla="*/ 1144800 w 2427957"/>
                <a:gd name="connsiteY9" fmla="*/ 10327 h 865468"/>
                <a:gd name="connsiteX10" fmla="*/ 1440033 w 2427957"/>
                <a:gd name="connsiteY10" fmla="*/ 14427 h 865468"/>
                <a:gd name="connsiteX11" fmla="*/ 1526142 w 2427957"/>
                <a:gd name="connsiteY11" fmla="*/ 2126 h 865468"/>
                <a:gd name="connsiteX12" fmla="*/ 1591749 w 2427957"/>
                <a:gd name="connsiteY12" fmla="*/ 2126 h 865468"/>
                <a:gd name="connsiteX13" fmla="*/ 1587649 w 2427957"/>
                <a:gd name="connsiteY13" fmla="*/ 2126 h 865468"/>
                <a:gd name="connsiteX14" fmla="*/ 1632754 w 2427957"/>
                <a:gd name="connsiteY14" fmla="*/ 30829 h 865468"/>
                <a:gd name="connsiteX15" fmla="*/ 1858279 w 2427957"/>
                <a:gd name="connsiteY15" fmla="*/ 272755 h 865468"/>
                <a:gd name="connsiteX16" fmla="*/ 2231419 w 2427957"/>
                <a:gd name="connsiteY16" fmla="*/ 649997 h 865468"/>
                <a:gd name="connsiteX17" fmla="*/ 2387236 w 2427957"/>
                <a:gd name="connsiteY17" fmla="*/ 822215 h 865468"/>
                <a:gd name="connsiteX18" fmla="*/ 2411839 w 2427957"/>
                <a:gd name="connsiteY18" fmla="*/ 863220 h 865468"/>
                <a:gd name="connsiteX19" fmla="*/ 2407739 w 2427957"/>
                <a:gd name="connsiteY19" fmla="*/ 859120 h 865468"/>
                <a:gd name="connsiteX20" fmla="*/ 2165812 w 2427957"/>
                <a:gd name="connsiteY20" fmla="*/ 850919 h 865468"/>
                <a:gd name="connsiteX21" fmla="*/ 1727064 w 2427957"/>
                <a:gd name="connsiteY21" fmla="*/ 850919 h 865468"/>
                <a:gd name="connsiteX22" fmla="*/ 960280 w 2427957"/>
                <a:gd name="connsiteY22" fmla="*/ 855019 h 865468"/>
                <a:gd name="connsiteX23" fmla="*/ 328811 w 2427957"/>
                <a:gd name="connsiteY23" fmla="*/ 855019 h 865468"/>
                <a:gd name="connsiteX24" fmla="*/ 70483 w 2427957"/>
                <a:gd name="connsiteY24" fmla="*/ 842718 h 865468"/>
                <a:gd name="connsiteX25" fmla="*/ 775 w 2427957"/>
                <a:gd name="connsiteY25" fmla="*/ 838617 h 86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27957" h="865468">
                  <a:moveTo>
                    <a:pt x="775" y="838617"/>
                  </a:moveTo>
                  <a:cubicBezTo>
                    <a:pt x="-4692" y="816748"/>
                    <a:pt x="19910" y="777793"/>
                    <a:pt x="37679" y="711503"/>
                  </a:cubicBezTo>
                  <a:cubicBezTo>
                    <a:pt x="55448" y="645212"/>
                    <a:pt x="107387" y="440874"/>
                    <a:pt x="107387" y="440874"/>
                  </a:cubicBezTo>
                  <a:cubicBezTo>
                    <a:pt x="129256" y="356132"/>
                    <a:pt x="152492" y="265238"/>
                    <a:pt x="168894" y="203048"/>
                  </a:cubicBezTo>
                  <a:cubicBezTo>
                    <a:pt x="185296" y="140858"/>
                    <a:pt x="199647" y="100537"/>
                    <a:pt x="205798" y="67733"/>
                  </a:cubicBezTo>
                  <a:cubicBezTo>
                    <a:pt x="211949" y="34929"/>
                    <a:pt x="204431" y="16477"/>
                    <a:pt x="205798" y="6226"/>
                  </a:cubicBezTo>
                  <a:cubicBezTo>
                    <a:pt x="207165" y="-4025"/>
                    <a:pt x="213999" y="6226"/>
                    <a:pt x="213999" y="6226"/>
                  </a:cubicBezTo>
                  <a:lnTo>
                    <a:pt x="304209" y="10327"/>
                  </a:lnTo>
                  <a:lnTo>
                    <a:pt x="640445" y="10327"/>
                  </a:lnTo>
                  <a:lnTo>
                    <a:pt x="1144800" y="10327"/>
                  </a:lnTo>
                  <a:lnTo>
                    <a:pt x="1440033" y="14427"/>
                  </a:lnTo>
                  <a:cubicBezTo>
                    <a:pt x="1503590" y="13060"/>
                    <a:pt x="1500856" y="4176"/>
                    <a:pt x="1526142" y="2126"/>
                  </a:cubicBezTo>
                  <a:cubicBezTo>
                    <a:pt x="1551428" y="76"/>
                    <a:pt x="1591749" y="2126"/>
                    <a:pt x="1591749" y="2126"/>
                  </a:cubicBezTo>
                  <a:cubicBezTo>
                    <a:pt x="1602000" y="2126"/>
                    <a:pt x="1580815" y="-2658"/>
                    <a:pt x="1587649" y="2126"/>
                  </a:cubicBezTo>
                  <a:cubicBezTo>
                    <a:pt x="1594483" y="6910"/>
                    <a:pt x="1587649" y="-14276"/>
                    <a:pt x="1632754" y="30829"/>
                  </a:cubicBezTo>
                  <a:cubicBezTo>
                    <a:pt x="1677859" y="75934"/>
                    <a:pt x="1758502" y="169560"/>
                    <a:pt x="1858279" y="272755"/>
                  </a:cubicBezTo>
                  <a:cubicBezTo>
                    <a:pt x="1958056" y="375950"/>
                    <a:pt x="2143260" y="558420"/>
                    <a:pt x="2231419" y="649997"/>
                  </a:cubicBezTo>
                  <a:cubicBezTo>
                    <a:pt x="2319578" y="741574"/>
                    <a:pt x="2357166" y="786678"/>
                    <a:pt x="2387236" y="822215"/>
                  </a:cubicBezTo>
                  <a:cubicBezTo>
                    <a:pt x="2417306" y="857752"/>
                    <a:pt x="2408422" y="857069"/>
                    <a:pt x="2411839" y="863220"/>
                  </a:cubicBezTo>
                  <a:cubicBezTo>
                    <a:pt x="2415256" y="869371"/>
                    <a:pt x="2448743" y="861170"/>
                    <a:pt x="2407739" y="859120"/>
                  </a:cubicBezTo>
                  <a:cubicBezTo>
                    <a:pt x="2366735" y="857070"/>
                    <a:pt x="2279258" y="852286"/>
                    <a:pt x="2165812" y="850919"/>
                  </a:cubicBezTo>
                  <a:cubicBezTo>
                    <a:pt x="2052366" y="849552"/>
                    <a:pt x="1727064" y="850919"/>
                    <a:pt x="1727064" y="850919"/>
                  </a:cubicBezTo>
                  <a:lnTo>
                    <a:pt x="960280" y="855019"/>
                  </a:lnTo>
                  <a:lnTo>
                    <a:pt x="328811" y="855019"/>
                  </a:lnTo>
                  <a:cubicBezTo>
                    <a:pt x="180512" y="852969"/>
                    <a:pt x="125156" y="844768"/>
                    <a:pt x="70483" y="842718"/>
                  </a:cubicBezTo>
                  <a:cubicBezTo>
                    <a:pt x="15810" y="840668"/>
                    <a:pt x="6242" y="860486"/>
                    <a:pt x="775" y="838617"/>
                  </a:cubicBezTo>
                  <a:close/>
                </a:path>
              </a:pathLst>
            </a:custGeom>
            <a:solidFill>
              <a:srgbClr val="FF6699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Овал 22"/>
          <p:cNvSpPr/>
          <p:nvPr/>
        </p:nvSpPr>
        <p:spPr>
          <a:xfrm>
            <a:off x="6639618" y="1389636"/>
            <a:ext cx="72000" cy="7200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7986082" y="1364180"/>
            <a:ext cx="72000" cy="7200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8840759" y="2219930"/>
            <a:ext cx="72000" cy="7200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6419657" y="2209872"/>
            <a:ext cx="72000" cy="7200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угольник 99"/>
              <p:cNvSpPr/>
              <p:nvPr/>
            </p:nvSpPr>
            <p:spPr>
              <a:xfrm>
                <a:off x="12235" y="2348880"/>
                <a:ext cx="206984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𝐴𝐵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⊥</m:t>
                      </m:r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𝑆𝑀𝑁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" y="2348880"/>
                <a:ext cx="2069847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1907704" y="2356893"/>
                <a:ext cx="348601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по признаку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⊥</m:t>
                          </m:r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пр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. и </m:t>
                          </m:r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пл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356893"/>
                <a:ext cx="3486019" cy="430887"/>
              </a:xfrm>
              <a:prstGeom prst="rect">
                <a:avLst/>
              </a:prstGeom>
              <a:blipFill rotWithShape="1">
                <a:blip r:embed="rId1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-7417" y="3118549"/>
                <a:ext cx="206984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𝐴𝐵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en-US" sz="2200" b="0" i="1" smtClean="0">
                          <a:ln>
                            <a:solidFill>
                              <a:srgbClr val="008080"/>
                            </a:solidFill>
                          </a:ln>
                          <a:solidFill>
                            <a:srgbClr val="008080"/>
                          </a:solidFill>
                          <a:latin typeface="Cambria Math"/>
                          <a:ea typeface="Cambria Math"/>
                        </a:rPr>
                        <m:t>𝑀𝐿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8080"/>
                    </a:solidFill>
                  </a:ln>
                  <a:solidFill>
                    <a:srgbClr val="008080"/>
                  </a:solidFill>
                </a:endParaRPr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17" y="3118549"/>
                <a:ext cx="2069847" cy="4308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Прямоугольник 102"/>
              <p:cNvSpPr/>
              <p:nvPr/>
            </p:nvSpPr>
            <p:spPr>
              <a:xfrm>
                <a:off x="1513722" y="3118548"/>
                <a:ext cx="172098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по опред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3" name="Прямоугольник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722" y="3118548"/>
                <a:ext cx="1720984" cy="430887"/>
              </a:xfrm>
              <a:prstGeom prst="rect">
                <a:avLst/>
              </a:prstGeom>
              <a:blipFill rotWithShape="1">
                <a:blip r:embed="rId1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 rot="9720000" flipH="1">
            <a:off x="7561153" y="897589"/>
            <a:ext cx="108000" cy="72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304600" y="1341269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endParaRPr lang="ru-RU" sz="2800" b="1" dirty="0">
              <a:solidFill>
                <a:srgbClr val="008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5" name="Равнобедренный треугольник 104"/>
          <p:cNvSpPr/>
          <p:nvPr/>
        </p:nvSpPr>
        <p:spPr>
          <a:xfrm rot="6120000">
            <a:off x="5452181" y="1504636"/>
            <a:ext cx="3314520" cy="1027185"/>
          </a:xfrm>
          <a:prstGeom prst="triangle">
            <a:avLst>
              <a:gd name="adj" fmla="val 54411"/>
            </a:avLst>
          </a:prstGeom>
          <a:solidFill>
            <a:srgbClr val="9AE2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flipH="1" flipV="1">
            <a:off x="6949840" y="270339"/>
            <a:ext cx="602832" cy="1975533"/>
          </a:xfrm>
          <a:prstGeom prst="line">
            <a:avLst/>
          </a:prstGeom>
          <a:ln w="28575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 flipV="1">
            <a:off x="6952529" y="2478491"/>
            <a:ext cx="185444" cy="217414"/>
            <a:chOff x="7967075" y="4305037"/>
            <a:chExt cx="239141" cy="263440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rot="180000" flipH="1" flipV="1">
              <a:off x="7967075" y="4391772"/>
              <a:ext cx="239141" cy="176705"/>
            </a:xfrm>
            <a:prstGeom prst="line">
              <a:avLst/>
            </a:prstGeom>
            <a:ln w="1905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8198409" y="4305037"/>
              <a:ext cx="0" cy="261726"/>
            </a:xfrm>
            <a:prstGeom prst="line">
              <a:avLst/>
            </a:prstGeom>
            <a:ln w="1905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Прямая соединительная линия 82"/>
          <p:cNvCxnSpPr/>
          <p:nvPr/>
        </p:nvCxnSpPr>
        <p:spPr>
          <a:xfrm flipH="1">
            <a:off x="6286457" y="1750507"/>
            <a:ext cx="1116100" cy="1747634"/>
          </a:xfrm>
          <a:prstGeom prst="line">
            <a:avLst/>
          </a:prstGeom>
          <a:ln w="28575">
            <a:solidFill>
              <a:srgbClr val="0080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Группа 83"/>
          <p:cNvGrpSpPr/>
          <p:nvPr/>
        </p:nvGrpSpPr>
        <p:grpSpPr>
          <a:xfrm rot="-1020000" flipV="1">
            <a:off x="7290404" y="1885005"/>
            <a:ext cx="216000" cy="216000"/>
            <a:chOff x="7930043" y="4130109"/>
            <a:chExt cx="278545" cy="261726"/>
          </a:xfrm>
        </p:grpSpPr>
        <p:cxnSp>
          <p:nvCxnSpPr>
            <p:cNvPr id="85" name="Прямая соединительная линия 84"/>
            <p:cNvCxnSpPr/>
            <p:nvPr/>
          </p:nvCxnSpPr>
          <p:spPr>
            <a:xfrm rot="1740000" flipH="1" flipV="1">
              <a:off x="7930043" y="4184998"/>
              <a:ext cx="278545" cy="67305"/>
            </a:xfrm>
            <a:prstGeom prst="line">
              <a:avLst/>
            </a:prstGeom>
            <a:ln w="19050">
              <a:solidFill>
                <a:srgbClr val="00808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flipH="1">
              <a:off x="7966855" y="4130109"/>
              <a:ext cx="0" cy="261726"/>
            </a:xfrm>
            <a:prstGeom prst="line">
              <a:avLst/>
            </a:prstGeom>
            <a:ln w="19050">
              <a:solidFill>
                <a:srgbClr val="00808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Прямая соединительная линия 105"/>
          <p:cNvCxnSpPr/>
          <p:nvPr/>
        </p:nvCxnSpPr>
        <p:spPr>
          <a:xfrm rot="-2760000" flipH="1">
            <a:off x="6853914" y="3510232"/>
            <a:ext cx="108000" cy="72000"/>
          </a:xfrm>
          <a:prstGeom prst="line">
            <a:avLst/>
          </a:prstGeom>
          <a:ln w="50800" cmpd="dbl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-2760000" flipH="1">
            <a:off x="5547995" y="3495679"/>
            <a:ext cx="108000" cy="72000"/>
          </a:xfrm>
          <a:prstGeom prst="line">
            <a:avLst/>
          </a:prstGeom>
          <a:ln w="50800" cmpd="dbl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Овал 103"/>
          <p:cNvSpPr/>
          <p:nvPr/>
        </p:nvSpPr>
        <p:spPr>
          <a:xfrm>
            <a:off x="6217978" y="3495679"/>
            <a:ext cx="72000" cy="72000"/>
          </a:xfrm>
          <a:prstGeom prst="ellipse">
            <a:avLst/>
          </a:prstGeom>
          <a:solidFill>
            <a:srgbClr val="008000"/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Прямоугольник 109"/>
              <p:cNvSpPr/>
              <p:nvPr/>
            </p:nvSpPr>
            <p:spPr>
              <a:xfrm>
                <a:off x="43845" y="2765729"/>
                <a:ext cx="377598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В </m:t>
                      </m:r>
                      <m:r>
                        <a:rPr lang="ru-RU" sz="2200" b="0" i="1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∆ </m:t>
                      </m:r>
                      <m:r>
                        <a:rPr lang="en-US" sz="2200" i="1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𝑆𝑀𝑁</m:t>
                      </m:r>
                      <m:r>
                        <a:rPr lang="ru-RU" sz="2200" b="0" i="1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проведем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n>
                            <a:solidFill>
                              <a:srgbClr val="008080"/>
                            </a:solidFill>
                          </a:ln>
                          <a:solidFill>
                            <a:srgbClr val="008080"/>
                          </a:solidFill>
                          <a:latin typeface="Cambria Math"/>
                          <a:ea typeface="Cambria Math"/>
                        </a:rPr>
                        <m:t>𝑀𝐿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i="1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sz="2200" b="0" i="1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0" name="Прямоугольник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5" y="2765729"/>
                <a:ext cx="3775986" cy="430887"/>
              </a:xfrm>
              <a:prstGeom prst="rect">
                <a:avLst/>
              </a:prstGeom>
              <a:blipFill rotWithShape="1">
                <a:blip r:embed="rId1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Прямоугольник 110"/>
              <p:cNvSpPr/>
              <p:nvPr/>
            </p:nvSpPr>
            <p:spPr>
              <a:xfrm>
                <a:off x="-36512" y="3557870"/>
                <a:ext cx="32253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И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меем:</m:t>
                      </m:r>
                      <m:r>
                        <a:rPr lang="en-US" sz="2200" i="1" smtClean="0">
                          <a:ln>
                            <a:solidFill>
                              <a:srgbClr val="008080"/>
                            </a:solidFill>
                          </a:ln>
                          <a:solidFill>
                            <a:srgbClr val="008080"/>
                          </a:solidFill>
                          <a:latin typeface="Cambria Math"/>
                          <a:ea typeface="Cambria Math"/>
                        </a:rPr>
                        <m:t>𝑀𝐿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𝐷𝐶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11" name="Прямоугольник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557870"/>
                <a:ext cx="3225312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Прямоугольник 111"/>
              <p:cNvSpPr/>
              <p:nvPr/>
            </p:nvSpPr>
            <p:spPr>
              <a:xfrm>
                <a:off x="3059832" y="3142129"/>
                <a:ext cx="206984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n>
                            <a:solidFill>
                              <a:srgbClr val="008080"/>
                            </a:solidFill>
                          </a:ln>
                          <a:solidFill>
                            <a:srgbClr val="008080"/>
                          </a:solidFill>
                          <a:latin typeface="Cambria Math"/>
                          <a:ea typeface="Cambria Math"/>
                        </a:rPr>
                        <m:t>𝑀𝐿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𝐷𝐶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12" name="Прямоугольник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142129"/>
                <a:ext cx="2069847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угольник 112"/>
              <p:cNvSpPr/>
              <p:nvPr/>
            </p:nvSpPr>
            <p:spPr>
              <a:xfrm>
                <a:off x="2521803" y="3574177"/>
                <a:ext cx="152334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8E69"/>
                            </a:solidFill>
                          </a:ln>
                          <a:solidFill>
                            <a:srgbClr val="008E69"/>
                          </a:solidFill>
                          <a:latin typeface="Cambria Math"/>
                          <a:ea typeface="Cambria Math"/>
                        </a:rPr>
                        <m:t>𝑀𝐿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i="1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sz="2200" b="0" i="1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3" name="Прямоугольник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803" y="3574177"/>
                <a:ext cx="1523349" cy="430887"/>
              </a:xfrm>
              <a:prstGeom prst="rect">
                <a:avLst/>
              </a:prstGeom>
              <a:blipFill rotWithShape="1">
                <a:blip r:embed="rId22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Прямоугольник 113"/>
              <p:cNvSpPr/>
              <p:nvPr/>
            </p:nvSpPr>
            <p:spPr>
              <a:xfrm>
                <a:off x="35496" y="3914387"/>
                <a:ext cx="134160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𝐷𝐶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i="1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sz="2200" b="0" i="1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4" name="Прямоугольник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914387"/>
                <a:ext cx="1341604" cy="430887"/>
              </a:xfrm>
              <a:prstGeom prst="rect">
                <a:avLst/>
              </a:prstGeom>
              <a:blipFill rotWithShape="1">
                <a:blip r:embed="rId23"/>
                <a:stretch>
                  <a:fillRect l="-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Прямоугольник 114"/>
              <p:cNvSpPr/>
              <p:nvPr/>
            </p:nvSpPr>
            <p:spPr>
              <a:xfrm>
                <a:off x="1257141" y="3934217"/>
                <a:ext cx="206984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n>
                            <a:solidFill>
                              <a:srgbClr val="008080"/>
                            </a:solidFill>
                          </a:ln>
                          <a:solidFill>
                            <a:srgbClr val="008080"/>
                          </a:solidFill>
                          <a:latin typeface="Cambria Math"/>
                          <a:ea typeface="Cambria Math"/>
                        </a:rPr>
                        <m:t>𝑀𝐿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⊥</m:t>
                      </m:r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𝑆𝐷𝐶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15" name="Прямоугольник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141" y="3934217"/>
                <a:ext cx="2069847" cy="430887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Прямоугольник 115"/>
              <p:cNvSpPr/>
              <p:nvPr/>
            </p:nvSpPr>
            <p:spPr>
              <a:xfrm>
                <a:off x="3163083" y="3946394"/>
                <a:ext cx="348601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по признаку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⊥</m:t>
                          </m:r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пр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. и </m:t>
                          </m:r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пл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6" name="Прямоугольник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083" y="3946394"/>
                <a:ext cx="3486019" cy="430887"/>
              </a:xfrm>
              <a:prstGeom prst="rect">
                <a:avLst/>
              </a:prstGeom>
              <a:blipFill rotWithShape="1">
                <a:blip r:embed="rId25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Равнобедренный треугольник 116"/>
          <p:cNvSpPr/>
          <p:nvPr/>
        </p:nvSpPr>
        <p:spPr>
          <a:xfrm rot="6120000">
            <a:off x="5194440" y="1708604"/>
            <a:ext cx="3314520" cy="523552"/>
          </a:xfrm>
          <a:prstGeom prst="triangle">
            <a:avLst>
              <a:gd name="adj" fmla="val 75765"/>
            </a:avLst>
          </a:prstGeom>
          <a:solidFill>
            <a:srgbClr val="33FF8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16200000" flipH="1">
            <a:off x="6475116" y="1864489"/>
            <a:ext cx="72000" cy="720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60232" y="1750507"/>
            <a:ext cx="47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6600FF"/>
                  </a:solidFill>
                </a:ln>
                <a:solidFill>
                  <a:srgbClr val="66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ru-RU" sz="2000" dirty="0">
              <a:ln>
                <a:solidFill>
                  <a:srgbClr val="6600FF"/>
                </a:solidFill>
              </a:ln>
              <a:solidFill>
                <a:srgbClr val="66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0800000">
            <a:off x="6949840" y="270339"/>
            <a:ext cx="0" cy="259200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05" idx="5"/>
          </p:cNvCxnSpPr>
          <p:nvPr/>
        </p:nvCxnSpPr>
        <p:spPr>
          <a:xfrm flipH="1">
            <a:off x="6295963" y="2900255"/>
            <a:ext cx="625997" cy="599588"/>
          </a:xfrm>
          <a:prstGeom prst="line">
            <a:avLst/>
          </a:prstGeom>
          <a:ln w="28575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Прямоугольник 117"/>
              <p:cNvSpPr/>
              <p:nvPr/>
            </p:nvSpPr>
            <p:spPr>
              <a:xfrm>
                <a:off x="2719979" y="4293096"/>
                <a:ext cx="3030950" cy="477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𝑆𝑀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36+49</m:t>
                          </m:r>
                        </m:e>
                      </m:ra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200" b="0" i="1" smtClean="0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85</m:t>
                          </m:r>
                        </m:e>
                      </m:rad>
                      <m:r>
                        <a:rPr lang="ru-RU" sz="2200" i="1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18" name="Прямоугольник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979" y="4293096"/>
                <a:ext cx="3030950" cy="47769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Прямоугольник 118"/>
              <p:cNvSpPr/>
              <p:nvPr/>
            </p:nvSpPr>
            <p:spPr>
              <a:xfrm>
                <a:off x="5645506" y="4316501"/>
                <a:ext cx="2498861" cy="477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𝑆𝑀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i="1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sz="2200" b="0" i="1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200" b="0" i="1" smtClean="0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85</m:t>
                          </m:r>
                        </m:e>
                      </m:rad>
                      <m:r>
                        <a:rPr lang="ru-RU" sz="2200" i="1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19" name="Прямоугольник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506" y="4316501"/>
                <a:ext cx="2498861" cy="477695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Прямоугольник 119"/>
              <p:cNvSpPr/>
              <p:nvPr/>
            </p:nvSpPr>
            <p:spPr>
              <a:xfrm>
                <a:off x="-16634" y="4903774"/>
                <a:ext cx="165463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   </m:t>
                      </m:r>
                      <m:r>
                        <a:rPr lang="ru-RU" sz="2200" i="1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ru-RU" sz="2200" b="0" i="1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𝑀𝑆𝑁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20" name="Прямоугольник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634" y="4903774"/>
                <a:ext cx="1654637" cy="430887"/>
              </a:xfrm>
              <a:prstGeom prst="rect">
                <a:avLst/>
              </a:prstGeom>
              <a:blipFill rotWithShape="1">
                <a:blip r:embed="rId28"/>
                <a:stretch>
                  <a:fillRect l="-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Прямоугольник 120"/>
              <p:cNvSpPr/>
              <p:nvPr/>
            </p:nvSpPr>
            <p:spPr>
              <a:xfrm>
                <a:off x="1351518" y="4725144"/>
                <a:ext cx="4248920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𝑀𝑆𝑁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i="1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𝑆𝑁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i="1" smtClean="0">
                          <a:ln>
                            <a:solidFill>
                              <a:srgbClr val="008080"/>
                            </a:solidFill>
                          </a:ln>
                          <a:solidFill>
                            <a:srgbClr val="008080"/>
                          </a:solidFill>
                          <a:latin typeface="Cambria Math"/>
                          <a:ea typeface="Cambria Math"/>
                        </a:rPr>
                        <m:t>𝑀𝐿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sz="2200" i="1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𝑆𝐻</m:t>
                      </m:r>
                    </m:oMath>
                  </m:oMathPara>
                </a14:m>
                <a:endParaRPr lang="en-US" sz="2200" i="1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21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518" y="4725144"/>
                <a:ext cx="4248920" cy="726161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Прямоугольник 121"/>
              <p:cNvSpPr/>
              <p:nvPr/>
            </p:nvSpPr>
            <p:spPr>
              <a:xfrm>
                <a:off x="5455974" y="4725144"/>
                <a:ext cx="2582025" cy="728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n>
                            <a:solidFill>
                              <a:srgbClr val="008080"/>
                            </a:solidFill>
                          </a:ln>
                          <a:solidFill>
                            <a:srgbClr val="008080"/>
                          </a:solidFill>
                          <a:latin typeface="Cambria Math"/>
                          <a:ea typeface="Cambria Math"/>
                        </a:rPr>
                        <m:t>𝑀𝐿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𝑀𝑁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20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𝑆𝐻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𝑆𝑁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22" name="Прямоугольник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974" y="4725144"/>
                <a:ext cx="2582025" cy="728533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Прямоугольник 123"/>
              <p:cNvSpPr/>
              <p:nvPr/>
            </p:nvSpPr>
            <p:spPr>
              <a:xfrm>
                <a:off x="2411760" y="1594620"/>
                <a:ext cx="3646841" cy="474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Построим </m:t>
                      </m:r>
                      <m:r>
                        <a:rPr lang="en-US" sz="2200" i="1">
                          <a:ln>
                            <a:solidFill>
                              <a:srgbClr val="008080"/>
                            </a:solidFill>
                          </a:ln>
                          <a:solidFill>
                            <a:srgbClr val="008080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;</m:t>
                          </m:r>
                          <m:d>
                            <m:dPr>
                              <m:ctrlPr>
                                <a:rPr lang="ru-RU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  <a:ea typeface="Cambria Math"/>
                                </a:rPr>
                                <m:t>𝑆𝐷𝐶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24" name="Прямоугольник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594620"/>
                <a:ext cx="3646841" cy="474489"/>
              </a:xfrm>
              <a:prstGeom prst="rect">
                <a:avLst/>
              </a:prstGeom>
              <a:blipFill rotWithShape="1">
                <a:blip r:embed="rId31"/>
                <a:stretch>
                  <a:fillRect l="-1003" b="-10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единительная линия 36"/>
          <p:cNvCxnSpPr/>
          <p:nvPr/>
        </p:nvCxnSpPr>
        <p:spPr>
          <a:xfrm rot="10800000" flipH="1">
            <a:off x="8418137" y="1805874"/>
            <a:ext cx="108000" cy="72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1619672" y="1988840"/>
                <a:ext cx="161503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𝑆𝑀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𝐴𝐵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988840"/>
                <a:ext cx="1615034" cy="430887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6048" y="802532"/>
                <a:ext cx="4689967" cy="474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200" i="1" smtClean="0">
                        <a:latin typeface="Cambria Math"/>
                        <a:ea typeface="Cambria Math"/>
                      </a:rPr>
                      <m:t>где</m:t>
                    </m:r>
                    <m:r>
                      <a:rPr lang="ru-RU" sz="2200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200" i="1" smtClean="0">
                        <a:ln>
                          <a:solidFill>
                            <a:srgbClr val="008080"/>
                          </a:solidFill>
                        </a:ln>
                        <a:solidFill>
                          <a:srgbClr val="00808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ru-RU" sz="2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i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ru-RU" sz="2200" i="1" smtClean="0"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ctrlPr>
                              <a:rPr lang="ru-RU" sz="2200" i="1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𝐶𝐷𝐾</m:t>
                            </m:r>
                          </m:e>
                        </m:d>
                      </m:e>
                    </m:d>
                    <m:r>
                      <a:rPr lang="en-US" sz="22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2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ru-RU" sz="2200" i="1"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ctrlPr>
                              <a:rPr lang="ru-RU" sz="2200" i="1" smtClean="0">
                                <a:ln>
                                  <a:solidFill>
                                    <a:srgbClr val="9933FF"/>
                                  </a:solidFill>
                                </a:ln>
                                <a:solidFill>
                                  <a:srgbClr val="9933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n>
                                  <a:solidFill>
                                    <a:srgbClr val="9933FF"/>
                                  </a:solidFill>
                                </a:ln>
                                <a:solidFill>
                                  <a:srgbClr val="9933FF"/>
                                </a:solidFill>
                                <a:latin typeface="Cambria Math"/>
                                <a:ea typeface="Cambria Math"/>
                              </a:rPr>
                              <m:t>𝑆𝐷𝐶</m:t>
                            </m:r>
                          </m:e>
                        </m:d>
                      </m:e>
                    </m:d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8" y="802532"/>
                <a:ext cx="4689967" cy="474489"/>
              </a:xfrm>
              <a:prstGeom prst="rect">
                <a:avLst/>
              </a:prstGeom>
              <a:blipFill rotWithShape="1">
                <a:blip r:embed="rId33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6462593" y="3928143"/>
                <a:ext cx="206984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n>
                            <a:solidFill>
                              <a:srgbClr val="008080"/>
                            </a:solidFill>
                          </a:ln>
                          <a:solidFill>
                            <a:srgbClr val="008080"/>
                          </a:solidFill>
                          <a:latin typeface="Cambria Math"/>
                          <a:ea typeface="Cambria Math"/>
                        </a:rPr>
                        <m:t>𝑀𝐿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008080"/>
                            </a:solidFill>
                          </a:ln>
                          <a:solidFill>
                            <a:srgbClr val="008080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8080"/>
                    </a:solidFill>
                  </a:ln>
                  <a:solidFill>
                    <a:srgbClr val="008080"/>
                  </a:solidFill>
                </a:endParaRPr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593" y="3928143"/>
                <a:ext cx="2069847" cy="430887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888008" y="1851604"/>
                <a:ext cx="3894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n>
                            <a:solidFill>
                              <a:srgbClr val="008080"/>
                            </a:solidFill>
                          </a:ln>
                          <a:solidFill>
                            <a:srgbClr val="008080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08" y="1851604"/>
                <a:ext cx="389402" cy="400110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143934" y="1008930"/>
                <a:ext cx="645625" cy="407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85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934" y="1008930"/>
                <a:ext cx="645625" cy="407547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Прямоугольник 122"/>
              <p:cNvSpPr/>
              <p:nvPr/>
            </p:nvSpPr>
            <p:spPr>
              <a:xfrm>
                <a:off x="4207377" y="5403367"/>
                <a:ext cx="2236831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14∙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85</m:t>
                          </m:r>
                        </m:e>
                      </m:rad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23" name="Прямоугольник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377" y="5403367"/>
                <a:ext cx="2236831" cy="726161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Прямоугольник 124"/>
              <p:cNvSpPr/>
              <p:nvPr/>
            </p:nvSpPr>
            <p:spPr>
              <a:xfrm>
                <a:off x="6300192" y="5340966"/>
                <a:ext cx="1342803" cy="805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21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85</m:t>
                              </m:r>
                            </m:e>
                          </m:rad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25" name="Прямоугольник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340966"/>
                <a:ext cx="1342803" cy="805798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Прямая соединительная линия 67"/>
          <p:cNvCxnSpPr/>
          <p:nvPr/>
        </p:nvCxnSpPr>
        <p:spPr>
          <a:xfrm flipV="1">
            <a:off x="6253978" y="276003"/>
            <a:ext cx="698546" cy="3258389"/>
          </a:xfrm>
          <a:prstGeom prst="line">
            <a:avLst/>
          </a:prstGeom>
          <a:ln w="28575">
            <a:solidFill>
              <a:srgbClr val="00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Прямоугольник 125"/>
              <p:cNvSpPr/>
              <p:nvPr/>
            </p:nvSpPr>
            <p:spPr>
              <a:xfrm>
                <a:off x="3103132" y="1970380"/>
                <a:ext cx="215680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по т. о трех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" name="Прямоугольник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132" y="1970380"/>
                <a:ext cx="2156809" cy="430887"/>
              </a:xfrm>
              <a:prstGeom prst="rect">
                <a:avLst/>
              </a:prstGeom>
              <a:blipFill rotWithShape="1">
                <a:blip r:embed="rId39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Прямая соединительная линия 126"/>
          <p:cNvCxnSpPr>
            <a:endCxn id="105" idx="5"/>
          </p:cNvCxnSpPr>
          <p:nvPr/>
        </p:nvCxnSpPr>
        <p:spPr>
          <a:xfrm flipH="1">
            <a:off x="6921960" y="2251715"/>
            <a:ext cx="645764" cy="648540"/>
          </a:xfrm>
          <a:prstGeom prst="line">
            <a:avLst/>
          </a:prstGeom>
          <a:ln w="28575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Прямоугольник 127"/>
              <p:cNvSpPr/>
              <p:nvPr/>
            </p:nvSpPr>
            <p:spPr>
              <a:xfrm>
                <a:off x="7890860" y="4725144"/>
                <a:ext cx="857604" cy="791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rgbClr val="008080"/>
                                </a:solidFill>
                              </a:ln>
                              <a:solidFill>
                                <a:srgbClr val="00808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008080"/>
                                </a:solidFill>
                              </a:ln>
                              <a:solidFill>
                                <a:srgbClr val="008080"/>
                              </a:solidFill>
                              <a:latin typeface="Cambria Math"/>
                              <a:ea typeface="Cambria Math"/>
                            </a:rPr>
                            <m:t>14∙6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n>
                                    <a:solidFill>
                                      <a:srgbClr val="008080"/>
                                    </a:solidFill>
                                  </a:ln>
                                  <a:solidFill>
                                    <a:srgbClr val="00808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8080"/>
                                    </a:solidFill>
                                  </a:ln>
                                  <a:solidFill>
                                    <a:srgbClr val="008080"/>
                                  </a:solidFill>
                                  <a:latin typeface="Cambria Math"/>
                                  <a:ea typeface="Cambria Math"/>
                                </a:rPr>
                                <m:t>85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200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28" name="Прямоугольник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860" y="4725144"/>
                <a:ext cx="857604" cy="791755"/>
              </a:xfrm>
              <a:prstGeom prst="rect">
                <a:avLst/>
              </a:prstGeom>
              <a:blipFill rotWithShape="1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/>
          <p:cNvCxnSpPr/>
          <p:nvPr/>
        </p:nvCxnSpPr>
        <p:spPr>
          <a:xfrm flipH="1" flipV="1">
            <a:off x="6949840" y="294909"/>
            <a:ext cx="475215" cy="322959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235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00"/>
                            </p:stCondLst>
                            <p:childTnLst>
                              <p:par>
                                <p:cTn id="2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000"/>
                            </p:stCondLst>
                            <p:childTnLst>
                              <p:par>
                                <p:cTn id="29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00"/>
                            </p:stCondLst>
                            <p:childTnLst>
                              <p:par>
                                <p:cTn id="3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98" grpId="0"/>
      <p:bldP spid="2" grpId="0" animBg="1"/>
      <p:bldP spid="10" grpId="0"/>
      <p:bldP spid="10" grpId="1"/>
      <p:bldP spid="11" grpId="0"/>
      <p:bldP spid="11" grpId="1"/>
      <p:bldP spid="12" grpId="0"/>
      <p:bldP spid="13" grpId="0"/>
      <p:bldP spid="19" grpId="0"/>
      <p:bldP spid="19" grpId="1"/>
      <p:bldP spid="19" grpId="2"/>
      <p:bldP spid="19" grpId="3"/>
      <p:bldP spid="20" grpId="0"/>
      <p:bldP spid="20" grpId="1"/>
      <p:bldP spid="20" grpId="2"/>
      <p:bldP spid="20" grpId="3"/>
      <p:bldP spid="25" grpId="0"/>
      <p:bldP spid="25" grpId="1"/>
      <p:bldP spid="42" grpId="0" animBg="1"/>
      <p:bldP spid="42" grpId="1" animBg="1"/>
      <p:bldP spid="65" grpId="0"/>
      <p:bldP spid="66" grpId="0"/>
      <p:bldP spid="67" grpId="0"/>
      <p:bldP spid="72" grpId="0"/>
      <p:bldP spid="74" grpId="0"/>
      <p:bldP spid="76" grpId="0"/>
      <p:bldP spid="87" grpId="0"/>
      <p:bldP spid="88" grpId="0"/>
      <p:bldP spid="96" grpId="0"/>
      <p:bldP spid="23" grpId="0" animBg="1"/>
      <p:bldP spid="23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100" grpId="0"/>
      <p:bldP spid="101" grpId="0"/>
      <p:bldP spid="102" grpId="0"/>
      <p:bldP spid="103" grpId="0"/>
      <p:bldP spid="89" grpId="0"/>
      <p:bldP spid="105" grpId="0" animBg="1"/>
      <p:bldP spid="105" grpId="1" animBg="1"/>
      <p:bldP spid="104" grpId="0" animBg="1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 animBg="1"/>
      <p:bldP spid="117" grpId="1" animBg="1"/>
      <p:bldP spid="118" grpId="0"/>
      <p:bldP spid="119" grpId="0"/>
      <p:bldP spid="120" grpId="0"/>
      <p:bldP spid="121" grpId="0"/>
      <p:bldP spid="122" grpId="0"/>
      <p:bldP spid="124" grpId="0"/>
      <p:bldP spid="97" grpId="0"/>
      <p:bldP spid="4" grpId="0"/>
      <p:bldP spid="99" grpId="0"/>
      <p:bldP spid="6" grpId="0"/>
      <p:bldP spid="9" grpId="0"/>
      <p:bldP spid="123" grpId="0"/>
      <p:bldP spid="125" grpId="0"/>
      <p:bldP spid="126" grpId="0"/>
      <p:bldP spid="1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Прямая соединительная линия 101"/>
          <p:cNvCxnSpPr/>
          <p:nvPr/>
        </p:nvCxnSpPr>
        <p:spPr>
          <a:xfrm flipV="1">
            <a:off x="7402557" y="2419697"/>
            <a:ext cx="1483620" cy="1267682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H="1">
            <a:off x="4977508" y="2391427"/>
            <a:ext cx="1486056" cy="1288269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 flipV="1">
            <a:off x="4992150" y="3679696"/>
            <a:ext cx="2412000" cy="125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4442846" y="67385"/>
            <a:ext cx="4352792" cy="4188072"/>
            <a:chOff x="4394168" y="105024"/>
            <a:chExt cx="4352792" cy="4188072"/>
          </a:xfrm>
        </p:grpSpPr>
        <p:cxnSp>
          <p:nvCxnSpPr>
            <p:cNvPr id="62" name="Прямая со стрелкой 61"/>
            <p:cNvCxnSpPr/>
            <p:nvPr/>
          </p:nvCxnSpPr>
          <p:spPr>
            <a:xfrm flipV="1">
              <a:off x="4645988" y="1345627"/>
              <a:ext cx="3006968" cy="262343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 rot="16200000">
              <a:off x="2975282" y="2268019"/>
              <a:ext cx="4050154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>
              <a:off x="4394168" y="3720061"/>
              <a:ext cx="4050154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Прямоугольник 1"/>
                <p:cNvSpPr/>
                <p:nvPr/>
              </p:nvSpPr>
              <p:spPr>
                <a:xfrm>
                  <a:off x="8355956" y="3510256"/>
                  <a:ext cx="391004" cy="40011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ru-RU" sz="2000" dirty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Прямоугольник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5956" y="3510256"/>
                  <a:ext cx="391004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76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Прямоугольник 69"/>
                <p:cNvSpPr/>
                <p:nvPr/>
              </p:nvSpPr>
              <p:spPr>
                <a:xfrm>
                  <a:off x="4663120" y="105024"/>
                  <a:ext cx="370165" cy="40011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oMath>
                    </m:oMathPara>
                  </a14:m>
                  <a:endParaRPr lang="ru-RU" sz="2000" dirty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Прямоугольник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3120" y="105024"/>
                  <a:ext cx="37016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Прямоугольник 79"/>
                <p:cNvSpPr/>
                <p:nvPr/>
              </p:nvSpPr>
              <p:spPr>
                <a:xfrm>
                  <a:off x="7425055" y="1171601"/>
                  <a:ext cx="386388" cy="40011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ru-RU" sz="2000" dirty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Прямоугольник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5055" y="1171601"/>
                  <a:ext cx="386388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" name="Равнобедренный треугольник 90"/>
          <p:cNvSpPr/>
          <p:nvPr/>
        </p:nvSpPr>
        <p:spPr>
          <a:xfrm>
            <a:off x="6463027" y="439772"/>
            <a:ext cx="2399650" cy="1976465"/>
          </a:xfrm>
          <a:prstGeom prst="triangle">
            <a:avLst>
              <a:gd name="adj" fmla="val 21419"/>
            </a:avLst>
          </a:prstGeom>
          <a:solidFill>
            <a:srgbClr val="9865FF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2425759" y="13716"/>
                <a:ext cx="165782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Решение</m:t>
                      </m:r>
                      <m:r>
                        <a:rPr lang="en-US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2.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759" y="13716"/>
                <a:ext cx="1657826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86924" y="2079080"/>
                <a:ext cx="174971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4" y="2079080"/>
                <a:ext cx="1749710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34579" y="2822636"/>
                <a:ext cx="371274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𝑆𝐷𝐶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220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9" y="2822636"/>
                <a:ext cx="3712748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Прямая соединительная линия 91"/>
          <p:cNvCxnSpPr/>
          <p:nvPr/>
        </p:nvCxnSpPr>
        <p:spPr>
          <a:xfrm flipH="1">
            <a:off x="4977510" y="2406179"/>
            <a:ext cx="3908667" cy="1252519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982214" y="3646246"/>
            <a:ext cx="678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</a:t>
            </a:r>
            <a:endParaRPr lang="ru-RU" sz="22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823892" y="196967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077836" y="2038181"/>
            <a:ext cx="47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654081" y="60915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737212" y="298703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flipV="1">
            <a:off x="4984240" y="430646"/>
            <a:ext cx="1962416" cy="324425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6455657" y="455216"/>
            <a:ext cx="494183" cy="1907072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 flipV="1">
            <a:off x="6463564" y="2395287"/>
            <a:ext cx="972552" cy="127843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296802" y="1227081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014829" y="119574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 flipH="1" flipV="1">
            <a:off x="6949840" y="436310"/>
            <a:ext cx="1936338" cy="198338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662087" y="3586741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291770" y="3583481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V="1">
            <a:off x="7425054" y="1535078"/>
            <a:ext cx="616775" cy="2116590"/>
          </a:xfrm>
          <a:prstGeom prst="line">
            <a:avLst/>
          </a:prstGeom>
          <a:ln w="28575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endCxn id="122" idx="7"/>
          </p:cNvCxnSpPr>
          <p:nvPr/>
        </p:nvCxnSpPr>
        <p:spPr>
          <a:xfrm flipV="1">
            <a:off x="4984240" y="1560487"/>
            <a:ext cx="1716834" cy="2114416"/>
          </a:xfrm>
          <a:prstGeom prst="line">
            <a:avLst/>
          </a:prstGeom>
          <a:ln w="28575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flipH="1">
            <a:off x="6442712" y="2416237"/>
            <a:ext cx="2446649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15120000" flipH="1">
            <a:off x="6734793" y="1125941"/>
            <a:ext cx="72000" cy="720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stCxn id="123" idx="6"/>
          </p:cNvCxnSpPr>
          <p:nvPr/>
        </p:nvCxnSpPr>
        <p:spPr>
          <a:xfrm flipH="1">
            <a:off x="5038964" y="1560487"/>
            <a:ext cx="3019118" cy="2072755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H="1">
            <a:off x="6669999" y="1568829"/>
            <a:ext cx="1368000" cy="0"/>
          </a:xfrm>
          <a:prstGeom prst="line">
            <a:avLst/>
          </a:prstGeom>
          <a:ln w="28575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Группа 117"/>
          <p:cNvGrpSpPr/>
          <p:nvPr/>
        </p:nvGrpSpPr>
        <p:grpSpPr>
          <a:xfrm>
            <a:off x="6419657" y="1556792"/>
            <a:ext cx="2452508" cy="904612"/>
            <a:chOff x="6415488" y="3858250"/>
            <a:chExt cx="2452508" cy="904612"/>
          </a:xfrm>
        </p:grpSpPr>
        <p:cxnSp>
          <p:nvCxnSpPr>
            <p:cNvPr id="119" name="Прямая соединительная линия 118"/>
            <p:cNvCxnSpPr/>
            <p:nvPr/>
          </p:nvCxnSpPr>
          <p:spPr>
            <a:xfrm flipH="1" flipV="1">
              <a:off x="8056048" y="3865221"/>
              <a:ext cx="808724" cy="840838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flipH="1">
              <a:off x="6415488" y="3952417"/>
              <a:ext cx="219960" cy="810445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Полилиния 120"/>
            <p:cNvSpPr/>
            <p:nvPr/>
          </p:nvSpPr>
          <p:spPr>
            <a:xfrm>
              <a:off x="6440039" y="3858250"/>
              <a:ext cx="2427957" cy="865468"/>
            </a:xfrm>
            <a:custGeom>
              <a:avLst/>
              <a:gdLst>
                <a:gd name="connsiteX0" fmla="*/ 775 w 2427957"/>
                <a:gd name="connsiteY0" fmla="*/ 838617 h 865468"/>
                <a:gd name="connsiteX1" fmla="*/ 37679 w 2427957"/>
                <a:gd name="connsiteY1" fmla="*/ 711503 h 865468"/>
                <a:gd name="connsiteX2" fmla="*/ 107387 w 2427957"/>
                <a:gd name="connsiteY2" fmla="*/ 440874 h 865468"/>
                <a:gd name="connsiteX3" fmla="*/ 168894 w 2427957"/>
                <a:gd name="connsiteY3" fmla="*/ 203048 h 865468"/>
                <a:gd name="connsiteX4" fmla="*/ 205798 w 2427957"/>
                <a:gd name="connsiteY4" fmla="*/ 67733 h 865468"/>
                <a:gd name="connsiteX5" fmla="*/ 205798 w 2427957"/>
                <a:gd name="connsiteY5" fmla="*/ 6226 h 865468"/>
                <a:gd name="connsiteX6" fmla="*/ 213999 w 2427957"/>
                <a:gd name="connsiteY6" fmla="*/ 6226 h 865468"/>
                <a:gd name="connsiteX7" fmla="*/ 304209 w 2427957"/>
                <a:gd name="connsiteY7" fmla="*/ 10327 h 865468"/>
                <a:gd name="connsiteX8" fmla="*/ 640445 w 2427957"/>
                <a:gd name="connsiteY8" fmla="*/ 10327 h 865468"/>
                <a:gd name="connsiteX9" fmla="*/ 1144800 w 2427957"/>
                <a:gd name="connsiteY9" fmla="*/ 10327 h 865468"/>
                <a:gd name="connsiteX10" fmla="*/ 1440033 w 2427957"/>
                <a:gd name="connsiteY10" fmla="*/ 14427 h 865468"/>
                <a:gd name="connsiteX11" fmla="*/ 1526142 w 2427957"/>
                <a:gd name="connsiteY11" fmla="*/ 2126 h 865468"/>
                <a:gd name="connsiteX12" fmla="*/ 1591749 w 2427957"/>
                <a:gd name="connsiteY12" fmla="*/ 2126 h 865468"/>
                <a:gd name="connsiteX13" fmla="*/ 1587649 w 2427957"/>
                <a:gd name="connsiteY13" fmla="*/ 2126 h 865468"/>
                <a:gd name="connsiteX14" fmla="*/ 1632754 w 2427957"/>
                <a:gd name="connsiteY14" fmla="*/ 30829 h 865468"/>
                <a:gd name="connsiteX15" fmla="*/ 1858279 w 2427957"/>
                <a:gd name="connsiteY15" fmla="*/ 272755 h 865468"/>
                <a:gd name="connsiteX16" fmla="*/ 2231419 w 2427957"/>
                <a:gd name="connsiteY16" fmla="*/ 649997 h 865468"/>
                <a:gd name="connsiteX17" fmla="*/ 2387236 w 2427957"/>
                <a:gd name="connsiteY17" fmla="*/ 822215 h 865468"/>
                <a:gd name="connsiteX18" fmla="*/ 2411839 w 2427957"/>
                <a:gd name="connsiteY18" fmla="*/ 863220 h 865468"/>
                <a:gd name="connsiteX19" fmla="*/ 2407739 w 2427957"/>
                <a:gd name="connsiteY19" fmla="*/ 859120 h 865468"/>
                <a:gd name="connsiteX20" fmla="*/ 2165812 w 2427957"/>
                <a:gd name="connsiteY20" fmla="*/ 850919 h 865468"/>
                <a:gd name="connsiteX21" fmla="*/ 1727064 w 2427957"/>
                <a:gd name="connsiteY21" fmla="*/ 850919 h 865468"/>
                <a:gd name="connsiteX22" fmla="*/ 960280 w 2427957"/>
                <a:gd name="connsiteY22" fmla="*/ 855019 h 865468"/>
                <a:gd name="connsiteX23" fmla="*/ 328811 w 2427957"/>
                <a:gd name="connsiteY23" fmla="*/ 855019 h 865468"/>
                <a:gd name="connsiteX24" fmla="*/ 70483 w 2427957"/>
                <a:gd name="connsiteY24" fmla="*/ 842718 h 865468"/>
                <a:gd name="connsiteX25" fmla="*/ 775 w 2427957"/>
                <a:gd name="connsiteY25" fmla="*/ 838617 h 86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27957" h="865468">
                  <a:moveTo>
                    <a:pt x="775" y="838617"/>
                  </a:moveTo>
                  <a:cubicBezTo>
                    <a:pt x="-4692" y="816748"/>
                    <a:pt x="19910" y="777793"/>
                    <a:pt x="37679" y="711503"/>
                  </a:cubicBezTo>
                  <a:cubicBezTo>
                    <a:pt x="55448" y="645212"/>
                    <a:pt x="107387" y="440874"/>
                    <a:pt x="107387" y="440874"/>
                  </a:cubicBezTo>
                  <a:cubicBezTo>
                    <a:pt x="129256" y="356132"/>
                    <a:pt x="152492" y="265238"/>
                    <a:pt x="168894" y="203048"/>
                  </a:cubicBezTo>
                  <a:cubicBezTo>
                    <a:pt x="185296" y="140858"/>
                    <a:pt x="199647" y="100537"/>
                    <a:pt x="205798" y="67733"/>
                  </a:cubicBezTo>
                  <a:cubicBezTo>
                    <a:pt x="211949" y="34929"/>
                    <a:pt x="204431" y="16477"/>
                    <a:pt x="205798" y="6226"/>
                  </a:cubicBezTo>
                  <a:cubicBezTo>
                    <a:pt x="207165" y="-4025"/>
                    <a:pt x="213999" y="6226"/>
                    <a:pt x="213999" y="6226"/>
                  </a:cubicBezTo>
                  <a:lnTo>
                    <a:pt x="304209" y="10327"/>
                  </a:lnTo>
                  <a:lnTo>
                    <a:pt x="640445" y="10327"/>
                  </a:lnTo>
                  <a:lnTo>
                    <a:pt x="1144800" y="10327"/>
                  </a:lnTo>
                  <a:lnTo>
                    <a:pt x="1440033" y="14427"/>
                  </a:lnTo>
                  <a:cubicBezTo>
                    <a:pt x="1503590" y="13060"/>
                    <a:pt x="1500856" y="4176"/>
                    <a:pt x="1526142" y="2126"/>
                  </a:cubicBezTo>
                  <a:cubicBezTo>
                    <a:pt x="1551428" y="76"/>
                    <a:pt x="1591749" y="2126"/>
                    <a:pt x="1591749" y="2126"/>
                  </a:cubicBezTo>
                  <a:cubicBezTo>
                    <a:pt x="1602000" y="2126"/>
                    <a:pt x="1580815" y="-2658"/>
                    <a:pt x="1587649" y="2126"/>
                  </a:cubicBezTo>
                  <a:cubicBezTo>
                    <a:pt x="1594483" y="6910"/>
                    <a:pt x="1587649" y="-14276"/>
                    <a:pt x="1632754" y="30829"/>
                  </a:cubicBezTo>
                  <a:cubicBezTo>
                    <a:pt x="1677859" y="75934"/>
                    <a:pt x="1758502" y="169560"/>
                    <a:pt x="1858279" y="272755"/>
                  </a:cubicBezTo>
                  <a:cubicBezTo>
                    <a:pt x="1958056" y="375950"/>
                    <a:pt x="2143260" y="558420"/>
                    <a:pt x="2231419" y="649997"/>
                  </a:cubicBezTo>
                  <a:cubicBezTo>
                    <a:pt x="2319578" y="741574"/>
                    <a:pt x="2357166" y="786678"/>
                    <a:pt x="2387236" y="822215"/>
                  </a:cubicBezTo>
                  <a:cubicBezTo>
                    <a:pt x="2417306" y="857752"/>
                    <a:pt x="2408422" y="857069"/>
                    <a:pt x="2411839" y="863220"/>
                  </a:cubicBezTo>
                  <a:cubicBezTo>
                    <a:pt x="2415256" y="869371"/>
                    <a:pt x="2448743" y="861170"/>
                    <a:pt x="2407739" y="859120"/>
                  </a:cubicBezTo>
                  <a:cubicBezTo>
                    <a:pt x="2366735" y="857070"/>
                    <a:pt x="2279258" y="852286"/>
                    <a:pt x="2165812" y="850919"/>
                  </a:cubicBezTo>
                  <a:cubicBezTo>
                    <a:pt x="2052366" y="849552"/>
                    <a:pt x="1727064" y="850919"/>
                    <a:pt x="1727064" y="850919"/>
                  </a:cubicBezTo>
                  <a:lnTo>
                    <a:pt x="960280" y="855019"/>
                  </a:lnTo>
                  <a:lnTo>
                    <a:pt x="328811" y="855019"/>
                  </a:lnTo>
                  <a:cubicBezTo>
                    <a:pt x="180512" y="852969"/>
                    <a:pt x="125156" y="844768"/>
                    <a:pt x="70483" y="842718"/>
                  </a:cubicBezTo>
                  <a:cubicBezTo>
                    <a:pt x="15810" y="840668"/>
                    <a:pt x="6242" y="860486"/>
                    <a:pt x="775" y="838617"/>
                  </a:cubicBezTo>
                  <a:close/>
                </a:path>
              </a:pathLst>
            </a:custGeom>
            <a:solidFill>
              <a:srgbClr val="FF6699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2" name="Овал 121"/>
          <p:cNvSpPr/>
          <p:nvPr/>
        </p:nvSpPr>
        <p:spPr>
          <a:xfrm>
            <a:off x="6639618" y="1549943"/>
            <a:ext cx="72000" cy="7200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7986082" y="1524487"/>
            <a:ext cx="72000" cy="7200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24" name="Овал 123"/>
          <p:cNvSpPr/>
          <p:nvPr/>
        </p:nvSpPr>
        <p:spPr>
          <a:xfrm>
            <a:off x="8840759" y="2380237"/>
            <a:ext cx="72000" cy="7200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25" name="Овал 124"/>
          <p:cNvSpPr/>
          <p:nvPr/>
        </p:nvSpPr>
        <p:spPr>
          <a:xfrm>
            <a:off x="6419657" y="2370179"/>
            <a:ext cx="72000" cy="7200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 rot="9720000" flipH="1">
            <a:off x="7561153" y="1057896"/>
            <a:ext cx="108000" cy="72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rot="16200000" flipH="1">
            <a:off x="6513320" y="1984182"/>
            <a:ext cx="72000" cy="720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6693980" y="1628800"/>
            <a:ext cx="47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6600FF"/>
                  </a:solidFill>
                </a:ln>
                <a:solidFill>
                  <a:srgbClr val="66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ru-RU" sz="2000" dirty="0">
              <a:ln>
                <a:solidFill>
                  <a:srgbClr val="6600FF"/>
                </a:solidFill>
              </a:ln>
              <a:solidFill>
                <a:srgbClr val="66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 rot="10800000" flipH="1">
            <a:off x="8418137" y="1966181"/>
            <a:ext cx="108000" cy="72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Группа 149"/>
          <p:cNvGrpSpPr/>
          <p:nvPr/>
        </p:nvGrpSpPr>
        <p:grpSpPr>
          <a:xfrm flipV="1">
            <a:off x="6949840" y="2747328"/>
            <a:ext cx="216000" cy="217414"/>
            <a:chOff x="7927671" y="4305037"/>
            <a:chExt cx="278545" cy="263440"/>
          </a:xfrm>
        </p:grpSpPr>
        <p:cxnSp>
          <p:nvCxnSpPr>
            <p:cNvPr id="151" name="Прямая соединительная линия 150"/>
            <p:cNvCxnSpPr/>
            <p:nvPr/>
          </p:nvCxnSpPr>
          <p:spPr>
            <a:xfrm flipH="1" flipV="1">
              <a:off x="7927671" y="4501172"/>
              <a:ext cx="278545" cy="67305"/>
            </a:xfrm>
            <a:prstGeom prst="line">
              <a:avLst/>
            </a:prstGeom>
            <a:ln w="190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/>
            <p:cNvCxnSpPr/>
            <p:nvPr/>
          </p:nvCxnSpPr>
          <p:spPr>
            <a:xfrm flipH="1">
              <a:off x="8198409" y="4305037"/>
              <a:ext cx="0" cy="261726"/>
            </a:xfrm>
            <a:prstGeom prst="line">
              <a:avLst/>
            </a:prstGeom>
            <a:ln w="190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95474" y="1355775"/>
                <a:ext cx="47536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Введем прямоугольную систему</m:t>
                      </m:r>
                    </m:oMath>
                  </m:oMathPara>
                </a14:m>
                <a:endParaRPr lang="ru-RU" sz="2200" i="1" dirty="0" smtClean="0">
                  <a:ln>
                    <a:solidFill>
                      <a:srgbClr val="9966FF"/>
                    </a:solidFill>
                  </a:ln>
                  <a:solidFill>
                    <a:srgbClr val="9966FF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координат </m:t>
                      </m:r>
                      <m:r>
                        <a:rPr lang="en-US" sz="220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𝑥𝑦𝑧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 началом в 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точке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4" y="1355775"/>
                <a:ext cx="4753661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257" b="-55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1688111" y="2075855"/>
                <a:ext cx="160633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𝐷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14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1" y="2075855"/>
                <a:ext cx="1606337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380"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ямоугольник 83"/>
              <p:cNvSpPr/>
              <p:nvPr/>
            </p:nvSpPr>
            <p:spPr>
              <a:xfrm>
                <a:off x="3109679" y="2079080"/>
                <a:ext cx="173868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14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14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4" name="Прямоугольник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679" y="2079080"/>
                <a:ext cx="1738681" cy="430887"/>
              </a:xfrm>
              <a:prstGeom prst="rect">
                <a:avLst/>
              </a:prstGeom>
              <a:blipFill rotWithShape="1">
                <a:blip r:embed="rId10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Прямоугольник 84"/>
              <p:cNvSpPr/>
              <p:nvPr/>
            </p:nvSpPr>
            <p:spPr>
              <a:xfrm>
                <a:off x="117907" y="2427965"/>
                <a:ext cx="146046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5" name="Прямоугольник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07" y="2427965"/>
                <a:ext cx="1460464" cy="430887"/>
              </a:xfrm>
              <a:prstGeom prst="rect">
                <a:avLst/>
              </a:prstGeom>
              <a:blipFill rotWithShape="1">
                <a:blip r:embed="rId11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1442206" y="2424818"/>
                <a:ext cx="140160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206" y="2424818"/>
                <a:ext cx="1401602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435"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44970" y="3223731"/>
                <a:ext cx="264117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𝐷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14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𝑆𝐷𝐶</m:t>
                          </m:r>
                        </m:e>
                      </m:d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0" y="3223731"/>
                <a:ext cx="2641172" cy="430887"/>
              </a:xfrm>
              <a:prstGeom prst="rect">
                <a:avLst/>
              </a:prstGeom>
              <a:blipFill rotWithShape="1">
                <a:blip r:embed="rId13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2514770" y="3253699"/>
                <a:ext cx="205723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14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+1=0</m:t>
                      </m:r>
                    </m:oMath>
                  </m:oMathPara>
                </a14:m>
                <a:endParaRPr lang="en-US" sz="220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770" y="3253699"/>
                <a:ext cx="2057230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0" y="3566935"/>
                <a:ext cx="1772537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14</m:t>
                          </m:r>
                        </m:den>
                      </m:f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66935"/>
                <a:ext cx="1772537" cy="72616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1798484" y="3734525"/>
                <a:ext cx="277351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14</m:t>
                          </m:r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i="1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14</m:t>
                          </m:r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i="1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𝑆𝐷𝐶</m:t>
                          </m:r>
                        </m:e>
                      </m:d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484" y="3734525"/>
                <a:ext cx="2773516" cy="430887"/>
              </a:xfrm>
              <a:prstGeom prst="rect">
                <a:avLst/>
              </a:prstGeom>
              <a:blipFill rotWithShape="1">
                <a:blip r:embed="rId16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Прямоугольник 115"/>
              <p:cNvSpPr/>
              <p:nvPr/>
            </p:nvSpPr>
            <p:spPr>
              <a:xfrm>
                <a:off x="13089" y="4294257"/>
                <a:ext cx="293586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14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+14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1=0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16" name="Прямоугольник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9" y="4294257"/>
                <a:ext cx="2935868" cy="430887"/>
              </a:xfrm>
              <a:prstGeom prst="rect">
                <a:avLst/>
              </a:prstGeom>
              <a:blipFill rotWithShape="1">
                <a:blip r:embed="rId17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Прямоугольник 116"/>
              <p:cNvSpPr/>
              <p:nvPr/>
            </p:nvSpPr>
            <p:spPr>
              <a:xfrm>
                <a:off x="2726355" y="4287157"/>
                <a:ext cx="243066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−1+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14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+1=0</m:t>
                      </m:r>
                    </m:oMath>
                  </m:oMathPara>
                </a14:m>
                <a:endParaRPr lang="en-US" sz="220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17" name="Прямоугольник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355" y="4287157"/>
                <a:ext cx="2430665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Прямоугольник 126"/>
              <p:cNvSpPr/>
              <p:nvPr/>
            </p:nvSpPr>
            <p:spPr>
              <a:xfrm>
                <a:off x="5018455" y="4286422"/>
                <a:ext cx="130760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27" name="Прямоугольник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455" y="4286422"/>
                <a:ext cx="1307602" cy="43088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Прямоугольник 127"/>
              <p:cNvSpPr/>
              <p:nvPr/>
            </p:nvSpPr>
            <p:spPr>
              <a:xfrm>
                <a:off x="6456044" y="4286421"/>
                <a:ext cx="243643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i="1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i="1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𝑆𝐷𝐶</m:t>
                          </m:r>
                        </m:e>
                      </m:d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28" name="Прямоугольник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4" y="4286421"/>
                <a:ext cx="2436436" cy="430887"/>
              </a:xfrm>
              <a:prstGeom prst="rect">
                <a:avLst/>
              </a:prstGeom>
              <a:blipFill rotWithShape="1">
                <a:blip r:embed="rId20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Прямоугольник 129"/>
              <p:cNvSpPr/>
              <p:nvPr/>
            </p:nvSpPr>
            <p:spPr>
              <a:xfrm>
                <a:off x="4451" y="4834562"/>
                <a:ext cx="318311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7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+7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1=0</m:t>
                      </m:r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0" name="Прямоугольник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" y="4834562"/>
                <a:ext cx="3183115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Прямоугольник 130"/>
              <p:cNvSpPr/>
              <p:nvPr/>
            </p:nvSpPr>
            <p:spPr>
              <a:xfrm>
                <a:off x="2956779" y="4647055"/>
                <a:ext cx="2496966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+6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+1=0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sz="220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1" name="Прямоугольник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779" y="4647055"/>
                <a:ext cx="2496966" cy="72616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Прямоугольник 131"/>
              <p:cNvSpPr/>
              <p:nvPr/>
            </p:nvSpPr>
            <p:spPr>
              <a:xfrm>
                <a:off x="5261035" y="4640974"/>
                <a:ext cx="1320683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2" name="Прямоугольник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035" y="4640974"/>
                <a:ext cx="1320683" cy="726161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Прямоугольник 132"/>
              <p:cNvSpPr/>
              <p:nvPr/>
            </p:nvSpPr>
            <p:spPr>
              <a:xfrm>
                <a:off x="6424999" y="4647055"/>
                <a:ext cx="1747401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2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3" name="Прямоугольник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999" y="4647055"/>
                <a:ext cx="1747401" cy="726161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Прямоугольник 133"/>
              <p:cNvSpPr/>
              <p:nvPr/>
            </p:nvSpPr>
            <p:spPr>
              <a:xfrm>
                <a:off x="-2857" y="5151111"/>
                <a:ext cx="2868927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14</m:t>
                          </m:r>
                        </m:den>
                      </m:f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220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4" name="Прямоугольник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57" y="5151111"/>
                <a:ext cx="2868927" cy="726161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2753420" y="5273013"/>
            <a:ext cx="1136188" cy="496982"/>
            <a:chOff x="4444388" y="4983498"/>
            <a:chExt cx="1136188" cy="496982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4444388" y="4983498"/>
              <a:ext cx="0" cy="4680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Прямоугольник 134"/>
                <p:cNvSpPr/>
                <p:nvPr/>
              </p:nvSpPr>
              <p:spPr>
                <a:xfrm>
                  <a:off x="4446739" y="5049593"/>
                  <a:ext cx="1133837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ru-RU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(−</m:t>
                        </m:r>
                        <m:r>
                          <a:rPr lang="en-US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84</m:t>
                        </m:r>
                        <m:r>
                          <a:rPr lang="ru-RU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sz="2200" i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Cambria Math"/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135" name="Прямоугольник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6739" y="5049593"/>
                  <a:ext cx="1133837" cy="430887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Прямоугольник 135"/>
              <p:cNvSpPr/>
              <p:nvPr/>
            </p:nvSpPr>
            <p:spPr>
              <a:xfrm>
                <a:off x="3829895" y="5353545"/>
                <a:ext cx="362721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 </m:t>
                      </m:r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𝑆𝐷𝐶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ru-RU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7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ru-RU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84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220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6" name="Прямоугольник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895" y="5353545"/>
                <a:ext cx="3627211" cy="43088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Прямоугольник 136"/>
              <p:cNvSpPr/>
              <p:nvPr/>
            </p:nvSpPr>
            <p:spPr>
              <a:xfrm>
                <a:off x="7311600" y="5353545"/>
                <a:ext cx="172489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acc>
                      <m:d>
                        <m:dPr>
                          <m:begChr m:val="{"/>
                          <m:endChr m:val=""/>
                          <m:ctrlPr>
                            <a:rPr lang="en-US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endChr m:val="}"/>
                          <m:ctrlPr>
                            <a:rPr lang="en-US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7" name="Прямоугольник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00" y="5353545"/>
                <a:ext cx="1724896" cy="430887"/>
              </a:xfrm>
              <a:prstGeom prst="rect">
                <a:avLst/>
              </a:prstGeom>
              <a:blipFill rotWithShape="1">
                <a:blip r:embed="rId28"/>
                <a:stretch>
                  <a:fillRect t="-126761" r="-30742" b="-1985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Прямоугольник 137"/>
              <p:cNvSpPr/>
              <p:nvPr/>
            </p:nvSpPr>
            <p:spPr>
              <a:xfrm>
                <a:off x="116354" y="5859074"/>
                <a:ext cx="6038320" cy="81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en-US" sz="2200" i="1" smtClean="0">
                          <a:ln>
                            <a:solidFill>
                              <a:srgbClr val="008080"/>
                            </a:solidFill>
                          </a:ln>
                          <a:solidFill>
                            <a:srgbClr val="008080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d>
                            <m:dPr>
                              <m:ctrlPr>
                                <a:rPr lang="ru-RU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  <a:ea typeface="Cambria Math"/>
                                </a:rPr>
                                <m:t>𝑆𝐷𝐶</m:t>
                              </m:r>
                            </m:e>
                          </m:d>
                        </m:e>
                      </m: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7∙0+6∙0+84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49+0+36</m:t>
                              </m:r>
                            </m:e>
                          </m:rad>
                        </m:den>
                      </m:f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b="0" i="1" smtClean="0">
                              <a:ln>
                                <a:solidFill>
                                  <a:srgbClr val="008080"/>
                                </a:solidFill>
                              </a:ln>
                              <a:solidFill>
                                <a:srgbClr val="00808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n>
                                <a:solidFill>
                                  <a:srgbClr val="008080"/>
                                </a:solidFill>
                              </a:ln>
                              <a:solidFill>
                                <a:srgbClr val="008080"/>
                              </a:solidFill>
                              <a:latin typeface="Cambria Math"/>
                              <a:ea typeface="Cambria Math"/>
                            </a:rPr>
                            <m:t>84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200" b="0" i="1" smtClean="0">
                                  <a:ln>
                                    <a:solidFill>
                                      <a:srgbClr val="008080"/>
                                    </a:solidFill>
                                  </a:ln>
                                  <a:solidFill>
                                    <a:srgbClr val="00808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b="0" i="1" smtClean="0">
                                  <a:ln>
                                    <a:solidFill>
                                      <a:srgbClr val="008080"/>
                                    </a:solidFill>
                                  </a:ln>
                                  <a:solidFill>
                                    <a:srgbClr val="008080"/>
                                  </a:solidFill>
                                  <a:latin typeface="Cambria Math"/>
                                  <a:ea typeface="Cambria Math"/>
                                </a:rPr>
                                <m:t>85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8" name="Прямоугольник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54" y="5859074"/>
                <a:ext cx="6038320" cy="810286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Овал 138"/>
          <p:cNvSpPr/>
          <p:nvPr/>
        </p:nvSpPr>
        <p:spPr>
          <a:xfrm>
            <a:off x="4962789" y="3636718"/>
            <a:ext cx="72000" cy="7200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33921" y="316638"/>
                <a:ext cx="4571999" cy="72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1.  </m:t>
                      </m:r>
                      <m:sSub>
                        <m:sSubPr>
                          <m:ctrlPr>
                            <a:rPr lang="ru-RU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𝐴𝐶𝐷𝐾𝑃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ru-RU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𝐶𝐷𝐾𝑃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i="1" smtClean="0">
                          <a:ln>
                            <a:solidFill>
                              <a:srgbClr val="008080"/>
                            </a:solidFill>
                          </a:ln>
                          <a:solidFill>
                            <a:srgbClr val="008080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" y="316638"/>
                <a:ext cx="4571999" cy="728341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59970" y="930530"/>
                <a:ext cx="4602117" cy="474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200" i="1" smtClean="0">
                        <a:latin typeface="Cambria Math"/>
                        <a:ea typeface="Cambria Math"/>
                      </a:rPr>
                      <m:t>где</m:t>
                    </m:r>
                    <m:r>
                      <a:rPr lang="ru-RU" sz="2200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200" i="1" smtClean="0">
                        <a:ln>
                          <a:solidFill>
                            <a:srgbClr val="008080"/>
                          </a:solidFill>
                        </a:ln>
                        <a:solidFill>
                          <a:srgbClr val="00808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ru-RU" sz="2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i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ru-RU" sz="2200" i="1" smtClean="0"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ctrlPr>
                              <a:rPr lang="ru-RU" sz="2200" i="1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𝐶𝐷𝐾</m:t>
                            </m:r>
                          </m:e>
                        </m:d>
                      </m:e>
                    </m:d>
                    <m:r>
                      <a:rPr lang="en-US" sz="22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2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ru-RU" sz="2200" i="1"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ctrlPr>
                              <a:rPr lang="ru-RU" sz="2200" i="1">
                                <a:ln>
                                  <a:solidFill>
                                    <a:srgbClr val="9933FF"/>
                                  </a:solidFill>
                                </a:ln>
                                <a:solidFill>
                                  <a:srgbClr val="9933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n>
                                  <a:solidFill>
                                    <a:srgbClr val="9933FF"/>
                                  </a:solidFill>
                                </a:ln>
                                <a:solidFill>
                                  <a:srgbClr val="9933FF"/>
                                </a:solidFill>
                                <a:latin typeface="Cambria Math"/>
                                <a:ea typeface="Cambria Math"/>
                              </a:rPr>
                              <m:t>𝑆𝐷𝐶</m:t>
                            </m:r>
                          </m:e>
                        </m:d>
                      </m:e>
                    </m:d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0" y="930530"/>
                <a:ext cx="4602117" cy="474489"/>
              </a:xfrm>
              <a:prstGeom prst="rect">
                <a:avLst/>
              </a:prstGeom>
              <a:blipFill rotWithShape="1">
                <a:blip r:embed="rId31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Прямая соединительная линия 144"/>
          <p:cNvCxnSpPr/>
          <p:nvPr/>
        </p:nvCxnSpPr>
        <p:spPr>
          <a:xfrm rot="10800000">
            <a:off x="6949840" y="430646"/>
            <a:ext cx="0" cy="259200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flipH="1" flipV="1">
            <a:off x="6949840" y="455216"/>
            <a:ext cx="475215" cy="322959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3614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67" grpId="0"/>
      <p:bldP spid="73" grpId="0"/>
      <p:bldP spid="93" grpId="0"/>
      <p:bldP spid="94" grpId="0"/>
      <p:bldP spid="94" grpId="1"/>
      <p:bldP spid="95" grpId="0"/>
      <p:bldP spid="95" grpId="1"/>
      <p:bldP spid="103" grpId="0"/>
      <p:bldP spid="103" grpId="1"/>
      <p:bldP spid="103" grpId="2"/>
      <p:bldP spid="104" grpId="0"/>
      <p:bldP spid="104" grpId="1"/>
      <p:bldP spid="104" grpId="2"/>
      <p:bldP spid="107" grpId="0"/>
      <p:bldP spid="107" grpId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81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116" grpId="0"/>
      <p:bldP spid="117" grpId="0"/>
      <p:bldP spid="127" grpId="0"/>
      <p:bldP spid="128" grpId="0"/>
      <p:bldP spid="130" grpId="0"/>
      <p:bldP spid="131" grpId="0"/>
      <p:bldP spid="132" grpId="0"/>
      <p:bldP spid="133" grpId="0"/>
      <p:bldP spid="134" grpId="0"/>
      <p:bldP spid="136" grpId="0"/>
      <p:bldP spid="137" grpId="0"/>
      <p:bldP spid="138" grpId="0"/>
      <p:bldP spid="139" grpId="0" animBg="1"/>
      <p:bldP spid="79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Прямая соединительная линия 70"/>
          <p:cNvCxnSpPr/>
          <p:nvPr/>
        </p:nvCxnSpPr>
        <p:spPr>
          <a:xfrm flipH="1">
            <a:off x="6455657" y="2429518"/>
            <a:ext cx="2446649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6710440" y="5872041"/>
            <a:ext cx="1765790" cy="509287"/>
            <a:chOff x="84988" y="5615451"/>
            <a:chExt cx="1765790" cy="509287"/>
          </a:xfrm>
        </p:grpSpPr>
        <p:sp>
          <p:nvSpPr>
            <p:cNvPr id="10" name="Скругленный прямоугольник 9"/>
            <p:cNvSpPr/>
            <p:nvPr/>
          </p:nvSpPr>
          <p:spPr>
            <a:xfrm rot="10800000">
              <a:off x="84988" y="5615451"/>
              <a:ext cx="1765790" cy="509287"/>
            </a:xfrm>
            <a:prstGeom prst="roundRect">
              <a:avLst>
                <a:gd name="adj" fmla="val 12507"/>
              </a:avLst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Прямоугольник 10"/>
                <p:cNvSpPr/>
                <p:nvPr/>
              </p:nvSpPr>
              <p:spPr>
                <a:xfrm>
                  <a:off x="152068" y="5654654"/>
                  <a:ext cx="1656736" cy="43088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Ответ:</m:t>
                        </m:r>
                        <m:r>
                          <a:rPr lang="ru-RU" sz="220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147</m:t>
                        </m:r>
                      </m:oMath>
                    </m:oMathPara>
                  </a14:m>
                  <a:endParaRPr lang="ru-RU" sz="2200" i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Прямоугольник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68" y="5654654"/>
                  <a:ext cx="1656736" cy="430887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4992150" y="3679696"/>
            <a:ext cx="2412000" cy="125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977508" y="2391427"/>
            <a:ext cx="1486056" cy="1288269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4394807" y="116632"/>
            <a:ext cx="4353657" cy="4188072"/>
            <a:chOff x="4393303" y="105024"/>
            <a:chExt cx="4353657" cy="4188072"/>
          </a:xfrm>
        </p:grpSpPr>
        <p:cxnSp>
          <p:nvCxnSpPr>
            <p:cNvPr id="15" name="Прямая со стрелкой 14"/>
            <p:cNvCxnSpPr/>
            <p:nvPr/>
          </p:nvCxnSpPr>
          <p:spPr>
            <a:xfrm flipV="1">
              <a:off x="4702769" y="1477083"/>
              <a:ext cx="2786732" cy="2448000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16200000">
              <a:off x="2975282" y="2268019"/>
              <a:ext cx="4050154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4393303" y="3668717"/>
              <a:ext cx="4050154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рямоугольник 17"/>
                <p:cNvSpPr/>
                <p:nvPr/>
              </p:nvSpPr>
              <p:spPr>
                <a:xfrm>
                  <a:off x="8355956" y="3510256"/>
                  <a:ext cx="391004" cy="40011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ru-RU" sz="2000" dirty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Прямоугольник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5956" y="3510256"/>
                  <a:ext cx="391004" cy="40011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76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Прямоугольник 18"/>
                <p:cNvSpPr/>
                <p:nvPr/>
              </p:nvSpPr>
              <p:spPr>
                <a:xfrm>
                  <a:off x="4663120" y="105024"/>
                  <a:ext cx="370165" cy="40011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oMath>
                    </m:oMathPara>
                  </a14:m>
                  <a:endParaRPr lang="ru-RU" sz="2000" dirty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Прямоугольник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3120" y="105024"/>
                  <a:ext cx="370165" cy="40011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Прямоугольник 19"/>
                <p:cNvSpPr/>
                <p:nvPr/>
              </p:nvSpPr>
              <p:spPr>
                <a:xfrm>
                  <a:off x="7425055" y="1171601"/>
                  <a:ext cx="386388" cy="40011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ru-RU" sz="2000" dirty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Прямоугольник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5055" y="1171601"/>
                  <a:ext cx="386388" cy="400110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Равнобедренный треугольник 20"/>
          <p:cNvSpPr/>
          <p:nvPr/>
        </p:nvSpPr>
        <p:spPr>
          <a:xfrm>
            <a:off x="6463027" y="439772"/>
            <a:ext cx="2399650" cy="1976465"/>
          </a:xfrm>
          <a:prstGeom prst="triangle">
            <a:avLst>
              <a:gd name="adj" fmla="val 21419"/>
            </a:avLst>
          </a:prstGeom>
          <a:solidFill>
            <a:srgbClr val="9865FF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4977510" y="2406179"/>
            <a:ext cx="3908667" cy="1252519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87197" y="3646246"/>
            <a:ext cx="678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</a:t>
            </a:r>
            <a:endParaRPr lang="ru-RU" sz="22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77836" y="2038181"/>
            <a:ext cx="47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54081" y="60915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37212" y="298703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4984240" y="430646"/>
            <a:ext cx="1962416" cy="324425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6455657" y="455216"/>
            <a:ext cx="494183" cy="1907072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6463564" y="2395287"/>
            <a:ext cx="972552" cy="127843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7402557" y="2419697"/>
            <a:ext cx="1483620" cy="1267682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296802" y="1227081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14829" y="119574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6949840" y="436310"/>
            <a:ext cx="1936338" cy="198338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935460" y="3609569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91770" y="3583481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6442712" y="1556792"/>
            <a:ext cx="2446649" cy="872726"/>
            <a:chOff x="6442712" y="1556792"/>
            <a:chExt cx="2446649" cy="872726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6442712" y="2416237"/>
              <a:ext cx="2446649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6669999" y="1568829"/>
              <a:ext cx="136800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Группа 41"/>
            <p:cNvGrpSpPr/>
            <p:nvPr/>
          </p:nvGrpSpPr>
          <p:grpSpPr>
            <a:xfrm>
              <a:off x="6445099" y="1556792"/>
              <a:ext cx="2433083" cy="872726"/>
              <a:chOff x="6440930" y="3865911"/>
              <a:chExt cx="2433083" cy="872726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>
              <a:xfrm flipH="1" flipV="1">
                <a:off x="8042579" y="3870287"/>
                <a:ext cx="815929" cy="845011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flipH="1">
                <a:off x="6440930" y="3865911"/>
                <a:ext cx="219960" cy="810445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Полилиния 44"/>
              <p:cNvSpPr/>
              <p:nvPr/>
            </p:nvSpPr>
            <p:spPr>
              <a:xfrm>
                <a:off x="6446056" y="3873169"/>
                <a:ext cx="2427957" cy="865468"/>
              </a:xfrm>
              <a:custGeom>
                <a:avLst/>
                <a:gdLst>
                  <a:gd name="connsiteX0" fmla="*/ 775 w 2427957"/>
                  <a:gd name="connsiteY0" fmla="*/ 838617 h 865468"/>
                  <a:gd name="connsiteX1" fmla="*/ 37679 w 2427957"/>
                  <a:gd name="connsiteY1" fmla="*/ 711503 h 865468"/>
                  <a:gd name="connsiteX2" fmla="*/ 107387 w 2427957"/>
                  <a:gd name="connsiteY2" fmla="*/ 440874 h 865468"/>
                  <a:gd name="connsiteX3" fmla="*/ 168894 w 2427957"/>
                  <a:gd name="connsiteY3" fmla="*/ 203048 h 865468"/>
                  <a:gd name="connsiteX4" fmla="*/ 205798 w 2427957"/>
                  <a:gd name="connsiteY4" fmla="*/ 67733 h 865468"/>
                  <a:gd name="connsiteX5" fmla="*/ 205798 w 2427957"/>
                  <a:gd name="connsiteY5" fmla="*/ 6226 h 865468"/>
                  <a:gd name="connsiteX6" fmla="*/ 213999 w 2427957"/>
                  <a:gd name="connsiteY6" fmla="*/ 6226 h 865468"/>
                  <a:gd name="connsiteX7" fmla="*/ 304209 w 2427957"/>
                  <a:gd name="connsiteY7" fmla="*/ 10327 h 865468"/>
                  <a:gd name="connsiteX8" fmla="*/ 640445 w 2427957"/>
                  <a:gd name="connsiteY8" fmla="*/ 10327 h 865468"/>
                  <a:gd name="connsiteX9" fmla="*/ 1144800 w 2427957"/>
                  <a:gd name="connsiteY9" fmla="*/ 10327 h 865468"/>
                  <a:gd name="connsiteX10" fmla="*/ 1440033 w 2427957"/>
                  <a:gd name="connsiteY10" fmla="*/ 14427 h 865468"/>
                  <a:gd name="connsiteX11" fmla="*/ 1526142 w 2427957"/>
                  <a:gd name="connsiteY11" fmla="*/ 2126 h 865468"/>
                  <a:gd name="connsiteX12" fmla="*/ 1591749 w 2427957"/>
                  <a:gd name="connsiteY12" fmla="*/ 2126 h 865468"/>
                  <a:gd name="connsiteX13" fmla="*/ 1587649 w 2427957"/>
                  <a:gd name="connsiteY13" fmla="*/ 2126 h 865468"/>
                  <a:gd name="connsiteX14" fmla="*/ 1632754 w 2427957"/>
                  <a:gd name="connsiteY14" fmla="*/ 30829 h 865468"/>
                  <a:gd name="connsiteX15" fmla="*/ 1858279 w 2427957"/>
                  <a:gd name="connsiteY15" fmla="*/ 272755 h 865468"/>
                  <a:gd name="connsiteX16" fmla="*/ 2231419 w 2427957"/>
                  <a:gd name="connsiteY16" fmla="*/ 649997 h 865468"/>
                  <a:gd name="connsiteX17" fmla="*/ 2387236 w 2427957"/>
                  <a:gd name="connsiteY17" fmla="*/ 822215 h 865468"/>
                  <a:gd name="connsiteX18" fmla="*/ 2411839 w 2427957"/>
                  <a:gd name="connsiteY18" fmla="*/ 863220 h 865468"/>
                  <a:gd name="connsiteX19" fmla="*/ 2407739 w 2427957"/>
                  <a:gd name="connsiteY19" fmla="*/ 859120 h 865468"/>
                  <a:gd name="connsiteX20" fmla="*/ 2165812 w 2427957"/>
                  <a:gd name="connsiteY20" fmla="*/ 850919 h 865468"/>
                  <a:gd name="connsiteX21" fmla="*/ 1727064 w 2427957"/>
                  <a:gd name="connsiteY21" fmla="*/ 850919 h 865468"/>
                  <a:gd name="connsiteX22" fmla="*/ 960280 w 2427957"/>
                  <a:gd name="connsiteY22" fmla="*/ 855019 h 865468"/>
                  <a:gd name="connsiteX23" fmla="*/ 328811 w 2427957"/>
                  <a:gd name="connsiteY23" fmla="*/ 855019 h 865468"/>
                  <a:gd name="connsiteX24" fmla="*/ 70483 w 2427957"/>
                  <a:gd name="connsiteY24" fmla="*/ 842718 h 865468"/>
                  <a:gd name="connsiteX25" fmla="*/ 775 w 2427957"/>
                  <a:gd name="connsiteY25" fmla="*/ 838617 h 865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27957" h="865468">
                    <a:moveTo>
                      <a:pt x="775" y="838617"/>
                    </a:moveTo>
                    <a:cubicBezTo>
                      <a:pt x="-4692" y="816748"/>
                      <a:pt x="19910" y="777793"/>
                      <a:pt x="37679" y="711503"/>
                    </a:cubicBezTo>
                    <a:cubicBezTo>
                      <a:pt x="55448" y="645212"/>
                      <a:pt x="107387" y="440874"/>
                      <a:pt x="107387" y="440874"/>
                    </a:cubicBezTo>
                    <a:cubicBezTo>
                      <a:pt x="129256" y="356132"/>
                      <a:pt x="152492" y="265238"/>
                      <a:pt x="168894" y="203048"/>
                    </a:cubicBezTo>
                    <a:cubicBezTo>
                      <a:pt x="185296" y="140858"/>
                      <a:pt x="199647" y="100537"/>
                      <a:pt x="205798" y="67733"/>
                    </a:cubicBezTo>
                    <a:cubicBezTo>
                      <a:pt x="211949" y="34929"/>
                      <a:pt x="204431" y="16477"/>
                      <a:pt x="205798" y="6226"/>
                    </a:cubicBezTo>
                    <a:cubicBezTo>
                      <a:pt x="207165" y="-4025"/>
                      <a:pt x="213999" y="6226"/>
                      <a:pt x="213999" y="6226"/>
                    </a:cubicBezTo>
                    <a:lnTo>
                      <a:pt x="304209" y="10327"/>
                    </a:lnTo>
                    <a:lnTo>
                      <a:pt x="640445" y="10327"/>
                    </a:lnTo>
                    <a:lnTo>
                      <a:pt x="1144800" y="10327"/>
                    </a:lnTo>
                    <a:lnTo>
                      <a:pt x="1440033" y="14427"/>
                    </a:lnTo>
                    <a:cubicBezTo>
                      <a:pt x="1503590" y="13060"/>
                      <a:pt x="1500856" y="4176"/>
                      <a:pt x="1526142" y="2126"/>
                    </a:cubicBezTo>
                    <a:cubicBezTo>
                      <a:pt x="1551428" y="76"/>
                      <a:pt x="1591749" y="2126"/>
                      <a:pt x="1591749" y="2126"/>
                    </a:cubicBezTo>
                    <a:cubicBezTo>
                      <a:pt x="1602000" y="2126"/>
                      <a:pt x="1580815" y="-2658"/>
                      <a:pt x="1587649" y="2126"/>
                    </a:cubicBezTo>
                    <a:cubicBezTo>
                      <a:pt x="1594483" y="6910"/>
                      <a:pt x="1587649" y="-14276"/>
                      <a:pt x="1632754" y="30829"/>
                    </a:cubicBezTo>
                    <a:cubicBezTo>
                      <a:pt x="1677859" y="75934"/>
                      <a:pt x="1758502" y="169560"/>
                      <a:pt x="1858279" y="272755"/>
                    </a:cubicBezTo>
                    <a:cubicBezTo>
                      <a:pt x="1958056" y="375950"/>
                      <a:pt x="2143260" y="558420"/>
                      <a:pt x="2231419" y="649997"/>
                    </a:cubicBezTo>
                    <a:cubicBezTo>
                      <a:pt x="2319578" y="741574"/>
                      <a:pt x="2357166" y="786678"/>
                      <a:pt x="2387236" y="822215"/>
                    </a:cubicBezTo>
                    <a:cubicBezTo>
                      <a:pt x="2417306" y="857752"/>
                      <a:pt x="2408422" y="857069"/>
                      <a:pt x="2411839" y="863220"/>
                    </a:cubicBezTo>
                    <a:cubicBezTo>
                      <a:pt x="2415256" y="869371"/>
                      <a:pt x="2448743" y="861170"/>
                      <a:pt x="2407739" y="859120"/>
                    </a:cubicBezTo>
                    <a:cubicBezTo>
                      <a:pt x="2366735" y="857070"/>
                      <a:pt x="2279258" y="852286"/>
                      <a:pt x="2165812" y="850919"/>
                    </a:cubicBezTo>
                    <a:cubicBezTo>
                      <a:pt x="2052366" y="849552"/>
                      <a:pt x="1727064" y="850919"/>
                      <a:pt x="1727064" y="850919"/>
                    </a:cubicBezTo>
                    <a:lnTo>
                      <a:pt x="960280" y="855019"/>
                    </a:lnTo>
                    <a:lnTo>
                      <a:pt x="328811" y="855019"/>
                    </a:lnTo>
                    <a:cubicBezTo>
                      <a:pt x="180512" y="852969"/>
                      <a:pt x="125156" y="844768"/>
                      <a:pt x="70483" y="842718"/>
                    </a:cubicBezTo>
                    <a:cubicBezTo>
                      <a:pt x="15810" y="840668"/>
                      <a:pt x="6242" y="860486"/>
                      <a:pt x="775" y="838617"/>
                    </a:cubicBezTo>
                    <a:close/>
                  </a:path>
                </a:pathLst>
              </a:custGeom>
              <a:solidFill>
                <a:srgbClr val="FF6699">
                  <a:alpha val="4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6660232" y="1910814"/>
            <a:ext cx="47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6600FF"/>
                  </a:solidFill>
                </a:ln>
                <a:solidFill>
                  <a:srgbClr val="66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ru-RU" sz="2000" dirty="0">
              <a:ln>
                <a:solidFill>
                  <a:srgbClr val="6600FF"/>
                </a:solidFill>
              </a:ln>
              <a:solidFill>
                <a:srgbClr val="66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10800000">
            <a:off x="6949840" y="430646"/>
            <a:ext cx="0" cy="259200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Группа 55"/>
          <p:cNvGrpSpPr/>
          <p:nvPr/>
        </p:nvGrpSpPr>
        <p:grpSpPr>
          <a:xfrm flipV="1">
            <a:off x="6949840" y="2747328"/>
            <a:ext cx="216000" cy="217414"/>
            <a:chOff x="7927671" y="4305037"/>
            <a:chExt cx="278545" cy="263440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 flipH="1" flipV="1">
              <a:off x="7927671" y="4501172"/>
              <a:ext cx="278545" cy="67305"/>
            </a:xfrm>
            <a:prstGeom prst="line">
              <a:avLst/>
            </a:prstGeom>
            <a:ln w="190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8198409" y="4305037"/>
              <a:ext cx="0" cy="261726"/>
            </a:xfrm>
            <a:prstGeom prst="line">
              <a:avLst/>
            </a:prstGeom>
            <a:ln w="190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8823892" y="196967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6973716" y="446981"/>
            <a:ext cx="462400" cy="1982537"/>
          </a:xfrm>
          <a:prstGeom prst="line">
            <a:avLst/>
          </a:prstGeom>
          <a:ln w="28575">
            <a:solidFill>
              <a:srgbClr val="66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353999" y="233352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 rot="20481015" flipV="1">
            <a:off x="7428670" y="2211247"/>
            <a:ext cx="204660" cy="250138"/>
            <a:chOff x="7949225" y="4305037"/>
            <a:chExt cx="263921" cy="303091"/>
          </a:xfrm>
        </p:grpSpPr>
        <p:cxnSp>
          <p:nvCxnSpPr>
            <p:cNvPr id="77" name="Прямая соединительная линия 76"/>
            <p:cNvCxnSpPr/>
            <p:nvPr/>
          </p:nvCxnSpPr>
          <p:spPr>
            <a:xfrm rot="20481015" flipH="1">
              <a:off x="7949225" y="4608126"/>
              <a:ext cx="263921" cy="2"/>
            </a:xfrm>
            <a:prstGeom prst="line">
              <a:avLst/>
            </a:prstGeom>
            <a:ln w="19050">
              <a:solidFill>
                <a:srgbClr val="66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8198409" y="4305037"/>
              <a:ext cx="0" cy="261726"/>
            </a:xfrm>
            <a:prstGeom prst="line">
              <a:avLst/>
            </a:prstGeom>
            <a:ln w="19050">
              <a:solidFill>
                <a:srgbClr val="66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1613041" y="895010"/>
                <a:ext cx="245490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середина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𝐷𝐶</m:t>
                      </m:r>
                    </m:oMath>
                  </m:oMathPara>
                </a14:m>
                <a:endParaRPr lang="en-US" sz="220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041" y="895010"/>
                <a:ext cx="2454903" cy="430887"/>
              </a:xfrm>
              <a:prstGeom prst="rect">
                <a:avLst/>
              </a:prstGeom>
              <a:blipFill rotWithShape="1">
                <a:blip r:embed="rId20"/>
                <a:stretch>
                  <a:fillRect l="-249"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-75120" y="1410108"/>
                <a:ext cx="3711016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n>
                                    <a:solidFill>
                                      <a:srgbClr val="00B050"/>
                                    </a:solidFill>
                                  </a:ln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2200" b="0" i="1" smtClean="0">
                                  <a:ln>
                                    <a:solidFill>
                                      <a:srgbClr val="00B050"/>
                                    </a:solidFill>
                                  </a:ln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14+14</m:t>
                              </m:r>
                            </m:num>
                            <m:den>
                              <m:r>
                                <a:rPr lang="ru-RU" sz="2200" b="0" i="1" smtClean="0">
                                  <a:ln>
                                    <a:solidFill>
                                      <a:srgbClr val="00B050"/>
                                    </a:solidFill>
                                  </a:ln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200" i="1">
                                  <a:ln>
                                    <a:solidFill>
                                      <a:srgbClr val="00B050"/>
                                    </a:solidFill>
                                  </a:ln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2200" b="0" i="1" smtClean="0">
                                  <a:ln>
                                    <a:solidFill>
                                      <a:srgbClr val="00B050"/>
                                    </a:solidFill>
                                  </a:ln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00B050"/>
                                    </a:solidFill>
                                  </a:ln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+14</m:t>
                              </m:r>
                            </m:num>
                            <m:den>
                              <m:r>
                                <a:rPr lang="ru-RU" sz="2200" i="1">
                                  <a:ln>
                                    <a:solidFill>
                                      <a:srgbClr val="00B050"/>
                                    </a:solidFill>
                                  </a:ln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200" i="1">
                                  <a:ln>
                                    <a:solidFill>
                                      <a:srgbClr val="00B050"/>
                                    </a:solidFill>
                                  </a:ln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2200" b="0" i="1" smtClean="0">
                                  <a:ln>
                                    <a:solidFill>
                                      <a:srgbClr val="00B050"/>
                                    </a:solidFill>
                                  </a:ln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00B050"/>
                                    </a:solidFill>
                                  </a:ln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00B050"/>
                                    </a:solidFill>
                                  </a:ln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ru-RU" sz="2200" i="1">
                                  <a:ln>
                                    <a:solidFill>
                                      <a:srgbClr val="00B050"/>
                                    </a:solidFill>
                                  </a:ln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ru-RU" sz="2200" i="1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120" y="1410108"/>
                <a:ext cx="3711016" cy="85305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-27531" y="2335170"/>
                <a:ext cx="4781437" cy="465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/>
                        </a:rPr>
                        <m:t>𝑆𝑀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14−7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0−6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/>
                            </a:rPr>
                            <m:t>85</m:t>
                          </m:r>
                        </m:e>
                      </m:rad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531" y="2335170"/>
                <a:ext cx="4781437" cy="465064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ямоугольник 83"/>
              <p:cNvSpPr/>
              <p:nvPr/>
            </p:nvSpPr>
            <p:spPr>
              <a:xfrm>
                <a:off x="-36512" y="2983575"/>
                <a:ext cx="4866269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sSub>
                        <m:sSubPr>
                          <m:ctrlPr>
                            <a:rPr lang="ru-RU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𝐷𝑆𝐶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𝐷𝐶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/>
                        </a:rPr>
                        <m:t>𝑆𝑀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14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85</m:t>
                          </m:r>
                        </m:e>
                      </m:ra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200" i="1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4" name="Прямоугольник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983575"/>
                <a:ext cx="4866269" cy="726161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Прямоугольник 84"/>
              <p:cNvSpPr/>
              <p:nvPr/>
            </p:nvSpPr>
            <p:spPr>
              <a:xfrm>
                <a:off x="-36512" y="3991354"/>
                <a:ext cx="7725744" cy="80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6.   </m:t>
                      </m:r>
                      <m:sSub>
                        <m:sSubPr>
                          <m:ctrlPr>
                            <a:rPr lang="ru-RU" sz="220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𝐶𝐷</m:t>
                          </m:r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𝐾𝑃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𝐷𝑆𝐶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∙7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85</m:t>
                          </m:r>
                        </m:e>
                      </m:ra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21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85</m:t>
                              </m:r>
                            </m:e>
                          </m:rad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5" name="Прямоугольник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991354"/>
                <a:ext cx="7725744" cy="805798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2908799" y="4899900"/>
                <a:ext cx="2383281" cy="8713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21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85</m:t>
                              </m:r>
                            </m:e>
                          </m:rad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rgbClr val="008080"/>
                                </a:solidFill>
                              </a:ln>
                              <a:solidFill>
                                <a:srgbClr val="00808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008080"/>
                                </a:solidFill>
                              </a:ln>
                              <a:solidFill>
                                <a:srgbClr val="008080"/>
                              </a:solidFill>
                              <a:latin typeface="Cambria Math"/>
                              <a:ea typeface="Cambria Math"/>
                            </a:rPr>
                            <m:t>84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i="1">
                                  <a:ln>
                                    <a:solidFill>
                                      <a:srgbClr val="008080"/>
                                    </a:solidFill>
                                  </a:ln>
                                  <a:solidFill>
                                    <a:srgbClr val="00808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8080"/>
                                    </a:solidFill>
                                  </a:ln>
                                  <a:solidFill>
                                    <a:srgbClr val="008080"/>
                                  </a:solidFill>
                                  <a:latin typeface="Cambria Math"/>
                                  <a:ea typeface="Cambria Math"/>
                                </a:rPr>
                                <m:t>85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200" i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799" y="4899900"/>
                <a:ext cx="2383281" cy="87139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6255355" y="5132771"/>
                <a:ext cx="100200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147</m:t>
                      </m:r>
                    </m:oMath>
                  </m:oMathPara>
                </a14:m>
                <a:endParaRPr lang="en-US" sz="2200" i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355" y="5132771"/>
                <a:ext cx="1002006" cy="430887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92"/>
              <p:cNvSpPr/>
              <p:nvPr/>
            </p:nvSpPr>
            <p:spPr>
              <a:xfrm>
                <a:off x="5176606" y="5132771"/>
                <a:ext cx="119635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7∙21</m:t>
                      </m:r>
                    </m:oMath>
                  </m:oMathPara>
                </a14:m>
                <a:endParaRPr lang="en-US" sz="22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606" y="5132771"/>
                <a:ext cx="1196353" cy="43088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311" y="3585667"/>
                <a:ext cx="1187313" cy="477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7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85</m:t>
                          </m:r>
                        </m:e>
                      </m:rad>
                    </m:oMath>
                  </m:oMathPara>
                </a14:m>
                <a:endParaRPr lang="en-US" sz="2200" i="1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" y="3585667"/>
                <a:ext cx="1187313" cy="477695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1" y="4969062"/>
                <a:ext cx="3059831" cy="72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7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  </m:t>
                      </m:r>
                      <m:sSub>
                        <m:sSubPr>
                          <m:ctrlPr>
                            <a:rPr lang="ru-RU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𝐴𝐶𝐷𝐾𝑃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ru-RU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𝐶𝐷𝐾𝑃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i="1" smtClean="0">
                          <a:ln>
                            <a:solidFill>
                              <a:srgbClr val="008080"/>
                            </a:solidFill>
                          </a:ln>
                          <a:solidFill>
                            <a:srgbClr val="008080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969062"/>
                <a:ext cx="3059831" cy="728341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Овал 69"/>
          <p:cNvSpPr/>
          <p:nvPr/>
        </p:nvSpPr>
        <p:spPr>
          <a:xfrm>
            <a:off x="4962789" y="3636718"/>
            <a:ext cx="72000" cy="7200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35496" y="896409"/>
                <a:ext cx="174451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2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/>
                        </a:rPr>
                        <m:t>𝑆𝑀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𝐷𝐶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896409"/>
                <a:ext cx="1744517" cy="430887"/>
              </a:xfrm>
              <a:prstGeom prst="rect">
                <a:avLst/>
              </a:prstGeom>
              <a:blipFill rotWithShape="1">
                <a:blip r:embed="rId30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3419872" y="1624501"/>
                <a:ext cx="164981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14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624501"/>
                <a:ext cx="1649811" cy="430887"/>
              </a:xfrm>
              <a:prstGeom prst="rect">
                <a:avLst/>
              </a:prstGeom>
              <a:blipFill rotWithShape="1">
                <a:blip r:embed="rId31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я соединительная линия 50"/>
          <p:cNvCxnSpPr/>
          <p:nvPr/>
        </p:nvCxnSpPr>
        <p:spPr>
          <a:xfrm flipH="1" flipV="1">
            <a:off x="6949840" y="455216"/>
            <a:ext cx="475215" cy="322959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86924" y="47849"/>
                <a:ext cx="142769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4" y="47849"/>
                <a:ext cx="1427699" cy="430887"/>
              </a:xfrm>
              <a:prstGeom prst="rect">
                <a:avLst/>
              </a:prstGeom>
              <a:blipFill rotWithShape="1">
                <a:blip r:embed="rId32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1331640" y="44624"/>
                <a:ext cx="160633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𝐷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14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4624"/>
                <a:ext cx="1606337" cy="430887"/>
              </a:xfrm>
              <a:prstGeom prst="rect">
                <a:avLst/>
              </a:prstGeom>
              <a:blipFill rotWithShape="1">
                <a:blip r:embed="rId33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2753208" y="47849"/>
                <a:ext cx="173868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14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14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208" y="47849"/>
                <a:ext cx="1738681" cy="430887"/>
              </a:xfrm>
              <a:prstGeom prst="rect">
                <a:avLst/>
              </a:prstGeom>
              <a:blipFill rotWithShape="1">
                <a:blip r:embed="rId34"/>
                <a:stretch>
                  <a:fillRect l="-351"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117907" y="396734"/>
                <a:ext cx="146046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07" y="396734"/>
                <a:ext cx="1460464" cy="430887"/>
              </a:xfrm>
              <a:prstGeom prst="rect">
                <a:avLst/>
              </a:prstGeom>
              <a:blipFill rotWithShape="1">
                <a:blip r:embed="rId35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1442206" y="393587"/>
                <a:ext cx="140160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206" y="393587"/>
                <a:ext cx="1401602" cy="430887"/>
              </a:xfrm>
              <a:prstGeom prst="rect">
                <a:avLst/>
              </a:prstGeom>
              <a:blipFill rotWithShape="1">
                <a:blip r:embed="rId36"/>
                <a:stretch>
                  <a:fillRect l="-435"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1126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1" grpId="0"/>
      <p:bldP spid="82" grpId="0"/>
      <p:bldP spid="83" grpId="0"/>
      <p:bldP spid="84" grpId="0"/>
      <p:bldP spid="85" grpId="0"/>
      <p:bldP spid="87" grpId="0"/>
      <p:bldP spid="89" grpId="0"/>
      <p:bldP spid="93" grpId="0"/>
      <p:bldP spid="94" grpId="0"/>
      <p:bldP spid="68" grpId="0"/>
      <p:bldP spid="72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Равнобедренный треугольник 80"/>
          <p:cNvSpPr/>
          <p:nvPr/>
        </p:nvSpPr>
        <p:spPr>
          <a:xfrm>
            <a:off x="6444208" y="278301"/>
            <a:ext cx="2399650" cy="1976465"/>
          </a:xfrm>
          <a:prstGeom prst="triangle">
            <a:avLst>
              <a:gd name="adj" fmla="val 21419"/>
            </a:avLst>
          </a:prstGeom>
          <a:solidFill>
            <a:srgbClr val="9865FF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Равнобедренный треугольник 62"/>
          <p:cNvSpPr/>
          <p:nvPr/>
        </p:nvSpPr>
        <p:spPr>
          <a:xfrm rot="20520000">
            <a:off x="4747848" y="2149730"/>
            <a:ext cx="4183978" cy="742170"/>
          </a:xfrm>
          <a:prstGeom prst="triangle">
            <a:avLst>
              <a:gd name="adj" fmla="val 43252"/>
            </a:avLst>
          </a:prstGeom>
          <a:solidFill>
            <a:srgbClr val="8BC5FF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977510" y="2245872"/>
            <a:ext cx="3908667" cy="1252519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61600" y="3446670"/>
            <a:ext cx="678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</a:t>
            </a:r>
            <a:endParaRPr lang="ru-RU" sz="22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20890" y="185233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7836" y="1877874"/>
            <a:ext cx="47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212" y="-9939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2583" y="284110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984240" y="270339"/>
            <a:ext cx="1962416" cy="324425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455657" y="294909"/>
            <a:ext cx="494183" cy="1907072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6463564" y="2234980"/>
            <a:ext cx="972552" cy="127843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977508" y="2231120"/>
            <a:ext cx="1486056" cy="1288269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402557" y="2259390"/>
            <a:ext cx="1483620" cy="1267682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96802" y="106677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14829" y="1035439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6949840" y="276003"/>
            <a:ext cx="1936338" cy="198338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4992150" y="3519389"/>
            <a:ext cx="2412000" cy="125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66669" y="3349949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80142" y="340050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7425054" y="1374771"/>
            <a:ext cx="616775" cy="2116590"/>
          </a:xfrm>
          <a:prstGeom prst="line">
            <a:avLst/>
          </a:prstGeom>
          <a:ln w="28575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23" idx="0"/>
          </p:cNvCxnSpPr>
          <p:nvPr/>
        </p:nvCxnSpPr>
        <p:spPr>
          <a:xfrm flipV="1">
            <a:off x="4984240" y="1389636"/>
            <a:ext cx="1691378" cy="2124960"/>
          </a:xfrm>
          <a:prstGeom prst="line">
            <a:avLst/>
          </a:prstGeom>
          <a:ln w="28575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 flipV="1">
            <a:off x="6949840" y="2587021"/>
            <a:ext cx="216000" cy="217414"/>
            <a:chOff x="7927671" y="4305037"/>
            <a:chExt cx="278545" cy="263440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H="1" flipV="1">
              <a:off x="7927671" y="4501172"/>
              <a:ext cx="278545" cy="67305"/>
            </a:xfrm>
            <a:prstGeom prst="line">
              <a:avLst/>
            </a:prstGeom>
            <a:ln w="190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8198409" y="4305037"/>
              <a:ext cx="0" cy="261726"/>
            </a:xfrm>
            <a:prstGeom prst="line">
              <a:avLst/>
            </a:prstGeom>
            <a:ln w="190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4996617" y="3519389"/>
            <a:ext cx="2412000" cy="125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6442712" y="2255930"/>
            <a:ext cx="2446649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rot="16200000" flipH="1">
            <a:off x="6513320" y="1823875"/>
            <a:ext cx="72000" cy="720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5120000" flipH="1">
            <a:off x="6734793" y="965634"/>
            <a:ext cx="72000" cy="720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8840759" y="2219930"/>
            <a:ext cx="72000" cy="7200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6419657" y="2209872"/>
            <a:ext cx="72000" cy="7200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cxnSp>
        <p:nvCxnSpPr>
          <p:cNvPr id="46" name="Прямая соединительная линия 45"/>
          <p:cNvCxnSpPr>
            <a:stCxn id="43" idx="6"/>
            <a:endCxn id="42" idx="7"/>
          </p:cNvCxnSpPr>
          <p:nvPr/>
        </p:nvCxnSpPr>
        <p:spPr>
          <a:xfrm flipH="1">
            <a:off x="5038964" y="1400180"/>
            <a:ext cx="3019118" cy="2072755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4977508" y="3462391"/>
            <a:ext cx="72000" cy="7200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2195736" y="1565"/>
                <a:ext cx="165782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Решение</m:t>
                      </m:r>
                      <m:r>
                        <a:rPr lang="en-US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3.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565"/>
                <a:ext cx="1657826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107504" y="1052736"/>
                <a:ext cx="6095113" cy="813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Пирамиды </m:t>
                      </m:r>
                      <m:r>
                        <a:rPr lang="en-US" sz="22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/>
                        </a:rPr>
                        <m:t>𝐴𝐷𝑆𝐶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и 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𝐴𝐶𝐷𝐾𝑃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имеют общую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высоту </m:t>
                      </m:r>
                      <m:r>
                        <a:rPr lang="en-US" sz="2200" b="0" i="1" smtClean="0">
                          <a:ln>
                            <a:solidFill>
                              <a:srgbClr val="008080"/>
                            </a:solidFill>
                          </a:ln>
                          <a:solidFill>
                            <a:srgbClr val="008080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, где </m:t>
                      </m:r>
                      <m:r>
                        <a:rPr lang="en-US" sz="2200" i="1" smtClean="0">
                          <a:ln>
                            <a:solidFill>
                              <a:srgbClr val="008080"/>
                            </a:solidFill>
                          </a:ln>
                          <a:solidFill>
                            <a:srgbClr val="008080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d>
                            <m:dPr>
                              <m:ctrlPr>
                                <a:rPr lang="ru-RU" sz="2200" i="1" smtClean="0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  <a:ea typeface="Cambria Math"/>
                                </a:rPr>
                                <m:t>𝑆𝐷𝐶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052736"/>
                <a:ext cx="6095113" cy="813043"/>
              </a:xfrm>
              <a:prstGeom prst="rect">
                <a:avLst/>
              </a:prstGeom>
              <a:blipFill rotWithShape="1">
                <a:blip r:embed="rId4"/>
                <a:stretch>
                  <a:fillRect l="-601" b="-2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103038" y="1926770"/>
                <a:ext cx="30475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 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Пусть  </m:t>
                      </m:r>
                      <m:sSub>
                        <m:sSubPr>
                          <m:ctrlP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𝐷𝑆𝐶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8" y="1926770"/>
                <a:ext cx="3047556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200" b="-16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2411760" y="1750860"/>
                <a:ext cx="2000869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ru-RU" sz="220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𝐶𝐷</m:t>
                          </m:r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𝐾𝑃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en-US" sz="2200" i="1" dirty="0" smtClean="0">
                  <a:ln>
                    <a:solidFill>
                      <a:srgbClr val="9933FF"/>
                    </a:solidFill>
                  </a:ln>
                  <a:solidFill>
                    <a:srgbClr val="9933FF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750860"/>
                <a:ext cx="2000869" cy="7261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0" y="2407477"/>
                <a:ext cx="2528000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sSub>
                        <m:sSubPr>
                          <m:ctrlPr>
                            <a:rPr lang="ru-RU" sz="2200" i="1" smtClean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/>
                            </a:rPr>
                            <m:t>𝐴𝐷𝑆𝐶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i="1" smtClean="0">
                          <a:ln>
                            <a:solidFill>
                              <a:srgbClr val="008080"/>
                            </a:solidFill>
                          </a:ln>
                          <a:solidFill>
                            <a:srgbClr val="008080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07477"/>
                <a:ext cx="2528000" cy="7283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-38196" y="3961395"/>
                <a:ext cx="3098028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sSub>
                        <m:sSubPr>
                          <m:ctrlPr>
                            <a:rPr lang="ru-RU" sz="220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𝐾𝑃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n>
                            <a:solidFill>
                              <a:srgbClr val="008080"/>
                            </a:solidFill>
                          </a:ln>
                          <a:solidFill>
                            <a:srgbClr val="008080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𝐶𝐷𝐾𝑃</m:t>
                          </m:r>
                        </m:sub>
                      </m:sSub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96" y="3961395"/>
                <a:ext cx="3098028" cy="7283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2867935" y="4014280"/>
                <a:ext cx="1451359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n>
                            <a:solidFill>
                              <a:srgbClr val="008080"/>
                            </a:solidFill>
                          </a:ln>
                          <a:solidFill>
                            <a:srgbClr val="008080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en-US" sz="2200" i="1" dirty="0">
                  <a:ln>
                    <a:solidFill>
                      <a:srgbClr val="9933FF"/>
                    </a:solidFill>
                  </a:ln>
                  <a:solidFill>
                    <a:srgbClr val="9933FF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35" y="4014280"/>
                <a:ext cx="1451359" cy="7283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4185412" y="3997363"/>
                <a:ext cx="1046377" cy="732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200" i="1" smtClean="0">
                              <a:ln>
                                <a:solidFill>
                                  <a:srgbClr val="00808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2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412" y="3997363"/>
                <a:ext cx="1046377" cy="73289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5049508" y="4012003"/>
                <a:ext cx="1835182" cy="733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588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147</m:t>
                      </m:r>
                    </m:oMath>
                  </m:oMathPara>
                </a14:m>
                <a:endParaRPr lang="en-US" sz="2200" i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08" y="4012003"/>
                <a:ext cx="1835182" cy="73302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Группа 76"/>
          <p:cNvGrpSpPr/>
          <p:nvPr/>
        </p:nvGrpSpPr>
        <p:grpSpPr>
          <a:xfrm>
            <a:off x="6439528" y="5022850"/>
            <a:ext cx="1765790" cy="509287"/>
            <a:chOff x="84988" y="5615451"/>
            <a:chExt cx="1765790" cy="509287"/>
          </a:xfrm>
        </p:grpSpPr>
        <p:sp>
          <p:nvSpPr>
            <p:cNvPr id="78" name="Скругленный прямоугольник 77"/>
            <p:cNvSpPr/>
            <p:nvPr/>
          </p:nvSpPr>
          <p:spPr>
            <a:xfrm rot="10800000">
              <a:off x="84988" y="5615451"/>
              <a:ext cx="1765790" cy="509287"/>
            </a:xfrm>
            <a:prstGeom prst="roundRect">
              <a:avLst>
                <a:gd name="adj" fmla="val 12507"/>
              </a:avLst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Прямоугольник 78"/>
                <p:cNvSpPr/>
                <p:nvPr/>
              </p:nvSpPr>
              <p:spPr>
                <a:xfrm>
                  <a:off x="152068" y="5654654"/>
                  <a:ext cx="1656736" cy="43088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Ответ:</m:t>
                        </m:r>
                        <m:r>
                          <a:rPr lang="ru-RU" sz="220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147</m:t>
                        </m:r>
                      </m:oMath>
                    </m:oMathPara>
                  </a14:m>
                  <a:endParaRPr lang="ru-RU" sz="2200" i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Прямоугольник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68" y="5654654"/>
                  <a:ext cx="1656736" cy="43088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2361519" y="2420301"/>
                <a:ext cx="1994457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00B0F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00B0F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00B0F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F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𝐷𝐶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i="1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𝑆𝐻</m:t>
                      </m:r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519" y="2420301"/>
                <a:ext cx="1994457" cy="72834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660232" y="1750507"/>
            <a:ext cx="47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ru-RU" sz="20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6654081" y="1409867"/>
            <a:ext cx="1368000" cy="0"/>
          </a:xfrm>
          <a:prstGeom prst="line">
            <a:avLst/>
          </a:prstGeom>
          <a:ln w="28575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 flipH="1">
            <a:off x="8418137" y="1805874"/>
            <a:ext cx="108000" cy="72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6646597" y="1409867"/>
            <a:ext cx="1368000" cy="0"/>
          </a:xfrm>
          <a:prstGeom prst="line">
            <a:avLst/>
          </a:prstGeom>
          <a:ln w="28575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9720000" flipH="1">
            <a:off x="7561153" y="897589"/>
            <a:ext cx="108000" cy="72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Группа 67"/>
          <p:cNvGrpSpPr/>
          <p:nvPr/>
        </p:nvGrpSpPr>
        <p:grpSpPr>
          <a:xfrm>
            <a:off x="6438543" y="1395666"/>
            <a:ext cx="2463672" cy="881206"/>
            <a:chOff x="6442325" y="3863787"/>
            <a:chExt cx="2463672" cy="881206"/>
          </a:xfrm>
        </p:grpSpPr>
        <p:cxnSp>
          <p:nvCxnSpPr>
            <p:cNvPr id="80" name="Прямая соединительная линия 79"/>
            <p:cNvCxnSpPr>
              <a:stCxn id="44" idx="5"/>
            </p:cNvCxnSpPr>
            <p:nvPr/>
          </p:nvCxnSpPr>
          <p:spPr>
            <a:xfrm flipH="1" flipV="1">
              <a:off x="8049145" y="3863787"/>
              <a:ext cx="856852" cy="88120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>
              <a:stCxn id="23" idx="3"/>
            </p:cNvCxnSpPr>
            <p:nvPr/>
          </p:nvCxnSpPr>
          <p:spPr>
            <a:xfrm flipH="1">
              <a:off x="6442325" y="3919213"/>
              <a:ext cx="211619" cy="815722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Полилиния 83"/>
            <p:cNvSpPr/>
            <p:nvPr/>
          </p:nvSpPr>
          <p:spPr>
            <a:xfrm>
              <a:off x="6446056" y="3873169"/>
              <a:ext cx="2427957" cy="865468"/>
            </a:xfrm>
            <a:custGeom>
              <a:avLst/>
              <a:gdLst>
                <a:gd name="connsiteX0" fmla="*/ 775 w 2427957"/>
                <a:gd name="connsiteY0" fmla="*/ 838617 h 865468"/>
                <a:gd name="connsiteX1" fmla="*/ 37679 w 2427957"/>
                <a:gd name="connsiteY1" fmla="*/ 711503 h 865468"/>
                <a:gd name="connsiteX2" fmla="*/ 107387 w 2427957"/>
                <a:gd name="connsiteY2" fmla="*/ 440874 h 865468"/>
                <a:gd name="connsiteX3" fmla="*/ 168894 w 2427957"/>
                <a:gd name="connsiteY3" fmla="*/ 203048 h 865468"/>
                <a:gd name="connsiteX4" fmla="*/ 205798 w 2427957"/>
                <a:gd name="connsiteY4" fmla="*/ 67733 h 865468"/>
                <a:gd name="connsiteX5" fmla="*/ 205798 w 2427957"/>
                <a:gd name="connsiteY5" fmla="*/ 6226 h 865468"/>
                <a:gd name="connsiteX6" fmla="*/ 213999 w 2427957"/>
                <a:gd name="connsiteY6" fmla="*/ 6226 h 865468"/>
                <a:gd name="connsiteX7" fmla="*/ 304209 w 2427957"/>
                <a:gd name="connsiteY7" fmla="*/ 10327 h 865468"/>
                <a:gd name="connsiteX8" fmla="*/ 640445 w 2427957"/>
                <a:gd name="connsiteY8" fmla="*/ 10327 h 865468"/>
                <a:gd name="connsiteX9" fmla="*/ 1144800 w 2427957"/>
                <a:gd name="connsiteY9" fmla="*/ 10327 h 865468"/>
                <a:gd name="connsiteX10" fmla="*/ 1440033 w 2427957"/>
                <a:gd name="connsiteY10" fmla="*/ 14427 h 865468"/>
                <a:gd name="connsiteX11" fmla="*/ 1526142 w 2427957"/>
                <a:gd name="connsiteY11" fmla="*/ 2126 h 865468"/>
                <a:gd name="connsiteX12" fmla="*/ 1591749 w 2427957"/>
                <a:gd name="connsiteY12" fmla="*/ 2126 h 865468"/>
                <a:gd name="connsiteX13" fmla="*/ 1587649 w 2427957"/>
                <a:gd name="connsiteY13" fmla="*/ 2126 h 865468"/>
                <a:gd name="connsiteX14" fmla="*/ 1632754 w 2427957"/>
                <a:gd name="connsiteY14" fmla="*/ 30829 h 865468"/>
                <a:gd name="connsiteX15" fmla="*/ 1858279 w 2427957"/>
                <a:gd name="connsiteY15" fmla="*/ 272755 h 865468"/>
                <a:gd name="connsiteX16" fmla="*/ 2231419 w 2427957"/>
                <a:gd name="connsiteY16" fmla="*/ 649997 h 865468"/>
                <a:gd name="connsiteX17" fmla="*/ 2387236 w 2427957"/>
                <a:gd name="connsiteY17" fmla="*/ 822215 h 865468"/>
                <a:gd name="connsiteX18" fmla="*/ 2411839 w 2427957"/>
                <a:gd name="connsiteY18" fmla="*/ 863220 h 865468"/>
                <a:gd name="connsiteX19" fmla="*/ 2407739 w 2427957"/>
                <a:gd name="connsiteY19" fmla="*/ 859120 h 865468"/>
                <a:gd name="connsiteX20" fmla="*/ 2165812 w 2427957"/>
                <a:gd name="connsiteY20" fmla="*/ 850919 h 865468"/>
                <a:gd name="connsiteX21" fmla="*/ 1727064 w 2427957"/>
                <a:gd name="connsiteY21" fmla="*/ 850919 h 865468"/>
                <a:gd name="connsiteX22" fmla="*/ 960280 w 2427957"/>
                <a:gd name="connsiteY22" fmla="*/ 855019 h 865468"/>
                <a:gd name="connsiteX23" fmla="*/ 328811 w 2427957"/>
                <a:gd name="connsiteY23" fmla="*/ 855019 h 865468"/>
                <a:gd name="connsiteX24" fmla="*/ 70483 w 2427957"/>
                <a:gd name="connsiteY24" fmla="*/ 842718 h 865468"/>
                <a:gd name="connsiteX25" fmla="*/ 775 w 2427957"/>
                <a:gd name="connsiteY25" fmla="*/ 838617 h 86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27957" h="865468">
                  <a:moveTo>
                    <a:pt x="775" y="838617"/>
                  </a:moveTo>
                  <a:cubicBezTo>
                    <a:pt x="-4692" y="816748"/>
                    <a:pt x="19910" y="777793"/>
                    <a:pt x="37679" y="711503"/>
                  </a:cubicBezTo>
                  <a:cubicBezTo>
                    <a:pt x="55448" y="645212"/>
                    <a:pt x="107387" y="440874"/>
                    <a:pt x="107387" y="440874"/>
                  </a:cubicBezTo>
                  <a:cubicBezTo>
                    <a:pt x="129256" y="356132"/>
                    <a:pt x="152492" y="265238"/>
                    <a:pt x="168894" y="203048"/>
                  </a:cubicBezTo>
                  <a:cubicBezTo>
                    <a:pt x="185296" y="140858"/>
                    <a:pt x="199647" y="100537"/>
                    <a:pt x="205798" y="67733"/>
                  </a:cubicBezTo>
                  <a:cubicBezTo>
                    <a:pt x="211949" y="34929"/>
                    <a:pt x="204431" y="16477"/>
                    <a:pt x="205798" y="6226"/>
                  </a:cubicBezTo>
                  <a:cubicBezTo>
                    <a:pt x="207165" y="-4025"/>
                    <a:pt x="213999" y="6226"/>
                    <a:pt x="213999" y="6226"/>
                  </a:cubicBezTo>
                  <a:lnTo>
                    <a:pt x="304209" y="10327"/>
                  </a:lnTo>
                  <a:lnTo>
                    <a:pt x="640445" y="10327"/>
                  </a:lnTo>
                  <a:lnTo>
                    <a:pt x="1144800" y="10327"/>
                  </a:lnTo>
                  <a:lnTo>
                    <a:pt x="1440033" y="14427"/>
                  </a:lnTo>
                  <a:cubicBezTo>
                    <a:pt x="1503590" y="13060"/>
                    <a:pt x="1500856" y="4176"/>
                    <a:pt x="1526142" y="2126"/>
                  </a:cubicBezTo>
                  <a:cubicBezTo>
                    <a:pt x="1551428" y="76"/>
                    <a:pt x="1591749" y="2126"/>
                    <a:pt x="1591749" y="2126"/>
                  </a:cubicBezTo>
                  <a:cubicBezTo>
                    <a:pt x="1602000" y="2126"/>
                    <a:pt x="1580815" y="-2658"/>
                    <a:pt x="1587649" y="2126"/>
                  </a:cubicBezTo>
                  <a:cubicBezTo>
                    <a:pt x="1594483" y="6910"/>
                    <a:pt x="1587649" y="-14276"/>
                    <a:pt x="1632754" y="30829"/>
                  </a:cubicBezTo>
                  <a:cubicBezTo>
                    <a:pt x="1677859" y="75934"/>
                    <a:pt x="1758502" y="169560"/>
                    <a:pt x="1858279" y="272755"/>
                  </a:cubicBezTo>
                  <a:cubicBezTo>
                    <a:pt x="1958056" y="375950"/>
                    <a:pt x="2143260" y="558420"/>
                    <a:pt x="2231419" y="649997"/>
                  </a:cubicBezTo>
                  <a:cubicBezTo>
                    <a:pt x="2319578" y="741574"/>
                    <a:pt x="2357166" y="786678"/>
                    <a:pt x="2387236" y="822215"/>
                  </a:cubicBezTo>
                  <a:cubicBezTo>
                    <a:pt x="2417306" y="857752"/>
                    <a:pt x="2408422" y="857069"/>
                    <a:pt x="2411839" y="863220"/>
                  </a:cubicBezTo>
                  <a:cubicBezTo>
                    <a:pt x="2415256" y="869371"/>
                    <a:pt x="2448743" y="861170"/>
                    <a:pt x="2407739" y="859120"/>
                  </a:cubicBezTo>
                  <a:cubicBezTo>
                    <a:pt x="2366735" y="857070"/>
                    <a:pt x="2279258" y="852286"/>
                    <a:pt x="2165812" y="850919"/>
                  </a:cubicBezTo>
                  <a:cubicBezTo>
                    <a:pt x="2052366" y="849552"/>
                    <a:pt x="1727064" y="850919"/>
                    <a:pt x="1727064" y="850919"/>
                  </a:cubicBezTo>
                  <a:lnTo>
                    <a:pt x="960280" y="855019"/>
                  </a:lnTo>
                  <a:lnTo>
                    <a:pt x="328811" y="855019"/>
                  </a:lnTo>
                  <a:cubicBezTo>
                    <a:pt x="180512" y="852969"/>
                    <a:pt x="125156" y="844768"/>
                    <a:pt x="70483" y="842718"/>
                  </a:cubicBezTo>
                  <a:cubicBezTo>
                    <a:pt x="15810" y="840668"/>
                    <a:pt x="6242" y="860486"/>
                    <a:pt x="775" y="838617"/>
                  </a:cubicBezTo>
                  <a:close/>
                </a:path>
              </a:pathLst>
            </a:custGeom>
            <a:solidFill>
              <a:srgbClr val="FF6699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0" y="324395"/>
                <a:ext cx="4571999" cy="72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1.  </m:t>
                      </m:r>
                      <m:sSub>
                        <m:sSubPr>
                          <m:ctrlPr>
                            <a:rPr lang="ru-RU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𝐴𝐶𝐷𝐾𝑃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ru-RU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𝐶𝐷𝐾𝑃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i="1" smtClean="0">
                          <a:ln>
                            <a:solidFill>
                              <a:srgbClr val="008080"/>
                            </a:solidFill>
                          </a:ln>
                          <a:solidFill>
                            <a:srgbClr val="008080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4395"/>
                <a:ext cx="4571999" cy="72834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Овал 42"/>
          <p:cNvSpPr/>
          <p:nvPr/>
        </p:nvSpPr>
        <p:spPr>
          <a:xfrm>
            <a:off x="7986082" y="1364180"/>
            <a:ext cx="72000" cy="7200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639618" y="1389636"/>
            <a:ext cx="72000" cy="7200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Прямоугольник 84"/>
              <p:cNvSpPr/>
              <p:nvPr/>
            </p:nvSpPr>
            <p:spPr>
              <a:xfrm>
                <a:off x="3486" y="3354533"/>
                <a:ext cx="223381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i="1" smtClean="0">
                          <a:ln>
                            <a:solidFill>
                              <a:srgbClr val="008080"/>
                            </a:solidFill>
                          </a:ln>
                          <a:solidFill>
                            <a:srgbClr val="008080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00B0F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00B0F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00B0F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F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𝐷𝐶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i="1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𝑆𝐻</m:t>
                      </m:r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5" name="Прямоугольник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" y="3354533"/>
                <a:ext cx="2233817" cy="430887"/>
              </a:xfrm>
              <a:prstGeom prst="rect">
                <a:avLst/>
              </a:prstGeom>
              <a:blipFill rotWithShape="1">
                <a:blip r:embed="rId17"/>
                <a:stretch>
                  <a:fillRect l="-273" b="-2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2037138" y="3206895"/>
                <a:ext cx="2534861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00B0F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00B0F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ru-RU" sz="2200" i="1">
                              <a:ln>
                                <a:solidFill>
                                  <a:srgbClr val="00B0F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sz="2200" i="1">
                              <a:ln>
                                <a:solidFill>
                                  <a:srgbClr val="00B0F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14</m:t>
                          </m:r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B0F0"/>
                                </a:solidFill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i="1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588</m:t>
                      </m:r>
                    </m:oMath>
                  </m:oMathPara>
                </a14:m>
                <a:endParaRPr lang="en-US" sz="22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138" y="3206895"/>
                <a:ext cx="2534861" cy="72616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/>
          <p:cNvCxnSpPr/>
          <p:nvPr/>
        </p:nvCxnSpPr>
        <p:spPr>
          <a:xfrm flipH="1" flipV="1">
            <a:off x="6949840" y="294909"/>
            <a:ext cx="475215" cy="322959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0800000">
            <a:off x="6949840" y="270339"/>
            <a:ext cx="0" cy="259200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80783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63" grpId="0" animBg="1"/>
      <p:bldP spid="63" grpId="1" animBg="1"/>
      <p:bldP spid="10" grpId="0"/>
      <p:bldP spid="10" grpId="1"/>
      <p:bldP spid="10" grpId="2"/>
      <p:bldP spid="11" grpId="0"/>
      <p:bldP spid="11" grpId="1"/>
      <p:bldP spid="11" grpId="2"/>
      <p:bldP spid="19" grpId="0"/>
      <p:bldP spid="19" grpId="1"/>
      <p:bldP spid="19" grpId="2"/>
      <p:bldP spid="20" grpId="0"/>
      <p:bldP spid="20" grpId="1"/>
      <p:bldP spid="20" grpId="2"/>
      <p:bldP spid="25" grpId="0"/>
      <p:bldP spid="25" grpId="1"/>
      <p:bldP spid="25" grpId="2"/>
      <p:bldP spid="44" grpId="0" animBg="1"/>
      <p:bldP spid="44" grpId="1" animBg="1"/>
      <p:bldP spid="45" grpId="0" animBg="1"/>
      <p:bldP spid="45" grpId="1" animBg="1"/>
      <p:bldP spid="42" grpId="0" animBg="1"/>
      <p:bldP spid="42" grpId="1" animBg="1"/>
      <p:bldP spid="65" grpId="0"/>
      <p:bldP spid="66" grpId="0"/>
      <p:bldP spid="67" grpId="0"/>
      <p:bldP spid="69" grpId="0"/>
      <p:bldP spid="72" grpId="0"/>
      <p:bldP spid="74" grpId="0"/>
      <p:bldP spid="75" grpId="0"/>
      <p:bldP spid="76" grpId="0"/>
      <p:bldP spid="82" grpId="0"/>
      <p:bldP spid="70" grpId="0"/>
      <p:bldP spid="43" grpId="0" animBg="1"/>
      <p:bldP spid="43" grpId="1" animBg="1"/>
      <p:bldP spid="23" grpId="0" animBg="1"/>
      <p:bldP spid="23" grpId="1" animBg="1"/>
      <p:bldP spid="85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Скругленный прямоугольник 153"/>
          <p:cNvSpPr/>
          <p:nvPr/>
        </p:nvSpPr>
        <p:spPr>
          <a:xfrm>
            <a:off x="416278" y="548680"/>
            <a:ext cx="8260178" cy="636015"/>
          </a:xfrm>
          <a:prstGeom prst="roundRect">
            <a:avLst/>
          </a:prstGeom>
          <a:solidFill>
            <a:srgbClr val="FFE8C5"/>
          </a:solidFill>
          <a:ln w="28575"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40307" y="-2233"/>
            <a:ext cx="20633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Задание №15</a:t>
            </a:r>
            <a:endParaRPr kumimoji="0" lang="ru-RU" sz="2400" i="0" u="sng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3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020486" y="1268760"/>
            <a:ext cx="54612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Решение 1 </a:t>
            </a:r>
            <a:r>
              <a:rPr kumimoji="0" lang="ru-RU" sz="2200" i="0" strike="noStrik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(метод замены переменной).</a:t>
            </a:r>
            <a:endParaRPr kumimoji="0" lang="ru-RU" sz="1800" i="0" strike="noStrik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55" name="Прямая со стрелкой 154"/>
          <p:cNvCxnSpPr/>
          <p:nvPr/>
        </p:nvCxnSpPr>
        <p:spPr>
          <a:xfrm flipV="1">
            <a:off x="94557" y="3106789"/>
            <a:ext cx="2988000" cy="0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64"/>
          <p:cNvSpPr txBox="1"/>
          <p:nvPr/>
        </p:nvSpPr>
        <p:spPr>
          <a:xfrm>
            <a:off x="3064697" y="2867241"/>
            <a:ext cx="2431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200" i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Полилиния 181"/>
          <p:cNvSpPr/>
          <p:nvPr/>
        </p:nvSpPr>
        <p:spPr>
          <a:xfrm>
            <a:off x="866586" y="2808612"/>
            <a:ext cx="1156596" cy="274071"/>
          </a:xfrm>
          <a:custGeom>
            <a:avLst/>
            <a:gdLst>
              <a:gd name="connsiteX0" fmla="*/ 0 w 990600"/>
              <a:gd name="connsiteY0" fmla="*/ 186267 h 186267"/>
              <a:gd name="connsiteX1" fmla="*/ 406400 w 990600"/>
              <a:gd name="connsiteY1" fmla="*/ 21167 h 186267"/>
              <a:gd name="connsiteX2" fmla="*/ 774700 w 990600"/>
              <a:gd name="connsiteY2" fmla="*/ 59267 h 186267"/>
              <a:gd name="connsiteX3" fmla="*/ 990600 w 990600"/>
              <a:gd name="connsiteY3" fmla="*/ 186267 h 186267"/>
              <a:gd name="connsiteX4" fmla="*/ 990600 w 990600"/>
              <a:gd name="connsiteY4" fmla="*/ 186267 h 1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186267">
                <a:moveTo>
                  <a:pt x="0" y="186267"/>
                </a:moveTo>
                <a:cubicBezTo>
                  <a:pt x="138641" y="114300"/>
                  <a:pt x="277283" y="42334"/>
                  <a:pt x="406400" y="21167"/>
                </a:cubicBezTo>
                <a:cubicBezTo>
                  <a:pt x="535517" y="0"/>
                  <a:pt x="677334" y="31750"/>
                  <a:pt x="774700" y="59267"/>
                </a:cubicBezTo>
                <a:cubicBezTo>
                  <a:pt x="872066" y="86784"/>
                  <a:pt x="990600" y="186267"/>
                  <a:pt x="990600" y="186267"/>
                </a:cubicBezTo>
                <a:lnTo>
                  <a:pt x="990600" y="186267"/>
                </a:lnTo>
              </a:path>
            </a:pathLst>
          </a:cu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2012974" y="2767890"/>
            <a:ext cx="982218" cy="348219"/>
          </a:xfrm>
          <a:custGeom>
            <a:avLst/>
            <a:gdLst>
              <a:gd name="connsiteX0" fmla="*/ 0 w 673100"/>
              <a:gd name="connsiteY0" fmla="*/ 279400 h 279400"/>
              <a:gd name="connsiteX1" fmla="*/ 215900 w 673100"/>
              <a:gd name="connsiteY1" fmla="*/ 101600 h 279400"/>
              <a:gd name="connsiteX2" fmla="*/ 673100 w 673100"/>
              <a:gd name="connsiteY2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279400">
                <a:moveTo>
                  <a:pt x="0" y="279400"/>
                </a:moveTo>
                <a:cubicBezTo>
                  <a:pt x="51858" y="213783"/>
                  <a:pt x="103717" y="148167"/>
                  <a:pt x="215900" y="101600"/>
                </a:cubicBezTo>
                <a:cubicBezTo>
                  <a:pt x="328083" y="55033"/>
                  <a:pt x="500591" y="27516"/>
                  <a:pt x="673100" y="0"/>
                </a:cubicBezTo>
              </a:path>
            </a:pathLst>
          </a:cu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5" name="Полилиния 184"/>
          <p:cNvSpPr/>
          <p:nvPr/>
        </p:nvSpPr>
        <p:spPr>
          <a:xfrm flipH="1">
            <a:off x="90683" y="2764463"/>
            <a:ext cx="793903" cy="347116"/>
          </a:xfrm>
          <a:custGeom>
            <a:avLst/>
            <a:gdLst>
              <a:gd name="connsiteX0" fmla="*/ 0 w 673100"/>
              <a:gd name="connsiteY0" fmla="*/ 279400 h 279400"/>
              <a:gd name="connsiteX1" fmla="*/ 215900 w 673100"/>
              <a:gd name="connsiteY1" fmla="*/ 101600 h 279400"/>
              <a:gd name="connsiteX2" fmla="*/ 673100 w 673100"/>
              <a:gd name="connsiteY2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279400">
                <a:moveTo>
                  <a:pt x="0" y="279400"/>
                </a:moveTo>
                <a:cubicBezTo>
                  <a:pt x="51858" y="213783"/>
                  <a:pt x="103717" y="148167"/>
                  <a:pt x="215900" y="101600"/>
                </a:cubicBezTo>
                <a:cubicBezTo>
                  <a:pt x="328083" y="55033"/>
                  <a:pt x="500591" y="27516"/>
                  <a:pt x="673100" y="0"/>
                </a:cubicBezTo>
              </a:path>
            </a:pathLst>
          </a:cu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6" name="TextBox 70"/>
          <p:cNvSpPr txBox="1"/>
          <p:nvPr/>
        </p:nvSpPr>
        <p:spPr>
          <a:xfrm>
            <a:off x="2504083" y="2741945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3399"/>
                </a:solidFill>
              </a:rPr>
              <a:t>+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187" name="TextBox 71"/>
          <p:cNvSpPr txBox="1"/>
          <p:nvPr/>
        </p:nvSpPr>
        <p:spPr>
          <a:xfrm>
            <a:off x="1354570" y="2764462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3399"/>
                </a:solidFill>
              </a:rPr>
              <a:t>–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190" name="TextBox 65"/>
          <p:cNvSpPr txBox="1"/>
          <p:nvPr/>
        </p:nvSpPr>
        <p:spPr>
          <a:xfrm>
            <a:off x="1869777" y="3063895"/>
            <a:ext cx="567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45</a:t>
            </a:r>
            <a:endParaRPr lang="ru-RU" sz="22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74"/>
              <p:cNvSpPr txBox="1"/>
              <p:nvPr/>
            </p:nvSpPr>
            <p:spPr>
              <a:xfrm>
                <a:off x="512776" y="3066712"/>
                <a:ext cx="56728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 pitchFamily="18" charset="0"/>
                        </a:rPr>
                        <m:t>−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 pitchFamily="18" charset="0"/>
                        </a:rPr>
                        <m:t>3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91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76" y="3066712"/>
                <a:ext cx="567286" cy="4308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Овал 158"/>
          <p:cNvSpPr/>
          <p:nvPr/>
        </p:nvSpPr>
        <p:spPr>
          <a:xfrm rot="10800000">
            <a:off x="2005182" y="3068960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8286" y="651243"/>
                <a:ext cx="80534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Решите неравенство  </m:t>
                      </m:r>
                      <m:sSup>
                        <m:sSupPr>
                          <m:ctrlP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−42</m:t>
                      </m:r>
                      <m:d>
                        <m:dPr>
                          <m:ctrlP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−135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86" y="651243"/>
                <a:ext cx="8053450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0" name="TextBox 72"/>
          <p:cNvSpPr txBox="1"/>
          <p:nvPr/>
        </p:nvSpPr>
        <p:spPr>
          <a:xfrm>
            <a:off x="276628" y="2774856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3399"/>
                </a:solidFill>
              </a:rPr>
              <a:t>+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331" name="Овал 330"/>
          <p:cNvSpPr/>
          <p:nvPr/>
        </p:nvSpPr>
        <p:spPr>
          <a:xfrm rot="10800000">
            <a:off x="827584" y="3068960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548531" y="2708920"/>
                <a:ext cx="1219629" cy="669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45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531" y="2708920"/>
                <a:ext cx="1219629" cy="6697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5496" y="1700808"/>
                <a:ext cx="550299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−42</m:t>
                      </m:r>
                      <m:d>
                        <m:dPr>
                          <m:ctrlP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−135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700808"/>
                <a:ext cx="5502994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108614" y="2174705"/>
                <a:ext cx="28168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  <m:sSup>
                        <m:sSupPr>
                          <m:ctrlPr>
                            <a:rPr lang="ru-RU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ru-RU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−42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𝑡</m:t>
                      </m:r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−13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614" y="2174705"/>
                <a:ext cx="2816884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700901" y="2176993"/>
                <a:ext cx="29755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⇔ </m:t>
                      </m:r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−45</m:t>
                          </m:r>
                        </m:e>
                      </m:d>
                      <m:r>
                        <a:rPr lang="en-US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901" y="2176993"/>
                <a:ext cx="2975555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/>
          <p:cNvGrpSpPr/>
          <p:nvPr/>
        </p:nvGrpSpPr>
        <p:grpSpPr>
          <a:xfrm rot="60000">
            <a:off x="960320" y="3079890"/>
            <a:ext cx="1080000" cy="200445"/>
            <a:chOff x="5182412" y="3703285"/>
            <a:chExt cx="1039674" cy="200445"/>
          </a:xfrm>
        </p:grpSpPr>
        <p:grpSp>
          <p:nvGrpSpPr>
            <p:cNvPr id="174" name="Группа 22"/>
            <p:cNvGrpSpPr/>
            <p:nvPr/>
          </p:nvGrpSpPr>
          <p:grpSpPr>
            <a:xfrm flipH="1">
              <a:off x="5182412" y="3717032"/>
              <a:ext cx="576000" cy="186698"/>
              <a:chOff x="3170615" y="5789816"/>
              <a:chExt cx="778854" cy="166222"/>
            </a:xfrm>
          </p:grpSpPr>
          <p:cxnSp>
            <p:nvCxnSpPr>
              <p:cNvPr id="175" name="Прямая соединительная линия 174"/>
              <p:cNvCxnSpPr/>
              <p:nvPr/>
            </p:nvCxnSpPr>
            <p:spPr>
              <a:xfrm rot="18480000" flipV="1">
                <a:off x="3096401" y="5864030"/>
                <a:ext cx="149416" cy="9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Прямая соединительная линия 175"/>
              <p:cNvCxnSpPr/>
              <p:nvPr/>
            </p:nvCxnSpPr>
            <p:spPr>
              <a:xfrm rot="18480000" flipV="1">
                <a:off x="3251974" y="5867390"/>
                <a:ext cx="149416" cy="9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Прямая соединительная линия 176"/>
              <p:cNvCxnSpPr/>
              <p:nvPr/>
            </p:nvCxnSpPr>
            <p:spPr>
              <a:xfrm rot="18480000" flipV="1">
                <a:off x="3407547" y="5870752"/>
                <a:ext cx="149416" cy="9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Прямая соединительная линия 177"/>
              <p:cNvCxnSpPr/>
              <p:nvPr/>
            </p:nvCxnSpPr>
            <p:spPr>
              <a:xfrm rot="18480000" flipV="1">
                <a:off x="3563121" y="5874113"/>
                <a:ext cx="149416" cy="9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Прямая соединительная линия 178"/>
              <p:cNvCxnSpPr/>
              <p:nvPr/>
            </p:nvCxnSpPr>
            <p:spPr>
              <a:xfrm rot="18480000" flipV="1">
                <a:off x="3718693" y="5877474"/>
                <a:ext cx="149416" cy="9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Прямая соединительная линия 179"/>
              <p:cNvCxnSpPr/>
              <p:nvPr/>
            </p:nvCxnSpPr>
            <p:spPr>
              <a:xfrm rot="18480000" flipV="1">
                <a:off x="3874267" y="5880836"/>
                <a:ext cx="149416" cy="9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Группа 22"/>
            <p:cNvGrpSpPr/>
            <p:nvPr/>
          </p:nvGrpSpPr>
          <p:grpSpPr>
            <a:xfrm flipH="1">
              <a:off x="5876194" y="3703285"/>
              <a:ext cx="345892" cy="179148"/>
              <a:chOff x="3326188" y="5793176"/>
              <a:chExt cx="467707" cy="159500"/>
            </a:xfrm>
          </p:grpSpPr>
          <p:cxnSp>
            <p:nvCxnSpPr>
              <p:cNvPr id="117" name="Прямая соединительная линия 116"/>
              <p:cNvCxnSpPr/>
              <p:nvPr/>
            </p:nvCxnSpPr>
            <p:spPr>
              <a:xfrm rot="18480000" flipV="1">
                <a:off x="3251974" y="5867390"/>
                <a:ext cx="149416" cy="9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 rot="18480000" flipV="1">
                <a:off x="3407547" y="5870752"/>
                <a:ext cx="149416" cy="9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>
              <a:xfrm rot="18480000" flipV="1">
                <a:off x="3563121" y="5874113"/>
                <a:ext cx="149416" cy="9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 rot="18480000" flipV="1">
                <a:off x="3718693" y="5877474"/>
                <a:ext cx="149416" cy="9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629953" y="2708920"/>
                <a:ext cx="2692694" cy="69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20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45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953" y="2708920"/>
                <a:ext cx="2692694" cy="69602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28101" y="3544861"/>
                <a:ext cx="2920415" cy="696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+3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0  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45≤0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1" y="3544861"/>
                <a:ext cx="2920415" cy="69602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5480766" y="3400546"/>
                <a:ext cx="2763642" cy="1036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n>
                                <a:solidFill>
                                  <a:srgbClr val="8E00EE"/>
                                </a:solidFill>
                              </a:ln>
                              <a:solidFill>
                                <a:srgbClr val="8E00EE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200" i="1">
                                      <a:ln>
                                        <a:solidFill>
                                          <a:srgbClr val="8E00EE"/>
                                        </a:solidFill>
                                      </a:ln>
                                      <a:solidFill>
                                        <a:srgbClr val="8E00EE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8E00EE"/>
                                        </a:solidFill>
                                      </a:ln>
                                      <a:solidFill>
                                        <a:srgbClr val="8E00EE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8E00EE"/>
                                        </a:solidFill>
                                      </a:ln>
                                      <a:solidFill>
                                        <a:srgbClr val="8E00EE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  <a:ea typeface="Cambria Math"/>
                                </a:rPr>
                                <m:t>+3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  <a:ea typeface="Cambria Math"/>
                                </a:rPr>
                                <m:t>0  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sz="2200" i="1">
                                      <a:ln>
                                        <a:solidFill>
                                          <a:srgbClr val="8E00EE"/>
                                        </a:solidFill>
                                      </a:ln>
                                      <a:solidFill>
                                        <a:srgbClr val="8E00EE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8E00EE"/>
                                        </a:solidFill>
                                      </a:ln>
                                      <a:solidFill>
                                        <a:srgbClr val="8E00EE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8E00EE"/>
                                        </a:solidFill>
                                      </a:ln>
                                      <a:solidFill>
                                        <a:srgbClr val="8E00EE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  <a:ea typeface="Cambria Math"/>
                                </a:rPr>
                                <m:t>45≤0</m:t>
                              </m:r>
                            </m: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  <a:ea typeface="Cambria Math"/>
                                </a:rPr>
                                <m:t>&gt;0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766" y="3400546"/>
                <a:ext cx="2763642" cy="103656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24098" y="5462333"/>
                <a:ext cx="1538883" cy="669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2200" i="1" smtClean="0">
                              <a:ln>
                                <a:solidFill>
                                  <a:srgbClr val="8E00EE"/>
                                </a:solidFill>
                              </a:ln>
                              <a:solidFill>
                                <a:srgbClr val="8E00EE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ru-RU" sz="220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  <a:ea typeface="Cambria Math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ru-RU" sz="220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  <a:ea typeface="Cambria Math"/>
                                </a:rPr>
                                <m:t>≤9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200" i="1" dirty="0">
                  <a:ln>
                    <a:solidFill>
                      <a:srgbClr val="8E00EE"/>
                    </a:solidFill>
                  </a:ln>
                  <a:solidFill>
                    <a:srgbClr val="8E00EE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8" y="5462333"/>
                <a:ext cx="1538883" cy="6697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2411760" y="4417196"/>
                <a:ext cx="3010248" cy="1011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ru-RU" sz="2200" i="1" smtClean="0">
                                      <a:ln>
                                        <a:solidFill>
                                          <a:srgbClr val="8E00EE"/>
                                        </a:solidFill>
                                      </a:ln>
                                      <a:solidFill>
                                        <a:srgbClr val="8E00EE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8E00EE"/>
                                        </a:solidFill>
                                      </a:ln>
                                      <a:solidFill>
                                        <a:srgbClr val="8E00EE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8E00EE"/>
                                        </a:solidFill>
                                      </a:ln>
                                      <a:solidFill>
                                        <a:srgbClr val="8E00EE"/>
                                      </a:solidFill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200" i="1" smtClean="0">
                                      <a:ln>
                                        <a:solidFill>
                                          <a:srgbClr val="8E00EE"/>
                                        </a:solidFill>
                                      </a:ln>
                                      <a:solidFill>
                                        <a:srgbClr val="8E00EE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8E00EE"/>
                                        </a:solidFill>
                                      </a:ln>
                                      <a:solidFill>
                                        <a:srgbClr val="8E00EE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8E00EE"/>
                                        </a:solidFill>
                                      </a:ln>
                                      <a:solidFill>
                                        <a:srgbClr val="8E00EE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990099"/>
                                    </a:solidFill>
                                  </a:ln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0099"/>
                                    </a:solidFill>
                                  </a:ln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−9≤0                  </m:t>
                              </m:r>
                            </m:e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990099"/>
                                    </a:solidFill>
                                  </a:ln>
                                  <a:solidFill>
                                    <a:srgbClr val="990099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990099"/>
                                    </a:solidFill>
                                  </a:ln>
                                  <a:solidFill>
                                    <a:srgbClr val="990099"/>
                                  </a:solidFill>
                                  <a:latin typeface="Cambria Math"/>
                                  <a:ea typeface="Cambria Math"/>
                                </a:rPr>
                                <m:t>&gt;0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417196"/>
                <a:ext cx="3010248" cy="101136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Прямая со стрелкой 139"/>
          <p:cNvCxnSpPr/>
          <p:nvPr/>
        </p:nvCxnSpPr>
        <p:spPr>
          <a:xfrm flipV="1">
            <a:off x="5652464" y="4951954"/>
            <a:ext cx="3096000" cy="0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64"/>
              <p:cNvSpPr txBox="1"/>
              <p:nvPr/>
            </p:nvSpPr>
            <p:spPr>
              <a:xfrm>
                <a:off x="8645873" y="4705031"/>
                <a:ext cx="39062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8E00EE"/>
                            </a:solidFill>
                          </a:ln>
                          <a:solidFill>
                            <a:srgbClr val="8E00EE"/>
                          </a:solidFill>
                          <a:latin typeface="Cambria Math"/>
                          <a:cs typeface="Times New Roman" pitchFamily="18" charset="0"/>
                        </a:rPr>
                        <m:t>𝑧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8E00EE"/>
                    </a:solidFill>
                  </a:ln>
                  <a:solidFill>
                    <a:srgbClr val="8E00E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1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73" y="4705031"/>
                <a:ext cx="390623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Полилиния 141"/>
          <p:cNvSpPr/>
          <p:nvPr/>
        </p:nvSpPr>
        <p:spPr>
          <a:xfrm>
            <a:off x="6496676" y="4653778"/>
            <a:ext cx="1251336" cy="302304"/>
          </a:xfrm>
          <a:custGeom>
            <a:avLst/>
            <a:gdLst>
              <a:gd name="connsiteX0" fmla="*/ 0 w 990600"/>
              <a:gd name="connsiteY0" fmla="*/ 186267 h 186267"/>
              <a:gd name="connsiteX1" fmla="*/ 406400 w 990600"/>
              <a:gd name="connsiteY1" fmla="*/ 21167 h 186267"/>
              <a:gd name="connsiteX2" fmla="*/ 774700 w 990600"/>
              <a:gd name="connsiteY2" fmla="*/ 59267 h 186267"/>
              <a:gd name="connsiteX3" fmla="*/ 990600 w 990600"/>
              <a:gd name="connsiteY3" fmla="*/ 186267 h 186267"/>
              <a:gd name="connsiteX4" fmla="*/ 990600 w 990600"/>
              <a:gd name="connsiteY4" fmla="*/ 186267 h 1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186267">
                <a:moveTo>
                  <a:pt x="0" y="186267"/>
                </a:moveTo>
                <a:cubicBezTo>
                  <a:pt x="138641" y="114300"/>
                  <a:pt x="277283" y="42334"/>
                  <a:pt x="406400" y="21167"/>
                </a:cubicBezTo>
                <a:cubicBezTo>
                  <a:pt x="535517" y="0"/>
                  <a:pt x="677334" y="31750"/>
                  <a:pt x="774700" y="59267"/>
                </a:cubicBezTo>
                <a:cubicBezTo>
                  <a:pt x="872066" y="86784"/>
                  <a:pt x="990600" y="186267"/>
                  <a:pt x="990600" y="186267"/>
                </a:cubicBezTo>
                <a:lnTo>
                  <a:pt x="990600" y="186267"/>
                </a:lnTo>
              </a:path>
            </a:pathLst>
          </a:cu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3" name="Полилиния 142"/>
          <p:cNvSpPr/>
          <p:nvPr/>
        </p:nvSpPr>
        <p:spPr>
          <a:xfrm>
            <a:off x="7766246" y="4599470"/>
            <a:ext cx="982218" cy="348219"/>
          </a:xfrm>
          <a:custGeom>
            <a:avLst/>
            <a:gdLst>
              <a:gd name="connsiteX0" fmla="*/ 0 w 673100"/>
              <a:gd name="connsiteY0" fmla="*/ 279400 h 279400"/>
              <a:gd name="connsiteX1" fmla="*/ 215900 w 673100"/>
              <a:gd name="connsiteY1" fmla="*/ 101600 h 279400"/>
              <a:gd name="connsiteX2" fmla="*/ 673100 w 673100"/>
              <a:gd name="connsiteY2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279400">
                <a:moveTo>
                  <a:pt x="0" y="279400"/>
                </a:moveTo>
                <a:cubicBezTo>
                  <a:pt x="51858" y="213783"/>
                  <a:pt x="103717" y="148167"/>
                  <a:pt x="215900" y="101600"/>
                </a:cubicBezTo>
                <a:cubicBezTo>
                  <a:pt x="328083" y="55033"/>
                  <a:pt x="500591" y="27516"/>
                  <a:pt x="673100" y="0"/>
                </a:cubicBezTo>
              </a:path>
            </a:pathLst>
          </a:cu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4" name="Полилиния 143"/>
          <p:cNvSpPr/>
          <p:nvPr/>
        </p:nvSpPr>
        <p:spPr>
          <a:xfrm flipH="1">
            <a:off x="5752214" y="4609628"/>
            <a:ext cx="793903" cy="347116"/>
          </a:xfrm>
          <a:custGeom>
            <a:avLst/>
            <a:gdLst>
              <a:gd name="connsiteX0" fmla="*/ 0 w 673100"/>
              <a:gd name="connsiteY0" fmla="*/ 279400 h 279400"/>
              <a:gd name="connsiteX1" fmla="*/ 215900 w 673100"/>
              <a:gd name="connsiteY1" fmla="*/ 101600 h 279400"/>
              <a:gd name="connsiteX2" fmla="*/ 673100 w 673100"/>
              <a:gd name="connsiteY2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279400">
                <a:moveTo>
                  <a:pt x="0" y="279400"/>
                </a:moveTo>
                <a:cubicBezTo>
                  <a:pt x="51858" y="213783"/>
                  <a:pt x="103717" y="148167"/>
                  <a:pt x="215900" y="101600"/>
                </a:cubicBezTo>
                <a:cubicBezTo>
                  <a:pt x="328083" y="55033"/>
                  <a:pt x="500591" y="27516"/>
                  <a:pt x="673100" y="0"/>
                </a:cubicBezTo>
              </a:path>
            </a:pathLst>
          </a:cu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5" name="TextBox 70"/>
          <p:cNvSpPr txBox="1"/>
          <p:nvPr/>
        </p:nvSpPr>
        <p:spPr>
          <a:xfrm>
            <a:off x="8205662" y="4587110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3399"/>
                </a:solidFill>
              </a:rPr>
              <a:t>+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146" name="TextBox 71"/>
          <p:cNvSpPr txBox="1"/>
          <p:nvPr/>
        </p:nvSpPr>
        <p:spPr>
          <a:xfrm>
            <a:off x="7068343" y="4609627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3399"/>
                </a:solidFill>
              </a:rPr>
              <a:t>–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147" name="TextBox 65"/>
          <p:cNvSpPr txBox="1"/>
          <p:nvPr/>
        </p:nvSpPr>
        <p:spPr>
          <a:xfrm>
            <a:off x="7544695" y="4933958"/>
            <a:ext cx="406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n>
                  <a:solidFill>
                    <a:srgbClr val="6600FF"/>
                  </a:solidFill>
                </a:ln>
                <a:solidFill>
                  <a:srgbClr val="6600FF"/>
                </a:solidFill>
                <a:latin typeface="Cambria Math" pitchFamily="18" charset="0"/>
                <a:ea typeface="Cambria Math" pitchFamily="18" charset="0"/>
              </a:rPr>
              <a:t>3</a:t>
            </a:r>
            <a:endParaRPr lang="ru-RU" sz="2200" dirty="0">
              <a:ln>
                <a:solidFill>
                  <a:srgbClr val="6600FF"/>
                </a:solidFill>
              </a:ln>
              <a:solidFill>
                <a:srgbClr val="6600FF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74"/>
              <p:cNvSpPr txBox="1"/>
              <p:nvPr/>
            </p:nvSpPr>
            <p:spPr>
              <a:xfrm>
                <a:off x="6316119" y="4911877"/>
                <a:ext cx="56728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6600FF"/>
                            </a:solidFill>
                          </a:ln>
                          <a:solidFill>
                            <a:srgbClr val="6600FF"/>
                          </a:solidFill>
                          <a:latin typeface="Cambria Math"/>
                          <a:ea typeface="Cambria Math" pitchFamily="18" charset="0"/>
                        </a:rPr>
                        <m:t>1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6600FF"/>
                    </a:solidFill>
                  </a:ln>
                  <a:solidFill>
                    <a:srgbClr val="6600FF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48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119" y="4911877"/>
                <a:ext cx="567286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Овал 148"/>
          <p:cNvSpPr/>
          <p:nvPr/>
        </p:nvSpPr>
        <p:spPr>
          <a:xfrm rot="10800000">
            <a:off x="7712013" y="4922957"/>
            <a:ext cx="72000" cy="72000"/>
          </a:xfrm>
          <a:prstGeom prst="ellipse">
            <a:avLst/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0" name="TextBox 72"/>
          <p:cNvSpPr txBox="1"/>
          <p:nvPr/>
        </p:nvSpPr>
        <p:spPr>
          <a:xfrm>
            <a:off x="5990401" y="4620021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3399"/>
                </a:solidFill>
              </a:rPr>
              <a:t>+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151" name="Овал 150"/>
          <p:cNvSpPr/>
          <p:nvPr/>
        </p:nvSpPr>
        <p:spPr>
          <a:xfrm rot="10800000">
            <a:off x="6492931" y="4927218"/>
            <a:ext cx="72000" cy="72000"/>
          </a:xfrm>
          <a:prstGeom prst="ellipse">
            <a:avLst/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152" name="Группа 151"/>
          <p:cNvGrpSpPr/>
          <p:nvPr/>
        </p:nvGrpSpPr>
        <p:grpSpPr>
          <a:xfrm rot="60000">
            <a:off x="7854150" y="4939217"/>
            <a:ext cx="840959" cy="192887"/>
            <a:chOff x="5182412" y="3710843"/>
            <a:chExt cx="809559" cy="192887"/>
          </a:xfrm>
        </p:grpSpPr>
        <p:grpSp>
          <p:nvGrpSpPr>
            <p:cNvPr id="153" name="Группа 22"/>
            <p:cNvGrpSpPr/>
            <p:nvPr/>
          </p:nvGrpSpPr>
          <p:grpSpPr>
            <a:xfrm flipH="1">
              <a:off x="5182412" y="3717032"/>
              <a:ext cx="576000" cy="186698"/>
              <a:chOff x="3170615" y="5789816"/>
              <a:chExt cx="778854" cy="166222"/>
            </a:xfrm>
          </p:grpSpPr>
          <p:cxnSp>
            <p:nvCxnSpPr>
              <p:cNvPr id="162" name="Прямая соединительная линия 161"/>
              <p:cNvCxnSpPr/>
              <p:nvPr/>
            </p:nvCxnSpPr>
            <p:spPr>
              <a:xfrm rot="18480000" flipV="1">
                <a:off x="3096401" y="5864030"/>
                <a:ext cx="149416" cy="988"/>
              </a:xfrm>
              <a:prstGeom prst="line">
                <a:avLst/>
              </a:prstGeom>
              <a:ln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Прямая соединительная линия 162"/>
              <p:cNvCxnSpPr/>
              <p:nvPr/>
            </p:nvCxnSpPr>
            <p:spPr>
              <a:xfrm rot="18480000" flipV="1">
                <a:off x="3251974" y="5867390"/>
                <a:ext cx="149416" cy="988"/>
              </a:xfrm>
              <a:prstGeom prst="line">
                <a:avLst/>
              </a:prstGeom>
              <a:ln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Прямая соединительная линия 163"/>
              <p:cNvCxnSpPr/>
              <p:nvPr/>
            </p:nvCxnSpPr>
            <p:spPr>
              <a:xfrm rot="18480000" flipV="1">
                <a:off x="3407547" y="5870752"/>
                <a:ext cx="149416" cy="988"/>
              </a:xfrm>
              <a:prstGeom prst="line">
                <a:avLst/>
              </a:prstGeom>
              <a:ln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Прямая соединительная линия 164"/>
              <p:cNvCxnSpPr/>
              <p:nvPr/>
            </p:nvCxnSpPr>
            <p:spPr>
              <a:xfrm rot="18480000" flipV="1">
                <a:off x="3563121" y="5874113"/>
                <a:ext cx="149416" cy="988"/>
              </a:xfrm>
              <a:prstGeom prst="line">
                <a:avLst/>
              </a:prstGeom>
              <a:ln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Прямая соединительная линия 165"/>
              <p:cNvCxnSpPr/>
              <p:nvPr/>
            </p:nvCxnSpPr>
            <p:spPr>
              <a:xfrm rot="18480000" flipV="1">
                <a:off x="3718693" y="5877474"/>
                <a:ext cx="149416" cy="988"/>
              </a:xfrm>
              <a:prstGeom prst="line">
                <a:avLst/>
              </a:prstGeom>
              <a:ln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Прямая соединительная линия 166"/>
              <p:cNvCxnSpPr/>
              <p:nvPr/>
            </p:nvCxnSpPr>
            <p:spPr>
              <a:xfrm rot="18480000" flipV="1">
                <a:off x="3874267" y="5880836"/>
                <a:ext cx="149416" cy="988"/>
              </a:xfrm>
              <a:prstGeom prst="line">
                <a:avLst/>
              </a:prstGeom>
              <a:ln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Группа 22"/>
            <p:cNvGrpSpPr/>
            <p:nvPr/>
          </p:nvGrpSpPr>
          <p:grpSpPr>
            <a:xfrm flipH="1">
              <a:off x="5876187" y="3710843"/>
              <a:ext cx="115784" cy="171597"/>
              <a:chOff x="3637335" y="5799899"/>
              <a:chExt cx="156560" cy="152777"/>
            </a:xfrm>
          </p:grpSpPr>
          <p:cxnSp>
            <p:nvCxnSpPr>
              <p:cNvPr id="160" name="Прямая соединительная линия 159"/>
              <p:cNvCxnSpPr/>
              <p:nvPr/>
            </p:nvCxnSpPr>
            <p:spPr>
              <a:xfrm rot="18480000" flipV="1">
                <a:off x="3563121" y="5874113"/>
                <a:ext cx="149416" cy="988"/>
              </a:xfrm>
              <a:prstGeom prst="line">
                <a:avLst/>
              </a:prstGeom>
              <a:ln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Прямая соединительная линия 160"/>
              <p:cNvCxnSpPr/>
              <p:nvPr/>
            </p:nvCxnSpPr>
            <p:spPr>
              <a:xfrm rot="18480000" flipV="1">
                <a:off x="3718693" y="5877474"/>
                <a:ext cx="149416" cy="988"/>
              </a:xfrm>
              <a:prstGeom prst="line">
                <a:avLst/>
              </a:prstGeom>
              <a:ln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4" name="TextBox 65"/>
          <p:cNvSpPr txBox="1"/>
          <p:nvPr/>
        </p:nvSpPr>
        <p:spPr>
          <a:xfrm>
            <a:off x="8148785" y="4924163"/>
            <a:ext cx="406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Cambria Math" pitchFamily="18" charset="0"/>
                <a:ea typeface="Cambria Math" pitchFamily="18" charset="0"/>
              </a:rPr>
              <a:t>9</a:t>
            </a:r>
            <a:endParaRPr lang="ru-RU" sz="2200" dirty="0">
              <a:ln>
                <a:solidFill>
                  <a:srgbClr val="990099"/>
                </a:solidFill>
              </a:ln>
              <a:solidFill>
                <a:srgbClr val="990099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5" name="Овал 194"/>
          <p:cNvSpPr/>
          <p:nvPr/>
        </p:nvSpPr>
        <p:spPr>
          <a:xfrm rot="10800000">
            <a:off x="8284744" y="4931101"/>
            <a:ext cx="72000" cy="72000"/>
          </a:xfrm>
          <a:prstGeom prst="ellipse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233" name="Группа 232"/>
          <p:cNvGrpSpPr/>
          <p:nvPr/>
        </p:nvGrpSpPr>
        <p:grpSpPr>
          <a:xfrm>
            <a:off x="5865159" y="6256882"/>
            <a:ext cx="3146032" cy="509287"/>
            <a:chOff x="84988" y="5615450"/>
            <a:chExt cx="1638536" cy="509287"/>
          </a:xfrm>
        </p:grpSpPr>
        <p:sp>
          <p:nvSpPr>
            <p:cNvPr id="234" name="Скругленный прямоугольник 233"/>
            <p:cNvSpPr/>
            <p:nvPr/>
          </p:nvSpPr>
          <p:spPr>
            <a:xfrm rot="10800000">
              <a:off x="84988" y="5615450"/>
              <a:ext cx="1594776" cy="509287"/>
            </a:xfrm>
            <a:prstGeom prst="roundRect">
              <a:avLst>
                <a:gd name="adj" fmla="val 12507"/>
              </a:avLst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Прямоугольник 234"/>
                <p:cNvSpPr/>
                <p:nvPr/>
              </p:nvSpPr>
              <p:spPr>
                <a:xfrm>
                  <a:off x="152068" y="5654654"/>
                  <a:ext cx="1571456" cy="43088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Ответ:</m:t>
                        </m:r>
                        <m:d>
                          <m:dPr>
                            <m:endChr m:val=""/>
                            <m:ctrlPr>
                              <a:rPr lang="en-US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−∞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begChr m:val="["/>
                            <m:endChr m:val=""/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ru-RU" sz="2200" i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35" name="Прямоугольник 2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68" y="5654654"/>
                  <a:ext cx="1571456" cy="430887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l="-202" t="-131429" r="-15960" b="-200000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-36512" y="4417196"/>
                <a:ext cx="2525752" cy="1027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n>
                                <a:solidFill>
                                  <a:srgbClr val="8E00EE"/>
                                </a:solidFill>
                              </a:ln>
                              <a:solidFill>
                                <a:srgbClr val="8E00EE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ru-RU" sz="2200" i="1" smtClean="0">
                                      <a:ln>
                                        <a:solidFill>
                                          <a:srgbClr val="8E00EE"/>
                                        </a:solidFill>
                                      </a:ln>
                                      <a:solidFill>
                                        <a:srgbClr val="8E00EE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8E00EE"/>
                                        </a:solidFill>
                                      </a:ln>
                                      <a:solidFill>
                                        <a:srgbClr val="8E00EE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8E00EE"/>
                                        </a:solidFill>
                                      </a:ln>
                                      <a:solidFill>
                                        <a:srgbClr val="8E00EE"/>
                                      </a:solidFill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200" i="1" smtClean="0">
                                      <a:ln>
                                        <a:solidFill>
                                          <a:srgbClr val="8E00EE"/>
                                        </a:solidFill>
                                      </a:ln>
                                      <a:solidFill>
                                        <a:srgbClr val="8E00EE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8E00EE"/>
                                        </a:solidFill>
                                      </a:ln>
                                      <a:solidFill>
                                        <a:srgbClr val="8E00EE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8E00EE"/>
                                        </a:solidFill>
                                      </a:ln>
                                      <a:solidFill>
                                        <a:srgbClr val="8E00EE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  <a:ea typeface="Cambria Math"/>
                                </a:rPr>
                                <m:t>0  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2200" i="1">
                                      <a:ln>
                                        <a:solidFill>
                                          <a:srgbClr val="8E00EE"/>
                                        </a:solidFill>
                                      </a:ln>
                                      <a:solidFill>
                                        <a:srgbClr val="8E00EE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8E00EE"/>
                                        </a:solidFill>
                                      </a:ln>
                                      <a:solidFill>
                                        <a:srgbClr val="8E00EE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8E00EE"/>
                                        </a:solidFill>
                                      </a:ln>
                                      <a:solidFill>
                                        <a:srgbClr val="8E00EE"/>
                                      </a:solidFill>
                                      <a:latin typeface="Cambria Math"/>
                                    </a:rPr>
                                    <m:t>−9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200" i="1">
                                      <a:ln>
                                        <a:solidFill>
                                          <a:srgbClr val="8E00EE"/>
                                        </a:solidFill>
                                      </a:ln>
                                      <a:solidFill>
                                        <a:srgbClr val="8E00EE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8E00EE"/>
                                        </a:solidFill>
                                      </a:ln>
                                      <a:solidFill>
                                        <a:srgbClr val="8E00EE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8E00EE"/>
                                        </a:solidFill>
                                      </a:ln>
                                      <a:solidFill>
                                        <a:srgbClr val="8E00EE"/>
                                      </a:solidFill>
                                      <a:latin typeface="Cambria Math"/>
                                    </a:rPr>
                                    <m:t>+5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  <a:ea typeface="Cambria Math"/>
                                </a:rPr>
                                <m:t>≤0  </m:t>
                              </m:r>
                            </m:e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8E00EE"/>
                                    </a:solidFill>
                                  </a:ln>
                                  <a:solidFill>
                                    <a:srgbClr val="8E00EE"/>
                                  </a:solidFill>
                                  <a:latin typeface="Cambria Math"/>
                                  <a:ea typeface="Cambria Math"/>
                                </a:rPr>
                                <m:t>&gt;0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8E00EE"/>
                    </a:solidFill>
                  </a:ln>
                  <a:solidFill>
                    <a:srgbClr val="8E00EE"/>
                  </a:solidFill>
                </a:endParaRPr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417196"/>
                <a:ext cx="2525752" cy="1027141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TextBox 65"/>
          <p:cNvSpPr txBox="1"/>
          <p:nvPr/>
        </p:nvSpPr>
        <p:spPr>
          <a:xfrm>
            <a:off x="5794633" y="4951954"/>
            <a:ext cx="406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Cambria Math" pitchFamily="18" charset="0"/>
                <a:ea typeface="Cambria Math" pitchFamily="18" charset="0"/>
              </a:rPr>
              <a:t>0</a:t>
            </a:r>
            <a:endParaRPr lang="ru-RU" sz="2200" dirty="0">
              <a:ln>
                <a:solidFill>
                  <a:srgbClr val="990099"/>
                </a:solidFill>
              </a:ln>
              <a:solidFill>
                <a:srgbClr val="990099"/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70" name="Группа 169"/>
          <p:cNvGrpSpPr/>
          <p:nvPr/>
        </p:nvGrpSpPr>
        <p:grpSpPr>
          <a:xfrm rot="21540000" flipH="1">
            <a:off x="5613823" y="4923688"/>
            <a:ext cx="840959" cy="192887"/>
            <a:chOff x="5182412" y="3710843"/>
            <a:chExt cx="809559" cy="192887"/>
          </a:xfrm>
        </p:grpSpPr>
        <p:grpSp>
          <p:nvGrpSpPr>
            <p:cNvPr id="171" name="Группа 22"/>
            <p:cNvGrpSpPr/>
            <p:nvPr/>
          </p:nvGrpSpPr>
          <p:grpSpPr>
            <a:xfrm flipH="1">
              <a:off x="5182412" y="3717032"/>
              <a:ext cx="576000" cy="186698"/>
              <a:chOff x="3170615" y="5789816"/>
              <a:chExt cx="778854" cy="166222"/>
            </a:xfrm>
          </p:grpSpPr>
          <p:cxnSp>
            <p:nvCxnSpPr>
              <p:cNvPr id="224" name="Прямая соединительная линия 223"/>
              <p:cNvCxnSpPr/>
              <p:nvPr/>
            </p:nvCxnSpPr>
            <p:spPr>
              <a:xfrm rot="18480000" flipV="1">
                <a:off x="3096401" y="5864030"/>
                <a:ext cx="149416" cy="988"/>
              </a:xfrm>
              <a:prstGeom prst="line">
                <a:avLst/>
              </a:prstGeom>
              <a:ln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Прямая соединительная линия 230"/>
              <p:cNvCxnSpPr/>
              <p:nvPr/>
            </p:nvCxnSpPr>
            <p:spPr>
              <a:xfrm rot="18480000" flipV="1">
                <a:off x="3251974" y="5867390"/>
                <a:ext cx="149416" cy="988"/>
              </a:xfrm>
              <a:prstGeom prst="line">
                <a:avLst/>
              </a:prstGeom>
              <a:ln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Прямая соединительная линия 235"/>
              <p:cNvCxnSpPr/>
              <p:nvPr/>
            </p:nvCxnSpPr>
            <p:spPr>
              <a:xfrm rot="18480000" flipV="1">
                <a:off x="3407547" y="5870752"/>
                <a:ext cx="149416" cy="988"/>
              </a:xfrm>
              <a:prstGeom prst="line">
                <a:avLst/>
              </a:prstGeom>
              <a:ln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Прямая соединительная линия 236"/>
              <p:cNvCxnSpPr/>
              <p:nvPr/>
            </p:nvCxnSpPr>
            <p:spPr>
              <a:xfrm rot="18480000" flipV="1">
                <a:off x="3563121" y="5874113"/>
                <a:ext cx="149416" cy="988"/>
              </a:xfrm>
              <a:prstGeom prst="line">
                <a:avLst/>
              </a:prstGeom>
              <a:ln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Прямая соединительная линия 237"/>
              <p:cNvCxnSpPr/>
              <p:nvPr/>
            </p:nvCxnSpPr>
            <p:spPr>
              <a:xfrm rot="18480000" flipV="1">
                <a:off x="3718693" y="5877474"/>
                <a:ext cx="149416" cy="988"/>
              </a:xfrm>
              <a:prstGeom prst="line">
                <a:avLst/>
              </a:prstGeom>
              <a:ln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Прямая соединительная линия 238"/>
              <p:cNvCxnSpPr/>
              <p:nvPr/>
            </p:nvCxnSpPr>
            <p:spPr>
              <a:xfrm rot="18480000" flipV="1">
                <a:off x="3874267" y="5880836"/>
                <a:ext cx="149416" cy="988"/>
              </a:xfrm>
              <a:prstGeom prst="line">
                <a:avLst/>
              </a:prstGeom>
              <a:ln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Группа 22"/>
            <p:cNvGrpSpPr/>
            <p:nvPr/>
          </p:nvGrpSpPr>
          <p:grpSpPr>
            <a:xfrm flipH="1">
              <a:off x="5876187" y="3710843"/>
              <a:ext cx="115784" cy="171597"/>
              <a:chOff x="3637335" y="5799899"/>
              <a:chExt cx="156560" cy="152777"/>
            </a:xfrm>
          </p:grpSpPr>
          <p:cxnSp>
            <p:nvCxnSpPr>
              <p:cNvPr id="206" name="Прямая соединительная линия 205"/>
              <p:cNvCxnSpPr/>
              <p:nvPr/>
            </p:nvCxnSpPr>
            <p:spPr>
              <a:xfrm rot="18480000" flipV="1">
                <a:off x="3563121" y="5874113"/>
                <a:ext cx="149416" cy="988"/>
              </a:xfrm>
              <a:prstGeom prst="line">
                <a:avLst/>
              </a:prstGeom>
              <a:ln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Прямая соединительная линия 216"/>
              <p:cNvCxnSpPr/>
              <p:nvPr/>
            </p:nvCxnSpPr>
            <p:spPr>
              <a:xfrm rot="18480000" flipV="1">
                <a:off x="3718693" y="5877474"/>
                <a:ext cx="149416" cy="988"/>
              </a:xfrm>
              <a:prstGeom prst="line">
                <a:avLst/>
              </a:prstGeom>
              <a:ln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Группа 27"/>
          <p:cNvGrpSpPr/>
          <p:nvPr/>
        </p:nvGrpSpPr>
        <p:grpSpPr>
          <a:xfrm>
            <a:off x="5952346" y="4580525"/>
            <a:ext cx="2376000" cy="360875"/>
            <a:chOff x="6105957" y="4503798"/>
            <a:chExt cx="2376000" cy="360875"/>
          </a:xfrm>
        </p:grpSpPr>
        <p:cxnSp>
          <p:nvCxnSpPr>
            <p:cNvPr id="5" name="Соединительная линия уступом 4"/>
            <p:cNvCxnSpPr/>
            <p:nvPr/>
          </p:nvCxnSpPr>
          <p:spPr>
            <a:xfrm rot="5400000" flipH="1" flipV="1">
              <a:off x="5925957" y="4684673"/>
              <a:ext cx="360000" cy="0"/>
            </a:xfrm>
            <a:prstGeom prst="bentConnector3">
              <a:avLst>
                <a:gd name="adj1" fmla="val 97646"/>
              </a:avLst>
            </a:prstGeom>
            <a:ln w="19050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Соединительная линия уступом 239"/>
            <p:cNvCxnSpPr/>
            <p:nvPr/>
          </p:nvCxnSpPr>
          <p:spPr>
            <a:xfrm rot="16200000" flipV="1">
              <a:off x="7113957" y="3495798"/>
              <a:ext cx="360000" cy="2376000"/>
            </a:xfrm>
            <a:prstGeom prst="bentConnector3">
              <a:avLst>
                <a:gd name="adj1" fmla="val 97646"/>
              </a:avLst>
            </a:prstGeom>
            <a:ln w="19050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Овал 167"/>
          <p:cNvSpPr/>
          <p:nvPr/>
        </p:nvSpPr>
        <p:spPr>
          <a:xfrm rot="10800000">
            <a:off x="5922457" y="4924946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TextBox 241"/>
              <p:cNvSpPr txBox="1"/>
              <p:nvPr/>
            </p:nvSpPr>
            <p:spPr>
              <a:xfrm>
                <a:off x="1475656" y="5462333"/>
                <a:ext cx="2072875" cy="694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ru-RU" sz="220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ru-RU" sz="220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≤9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200" i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42" name="TextBox 2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462333"/>
                <a:ext cx="2072875" cy="694934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42"/>
              <p:cNvSpPr txBox="1"/>
              <p:nvPr/>
            </p:nvSpPr>
            <p:spPr>
              <a:xfrm>
                <a:off x="3563888" y="5444337"/>
                <a:ext cx="2327560" cy="720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ru-RU" sz="220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2200" i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43" name="TextBox 2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444337"/>
                <a:ext cx="2327560" cy="720967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/>
              <p:cNvSpPr txBox="1"/>
              <p:nvPr/>
            </p:nvSpPr>
            <p:spPr>
              <a:xfrm>
                <a:off x="5875689" y="5479294"/>
                <a:ext cx="2028504" cy="669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≤0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         </m:t>
                              </m:r>
                            </m:e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ru-RU" sz="220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≤2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200" i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45" name="TextBox 2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689" y="5479294"/>
                <a:ext cx="2028504" cy="669799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156"/>
              <p:cNvSpPr txBox="1"/>
              <p:nvPr/>
            </p:nvSpPr>
            <p:spPr>
              <a:xfrm>
                <a:off x="-17560" y="2176993"/>
                <a:ext cx="31683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Замена</m:t>
                      </m:r>
                      <m:r>
                        <a:rPr lang="ru-RU" sz="2200" b="0" i="1" smtClean="0">
                          <a:latin typeface="Cambria Math"/>
                        </a:rPr>
                        <m:t>: </m:t>
                      </m:r>
                      <m:sSup>
                        <m:sSupPr>
                          <m:ctrlP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9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60" y="2176993"/>
                <a:ext cx="3168352" cy="430887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/>
              <p:cNvSpPr txBox="1"/>
              <p:nvPr/>
            </p:nvSpPr>
            <p:spPr>
              <a:xfrm>
                <a:off x="3563888" y="3703385"/>
                <a:ext cx="225147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8E00EE"/>
                            </a:solidFill>
                          </a:ln>
                          <a:solidFill>
                            <a:srgbClr val="8E00EE"/>
                          </a:solidFill>
                          <a:latin typeface="Cambria Math"/>
                        </a:rPr>
                        <m:t>Замена</m:t>
                      </m:r>
                      <m:r>
                        <a:rPr lang="ru-RU" sz="2200" b="0" i="1" smtClean="0"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8E00EE"/>
                            </a:solidFill>
                          </a:ln>
                          <a:solidFill>
                            <a:srgbClr val="8E00EE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8E00EE"/>
                    </a:solidFill>
                  </a:ln>
                  <a:solidFill>
                    <a:srgbClr val="8E00EE"/>
                  </a:solidFill>
                </a:endParaRPr>
              </a:p>
            </p:txBody>
          </p:sp>
        </mc:Choice>
        <mc:Fallback xmlns="">
          <p:sp>
            <p:nvSpPr>
              <p:cNvPr id="248" name="TextBox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703385"/>
                <a:ext cx="2251479" cy="430887"/>
              </a:xfrm>
              <a:prstGeom prst="rect">
                <a:avLst/>
              </a:prstGeom>
              <a:blipFill rotWithShape="1">
                <a:blip r:embed="rId32"/>
                <a:stretch>
                  <a:fillRect l="-2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4810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000"/>
                            </p:stCondLst>
                            <p:childTnLst>
                              <p:par>
                                <p:cTn id="1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181" grpId="0"/>
      <p:bldP spid="182" grpId="0" animBg="1"/>
      <p:bldP spid="184" grpId="0" animBg="1"/>
      <p:bldP spid="185" grpId="0" animBg="1"/>
      <p:bldP spid="186" grpId="0"/>
      <p:bldP spid="187" grpId="0"/>
      <p:bldP spid="190" grpId="0"/>
      <p:bldP spid="191" grpId="0"/>
      <p:bldP spid="159" grpId="0" animBg="1"/>
      <p:bldP spid="290" grpId="0"/>
      <p:bldP spid="331" grpId="0" animBg="1"/>
      <p:bldP spid="85" grpId="0"/>
      <p:bldP spid="100" grpId="0"/>
      <p:bldP spid="102" grpId="0"/>
      <p:bldP spid="103" grpId="0"/>
      <p:bldP spid="122" grpId="0"/>
      <p:bldP spid="123" grpId="0"/>
      <p:bldP spid="128" grpId="0"/>
      <p:bldP spid="137" grpId="0"/>
      <p:bldP spid="138" grpId="0"/>
      <p:bldP spid="141" grpId="0"/>
      <p:bldP spid="142" grpId="0" animBg="1"/>
      <p:bldP spid="143" grpId="0" animBg="1"/>
      <p:bldP spid="144" grpId="0" animBg="1"/>
      <p:bldP spid="145" grpId="0"/>
      <p:bldP spid="146" grpId="0"/>
      <p:bldP spid="147" grpId="0"/>
      <p:bldP spid="148" grpId="0"/>
      <p:bldP spid="149" grpId="0" animBg="1"/>
      <p:bldP spid="150" grpId="0"/>
      <p:bldP spid="151" grpId="0" animBg="1"/>
      <p:bldP spid="194" grpId="0"/>
      <p:bldP spid="195" grpId="0" animBg="1"/>
      <p:bldP spid="157" grpId="0"/>
      <p:bldP spid="158" grpId="0"/>
      <p:bldP spid="168" grpId="0" animBg="1"/>
      <p:bldP spid="242" grpId="0"/>
      <p:bldP spid="243" grpId="0"/>
      <p:bldP spid="245" grpId="0"/>
      <p:bldP spid="247" grpId="0"/>
      <p:bldP spid="24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6109</TotalTime>
  <Words>6194</Words>
  <Application>Microsoft Office PowerPoint</Application>
  <PresentationFormat>Экран (4:3)</PresentationFormat>
  <Paragraphs>712</Paragraphs>
  <Slides>23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518</cp:revision>
  <dcterms:created xsi:type="dcterms:W3CDTF">2021-06-12T09:24:39Z</dcterms:created>
  <dcterms:modified xsi:type="dcterms:W3CDTF">2021-07-29T18:40:12Z</dcterms:modified>
</cp:coreProperties>
</file>