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4. Какие качества проявляет собака в русских народных сказках?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Лист1!$J$7:$J$8</c:f>
              <c:strCache>
                <c:ptCount val="1"/>
                <c:pt idx="0">
                  <c:v>4. Какие качества проявляет собака в русских народных сказках? Ответы учащихся</c:v>
                </c:pt>
              </c:strCache>
            </c:strRef>
          </c:tx>
          <c:explosion val="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Лист1!$I$9:$I$18</c:f>
              <c:strCache>
                <c:ptCount val="10"/>
                <c:pt idx="0">
                  <c:v>трусливая                                                                      </c:v>
                </c:pt>
                <c:pt idx="1">
                  <c:v>доверчивая </c:v>
                </c:pt>
                <c:pt idx="2">
                  <c:v>глупая</c:v>
                </c:pt>
                <c:pt idx="3">
                  <c:v>добрая</c:v>
                </c:pt>
                <c:pt idx="4">
                  <c:v>смелая</c:v>
                </c:pt>
                <c:pt idx="5">
                  <c:v> хитрая</c:v>
                </c:pt>
                <c:pt idx="6">
                  <c:v>жадная</c:v>
                </c:pt>
                <c:pt idx="7">
                  <c:v>верная</c:v>
                </c:pt>
                <c:pt idx="8">
                  <c:v>умная</c:v>
                </c:pt>
                <c:pt idx="9">
                  <c:v>надежная</c:v>
                </c:pt>
              </c:strCache>
            </c:strRef>
          </c:cat>
          <c:val>
            <c:numRef>
              <c:f>Лист1!$J$9:$J$18</c:f>
              <c:numCache>
                <c:formatCode>General</c:formatCode>
                <c:ptCount val="10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19</c:v>
                </c:pt>
                <c:pt idx="4">
                  <c:v>20</c:v>
                </c:pt>
                <c:pt idx="5">
                  <c:v>4</c:v>
                </c:pt>
                <c:pt idx="6">
                  <c:v>0</c:v>
                </c:pt>
                <c:pt idx="7">
                  <c:v>16</c:v>
                </c:pt>
                <c:pt idx="8">
                  <c:v>14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200" baseline="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60A3F82-7409-45A9-9143-6FE90BB84680}" type="datetimeFigureOut">
              <a:rPr lang="ru-RU" smtClean="0"/>
              <a:t>10.03.2022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FD8E278-4286-4A26-BB41-3CEC18ACD47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132856"/>
            <a:ext cx="7992887" cy="17319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Главная героиня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русских народных сказок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− собака</a:t>
            </a:r>
            <a:br>
              <a:rPr lang="ru-RU" dirty="0" smtClean="0">
                <a:effectLst/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7160840" cy="2019454"/>
          </a:xfrm>
        </p:spPr>
        <p:txBody>
          <a:bodyPr>
            <a:normAutofit fontScale="25000" lnSpcReduction="20000"/>
          </a:bodyPr>
          <a:lstStyle/>
          <a:p>
            <a:pPr algn="r">
              <a:spcAft>
                <a:spcPts val="0"/>
              </a:spcAft>
            </a:pPr>
            <a:r>
              <a:rPr lang="ru-RU" sz="7200" u="sng" dirty="0" smtClean="0">
                <a:effectLst/>
                <a:latin typeface="Times New Roman"/>
                <a:ea typeface="Times New Roman"/>
              </a:rPr>
              <a:t>Авторы работы:</a:t>
            </a:r>
          </a:p>
          <a:p>
            <a:pPr algn="r">
              <a:spcAft>
                <a:spcPts val="0"/>
              </a:spcAft>
            </a:pPr>
            <a:r>
              <a:rPr lang="ru-RU" sz="7200" dirty="0" smtClean="0">
                <a:effectLst/>
                <a:latin typeface="Times New Roman"/>
                <a:ea typeface="Times New Roman"/>
              </a:rPr>
              <a:t>Андреев Лев, </a:t>
            </a:r>
          </a:p>
          <a:p>
            <a:pPr algn="r">
              <a:spcAft>
                <a:spcPts val="0"/>
              </a:spcAft>
            </a:pPr>
            <a:r>
              <a:rPr lang="ru-RU" sz="7200" dirty="0" smtClean="0">
                <a:effectLst/>
                <a:latin typeface="Times New Roman"/>
                <a:ea typeface="Times New Roman"/>
              </a:rPr>
              <a:t>Емельянова Софья,</a:t>
            </a:r>
          </a:p>
          <a:p>
            <a:pPr algn="r">
              <a:spcAft>
                <a:spcPts val="0"/>
              </a:spcAft>
            </a:pPr>
            <a:r>
              <a:rPr lang="ru-RU" sz="7200" dirty="0" smtClean="0">
                <a:effectLst/>
                <a:latin typeface="Times New Roman"/>
                <a:ea typeface="Times New Roman"/>
              </a:rPr>
              <a:t>Куличенко Варвара,</a:t>
            </a:r>
          </a:p>
          <a:p>
            <a:pPr algn="r">
              <a:spcAft>
                <a:spcPts val="0"/>
              </a:spcAft>
            </a:pPr>
            <a:r>
              <a:rPr lang="ru-RU" sz="7200" dirty="0" smtClean="0">
                <a:effectLst/>
                <a:latin typeface="Times New Roman"/>
                <a:ea typeface="Times New Roman"/>
              </a:rPr>
              <a:t>Михайленко Иван</a:t>
            </a:r>
          </a:p>
          <a:p>
            <a:pPr algn="r">
              <a:spcAft>
                <a:spcPts val="0"/>
              </a:spcAft>
            </a:pPr>
            <a:r>
              <a:rPr lang="ru-RU" sz="7200" dirty="0" smtClean="0">
                <a:effectLst/>
                <a:latin typeface="Times New Roman"/>
                <a:ea typeface="Times New Roman"/>
              </a:rPr>
              <a:t>Рязанов Федор,</a:t>
            </a:r>
          </a:p>
          <a:p>
            <a:pPr algn="r">
              <a:spcAft>
                <a:spcPts val="0"/>
              </a:spcAft>
            </a:pPr>
            <a:r>
              <a:rPr lang="ru-RU" sz="7200" dirty="0" err="1" smtClean="0">
                <a:effectLst/>
                <a:latin typeface="Times New Roman"/>
                <a:ea typeface="Times New Roman"/>
              </a:rPr>
              <a:t>Фалин</a:t>
            </a:r>
            <a:r>
              <a:rPr lang="ru-RU" sz="7200" dirty="0" smtClean="0">
                <a:effectLst/>
                <a:latin typeface="Times New Roman"/>
                <a:ea typeface="Times New Roman"/>
              </a:rPr>
              <a:t> Антон.</a:t>
            </a:r>
          </a:p>
          <a:p>
            <a:pPr algn="r">
              <a:spcAft>
                <a:spcPts val="0"/>
              </a:spcAft>
            </a:pPr>
            <a:r>
              <a:rPr lang="ru-RU" sz="7200" dirty="0" smtClean="0">
                <a:effectLst/>
                <a:latin typeface="Times New Roman"/>
                <a:ea typeface="Times New Roman"/>
              </a:rPr>
              <a:t> </a:t>
            </a:r>
          </a:p>
          <a:p>
            <a:pPr algn="l">
              <a:spcAft>
                <a:spcPts val="0"/>
              </a:spcAft>
            </a:pPr>
            <a:r>
              <a:rPr lang="ru-RU" sz="7200" u="sng" dirty="0" smtClean="0">
                <a:effectLst/>
                <a:latin typeface="Times New Roman"/>
                <a:ea typeface="Times New Roman"/>
              </a:rPr>
              <a:t>Руководитель проекта: </a:t>
            </a:r>
          </a:p>
          <a:p>
            <a:pPr algn="l">
              <a:spcAft>
                <a:spcPts val="0"/>
              </a:spcAft>
            </a:pPr>
            <a:r>
              <a:rPr lang="ru-RU" sz="7200" dirty="0" err="1" smtClean="0">
                <a:effectLst/>
                <a:latin typeface="Times New Roman"/>
                <a:ea typeface="Times New Roman"/>
              </a:rPr>
              <a:t>Полковникова</a:t>
            </a:r>
            <a:r>
              <a:rPr lang="ru-RU" sz="7200" dirty="0" smtClean="0">
                <a:effectLst/>
                <a:latin typeface="Times New Roman"/>
                <a:ea typeface="Times New Roman"/>
              </a:rPr>
              <a:t> Елена Валерьевна </a:t>
            </a:r>
          </a:p>
          <a:p>
            <a:pPr algn="l"/>
            <a:r>
              <a:rPr lang="ru-RU" sz="7200" dirty="0" smtClean="0">
                <a:effectLst/>
                <a:latin typeface="Times New Roman"/>
                <a:ea typeface="Times New Roman"/>
              </a:rPr>
              <a:t>Класс: 3 «А»</a:t>
            </a:r>
          </a:p>
          <a:p>
            <a:r>
              <a:rPr lang="ru-RU" b="0" dirty="0" smtClean="0">
                <a:effectLst/>
                <a:latin typeface="Times New Roman"/>
                <a:ea typeface="Times New Roman"/>
              </a:rPr>
              <a:t> 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8887"/>
            <a:ext cx="88924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effectLst/>
                <a:latin typeface="Times New Roman"/>
                <a:ea typeface="Times New Roman"/>
              </a:rPr>
              <a:t>Государственное бюджетное общеобразовательное учреждение города Москвы                                 </a:t>
            </a:r>
          </a:p>
          <a:p>
            <a:pPr algn="ctr"/>
            <a:r>
              <a:rPr lang="ru-RU" sz="2000" dirty="0" smtClean="0">
                <a:effectLst/>
                <a:latin typeface="Times New Roman"/>
                <a:ea typeface="Times New Roman"/>
              </a:rPr>
              <a:t>  «Центр спорта и образования «Самбо-70»  Москомспорта</a:t>
            </a:r>
            <a:endParaRPr lang="ru-RU" sz="20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52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349005"/>
          </a:xfrm>
        </p:spPr>
        <p:txBody>
          <a:bodyPr>
            <a:normAutofit fontScale="92500"/>
          </a:bodyPr>
          <a:lstStyle/>
          <a:p>
            <a:pPr>
              <a:spcAft>
                <a:spcPts val="0"/>
              </a:spcAft>
            </a:pPr>
            <a:r>
              <a:rPr lang="ru-RU" b="1" u="sng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u="sng" dirty="0" smtClean="0">
                <a:effectLst/>
                <a:latin typeface="Times New Roman"/>
                <a:ea typeface="Times New Roman"/>
              </a:rPr>
              <a:t>Цель работы: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 выявить основные черты, присущие образу собаки в русских народных и литературных сказках.</a:t>
            </a:r>
          </a:p>
          <a:p>
            <a:pPr>
              <a:spcAft>
                <a:spcPts val="0"/>
              </a:spcAft>
            </a:pPr>
            <a:r>
              <a:rPr lang="ru-RU" u="sng" dirty="0" smtClean="0">
                <a:effectLst/>
                <a:latin typeface="Times New Roman"/>
                <a:ea typeface="Times New Roman"/>
              </a:rPr>
              <a:t>Объект исследования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: русские народные и литературные сказки</a:t>
            </a:r>
          </a:p>
          <a:p>
            <a:r>
              <a:rPr lang="ru-RU" u="sng" dirty="0" smtClean="0">
                <a:effectLst/>
                <a:latin typeface="Times New Roman"/>
                <a:ea typeface="Times New Roman"/>
              </a:rPr>
              <a:t>Предмет исследования: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образ собаки в народных и литературных сказках.</a:t>
            </a:r>
          </a:p>
          <a:p>
            <a:r>
              <a:rPr lang="ru-RU" b="1" i="1" dirty="0" smtClean="0">
                <a:effectLst/>
                <a:latin typeface="Times New Roman"/>
                <a:ea typeface="Times New Roman"/>
              </a:rPr>
              <a:t>Гипотеза: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мы предполагаем, что в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русском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фольклоре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собака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всегда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положительный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b="1" dirty="0" smtClean="0">
                <a:effectLst/>
                <a:latin typeface="Times New Roman"/>
                <a:ea typeface="Times New Roman"/>
              </a:rPr>
              <a:t>персонаж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r>
              <a:rPr lang="ru-RU" u="sng" dirty="0" smtClean="0">
                <a:effectLst/>
                <a:latin typeface="Times New Roman"/>
                <a:ea typeface="Times New Roman"/>
              </a:rPr>
              <a:t>Методы: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анализ русских народных 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и литературных сказок, </a:t>
            </a:r>
          </a:p>
          <a:p>
            <a:pPr marL="0" indent="0"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анкетирование одноклассников.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Times New Roman"/>
              </a:rPr>
              <a:t>Главная героиня </a:t>
            </a:r>
            <a:r>
              <a:rPr lang="ru-RU" dirty="0" smtClean="0">
                <a:ea typeface="Times New Roman"/>
              </a:rPr>
              <a:t>русских народных сказок </a:t>
            </a:r>
            <a:r>
              <a:rPr lang="ru-RU" dirty="0">
                <a:ea typeface="Times New Roman"/>
              </a:rPr>
              <a:t>− собака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188" l="2174" r="980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005064"/>
            <a:ext cx="3505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276872"/>
            <a:ext cx="5580111" cy="4581128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u="sng" dirty="0" smtClean="0">
                <a:effectLst/>
                <a:latin typeface="Times New Roman"/>
                <a:ea typeface="Times New Roman"/>
              </a:rPr>
              <a:t>Задачи исследования: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1) Выбрать и прочитать русские народные и литературные сказки, в которых встречается собака;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2) Выяснить какую роль играет собака в данных произведениях;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3)  Проанализировать и определить какие качества проявляет;   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dirty="0" smtClean="0">
                <a:effectLst/>
                <a:latin typeface="Times New Roman"/>
                <a:ea typeface="Times New Roman"/>
              </a:rPr>
              <a:t>4) Провести анкетирование  одноклассников.</a:t>
            </a:r>
            <a:r>
              <a:rPr lang="ru-RU" b="1" u="sng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                                                                                                               </a:t>
            </a:r>
            <a:endParaRPr lang="ru-RU" dirty="0" smtClean="0">
              <a:effectLst/>
              <a:latin typeface="Times New Roman"/>
              <a:ea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Times New Roman"/>
              </a:rPr>
              <a:t>Главная героиня </a:t>
            </a:r>
            <a:r>
              <a:rPr lang="ru-RU" dirty="0" smtClean="0">
                <a:ea typeface="Times New Roman"/>
              </a:rPr>
              <a:t>русских народных сказок </a:t>
            </a:r>
            <a:r>
              <a:rPr lang="ru-RU" dirty="0">
                <a:ea typeface="Times New Roman"/>
              </a:rPr>
              <a:t>− собака</a:t>
            </a:r>
            <a:endParaRPr lang="ru-RU" dirty="0"/>
          </a:p>
        </p:txBody>
      </p:sp>
      <p:pic>
        <p:nvPicPr>
          <p:cNvPr id="1026" name="Picture 2" descr="https://www.miloliza.com/images/Rasskaz/sobache-schaste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636" y="2023047"/>
            <a:ext cx="3612364" cy="48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4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13470" y="2204864"/>
            <a:ext cx="3904487" cy="25202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«Лисичка со скалочкой»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«Репка» 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«Петух и собака»</a:t>
            </a: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«Волк, лиса и собака»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solidFill>
                  <a:srgbClr val="000000"/>
                </a:solidFill>
                <a:effectLst/>
                <a:latin typeface="Times New Roman"/>
                <a:ea typeface="Times New Roman"/>
              </a:rPr>
              <a:t>«Морозко».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56263" cy="1054250"/>
          </a:xfrm>
        </p:spPr>
        <p:txBody>
          <a:bodyPr/>
          <a:lstStyle/>
          <a:p>
            <a:r>
              <a:rPr lang="ru-RU" sz="4000" b="1" i="1" dirty="0">
                <a:latin typeface="Arial"/>
              </a:rPr>
              <a:t>Образ собаки в русских народных сказках</a:t>
            </a:r>
            <a:br>
              <a:rPr lang="ru-RU" sz="4000" b="1" i="1" dirty="0">
                <a:latin typeface="Arial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7251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0000"/>
                </a:solidFill>
                <a:ea typeface="Times New Roman"/>
              </a:rPr>
              <a:t>Вывод: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  все сказочные собаки – исключительно положительные существа, наделены нравственными качествами: </a:t>
            </a:r>
            <a:r>
              <a:rPr lang="ru-RU" sz="2400" b="1" dirty="0" smtClean="0">
                <a:solidFill>
                  <a:srgbClr val="C00000"/>
                </a:solidFill>
                <a:ea typeface="Times New Roman"/>
              </a:rPr>
              <a:t>верность, доброта, ум, надежность.</a:t>
            </a:r>
            <a:r>
              <a:rPr lang="ru-RU" sz="2400" dirty="0" smtClean="0">
                <a:ea typeface="Times New Roman"/>
              </a:rPr>
              <a:t>                                                                                                                                          </a:t>
            </a:r>
            <a:r>
              <a:rPr lang="ru-RU" sz="2400" dirty="0" smtClean="0">
                <a:solidFill>
                  <a:srgbClr val="000000"/>
                </a:solidFill>
                <a:ea typeface="Times New Roman"/>
              </a:rPr>
              <a:t> Их основные функции – спасать героев, помогать и поддерживать их, а также предсказывать события будущего.</a:t>
            </a:r>
            <a:endParaRPr lang="ru-RU" sz="2400" dirty="0">
              <a:ea typeface="Times New Roman"/>
            </a:endParaRPr>
          </a:p>
        </p:txBody>
      </p:sp>
      <p:sp>
        <p:nvSpPr>
          <p:cNvPr id="5" name="AutoShape 2" descr="https://xn--80aaa1anc1bj.xn--p1ai/images/skazki/EoOj15tXUAUr8M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98" b="89961" l="2125" r="90000">
                        <a14:foregroundMark x1="51125" y1="39189" x2="51125" y2="39189"/>
                        <a14:foregroundMark x1="2125" y1="5598" x2="2125" y2="55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89" t="5485" r="10055" b="13480"/>
          <a:stretch/>
        </p:blipFill>
        <p:spPr>
          <a:xfrm>
            <a:off x="460376" y="2244436"/>
            <a:ext cx="4054438" cy="248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6776" y="1988840"/>
            <a:ext cx="7745505" cy="3877815"/>
          </a:xfrm>
        </p:spPr>
        <p:txBody>
          <a:bodyPr>
            <a:no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1800" dirty="0" smtClean="0">
                <a:effectLst/>
                <a:latin typeface="Times New Roman"/>
                <a:ea typeface="Times New Roman"/>
              </a:rPr>
              <a:t> </a:t>
            </a:r>
          </a:p>
          <a:p>
            <a:pPr marL="0" indent="0">
              <a:buNone/>
            </a:pPr>
            <a:r>
              <a:rPr lang="ru-RU" sz="1800" u="sng" dirty="0" smtClean="0">
                <a:effectLst/>
                <a:latin typeface="Times New Roman"/>
                <a:ea typeface="Times New Roman"/>
              </a:rPr>
              <a:t>Результаты опроса:</a:t>
            </a:r>
            <a:endParaRPr lang="ru-RU" sz="18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1800" b="1" dirty="0" smtClean="0">
                <a:effectLst/>
                <a:latin typeface="Times New Roman"/>
                <a:ea typeface="Times New Roman"/>
              </a:rPr>
              <a:t>1. Что ты любишь читать?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а) стихотворения – 4 чел.</a:t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б) сказки – 19 чел.                                                                                                                                                     в) рассказы – 6 чел.                                                                                                                                                   г) басни  - 4 чел                                                                                                                                                       д) повести -3 чел.</a:t>
            </a:r>
          </a:p>
          <a:p>
            <a:pPr marL="0" indent="0">
              <a:buNone/>
            </a:pPr>
            <a:r>
              <a:rPr lang="ru-RU" sz="1800" b="1" dirty="0" smtClean="0">
                <a:effectLst/>
                <a:latin typeface="Times New Roman"/>
                <a:ea typeface="Times New Roman"/>
              </a:rPr>
              <a:t>2. Как часто ты читаешь сказки?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а) часто – 16 чел.</a:t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б) редко – 5 чел.</a:t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в) никогда -1 чел</a:t>
            </a:r>
          </a:p>
          <a:p>
            <a:pPr marL="0" indent="0">
              <a:buNone/>
            </a:pPr>
            <a:r>
              <a:rPr lang="ru-RU" sz="1800" b="1" dirty="0" smtClean="0">
                <a:effectLst/>
                <a:latin typeface="Times New Roman"/>
                <a:ea typeface="Times New Roman"/>
              </a:rPr>
              <a:t>3. Какие русские народные сказки о собаках ты знаешь?</a:t>
            </a:r>
            <a:r>
              <a:rPr lang="ru-RU" sz="1800" dirty="0" smtClean="0">
                <a:effectLst/>
                <a:latin typeface="Times New Roman"/>
                <a:ea typeface="Times New Roman"/>
              </a:rPr>
              <a:t/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20 человек назвали русские народные сказки о собаках;</a:t>
            </a:r>
            <a:br>
              <a:rPr lang="ru-RU" sz="1800" dirty="0" smtClean="0">
                <a:effectLst/>
                <a:latin typeface="Times New Roman"/>
                <a:ea typeface="Times New Roman"/>
              </a:rPr>
            </a:br>
            <a:r>
              <a:rPr lang="ru-RU" sz="1800" dirty="0" smtClean="0">
                <a:effectLst/>
                <a:latin typeface="Times New Roman"/>
                <a:ea typeface="Times New Roman"/>
              </a:rPr>
              <a:t>2 человека не назвали русские народные сказки о собаках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054250"/>
          </a:xfrm>
        </p:spPr>
        <p:txBody>
          <a:bodyPr/>
          <a:lstStyle/>
          <a:p>
            <a:r>
              <a:rPr lang="ru-RU" sz="4000" b="1" i="1" dirty="0">
                <a:latin typeface="Arial"/>
              </a:rPr>
              <a:t>Практическая часть</a:t>
            </a:r>
            <a:br>
              <a:rPr lang="ru-RU" sz="4000" b="1" i="1" dirty="0">
                <a:latin typeface="Arial"/>
              </a:rPr>
            </a:br>
            <a:r>
              <a:rPr lang="ru-RU" sz="2400" dirty="0">
                <a:ea typeface="Times New Roman"/>
              </a:rPr>
              <a:t>В ходе работы над данной </a:t>
            </a:r>
            <a:r>
              <a:rPr lang="ru-RU" sz="2400" dirty="0" smtClean="0">
                <a:ea typeface="Times New Roman"/>
              </a:rPr>
              <a:t>темой </a:t>
            </a:r>
            <a:r>
              <a:rPr lang="ru-RU" sz="2400" dirty="0">
                <a:ea typeface="Times New Roman"/>
              </a:rPr>
              <a:t>было  проведено анкетирование обучающихся 3 «А» класса. </a:t>
            </a:r>
            <a:r>
              <a:rPr lang="ru-RU" sz="2400" dirty="0" smtClean="0">
                <a:ea typeface="Times New Roman"/>
              </a:rPr>
              <a:t/>
            </a:r>
            <a:br>
              <a:rPr lang="ru-RU" sz="2400" dirty="0" smtClean="0">
                <a:ea typeface="Times New Roman"/>
              </a:rPr>
            </a:br>
            <a:r>
              <a:rPr lang="ru-RU" sz="2400" dirty="0" smtClean="0">
                <a:ea typeface="Times New Roman"/>
              </a:rPr>
              <a:t>Всего </a:t>
            </a:r>
            <a:r>
              <a:rPr lang="ru-RU" sz="2400" dirty="0">
                <a:ea typeface="Times New Roman"/>
              </a:rPr>
              <a:t>в анкетировании приняло участие 22 человека.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59" b="95390" l="0" r="897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591072"/>
            <a:ext cx="2677723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9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2896"/>
            <a:ext cx="2345256" cy="314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14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60033" y="2348880"/>
            <a:ext cx="4283968" cy="3877815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5. Согласен, ли ты с утверждением, </a:t>
            </a:r>
          </a:p>
          <a:p>
            <a:pPr marL="0" indent="0">
              <a:spcAft>
                <a:spcPts val="0"/>
              </a:spcAft>
              <a:buNone/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что собака- друг человека?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r>
              <a:rPr lang="ru-RU" sz="2000" b="0" dirty="0" smtClean="0">
                <a:effectLst/>
                <a:latin typeface="Times New Roman"/>
                <a:ea typeface="Times New Roman"/>
              </a:rPr>
              <a:t>Да- 21 чел.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r>
              <a:rPr lang="ru-RU" sz="2000" b="0" dirty="0" smtClean="0">
                <a:effectLst/>
                <a:latin typeface="Times New Roman"/>
                <a:ea typeface="Times New Roman"/>
              </a:rPr>
              <a:t>Нет- 1чел.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sz="2000" b="1" dirty="0" smtClean="0">
              <a:effectLst/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6. Хотел бы ты больше узнать </a:t>
            </a:r>
          </a:p>
          <a:p>
            <a:pPr marL="0" indent="0">
              <a:buNone/>
            </a:pPr>
            <a:r>
              <a:rPr lang="ru-RU" sz="2000" b="1" dirty="0" smtClean="0">
                <a:effectLst/>
                <a:latin typeface="Times New Roman"/>
                <a:ea typeface="Times New Roman"/>
              </a:rPr>
              <a:t>об образе собаки в сказках?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r>
              <a:rPr lang="ru-RU" sz="2000" b="0" dirty="0" smtClean="0">
                <a:effectLst/>
                <a:latin typeface="Times New Roman"/>
                <a:ea typeface="Times New Roman"/>
              </a:rPr>
              <a:t>Да- 18 чел.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r>
              <a:rPr lang="ru-RU" sz="2000" b="0" dirty="0" smtClean="0">
                <a:effectLst/>
                <a:latin typeface="Times New Roman"/>
                <a:ea typeface="Times New Roman"/>
              </a:rPr>
              <a:t>Нет-4 чел.</a:t>
            </a:r>
            <a:endParaRPr lang="ru-RU" sz="2000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8928992" cy="1054250"/>
          </a:xfrm>
        </p:spPr>
        <p:txBody>
          <a:bodyPr/>
          <a:lstStyle/>
          <a:p>
            <a:r>
              <a:rPr lang="ru-RU" sz="4000" b="1" i="1" dirty="0">
                <a:latin typeface="Arial"/>
              </a:rPr>
              <a:t>Практическая часть</a:t>
            </a:r>
            <a:br>
              <a:rPr lang="ru-RU" sz="4000" b="1" i="1" dirty="0">
                <a:latin typeface="Arial"/>
              </a:rPr>
            </a:br>
            <a:r>
              <a:rPr lang="ru-RU" sz="2800" dirty="0">
                <a:ea typeface="Times New Roman"/>
              </a:rPr>
              <a:t>В ходе работы над данной </a:t>
            </a:r>
            <a:r>
              <a:rPr lang="ru-RU" sz="2800" dirty="0" smtClean="0">
                <a:ea typeface="Times New Roman"/>
              </a:rPr>
              <a:t>темой было проведено </a:t>
            </a:r>
            <a:r>
              <a:rPr lang="ru-RU" sz="2800" dirty="0">
                <a:ea typeface="Times New Roman"/>
              </a:rPr>
              <a:t>анкетирование обучающихся 3 «А» класса</a:t>
            </a:r>
            <a:r>
              <a:rPr lang="ru-RU" sz="2800" dirty="0" smtClean="0">
                <a:ea typeface="Times New Roman"/>
              </a:rPr>
              <a:t>.</a:t>
            </a:r>
            <a:br>
              <a:rPr lang="ru-RU" sz="2800" dirty="0" smtClean="0">
                <a:ea typeface="Times New Roman"/>
              </a:rPr>
            </a:br>
            <a:r>
              <a:rPr lang="ru-RU" sz="2800" dirty="0" smtClean="0">
                <a:ea typeface="Times New Roman"/>
              </a:rPr>
              <a:t> </a:t>
            </a:r>
            <a:r>
              <a:rPr lang="ru-RU" sz="2800" dirty="0">
                <a:ea typeface="Times New Roman"/>
              </a:rPr>
              <a:t>Всего в анкетировании приняло участие 22 человека. </a:t>
            </a:r>
            <a:endParaRPr lang="ru-RU" dirty="0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79884"/>
              </p:ext>
            </p:extLst>
          </p:nvPr>
        </p:nvGraphicFramePr>
        <p:xfrm>
          <a:off x="107504" y="2204864"/>
          <a:ext cx="5094312" cy="4035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6855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5060" y="2114987"/>
            <a:ext cx="4392488" cy="4338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Проведенное исследование подтвердило гипотезу о том, что в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русском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фольклоре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собака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всегда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положительный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персонаж, нередко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спасающий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герою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effectLst/>
                <a:latin typeface="Times New Roman"/>
                <a:ea typeface="Times New Roman"/>
              </a:rPr>
              <a:t>жизнь</a:t>
            </a:r>
            <a:r>
              <a:rPr lang="ru-RU" sz="2800" dirty="0" smtClean="0">
                <a:effectLst/>
                <a:latin typeface="Times New Roman"/>
                <a:ea typeface="Times New Roman"/>
              </a:rPr>
              <a:t>. </a:t>
            </a:r>
          </a:p>
          <a:p>
            <a:pPr marL="0" indent="0">
              <a:buNone/>
            </a:pPr>
            <a:endParaRPr lang="ru-RU" sz="2800" dirty="0" smtClean="0">
              <a:effectLst/>
              <a:latin typeface="Times New Roman"/>
              <a:ea typeface="Times New Roman"/>
            </a:endParaRPr>
          </a:p>
          <a:p>
            <a:pPr marL="0" indent="0" algn="ctr">
              <a:buNone/>
            </a:pPr>
            <a:r>
              <a:rPr lang="ru-RU" sz="2800" dirty="0" smtClean="0">
                <a:effectLst/>
                <a:latin typeface="Times New Roman"/>
                <a:ea typeface="Times New Roman"/>
              </a:rPr>
              <a:t>Образ собаки  часто встречается в русских сказках.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756263" cy="1054250"/>
          </a:xfrm>
        </p:spPr>
        <p:txBody>
          <a:bodyPr/>
          <a:lstStyle/>
          <a:p>
            <a:r>
              <a:rPr lang="ru-RU" dirty="0">
                <a:ea typeface="Times New Roman"/>
              </a:rPr>
              <a:t>Главная героиня </a:t>
            </a:r>
            <a:r>
              <a:rPr lang="ru-RU" dirty="0" smtClean="0">
                <a:ea typeface="Times New Roman"/>
              </a:rPr>
              <a:t>русских народных сказок </a:t>
            </a:r>
            <a:r>
              <a:rPr lang="ru-RU" dirty="0">
                <a:ea typeface="Times New Roman"/>
              </a:rPr>
              <a:t>− собака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" y="2148911"/>
            <a:ext cx="4690864" cy="46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2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2248347"/>
            <a:ext cx="8856984" cy="110864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Читайте, узнавайте больше, становитесь добрее и лучше вместе со своими любимыми героями книг</a:t>
            </a:r>
            <a:r>
              <a:rPr lang="ru-RU" b="1" i="1" dirty="0" smtClean="0"/>
              <a:t>!</a:t>
            </a:r>
            <a:endParaRPr lang="ru-RU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ea typeface="Times New Roman"/>
              </a:rPr>
              <a:t>Главная героиня </a:t>
            </a:r>
            <a:r>
              <a:rPr lang="ru-RU" dirty="0" smtClean="0">
                <a:ea typeface="Times New Roman"/>
              </a:rPr>
              <a:t>русских народных сказок </a:t>
            </a:r>
            <a:r>
              <a:rPr lang="ru-RU" dirty="0">
                <a:ea typeface="Times New Roman"/>
              </a:rPr>
              <a:t>− собака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6191045"/>
            <a:ext cx="4361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Благодарим за внимание!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44" l="82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014575"/>
            <a:ext cx="6156176" cy="31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48</TotalTime>
  <Words>339</Words>
  <Application>Microsoft Office PowerPoint</Application>
  <PresentationFormat>Экран (4:3)</PresentationFormat>
  <Paragraphs>60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Главная героиня русских народных сказок − собака </vt:lpstr>
      <vt:lpstr>Главная героиня русских народных сказок − собака</vt:lpstr>
      <vt:lpstr>Главная героиня русских народных сказок − собака</vt:lpstr>
      <vt:lpstr>Образ собаки в русских народных сказках </vt:lpstr>
      <vt:lpstr>Практическая часть В ходе работы над данной темой было  проведено анкетирование обучающихся 3 «А» класса.  Всего в анкетировании приняло участие 22 человека. </vt:lpstr>
      <vt:lpstr>Практическая часть В ходе работы над данной темой было проведено анкетирование обучающихся 3 «А» класса.  Всего в анкетировании приняло участие 22 человека. </vt:lpstr>
      <vt:lpstr>Главная героиня русских народных сказок − собака</vt:lpstr>
      <vt:lpstr>Главная героиня русских народных сказок − собака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Главная героиня русской народной сказки − собака</dc:title>
  <dc:creator>user</dc:creator>
  <cp:lastModifiedBy>user</cp:lastModifiedBy>
  <cp:revision>6</cp:revision>
  <dcterms:created xsi:type="dcterms:W3CDTF">2022-03-08T17:20:31Z</dcterms:created>
  <dcterms:modified xsi:type="dcterms:W3CDTF">2022-03-10T18:48:55Z</dcterms:modified>
</cp:coreProperties>
</file>