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4" r:id="rId3"/>
    <p:sldId id="287" r:id="rId4"/>
    <p:sldId id="259" r:id="rId5"/>
    <p:sldId id="270" r:id="rId6"/>
    <p:sldId id="282" r:id="rId7"/>
    <p:sldId id="275" r:id="rId8"/>
    <p:sldId id="281" r:id="rId9"/>
    <p:sldId id="273" r:id="rId10"/>
    <p:sldId id="264" r:id="rId11"/>
    <p:sldId id="276" r:id="rId12"/>
    <p:sldId id="262" r:id="rId13"/>
    <p:sldId id="279" r:id="rId14"/>
    <p:sldId id="277" r:id="rId15"/>
    <p:sldId id="271" r:id="rId16"/>
    <p:sldId id="286" r:id="rId17"/>
    <p:sldId id="26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6DD"/>
    <a:srgbClr val="E6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713" autoAdjust="0"/>
  </p:normalViewPr>
  <p:slideViewPr>
    <p:cSldViewPr snapToGrid="0">
      <p:cViewPr varScale="1">
        <p:scale>
          <a:sx n="106" d="100"/>
          <a:sy n="106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7568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722537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13639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95604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416013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47254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71350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60656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04860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76918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5978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663F9-06BD-4FD6-B7CD-E1BF070BA068}" type="datetimeFigureOut">
              <a:rPr lang="ru-RU" smtClean="0"/>
              <a:pPr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E2D39-EBAF-4942-9287-73617B6F36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578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hram-tihonitskiy.ru/2118" TargetMode="External"/><Relationship Id="rId3" Type="http://schemas.openxmlformats.org/officeDocument/2006/relationships/hyperlink" Target="https://saritkin.livejournal.com33247/" TargetMode="External"/><Relationship Id="rId7" Type="http://schemas.openxmlformats.org/officeDocument/2006/relationships/hyperlink" Target="https://otari.mirtesen.ru/blog/43270540328/Prepodobnyie-Kirill-i-Mariya-Radonezhski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ru/pin/492651646730721098/" TargetMode="External"/><Relationship Id="rId5" Type="http://schemas.openxmlformats.org/officeDocument/2006/relationships/hyperlink" Target="https://yandex.ru/images/search?text=&#1077;&#1092;&#1086;&#1096;&#1082;&#1080;&#1085;%20&amp;lr=103816" TargetMode="External"/><Relationship Id="rId4" Type="http://schemas.openxmlformats.org/officeDocument/2006/relationships/hyperlink" Target="https://stsl.ru/news/all/obraz-prepodobnogo-sergiya-radonezhskogo-v-tvorchestve-m-n-nesterova-opisanie-triptikha-trudy-prepod" TargetMode="External"/><Relationship Id="rId9" Type="http://schemas.openxmlformats.org/officeDocument/2006/relationships/hyperlink" Target="https://vk.com/wall-44031815_3451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2886" y="1045028"/>
            <a:ext cx="111966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Благочестивая семья. Родители и дети.</a:t>
            </a:r>
          </a:p>
          <a:p>
            <a:pPr algn="ctr"/>
            <a:endParaRPr lang="ru-RU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Вехи святого пути семьи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преподобных Кирилла и Марии Радонежских. </a:t>
            </a:r>
          </a:p>
          <a:p>
            <a:pPr algn="just"/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карта маршрута духовного краеведения, посвящённая святым покровителям семьи – благочестивым родителям Преподобного Сергия, святым Кириллу и Марии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5971" y="5542904"/>
            <a:ext cx="698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«КСОШ 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Малолетова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О.А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122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lum bright="-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011604" y="1313203"/>
            <a:ext cx="2922478" cy="3879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400" y="1422061"/>
            <a:ext cx="3113577" cy="366156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08507" y="6095128"/>
            <a:ext cx="72615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Слушайся отца твоего: он родил тебя; и не пренебрегай матери твоей, когда она и состарится. (Притч. 23:22).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9706" y="122896"/>
            <a:ext cx="83536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«Живы родители – почитай, померли – поминай</a:t>
            </a:r>
            <a:r>
              <a:rPr lang="ru-RU" sz="2800" b="1" dirty="0" smtClean="0">
                <a:solidFill>
                  <a:srgbClr val="C00000"/>
                </a:solidFill>
              </a:rPr>
              <a:t>!»</a:t>
            </a:r>
            <a:r>
              <a:rPr lang="ru-RU" sz="2400" dirty="0"/>
              <a:t> </a:t>
            </a:r>
            <a:endParaRPr lang="ru-RU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616283" y="17395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59917" y="805191"/>
            <a:ext cx="5358747" cy="51090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Преподобный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Сергий почитал своих родителей.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Спустя некоторое время после переезда в Радонеж, Варфоломей испросил у родителей благословения уйти в монастырь. Ещё будучи подростком, Варфоломей решил постричься в монахи. Но родители просили воздержаться до того момента, когда окончатся дни земной их жизни. Послушание родителям это тоже путь угождения Богу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Через несколько лет они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миром отошли ко Господу. Он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похоронил родителей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Хотьковском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Покровском монастыре 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почтил их память милостыней и 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молитвами.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Преподобный Сергий перед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смертью завещал — прежде, чем идти к нему, сначала в Хотькове помолиться об упокоении его родителей над их гробом. </a:t>
            </a:r>
            <a:endParaRPr lang="ru-RU" dirty="0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Посвятить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без остатка тем, кто нуждается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это пример самоотречения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смирения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851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59" y="5239765"/>
            <a:ext cx="230018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Варницы Ростов 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114230" y="1745185"/>
            <a:ext cx="968188" cy="11116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5873017" y="1279604"/>
            <a:ext cx="1064165" cy="2953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6176579" y="2404079"/>
            <a:ext cx="2291748" cy="5569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2632" y="319814"/>
            <a:ext cx="3137268" cy="194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8969910" y="2218100"/>
            <a:ext cx="142876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Хотьково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0344" y="2961051"/>
            <a:ext cx="3096019" cy="3032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8697" y="2375192"/>
            <a:ext cx="12144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Радонеж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5592592" y="6194238"/>
            <a:ext cx="207170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Гора </a:t>
            </a:r>
            <a:r>
              <a:rPr lang="ru-RU" sz="2000" dirty="0" err="1" smtClean="0">
                <a:latin typeface="Comic Sans MS" pitchFamily="66" charset="0"/>
              </a:rPr>
              <a:t>Маковец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36" name="Рисунок 35"/>
          <p:cNvPicPr/>
          <p:nvPr/>
        </p:nvPicPr>
        <p:blipFill rotWithShape="1">
          <a:blip r:embed="rId5" cstate="print"/>
          <a:srcRect l="15360" t="29515" r="38789" b="24159"/>
          <a:stretch/>
        </p:blipFill>
        <p:spPr bwMode="auto">
          <a:xfrm>
            <a:off x="2222292" y="219130"/>
            <a:ext cx="3510851" cy="2163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6814" y="2938316"/>
            <a:ext cx="2927076" cy="212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8571266" y="2938316"/>
            <a:ext cx="2768092" cy="2031325"/>
          </a:xfrm>
          <a:prstGeom prst="rect">
            <a:avLst/>
          </a:prstGeom>
          <a:solidFill>
            <a:srgbClr val="FFF6DD"/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Похоронив родителей, братья Варфоломей и Стефан в поиске особого подвига молитвы решают уйти в непроходимые леса Радонежа. </a:t>
            </a:r>
          </a:p>
        </p:txBody>
      </p:sp>
    </p:spTree>
    <p:extLst>
      <p:ext uri="{BB962C8B-B14F-4D97-AF65-F5344CB8AC3E}">
        <p14:creationId xmlns:p14="http://schemas.microsoft.com/office/powerpoint/2010/main" xmlns="" val="3235450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157" y="1443958"/>
            <a:ext cx="6664456" cy="446518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321841" y="5846390"/>
            <a:ext cx="264373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Шевцов Ю. «Безмолвие»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82412" y="285498"/>
            <a:ext cx="402793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E60000"/>
                </a:solidFill>
              </a:rPr>
              <a:t>«Жить – Богу служить»</a:t>
            </a:r>
            <a:r>
              <a:rPr lang="ru-RU" sz="2400" dirty="0"/>
              <a:t> </a:t>
            </a:r>
            <a:endParaRPr lang="ru-RU" sz="2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69386" y="1229742"/>
            <a:ext cx="4487672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верстах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десяти от Хотькова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выбрали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берегу реки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Кончуры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небольшую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возвышенность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форме маковки (потому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названа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горка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Маковцем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основали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пустынь, построили небольшую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церковь.     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Варфоломей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попросил старшего брата решить, во имя кого освятить построенную церковь, какой будет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престольный праздник. И тут Стефан напомнил ему слова святого старца, много лет назад предрекшего Кириллу и Марии: "Ваш отрок создаст некогда обитель Святой Троицы..."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вскоре Стефан, не в силах вынести все тяготы пустынного жития,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Москву, в Богоявленский монастырь. И Варфоломей остался один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287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0" y="919240"/>
            <a:ext cx="7362184" cy="3935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38383" y="919240"/>
            <a:ext cx="4593772" cy="594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Сергию вскоре стали приходить люди на пустынножительство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в детстве юноша получил православное воспитание – в послушании и труде. В этом была мудрость праведных родителей. Отец обучал детей мужским ремеслам: владеть топором и пилой, запрягать лошадей и пахать землю. Вместе с матерью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и Варфоломей работали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дому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печь хлеб, шить одежду.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обители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Сергий во всём подавал пример. Вместе со всеми принимал участие в строительстве келий другим братьям, заготавливал на всех дрова, пёк хлеб, готовил пищу, показывая пример трудолюбия и заботы о ближнем.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63830" y="134222"/>
            <a:ext cx="687104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E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 молитвою в устах, с работою в руках</a:t>
            </a:r>
            <a:r>
              <a:rPr lang="ru-RU" sz="2800" b="1" dirty="0" smtClean="0">
                <a:solidFill>
                  <a:srgbClr val="E6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dirty="0">
              <a:solidFill>
                <a:srgbClr val="E6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4185" y="4403251"/>
            <a:ext cx="3732817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Helvetica Neue"/>
              </a:rPr>
              <a:t>Нестеров М.Н</a:t>
            </a:r>
            <a:r>
              <a:rPr lang="ru-RU" sz="1200" i="1" dirty="0" smtClean="0">
                <a:solidFill>
                  <a:srgbClr val="333333"/>
                </a:solidFill>
                <a:latin typeface="Helvetica Neue"/>
              </a:rPr>
              <a:t>. </a:t>
            </a:r>
            <a:r>
              <a:rPr lang="ru-RU" sz="1200" b="1" i="1" dirty="0" smtClean="0">
                <a:solidFill>
                  <a:srgbClr val="C00000"/>
                </a:solidFill>
                <a:latin typeface="Helvetica Neue"/>
              </a:rPr>
              <a:t>«Труды преподобного Сергия»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908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644" y="2315347"/>
            <a:ext cx="230018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Варницы Ростов 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213939" y="916918"/>
            <a:ext cx="963381" cy="59293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3765" y="238833"/>
            <a:ext cx="3137268" cy="194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Прямая со стрелкой 8"/>
          <p:cNvCxnSpPr/>
          <p:nvPr/>
        </p:nvCxnSpPr>
        <p:spPr>
          <a:xfrm>
            <a:off x="7422349" y="996148"/>
            <a:ext cx="737672" cy="41418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34881" y="2187944"/>
            <a:ext cx="142876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Хотьково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9183525" y="5343299"/>
            <a:ext cx="207170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Гора </a:t>
            </a:r>
            <a:r>
              <a:rPr lang="ru-RU" sz="2000" dirty="0" err="1" smtClean="0">
                <a:latin typeface="Comic Sans MS" pitchFamily="66" charset="0"/>
              </a:rPr>
              <a:t>Маковец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1509738" y="2031177"/>
            <a:ext cx="274092" cy="11087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6" name="Рисунок 35"/>
          <p:cNvPicPr/>
          <p:nvPr/>
        </p:nvPicPr>
        <p:blipFill rotWithShape="1">
          <a:blip r:embed="rId4" cstate="print"/>
          <a:srcRect l="15360" t="29515" r="38789" b="24159"/>
          <a:stretch/>
        </p:blipFill>
        <p:spPr bwMode="auto">
          <a:xfrm>
            <a:off x="4211320" y="184979"/>
            <a:ext cx="3211030" cy="1970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 flipH="1">
            <a:off x="6826710" y="4274295"/>
            <a:ext cx="1946877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35726" y="1831122"/>
            <a:ext cx="12144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Радонеж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7922" y="323945"/>
            <a:ext cx="2613631" cy="1896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6977" y="3400814"/>
            <a:ext cx="3670110" cy="26276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88691" y="6108470"/>
            <a:ext cx="242889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Сергиев Посад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0272" y="2763471"/>
            <a:ext cx="2453369" cy="240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261262" y="2387999"/>
            <a:ext cx="3502913" cy="4252831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Благочестивые родители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Святого сына воспитали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теперь вы Небожители, 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Чего всем сердцем возжелали.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трудах вы жизнь свою прожили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Крест достойно донесли, 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восхождение совершили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Христу служили, чем могли.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ваш сын звездой сияет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Христа за вас благодарит, 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скорбях нам верно помогает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Лампадкой пред Христом горит!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Чебунин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913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Marker trans="100000" size="2"/>
                    </a14:imgEffect>
                  </a14:imgLayer>
                </a14:imgProps>
              </a:ext>
            </a:extLst>
          </a:blip>
          <a:srcRect/>
          <a:stretch>
            <a:fillRect r="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1998" y="462050"/>
            <a:ext cx="3352365" cy="5324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Преподобный Сергий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и его братья,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стал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достойным сыном своих благочестивых родителей. Святые Кирилл и Мария Радонежские заложили в его душу любовь к Богу, к родной земле, к труду, милосердию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Благодаря своим святым родителям,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прп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Сергий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был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чуток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роткими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тихими словами мог найти дорогу к сердцу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человека.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всём его существе заключалась огромная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людям.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642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67552" y="550928"/>
            <a:ext cx="6122894" cy="4124206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православные с благодарностью почитают это святое семейство – образец святости, христианского устроения семьи и благочестивого монашества.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Блаженств 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Христовых причастницы,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честнаго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супружества и попечения о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чадех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добрый образе,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праведнии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Кирилле и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Марие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, плод благочестия, Сергия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преподобнаго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, нам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явившии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, с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нимже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усердно молите Господа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низпослати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нам дух </a:t>
            </a:r>
            <a:r>
              <a:rPr lang="ru-RU" sz="2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любве</a:t>
            </a:r>
            <a:r>
              <a:rPr lang="ru-RU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и смиренномудрия, да в мире и единомыслии прославим </a:t>
            </a:r>
            <a:r>
              <a:rPr lang="ru-RU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Троицу.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1400" i="1" dirty="0">
                <a:latin typeface="Comic Sans MS" panose="030F0702030302020204" pitchFamily="66" charset="0"/>
              </a:rPr>
              <a:t>Тропарь преподобным</a:t>
            </a:r>
            <a:endParaRPr lang="ru-RU" sz="1400" dirty="0">
              <a:latin typeface="Comic Sans MS" panose="030F0702030302020204" pitchFamily="66" charset="0"/>
            </a:endParaRPr>
          </a:p>
          <a:p>
            <a:pPr algn="r"/>
            <a:r>
              <a:rPr lang="ru-RU" sz="1400" i="1" dirty="0">
                <a:latin typeface="Comic Sans MS" panose="030F0702030302020204" pitchFamily="66" charset="0"/>
              </a:rPr>
              <a:t> Кириллу и Марии Радонежским,</a:t>
            </a:r>
            <a:endParaRPr lang="ru-RU" sz="1400" dirty="0">
              <a:latin typeface="Comic Sans MS" panose="030F0702030302020204" pitchFamily="66" charset="0"/>
            </a:endParaRPr>
          </a:p>
          <a:p>
            <a:pPr algn="r"/>
            <a:r>
              <a:rPr lang="ru-RU" sz="1400" i="1" dirty="0">
                <a:latin typeface="Comic Sans MS" panose="030F0702030302020204" pitchFamily="66" charset="0"/>
              </a:rPr>
              <a:t>родителям преподобного Сергия Радонежского</a:t>
            </a:r>
            <a:endParaRPr lang="ru-RU" sz="1400" b="0" i="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530" y="318822"/>
            <a:ext cx="4751294" cy="5759247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33457" y="6117976"/>
            <a:ext cx="5382026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Икона преподобного Сергия и его родителей, преподобных Кирилла и Марии.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122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9017" y="1872734"/>
            <a:ext cx="104762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https</a:t>
            </a:r>
            <a:r>
              <a:rPr lang="en-US" u="sng" dirty="0" smtClean="0">
                <a:hlinkClick r:id="rId3"/>
              </a:rPr>
              <a:t>://</a:t>
            </a:r>
            <a:r>
              <a:rPr lang="ru-RU" u="sng" dirty="0" smtClean="0">
                <a:solidFill>
                  <a:srgbClr val="0070C0"/>
                </a:solidFill>
                <a:hlinkClick r:id="rId3"/>
              </a:rPr>
              <a:t>saritkin.livejournal.com33247</a:t>
            </a:r>
            <a:endParaRPr lang="ru-RU" u="sng" dirty="0" smtClean="0">
              <a:solidFill>
                <a:srgbClr val="0070C0"/>
              </a:solidFill>
            </a:endParaRPr>
          </a:p>
          <a:p>
            <a:r>
              <a:rPr lang="en-US" u="sng" dirty="0" smtClean="0">
                <a:hlinkClick r:id="rId4"/>
              </a:rPr>
              <a:t>https</a:t>
            </a:r>
            <a:r>
              <a:rPr lang="en-US" u="sng" dirty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stsl.ru/news/all/obraz-prepodobnogo-sergiya-radonezhskogo-v-tvorchestve-m-n-nesterova-opisanie-triptikha-trudy-prepod</a:t>
            </a:r>
            <a:endParaRPr lang="ru-RU" u="sng" dirty="0" smtClean="0"/>
          </a:p>
          <a:p>
            <a:r>
              <a:rPr lang="en-US" u="sng" dirty="0">
                <a:hlinkClick r:id="rId5"/>
              </a:rPr>
              <a:t>https://yandex.ru</a:t>
            </a:r>
            <a:r>
              <a:rPr lang="en-US" dirty="0">
                <a:hlinkClick r:id="rId5"/>
              </a:rPr>
              <a:t>/images/search?text=</a:t>
            </a:r>
            <a:r>
              <a:rPr lang="ru-RU" dirty="0">
                <a:hlinkClick r:id="rId5"/>
              </a:rPr>
              <a:t>ефошкин%20&amp;</a:t>
            </a:r>
            <a:r>
              <a:rPr lang="en-US" dirty="0" err="1" smtClean="0">
                <a:hlinkClick r:id="rId5"/>
              </a:rPr>
              <a:t>lr</a:t>
            </a:r>
            <a:r>
              <a:rPr lang="en-US" dirty="0" smtClean="0">
                <a:hlinkClick r:id="rId5"/>
              </a:rPr>
              <a:t>=103816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://www.pinterest.ru/pin/492651646730721098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otari.mirtesen.ru/blog/43270540328/Prepodobnyie-Kirill-i-Mariya-Radonezhskie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5543" y="3611887"/>
            <a:ext cx="5933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http://hram-tihonitskiy.ru/2118</a:t>
            </a:r>
            <a:endParaRPr lang="ru-RU" dirty="0" smtClean="0"/>
          </a:p>
          <a:p>
            <a:r>
              <a:rPr lang="ru-RU" u="sng" dirty="0">
                <a:hlinkClick r:id="rId9"/>
              </a:rPr>
              <a:t>https://vk.com/wall-44031815_34517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7541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i.pinimg.com/736x/52/f7/7e/52f77e39a5ab8e1f46e6a3c738a62d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1084" y="2212006"/>
            <a:ext cx="3342254" cy="442291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1257" y="87085"/>
            <a:ext cx="11800114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святых явила нам земля русская. Но родители преподобного Сергия Радонежского, святые преподобные Кирилл и Мария Радонежские — это особые святые для каждой семьи. Именно им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молятся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родители, чтобы воспитать своих детей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  и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благочестии.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2022 году исполняется 30 лет прославления и 685 лет преставления преподобных Кирилла и Марии.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Преподобные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 и Мария Радонежские в своём супружестве глубоко и искренне любили друг друга и поддерживали во всех делах. Будущие святые принадлежали к числу знати Ростовского княжества – боярин Кирилл был ближайшим советником Ростовских князей, а боярыня Мария в это время оставалась на хозяйстве, управляя обширным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поместьем. Кирилл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Мария были люди добрые и богоугодные. Праведность их была известна не одному Богу, но и людям.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195561" y="3137933"/>
            <a:ext cx="2754086" cy="286232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Святые родители воспитывали в своих детях такие добродетели, как:</a:t>
            </a:r>
            <a:endParaRPr lang="ru-RU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Любовь к Богу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Трудолюбие 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Усердие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Смирение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Послушание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Терпение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2" name="Рисунок 21" descr="http://www.pravoslavie.ru/sas/image/102275/227590.p.jpg?mtime=1454178025"/>
          <p:cNvPicPr/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739026" y="2277035"/>
            <a:ext cx="3277162" cy="42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9135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28" y="2816382"/>
            <a:ext cx="230018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Варницы. Ростов 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309384" y="1177286"/>
            <a:ext cx="963381" cy="59293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92877" y="2490521"/>
            <a:ext cx="12144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Радонеж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7927435" y="1266662"/>
            <a:ext cx="737672" cy="41418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73926" y="2713341"/>
            <a:ext cx="142876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Хотьково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509988" y="6141842"/>
            <a:ext cx="207170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Гора </a:t>
            </a:r>
            <a:r>
              <a:rPr lang="ru-RU" sz="2000" dirty="0" err="1" smtClean="0">
                <a:latin typeface="Comic Sans MS" pitchFamily="66" charset="0"/>
              </a:rPr>
              <a:t>Маковец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9896881" y="3336271"/>
            <a:ext cx="1134670" cy="125563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27586" y="6080287"/>
            <a:ext cx="242889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Сергиев Посад</a:t>
            </a:r>
            <a:endParaRPr lang="ru-RU" sz="2400" dirty="0">
              <a:latin typeface="Comic Sans MS" pitchFamily="66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5087767" y="4591902"/>
            <a:ext cx="1931753" cy="426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7017" y="541410"/>
            <a:ext cx="3137268" cy="194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4957" y="541410"/>
            <a:ext cx="2927076" cy="212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/>
          <p:cNvPicPr/>
          <p:nvPr/>
        </p:nvPicPr>
        <p:blipFill rotWithShape="1">
          <a:blip r:embed="rId5" cstate="print"/>
          <a:srcRect l="15360" t="29515" r="38789" b="24159"/>
          <a:stretch/>
        </p:blipFill>
        <p:spPr bwMode="auto">
          <a:xfrm>
            <a:off x="4344675" y="184979"/>
            <a:ext cx="3510851" cy="2163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2260" y="3498802"/>
            <a:ext cx="3439543" cy="2393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0767" y="3337212"/>
            <a:ext cx="2453369" cy="240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19135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43793" y="5810617"/>
            <a:ext cx="401549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Поклонный крест на месте встречи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Варфоломея с Ангелом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0346" y="124868"/>
            <a:ext cx="5445797" cy="3951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4775" y="4361571"/>
            <a:ext cx="555171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месте имения Кирилла и Марии под Ростовом теперь находится Троице-Сергиев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Варницкий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монастырь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8717" y="2535467"/>
            <a:ext cx="5319939" cy="4146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2458" y="4084235"/>
            <a:ext cx="1497440" cy="195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766489" y="124868"/>
            <a:ext cx="6175140" cy="2308324"/>
          </a:xfrm>
          <a:prstGeom prst="rect">
            <a:avLst/>
          </a:prstGeom>
          <a:solidFill>
            <a:srgbClr val="FFF6DD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XIII — начале XIV века недалеко от Ростова Великого, на берегу реки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Ишни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селении Варницы, находилось поместье знатных ростовских бояр Кирилла 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Марии, где родились их дети Стефан, Варфоломей, Пётр.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845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181107" y="1226256"/>
            <a:ext cx="3885387" cy="51695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569389" y="6252744"/>
            <a:ext cx="1299882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200" b="1" dirty="0" err="1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Ефошкин</a:t>
            </a:r>
            <a:r>
              <a:rPr lang="ru-RU" sz="1200" b="1" dirty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 Н.</a:t>
            </a:r>
            <a:endParaRPr lang="ru-RU" sz="1200" b="1" dirty="0">
              <a:ln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621" y="1184274"/>
            <a:ext cx="7997155" cy="5507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8895" indent="400685"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малых лет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Варфоломей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слышал в церкви и дома молитвы и псалмы и запоминал их. И вскоре боярыня Мария стала замечать, как не похож её Варфоломей на своих братьев и других детей. Он не любил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шумных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забав. 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искал уединения и мог часами сидеть где-нибудь в саду, погруженный в глубокую задумчивость.</a:t>
            </a:r>
          </a:p>
          <a:p>
            <a:pPr marL="48895" indent="400685" algn="just">
              <a:lnSpc>
                <a:spcPct val="115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заботились об обучении детей. Ростов был центром религиозной и культурной жизни Руси.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его братьями Стефаном и Петром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семилетнем возрасте Варфоломея отдали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учиться. Братья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учились успешно, но Варфоломей отставал в учении.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и усердно молился, прося Бога помочь ему научиться писать и читать, чтобы познать Священное писание.</a:t>
            </a:r>
          </a:p>
          <a:p>
            <a:pPr marL="48895" indent="40068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Варфоломей, когда искал по просьбе отца пропавших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лошадей,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лесу, под деревом увидел молящегося Ангела в образе схимника. Варфоломей поведал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старику, что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чение давалось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Мальчик рассказал, что усердно молился Господу и молил его помочь с наукой. Старик угостил мальчика просфорой и предрёк, что отныне тот будет знать грамоту намного лучше, нежели его сверстники и родные братья.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3629" y="210593"/>
            <a:ext cx="878221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«Смирение – Богу угождение, уму просвещение, душе спасение, дому благословение и людям утешение»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140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302239" y="1140024"/>
            <a:ext cx="3701141" cy="5609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6943" y="1413692"/>
            <a:ext cx="7609113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indent="450215"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Варфоломей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пригласил старца 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 (так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учили, строго внушая, помогать нуждающимся, не опускать случая позвать к себе путешествующего инока или иного усталого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странника).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поспешил со своим гостем к родителям, чтобы обрадовать их. Кирилл и Мария, узнав о чуде, стали восхвалять Господа. С тех пор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труда читал и понимал содержание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книг. Скоро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Варфоломей стал лучшим учеником в школе.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благодать разумения,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Сергий и сейчас помогает людям именно этим даром - постигать науки. Поэтому ему молятся в учении с просьбой дать память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5657" y="129838"/>
            <a:ext cx="876108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«Смирение – Богу угождение, уму просвещение, душе спасение, дому благословение и людям утешение»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24081" y="1730188"/>
            <a:ext cx="12963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200" b="1" dirty="0" err="1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Ефошкин</a:t>
            </a:r>
            <a:r>
              <a:rPr lang="ru-RU" sz="1200" b="1" dirty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С. Н</a:t>
            </a:r>
            <a:r>
              <a:rPr lang="ru-RU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n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962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028" y="2816382"/>
            <a:ext cx="230018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Варницы. Ростов 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433965" y="2227426"/>
            <a:ext cx="1093283" cy="5010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4957" y="541410"/>
            <a:ext cx="2927076" cy="212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/>
          <p:cNvPicPr/>
          <p:nvPr/>
        </p:nvPicPr>
        <p:blipFill rotWithShape="1">
          <a:blip r:embed="rId4" cstate="print"/>
          <a:srcRect l="15360" t="29515" r="38789" b="24159"/>
          <a:stretch/>
        </p:blipFill>
        <p:spPr bwMode="auto">
          <a:xfrm>
            <a:off x="4691742" y="1132113"/>
            <a:ext cx="5872999" cy="4245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60154" y="5543491"/>
            <a:ext cx="12144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Радонеж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31770" y="125809"/>
            <a:ext cx="6988629" cy="1200329"/>
          </a:xfrm>
          <a:prstGeom prst="rect">
            <a:avLst/>
          </a:prstGeom>
          <a:solidFill>
            <a:srgbClr val="FFF6DD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1328 года сильно обедневшая семья Варфоломея была вынуждена перебраться из родной ростовской земли в село затерявшееся в дремучих московских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лесах – Радонеж  и поселилась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близ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церкви Рождества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915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241" y="3685409"/>
            <a:ext cx="5872587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Святые Кирилл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Мария Радонежские воспитывали сыновей собственным примером. Сыновья видели неподдельную любовь и нежность в общении родителей, видели их почтение к Богу, наблюдали их трудолюбие, благотворительность и другие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добродетели. Родители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 приучали детей к посильному труду. Каждый из мальчиков умел ценить чужой труд, любил работать сам и владел целым рядом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ремёсел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9223" y="169254"/>
            <a:ext cx="889298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любовь, там и Бог, там тишь, да гладь,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Божья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благодать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3016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945" y="4949982"/>
            <a:ext cx="230018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Варницы Ростов 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110550" y="1335090"/>
            <a:ext cx="1585345" cy="132199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99555" y="657725"/>
            <a:ext cx="121444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Радонеж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615543" y="2416773"/>
            <a:ext cx="946815" cy="166537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0222" y="3012141"/>
            <a:ext cx="4451888" cy="2765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7381" y="2657081"/>
            <a:ext cx="2927076" cy="212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/>
          <p:cNvPicPr/>
          <p:nvPr/>
        </p:nvPicPr>
        <p:blipFill rotWithShape="1">
          <a:blip r:embed="rId5" cstate="print"/>
          <a:srcRect l="15360" t="29515" r="38789" b="24159"/>
          <a:stretch/>
        </p:blipFill>
        <p:spPr bwMode="auto">
          <a:xfrm>
            <a:off x="2763131" y="253407"/>
            <a:ext cx="3510851" cy="2163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696020" y="2937459"/>
            <a:ext cx="142876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Хотьково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1846" y="399834"/>
            <a:ext cx="5366657" cy="1870512"/>
          </a:xfrm>
          <a:prstGeom prst="rect">
            <a:avLst/>
          </a:prstGeom>
          <a:solidFill>
            <a:srgbClr val="FFF6DD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«Счастливы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родители, коих имена прославляются вечно в их детях и потомстве! Счастливы и дети, которые не только не посрамили, но и приумножили и возвеличили честь и благородство своих родителей и славных предков, ибо истинное благородство состоит в добродетели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450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1164</Words>
  <Application>Microsoft Office PowerPoint</Application>
  <PresentationFormat>Произвольный</PresentationFormat>
  <Paragraphs>89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СЕМЬЯ</dc:title>
  <dc:creator>ОЛЬГА</dc:creator>
  <cp:lastModifiedBy>User</cp:lastModifiedBy>
  <cp:revision>22</cp:revision>
  <dcterms:created xsi:type="dcterms:W3CDTF">2022-02-21T16:11:32Z</dcterms:created>
  <dcterms:modified xsi:type="dcterms:W3CDTF">2022-04-18T12:30:32Z</dcterms:modified>
</cp:coreProperties>
</file>