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77" r:id="rId5"/>
    <p:sldId id="278" r:id="rId6"/>
    <p:sldId id="279" r:id="rId7"/>
    <p:sldId id="280" r:id="rId8"/>
    <p:sldId id="274" r:id="rId9"/>
    <p:sldId id="267" r:id="rId10"/>
    <p:sldId id="266" r:id="rId11"/>
    <p:sldId id="268" r:id="rId12"/>
    <p:sldId id="264" r:id="rId13"/>
    <p:sldId id="269" r:id="rId14"/>
    <p:sldId id="270" r:id="rId15"/>
    <p:sldId id="271" r:id="rId16"/>
    <p:sldId id="265" r:id="rId17"/>
    <p:sldId id="272" r:id="rId18"/>
    <p:sldId id="273" r:id="rId19"/>
    <p:sldId id="285" r:id="rId20"/>
    <p:sldId id="281" r:id="rId21"/>
    <p:sldId id="284" r:id="rId22"/>
    <p:sldId id="283" r:id="rId23"/>
    <p:sldId id="282" r:id="rId24"/>
    <p:sldId id="261" r:id="rId25"/>
    <p:sldId id="260" r:id="rId26"/>
    <p:sldId id="25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E39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72" autoAdjust="0"/>
    <p:restoredTop sz="96357" autoAdjust="0"/>
  </p:normalViewPr>
  <p:slideViewPr>
    <p:cSldViewPr snapToGrid="0">
      <p:cViewPr>
        <p:scale>
          <a:sx n="35" d="100"/>
          <a:sy n="35" d="100"/>
        </p:scale>
        <p:origin x="-210" y="-7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15FF03-BCEA-45E0-A667-79729D450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985" y="1122363"/>
            <a:ext cx="7174030" cy="2387600"/>
          </a:xfrm>
        </p:spPr>
        <p:txBody>
          <a:bodyPr anchor="b">
            <a:normAutofit/>
          </a:bodyPr>
          <a:lstStyle>
            <a:lvl1pPr algn="ctr">
              <a:defRPr sz="8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06462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0C8543-2680-4A0F-8168-BA2441EE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0D0ED05-292B-4E89-B3F6-148C7034B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4575805-9E22-4FBD-8390-3E48D4BD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C588D6-170C-4A4D-8304-CC757A9F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655639-4D92-4E71-B0C4-B8BAC26F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423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010C0C3-B484-4839-A11D-93C27C451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2373A58-934D-4539-9D54-D71799ECF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34F137-DB30-4892-933B-A7C5D1A2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6555F4F-5FF8-4869-BEAE-99D93BDD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1209B06-96F5-4DE1-868A-3CB11C0A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529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044105-5F02-4786-A4B2-038B18B7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815" y="307691"/>
            <a:ext cx="9563500" cy="132556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498D564-ABC5-413A-AA9B-A123CFD8C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814" y="1825625"/>
            <a:ext cx="95635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34619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F0DE77-CE0D-41BF-ABBD-AA3D828F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6F4DEF-6D72-4443-AB55-2977A8866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549BFD-4AA5-40EB-BAF2-28A4ED32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D20588-4992-4164-AA0A-F1F10FD0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4FC72B9-9E56-491D-8931-2CA2FCF0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222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D767FD-7A19-416E-8472-94D97209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12ED9C-E00B-436D-AFAE-66CF3BF65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193EDC9-B451-4AA9-BF26-C12A512C0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C38E601-1C1F-46A0-9F27-A0F5C9A9C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C7E655F-1B05-4A76-9FD3-F47B297E1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C59130A-B1FA-4D7E-856A-03C091A5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747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5AF7FD-582B-4A9B-B35E-D7C9FA7D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B992428-1BDB-4ED6-B374-164142533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F1466F2-3210-4331-A2FD-4A3561FD7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F5A6B9D-C17F-4AD4-A987-EDAC00A5F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E962D5F-4C4F-431D-9D1B-AFF5AFD47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C8E2566-0B36-466B-8A5A-D2CFDC3A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10A3A2F-644E-4778-927F-B37019CC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4EFBD8D-6D8F-4C14-9CAD-CE9302F4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492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38E23B-D123-4AD5-9349-CBE5C8EF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6E88B59-E25A-4A43-B695-6E449BF96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7BC62F1-9F90-4362-94C4-89594521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86F4C20-4C46-4293-99B0-231BED3D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051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A184BCB-A41E-440D-B90F-B4899005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A94E01A-B76E-445D-AF1C-526EF1B0B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7C36F9-91D2-49E6-BC02-C3493EB0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575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D86050-1AF3-4CC9-A846-4FC96E91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689F501-E396-4D9C-95AE-DBD728B21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A42B8DB-AC9C-40B3-A34C-6822D62F6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BC70F4-2955-4D52-B0EF-8A4C44F6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78A8FB7-F608-4E6B-97AB-CEBA5FBA1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D5B2FCD-9C4F-42A5-9074-36B2517F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61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27B312-04DE-4396-9F72-9A2D6EAE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6747CAC-C9B2-4C17-B1BF-F6D7ADA83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272629D-EDC3-4F60-989B-725FD817B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FA7DB22-80D3-4FCB-B068-A4F1ABD8B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4C12-28B5-4119-8AF1-C88EB1A6332B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7BC15FD-55C6-4389-9541-86B7FC33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B634146-9573-41AB-82C2-5DFD8F26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177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7D5B80-23A2-4D8C-A930-044068DDF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18C7B51-45B3-4A75-91F7-0DF561E26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3A2182A-9300-4CCE-B438-13474E29C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64C12-28B5-4119-8AF1-C88EB1A6332B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202D2A4-A61E-4F3E-B6CE-D3C549AE2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BEB5A7-1733-4B89-B46E-F200FEA01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CAA88-3CCA-4DDD-9BC3-CADB968CD49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="" xmlns:a16="http://schemas.microsoft.com/office/drawing/2014/main" id="{5BCC7B23-E956-46E3-98E1-39BBEF2F93E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027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5.svg"/><Relationship Id="rId4" Type="http://schemas.openxmlformats.org/officeDocument/2006/relationships/image" Target="../media/image33.png"/><Relationship Id="rId9" Type="http://schemas.openxmlformats.org/officeDocument/2006/relationships/image" Target="../media/image1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7" Type="http://schemas.openxmlformats.org/officeDocument/2006/relationships/hyperlink" Target="https://k02ui.mob-edu.ru/ui/" TargetMode="External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tform.examen-media.ru/dec/107a97f579237be3f5b0ad47edde68ed-59085" TargetMode="External"/><Relationship Id="rId5" Type="http://schemas.openxmlformats.org/officeDocument/2006/relationships/hyperlink" Target="https://resh.edu.ru/subject/lesson/5220/conspect/131917/" TargetMode="External"/><Relationship Id="rId4" Type="http://schemas.openxmlformats.org/officeDocument/2006/relationships/hyperlink" Target="http://www.flaticon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form.examen-media.ru/dec/107a97f579237be3f5b0ad47edde68ed-59085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hijos.ru/wp-content/uploads/2012/12/number10_2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hijos.ru/wp-content/uploads/2012/12/number10_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hijos.ru/wp-content/uploads/2012/12/petr_pervi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F2E5BD-DF81-41B1-A76E-2F640377BB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математики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30287" y="4891314"/>
            <a:ext cx="7053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Быргазова</a:t>
            </a:r>
            <a:r>
              <a:rPr lang="ru-RU" dirty="0" smtClean="0"/>
              <a:t> Татьяна Николаевна, учитель начальных классов МКОУ СОШ №2 г.Тайшета.</a:t>
            </a:r>
          </a:p>
          <a:p>
            <a:r>
              <a:rPr lang="ru-RU" dirty="0" smtClean="0"/>
              <a:t>Ноябрь, 2022г.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2208968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Рассмотрите рисунок.</a:t>
            </a:r>
            <a:endParaRPr lang="ru-RU" dirty="0"/>
          </a:p>
        </p:txBody>
      </p:sp>
      <p:pic>
        <p:nvPicPr>
          <p:cNvPr id="4" name="Содержимое 3" descr="https://resh.edu.ru/uploads/lesson_extract/5220/20190401112647/OEBPS/objects/c_math_1_40_1/dcc6e81e-9959-400d-b331-ebcd21882dbc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81257" y="972458"/>
            <a:ext cx="3672114" cy="566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resh.edu.ru/uploads/lesson_extract/5220/20190401112647/OEBPS/objects/c_math_1_40_1/7ae2d5ce-02c5-4238-a4cb-2862fcb1a065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240" y="928915"/>
            <a:ext cx="4047218" cy="571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55CCC6-304A-4B2C-BBAC-3ED8FA6B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0C2F95-0C6B-4260-86BD-D3E2916E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884" y="783772"/>
            <a:ext cx="2946401" cy="5384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4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4800" dirty="0" smtClean="0">
                <a:solidFill>
                  <a:schemeClr val="tx2"/>
                </a:solidFill>
              </a:rPr>
              <a:t> 10 = 8 + 2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tx2"/>
                </a:solidFill>
              </a:rPr>
              <a:t> 10 – 8 = 2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93B72F31-492C-4E78-8D2E-206217991318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pic>
        <p:nvPicPr>
          <p:cNvPr id="7170" name="Picture 2" descr="https://resh.edu.ru/uploads/lesson_extract/5220/20190401112647/OEBPS/objects/c_math_1_40_1/dd861702-ecf5-4337-8e25-40eb4b855e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8972" y="740228"/>
            <a:ext cx="4499429" cy="5428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72189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55CCC6-304A-4B2C-BBAC-3ED8FA6B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0C2F95-0C6B-4260-86BD-D3E2916E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884" y="754743"/>
            <a:ext cx="2946401" cy="5384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4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4800" dirty="0" smtClean="0">
                <a:solidFill>
                  <a:schemeClr val="tx2"/>
                </a:solidFill>
              </a:rPr>
              <a:t> 10 = 7 + 3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tx2"/>
                </a:solidFill>
              </a:rPr>
              <a:t> 10 – 7 = 3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93B72F31-492C-4E78-8D2E-206217991318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pic>
        <p:nvPicPr>
          <p:cNvPr id="7170" name="Picture 2" descr="https://resh.edu.ru/uploads/lesson_extract/5220/20190401112647/OEBPS/objects/c_math_1_40_1/dd861702-ecf5-4337-8e25-40eb4b855e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8972" y="740228"/>
            <a:ext cx="4499429" cy="5428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72189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55CCC6-304A-4B2C-BBAC-3ED8FA6B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0C2F95-0C6B-4260-86BD-D3E2916E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884" y="754743"/>
            <a:ext cx="2946401" cy="5384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4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4800" dirty="0" smtClean="0">
                <a:solidFill>
                  <a:schemeClr val="tx2"/>
                </a:solidFill>
              </a:rPr>
              <a:t> 10 = 6 + 4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tx2"/>
                </a:solidFill>
              </a:rPr>
              <a:t> 10 – 6 = 4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93B72F31-492C-4E78-8D2E-206217991318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pic>
        <p:nvPicPr>
          <p:cNvPr id="7170" name="Picture 2" descr="https://resh.edu.ru/uploads/lesson_extract/5220/20190401112647/OEBPS/objects/c_math_1_40_1/dd861702-ecf5-4337-8e25-40eb4b855e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8972" y="740228"/>
            <a:ext cx="4499429" cy="5428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72189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55CCC6-304A-4B2C-BBAC-3ED8FA6B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0C2F95-0C6B-4260-86BD-D3E2916E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884" y="754743"/>
            <a:ext cx="2946401" cy="5384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4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4800" dirty="0" smtClean="0">
                <a:solidFill>
                  <a:schemeClr val="tx2"/>
                </a:solidFill>
              </a:rPr>
              <a:t> 10 = 5 + 5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tx2"/>
                </a:solidFill>
              </a:rPr>
              <a:t> 10 – 5 = 5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93B72F31-492C-4E78-8D2E-206217991318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pic>
        <p:nvPicPr>
          <p:cNvPr id="7170" name="Picture 2" descr="https://resh.edu.ru/uploads/lesson_extract/5220/20190401112647/OEBPS/objects/c_math_1_40_1/dd861702-ecf5-4337-8e25-40eb4b855e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8972" y="740228"/>
            <a:ext cx="4499429" cy="5428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72189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55CCC6-304A-4B2C-BBAC-3ED8FA6B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Рассмотрите равенства, которые у нас получились.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0C2F95-0C6B-4260-86BD-D3E2916E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884" y="754743"/>
            <a:ext cx="2946401" cy="5384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4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4800" dirty="0" smtClean="0">
                <a:solidFill>
                  <a:schemeClr val="tx2"/>
                </a:solidFill>
              </a:rPr>
              <a:t> 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93B72F31-492C-4E78-8D2E-206217991318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pic>
        <p:nvPicPr>
          <p:cNvPr id="1026" name="Picture 2" descr="https://resh.edu.ru/uploads/lesson_extract/5220/20190401112647/OEBPS/objects/c_math_1_40_1/ff92a707-4bb1-4648-b4eb-5a4e2ad5649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143" y="1538514"/>
            <a:ext cx="11146971" cy="5109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72189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5A8845-72B0-4405-BAF2-210133E99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Рассмотрите иллюстрацию.</a:t>
            </a:r>
            <a:endParaRPr lang="ru-RU" sz="4800" dirty="0"/>
          </a:p>
        </p:txBody>
      </p:sp>
      <p:pic>
        <p:nvPicPr>
          <p:cNvPr id="6" name="Содержимое 5" descr="https://resh.edu.ru/uploads/lesson_extract/5220/20190401112647/OEBPS/objects/c_math_1_40_1/aaa66d34-0f26-415a-bc57-c034f908b949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4857" y="1770743"/>
            <a:ext cx="4644572" cy="409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resh.edu.ru/uploads/lesson_extract/5220/20190401112647/OEBPS/objects/c_math_1_40_1/31c52111-8fb8-453d-972f-44d34ac14a3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3257" y="1915885"/>
            <a:ext cx="4267199" cy="3730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716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5A8845-72B0-4405-BAF2-210133E99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Рассмотрите иллюстрацию.</a:t>
            </a:r>
            <a:endParaRPr lang="ru-RU" sz="48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24643C-0D05-46B8-A0CF-3A19926764FD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4173" y="1640115"/>
          <a:ext cx="11742055" cy="3875313"/>
        </p:xfrm>
        <a:graphic>
          <a:graphicData uri="http://schemas.openxmlformats.org/drawingml/2006/table">
            <a:tbl>
              <a:tblPr/>
              <a:tblGrid>
                <a:gridCol w="1490569"/>
                <a:gridCol w="3589541"/>
                <a:gridCol w="1505782"/>
                <a:gridCol w="1095115"/>
                <a:gridCol w="1262424"/>
                <a:gridCol w="441087"/>
                <a:gridCol w="410668"/>
                <a:gridCol w="380248"/>
                <a:gridCol w="365038"/>
                <a:gridCol w="395458"/>
                <a:gridCol w="410668"/>
                <a:gridCol w="395457"/>
              </a:tblGrid>
              <a:tr h="2331418">
                <a:tc rowSpan="2"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32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3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32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32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32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8677" name="Picture 5" descr="https://resh.edu.ru/uploads/lesson_extract/5220/20190401112647/OEBPS/objects/c_math_1_40_1/aaa66d34-0f26-415a-bc57-c034f908b94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286" y="2007768"/>
            <a:ext cx="3294743" cy="3253814"/>
          </a:xfrm>
          <a:prstGeom prst="rect">
            <a:avLst/>
          </a:prstGeom>
          <a:noFill/>
        </p:spPr>
      </p:pic>
      <p:pic>
        <p:nvPicPr>
          <p:cNvPr id="28675" name="Рисунок 83" descr="https://resh.edu.ru/uploads/lesson_extract/5220/20190401112647/OEBPS/objects/c_math_1_40_1/f6bae5a5-5e14-44ef-93dc-255b41916bb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3942" y="2082799"/>
            <a:ext cx="3077029" cy="3178628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0458" y="1618345"/>
          <a:ext cx="11742055" cy="3875313"/>
        </p:xfrm>
        <a:graphic>
          <a:graphicData uri="http://schemas.openxmlformats.org/drawingml/2006/table">
            <a:tbl>
              <a:tblPr/>
              <a:tblGrid>
                <a:gridCol w="1490569"/>
                <a:gridCol w="3589541"/>
                <a:gridCol w="1505782"/>
                <a:gridCol w="1095115"/>
                <a:gridCol w="1262424"/>
                <a:gridCol w="441087"/>
                <a:gridCol w="410668"/>
                <a:gridCol w="380248"/>
                <a:gridCol w="365038"/>
                <a:gridCol w="395458"/>
                <a:gridCol w="410668"/>
                <a:gridCol w="395457"/>
              </a:tblGrid>
              <a:tr h="2331418">
                <a:tc rowSpan="2"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3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9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8679" name="Picture 7" descr="https://resh.edu.ru/uploads/lesson_extract/5220/20190401112647/OEBPS/objects/c_math_1_40_1/761e6243-faf8-44d2-8b86-dc0fc3f1b03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4827" y="2220687"/>
            <a:ext cx="3228324" cy="2982459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88686" y="1596574"/>
          <a:ext cx="11742055" cy="3875313"/>
        </p:xfrm>
        <a:graphic>
          <a:graphicData uri="http://schemas.openxmlformats.org/drawingml/2006/table">
            <a:tbl>
              <a:tblPr/>
              <a:tblGrid>
                <a:gridCol w="1490569"/>
                <a:gridCol w="3589541"/>
                <a:gridCol w="1393261"/>
                <a:gridCol w="972457"/>
                <a:gridCol w="711200"/>
                <a:gridCol w="682172"/>
                <a:gridCol w="955986"/>
                <a:gridCol w="380248"/>
                <a:gridCol w="365038"/>
                <a:gridCol w="395458"/>
                <a:gridCol w="410668"/>
                <a:gridCol w="395457"/>
              </a:tblGrid>
              <a:tr h="2331418">
                <a:tc rowSpan="2"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3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9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8681" name="Picture 9" descr="https://resh.edu.ru/uploads/lesson_extract/5220/20190401112647/OEBPS/objects/c_math_1_40_1/5dabf8b2-e9ef-45ed-83c1-aa214c2cdf1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2819" y="2075542"/>
            <a:ext cx="3284890" cy="3018971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17714" y="1603830"/>
          <a:ext cx="11742055" cy="3875313"/>
        </p:xfrm>
        <a:graphic>
          <a:graphicData uri="http://schemas.openxmlformats.org/drawingml/2006/table">
            <a:tbl>
              <a:tblPr/>
              <a:tblGrid>
                <a:gridCol w="1490569"/>
                <a:gridCol w="3589541"/>
                <a:gridCol w="1393261"/>
                <a:gridCol w="972457"/>
                <a:gridCol w="711200"/>
                <a:gridCol w="682172"/>
                <a:gridCol w="955986"/>
                <a:gridCol w="380248"/>
                <a:gridCol w="365038"/>
                <a:gridCol w="395458"/>
                <a:gridCol w="410668"/>
                <a:gridCol w="395457"/>
              </a:tblGrid>
              <a:tr h="2331418">
                <a:tc rowSpan="2"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3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9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8683" name="Picture 11" descr="https://resh.edu.ru/uploads/lesson_extract/5220/20190401112647/OEBPS/objects/c_math_1_40_1/4f4ff688-0a0a-45b4-bee2-3ebd7a9504d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6458" y="2012269"/>
            <a:ext cx="3396872" cy="3169332"/>
          </a:xfrm>
          <a:prstGeom prst="rect">
            <a:avLst/>
          </a:prstGeom>
          <a:noFill/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46743" y="1567545"/>
          <a:ext cx="11742055" cy="3875313"/>
        </p:xfrm>
        <a:graphic>
          <a:graphicData uri="http://schemas.openxmlformats.org/drawingml/2006/table">
            <a:tbl>
              <a:tblPr/>
              <a:tblGrid>
                <a:gridCol w="1490569"/>
                <a:gridCol w="3589541"/>
                <a:gridCol w="1393261"/>
                <a:gridCol w="972457"/>
                <a:gridCol w="711200"/>
                <a:gridCol w="478972"/>
                <a:gridCol w="493486"/>
                <a:gridCol w="580571"/>
                <a:gridCol w="566057"/>
                <a:gridCol w="522514"/>
                <a:gridCol w="547970"/>
                <a:gridCol w="395457"/>
              </a:tblGrid>
              <a:tr h="2331418">
                <a:tc rowSpan="2"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3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9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8685" name="Picture 13" descr="https://resh.edu.ru/uploads/lesson_extract/5220/20190401112647/OEBPS/objects/c_math_1_40_1/3242927c-1768-4364-884d-b9db96418f1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0533" y="1938484"/>
            <a:ext cx="3339124" cy="3112487"/>
          </a:xfrm>
          <a:prstGeom prst="rect">
            <a:avLst/>
          </a:prstGeom>
          <a:noFill/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39486" y="1603830"/>
          <a:ext cx="11742055" cy="3875313"/>
        </p:xfrm>
        <a:graphic>
          <a:graphicData uri="http://schemas.openxmlformats.org/drawingml/2006/table">
            <a:tbl>
              <a:tblPr/>
              <a:tblGrid>
                <a:gridCol w="1490569"/>
                <a:gridCol w="3589541"/>
                <a:gridCol w="1393261"/>
                <a:gridCol w="972457"/>
                <a:gridCol w="711200"/>
                <a:gridCol w="478972"/>
                <a:gridCol w="493486"/>
                <a:gridCol w="580571"/>
                <a:gridCol w="566057"/>
                <a:gridCol w="522514"/>
                <a:gridCol w="547970"/>
                <a:gridCol w="395457"/>
              </a:tblGrid>
              <a:tr h="2331418">
                <a:tc rowSpan="2"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3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9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8687" name="Picture 15" descr="https://resh.edu.ru/uploads/lesson_extract/5220/20190401112647/OEBPS/objects/c_math_1_40_1/d552837d-cea1-4e98-abe1-3c3414f0171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01382" y="1968727"/>
            <a:ext cx="3397000" cy="3111273"/>
          </a:xfrm>
          <a:prstGeom prst="rect">
            <a:avLst/>
          </a:prstGeom>
          <a:noFill/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03200" y="1596573"/>
          <a:ext cx="11742055" cy="3875313"/>
        </p:xfrm>
        <a:graphic>
          <a:graphicData uri="http://schemas.openxmlformats.org/drawingml/2006/table">
            <a:tbl>
              <a:tblPr/>
              <a:tblGrid>
                <a:gridCol w="1490569"/>
                <a:gridCol w="3589541"/>
                <a:gridCol w="1393261"/>
                <a:gridCol w="972457"/>
                <a:gridCol w="711200"/>
                <a:gridCol w="478972"/>
                <a:gridCol w="493486"/>
                <a:gridCol w="580571"/>
                <a:gridCol w="566057"/>
                <a:gridCol w="522514"/>
                <a:gridCol w="547970"/>
                <a:gridCol w="395457"/>
              </a:tblGrid>
              <a:tr h="2331418">
                <a:tc rowSpan="2"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3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9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8689" name="Picture 17" descr="https://resh.edu.ru/uploads/lesson_extract/5220/20190401112647/OEBPS/objects/c_math_1_40_1/546b31ad-832e-48a0-bfc5-c35b0b80709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5260" y="1889351"/>
            <a:ext cx="3424462" cy="3205163"/>
          </a:xfrm>
          <a:prstGeom prst="rect">
            <a:avLst/>
          </a:prstGeom>
          <a:noFill/>
        </p:spPr>
      </p:pic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81428" y="1618344"/>
          <a:ext cx="11742056" cy="3875313"/>
        </p:xfrm>
        <a:graphic>
          <a:graphicData uri="http://schemas.openxmlformats.org/drawingml/2006/table">
            <a:tbl>
              <a:tblPr/>
              <a:tblGrid>
                <a:gridCol w="1425379"/>
                <a:gridCol w="3432552"/>
                <a:gridCol w="1325388"/>
                <a:gridCol w="929926"/>
                <a:gridCol w="569060"/>
                <a:gridCol w="471902"/>
                <a:gridCol w="430265"/>
                <a:gridCol w="430265"/>
                <a:gridCol w="499662"/>
                <a:gridCol w="499663"/>
                <a:gridCol w="530567"/>
                <a:gridCol w="667657"/>
                <a:gridCol w="529770"/>
              </a:tblGrid>
              <a:tr h="2331418">
                <a:tc rowSpan="2"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3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9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8691" name="Picture 19" descr="https://resh.edu.ru/uploads/lesson_extract/5220/20190401112647/OEBPS/objects/c_math_1_40_1/0ad48231-b99c-4f3d-bfe0-63e16d163d9f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5658" y="2099355"/>
            <a:ext cx="3147385" cy="2951616"/>
          </a:xfrm>
          <a:prstGeom prst="rect">
            <a:avLst/>
          </a:prstGeom>
          <a:noFill/>
        </p:spPr>
      </p:pic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217713" y="1582058"/>
          <a:ext cx="11742056" cy="3875313"/>
        </p:xfrm>
        <a:graphic>
          <a:graphicData uri="http://schemas.openxmlformats.org/drawingml/2006/table">
            <a:tbl>
              <a:tblPr/>
              <a:tblGrid>
                <a:gridCol w="1425379"/>
                <a:gridCol w="3432552"/>
                <a:gridCol w="1325388"/>
                <a:gridCol w="929926"/>
                <a:gridCol w="569060"/>
                <a:gridCol w="471902"/>
                <a:gridCol w="430265"/>
                <a:gridCol w="430265"/>
                <a:gridCol w="499662"/>
                <a:gridCol w="499663"/>
                <a:gridCol w="530567"/>
                <a:gridCol w="667657"/>
                <a:gridCol w="529770"/>
              </a:tblGrid>
              <a:tr h="2331418">
                <a:tc rowSpan="2"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3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9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8693" name="Picture 21" descr="https://resh.edu.ru/uploads/lesson_extract/5220/20190401112647/OEBPS/objects/c_math_1_40_1/1e1a9162-9e0b-4579-80b1-2c1062bf4424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34059" y="2037443"/>
            <a:ext cx="3322356" cy="3086100"/>
          </a:xfrm>
          <a:prstGeom prst="rect">
            <a:avLst/>
          </a:prstGeom>
          <a:noFill/>
        </p:spPr>
      </p:pic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95941" y="1603829"/>
          <a:ext cx="11742056" cy="3875313"/>
        </p:xfrm>
        <a:graphic>
          <a:graphicData uri="http://schemas.openxmlformats.org/drawingml/2006/table">
            <a:tbl>
              <a:tblPr/>
              <a:tblGrid>
                <a:gridCol w="1425379"/>
                <a:gridCol w="3432552"/>
                <a:gridCol w="1325388"/>
                <a:gridCol w="929926"/>
                <a:gridCol w="569060"/>
                <a:gridCol w="471902"/>
                <a:gridCol w="430265"/>
                <a:gridCol w="430265"/>
                <a:gridCol w="499662"/>
                <a:gridCol w="499663"/>
                <a:gridCol w="530567"/>
                <a:gridCol w="595087"/>
                <a:gridCol w="602340"/>
              </a:tblGrid>
              <a:tr h="2331418">
                <a:tc rowSpan="2"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3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9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8695" name="Picture 23" descr="https://resh.edu.ru/uploads/lesson_extract/5220/20190401112647/OEBPS/objects/c_math_1_40_1/e62e4336-26a6-4bbb-a250-53c3f4e67a97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63937" y="2046514"/>
            <a:ext cx="3309990" cy="3062514"/>
          </a:xfrm>
          <a:prstGeom prst="rect">
            <a:avLst/>
          </a:prstGeom>
          <a:noFill/>
        </p:spPr>
      </p:pic>
      <p:sp>
        <p:nvSpPr>
          <p:cNvPr id="30" name="Объект 2">
            <a:extLst>
              <a:ext uri="{FF2B5EF4-FFF2-40B4-BE49-F238E27FC236}">
                <a16:creationId xmlns="" xmlns:a16="http://schemas.microsoft.com/office/drawing/2014/main" id="{290C2F95-0C6B-4260-86BD-D3E2916E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9198" y="4499432"/>
            <a:ext cx="478973" cy="638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="" xmlns:p14="http://schemas.microsoft.com/office/powerpoint/2010/main" val="392716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5A8845-72B0-4405-BAF2-210133E9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485" y="667657"/>
            <a:ext cx="6371771" cy="2438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/>
              <a:t>Мы составили таблицу на вычитание числа из десяти.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24643C-0D05-46B8-A0CF-3A19926764FD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80343" y="319305"/>
          <a:ext cx="2888343" cy="6270180"/>
        </p:xfrm>
        <a:graphic>
          <a:graphicData uri="http://schemas.openxmlformats.org/drawingml/2006/table">
            <a:tbl>
              <a:tblPr/>
              <a:tblGrid>
                <a:gridCol w="2888343"/>
              </a:tblGrid>
              <a:tr h="627018"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10 – 1 = 9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7018"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10 – 2 = 8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7018"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10 – 3 = 7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7018"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10 – 4 = 6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7018"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10 – 5 = 5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7018"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10 – 6 = 4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7018"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10 – 7 = 3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7018"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10 – 8 = 2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7018"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10 – 9 = 1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7018">
                <a:tc>
                  <a:txBody>
                    <a:bodyPr/>
                    <a:lstStyle/>
                    <a:p>
                      <a:pPr marL="685800" marR="215265">
                        <a:lnSpc>
                          <a:spcPct val="1210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  <a:tabLst>
                          <a:tab pos="563245" algn="l"/>
                          <a:tab pos="9251950" algn="l"/>
                        </a:tabLs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10 – 10 = 0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471886" y="4862286"/>
            <a:ext cx="60089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 </a:t>
            </a:r>
            <a:r>
              <a:rPr lang="ru-RU" sz="4400" dirty="0" smtClean="0">
                <a:solidFill>
                  <a:srgbClr val="00B050"/>
                </a:solidFill>
              </a:rPr>
              <a:t>Нужно запомнить!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716239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399" y="307691"/>
            <a:ext cx="6444915" cy="388779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№3</a:t>
            </a:r>
            <a:br>
              <a:rPr lang="ru-RU" dirty="0" smtClean="0"/>
            </a:br>
            <a:r>
              <a:rPr lang="ru-RU" sz="4900" dirty="0" smtClean="0">
                <a:solidFill>
                  <a:schemeClr val="tx1"/>
                </a:solidFill>
              </a:rPr>
              <a:t>Гипермаркет занимает здание в 3 этажа, а гостиница на 7 этажей больше. Сколько этажей в здании, в котором расположена гостиница?</a:t>
            </a:r>
            <a:endParaRPr lang="ru-RU" dirty="0"/>
          </a:p>
        </p:txBody>
      </p:sp>
      <p:pic>
        <p:nvPicPr>
          <p:cNvPr id="4" name="Содержимое 3" descr="https://resh.edu.ru/uploads/lesson_extract/5220/20190401112647/OEBPS/objects/c_math_1_40_1/f273f495-3a28-456d-b980-db73f1a85ca4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6467" y="0"/>
            <a:ext cx="46840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165642-D4F0-47E9-876F-ED97F541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815" y="220605"/>
            <a:ext cx="9563500" cy="1325563"/>
          </a:xfrm>
        </p:spPr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04739D53-DB2E-469B-A7A0-405B46CC6B87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/>
                </a:solidFill>
              </a:rPr>
              <a:t>Шаблоны презентаций с сайта </a:t>
            </a:r>
            <a:r>
              <a:rPr lang="en-US" sz="1200" dirty="0">
                <a:hlinkClick r:id="rId2"/>
              </a:rPr>
              <a:t>presentation-creation.ru</a:t>
            </a:r>
            <a:endParaRPr lang="ru-RU" sz="1200" dirty="0"/>
          </a:p>
        </p:txBody>
      </p:sp>
      <p:pic>
        <p:nvPicPr>
          <p:cNvPr id="5" name="Содержимое 4" descr="https://i.sunhome.ru/poetry/158/kto-to-solncem-v-okne.orig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33600" y="0"/>
            <a:ext cx="100583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026827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Проверка по эталону.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РЕШЕНИЕ: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resh.edu.ru/uploads/lesson_extract/5220/20190401112647/OEBPS/objects/c_math_1_40_1/934c5a0c-e5f5-4b55-a126-e3bd4a8ed5bc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6918" y="2232212"/>
            <a:ext cx="7180729" cy="3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4. Реши задачу: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Вечером перед закрытием супермаркета на двухэтажной парковке осталось 10 машин. На втором этаже машин на 2 меньше, чем на первом. Сколько машин на каждом этаже?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815" y="307692"/>
            <a:ext cx="9563500" cy="18707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Закрась машины первого этажа </a:t>
            </a:r>
            <a:r>
              <a:rPr lang="ru-RU" u="sng" dirty="0" smtClean="0">
                <a:solidFill>
                  <a:srgbClr val="FFFF00"/>
                </a:solidFill>
              </a:rPr>
              <a:t>жёлтым </a:t>
            </a:r>
            <a:r>
              <a:rPr lang="ru-RU" dirty="0" smtClean="0"/>
              <a:t>цветом, а машины второго этажа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зелёным.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resh.edu.ru/uploads/lesson_extract/5220/20190401112647/OEBPS/objects/c_math_1_40_1/5cb7c9cf-f3f8-4143-914b-d49b2976432a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124635"/>
            <a:ext cx="9170894" cy="424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resh.edu.ru/uploads/lesson_extract/5220/20190401112647/OEBPS/objects/c_math_1_40_1/e6a9e2a9-4ee5-4c83-b16e-56e59983a777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4940" y="484094"/>
            <a:ext cx="9170895" cy="597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338CFE-D308-4B27-9320-FCEC495D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0" dirty="0" smtClean="0"/>
              <a:t>С каким предложением согласны?</a:t>
            </a:r>
            <a:endParaRPr lang="ru-RU" sz="4800" b="0" dirty="0"/>
          </a:p>
        </p:txBody>
      </p:sp>
      <p:sp>
        <p:nvSpPr>
          <p:cNvPr id="4" name="Объект 5">
            <a:extLst>
              <a:ext uri="{FF2B5EF4-FFF2-40B4-BE49-F238E27FC236}">
                <a16:creationId xmlns="" xmlns:a16="http://schemas.microsoft.com/office/drawing/2014/main" id="{DA988B70-362B-4AFF-BEC4-FB4F76B44D14}"/>
              </a:ext>
            </a:extLst>
          </p:cNvPr>
          <p:cNvSpPr txBox="1">
            <a:spLocks/>
          </p:cNvSpPr>
          <p:nvPr/>
        </p:nvSpPr>
        <p:spPr>
          <a:xfrm>
            <a:off x="2220686" y="1611086"/>
            <a:ext cx="9133114" cy="4412343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9600" b="1" dirty="0" smtClean="0">
                <a:solidFill>
                  <a:srgbClr val="CC0066"/>
                </a:solidFill>
              </a:rPr>
              <a:t>          </a:t>
            </a:r>
            <a:r>
              <a:rPr lang="ru-RU" sz="14400" b="1" dirty="0" smtClean="0">
                <a:solidFill>
                  <a:srgbClr val="CC0066"/>
                </a:solidFill>
              </a:rPr>
              <a:t>Урок полезен, всё понятно.</a:t>
            </a:r>
          </a:p>
          <a:p>
            <a:pPr>
              <a:buNone/>
            </a:pPr>
            <a:r>
              <a:rPr lang="ru-RU" sz="14400" b="1" dirty="0" smtClean="0">
                <a:solidFill>
                  <a:srgbClr val="CC0066"/>
                </a:solidFill>
              </a:rPr>
              <a:t>      </a:t>
            </a:r>
            <a:r>
              <a:rPr lang="ru-RU" sz="14400" b="1" dirty="0" smtClean="0">
                <a:solidFill>
                  <a:srgbClr val="FF3300"/>
                </a:solidFill>
              </a:rPr>
              <a:t>Лишь кое – что чуть –</a:t>
            </a:r>
            <a:r>
              <a:rPr lang="ru-RU" sz="14400" b="1" dirty="0" err="1" smtClean="0">
                <a:solidFill>
                  <a:srgbClr val="FF3300"/>
                </a:solidFill>
              </a:rPr>
              <a:t>чуть</a:t>
            </a:r>
            <a:r>
              <a:rPr lang="ru-RU" sz="14400" b="1" dirty="0" smtClean="0">
                <a:solidFill>
                  <a:srgbClr val="FF3300"/>
                </a:solidFill>
              </a:rPr>
              <a:t>   неясно.</a:t>
            </a:r>
          </a:p>
          <a:p>
            <a:pPr>
              <a:buNone/>
            </a:pPr>
            <a:r>
              <a:rPr lang="ru-RU" sz="14400" b="1" dirty="0" smtClean="0">
                <a:solidFill>
                  <a:srgbClr val="CC0066"/>
                </a:solidFill>
              </a:rPr>
              <a:t>      </a:t>
            </a:r>
            <a:r>
              <a:rPr lang="ru-RU" sz="14400" b="1" dirty="0" smtClean="0">
                <a:solidFill>
                  <a:srgbClr val="FF00FF"/>
                </a:solidFill>
              </a:rPr>
              <a:t>Ёщё придется потрудиться.</a:t>
            </a:r>
          </a:p>
          <a:p>
            <a:pPr>
              <a:buNone/>
            </a:pPr>
            <a:r>
              <a:rPr lang="ru-RU" sz="14400" b="1" dirty="0" smtClean="0">
                <a:solidFill>
                  <a:srgbClr val="CC0066"/>
                </a:solidFill>
              </a:rPr>
              <a:t>      </a:t>
            </a:r>
            <a:r>
              <a:rPr lang="ru-RU" sz="14400" b="1" dirty="0" smtClean="0">
                <a:solidFill>
                  <a:srgbClr val="FF9966"/>
                </a:solidFill>
              </a:rPr>
              <a:t>Да, трудно всё – таки учиться!</a:t>
            </a:r>
          </a:p>
          <a:p>
            <a:pPr>
              <a:buNone/>
            </a:pPr>
            <a:r>
              <a:rPr lang="ru-RU" sz="14400" b="1" i="1" dirty="0" smtClean="0">
                <a:solidFill>
                  <a:srgbClr val="CC0066"/>
                </a:solidFill>
              </a:rPr>
              <a:t>               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7C0BB5-0928-4B6B-AE17-F3E0E56E565F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7341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="" xmlns:a16="http://schemas.microsoft.com/office/drawing/2014/main" id="{D920B02A-D875-49D0-99E0-2A98746D1133}"/>
              </a:ext>
            </a:extLst>
          </p:cNvPr>
          <p:cNvSpPr txBox="1">
            <a:spLocks/>
          </p:cNvSpPr>
          <p:nvPr/>
        </p:nvSpPr>
        <p:spPr>
          <a:xfrm>
            <a:off x="4059750" y="1693291"/>
            <a:ext cx="4432499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accent2"/>
                </a:solidFill>
              </a:rPr>
              <a:t>СПАСИБО ЗА </a:t>
            </a:r>
          </a:p>
          <a:p>
            <a:pPr algn="ctr"/>
            <a:r>
              <a:rPr lang="ru-RU" sz="7200" b="1" dirty="0" smtClean="0">
                <a:solidFill>
                  <a:schemeClr val="accent2"/>
                </a:solidFill>
              </a:rPr>
              <a:t>РАБОТУ!</a:t>
            </a:r>
            <a:endParaRPr lang="ru-RU" sz="7200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6E1513E-D21E-458A-8EA7-37EA64FFA8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5372" y="4926550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599F89A-2D17-4AE5-9FFC-14F877C56F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15372" y="4922479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A4B2802-1A62-4240-845E-E4E2FCEA18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415372" y="4922479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679DA5E-6925-4229-BC91-F4DBA38218E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315372" y="492247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379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21A925-0D99-4847-8436-1CFEA3EB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E4A4DDE-C466-4F51-AE35-436A6EE2C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814" y="1277257"/>
            <a:ext cx="9563500" cy="489970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Бесплатные шаблоны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  <a:p>
            <a:r>
              <a:rPr lang="en-US" dirty="0"/>
              <a:t>Icons made by </a:t>
            </a:r>
            <a:r>
              <a:rPr lang="en-US" dirty="0" err="1">
                <a:hlinkClick r:id="rId3"/>
              </a:rPr>
              <a:t>Freepik</a:t>
            </a:r>
            <a:r>
              <a:rPr lang="en-US" dirty="0"/>
              <a:t> from </a:t>
            </a:r>
            <a:r>
              <a:rPr lang="en-US" dirty="0" smtClean="0">
                <a:hlinkClick r:id="rId4"/>
              </a:rPr>
              <a:t>www.flaticon.com</a:t>
            </a:r>
            <a:endParaRPr lang="ru-RU" dirty="0" smtClean="0"/>
          </a:p>
          <a:p>
            <a:r>
              <a:rPr lang="ru-RU" dirty="0" smtClean="0"/>
              <a:t>Образовательная платформа «Российская электронная школа», РЭШ: Урок.40. Вычитание вида 10 -     .</a:t>
            </a:r>
          </a:p>
          <a:p>
            <a:r>
              <a:rPr lang="ru-RU" u="sng" dirty="0" smtClean="0">
                <a:hlinkClick r:id="rId5"/>
              </a:rPr>
              <a:t>https://resh.edu.ru/subject/lesson/5220/conspect/131917/</a:t>
            </a:r>
            <a:endParaRPr lang="ru-RU" dirty="0" smtClean="0"/>
          </a:p>
          <a:p>
            <a:r>
              <a:rPr lang="ru-RU" dirty="0" smtClean="0"/>
              <a:t>Образовательная платформа «Экзамен – </a:t>
            </a:r>
            <a:r>
              <a:rPr lang="ru-RU" dirty="0" err="1" smtClean="0"/>
              <a:t>Медиа</a:t>
            </a:r>
            <a:r>
              <a:rPr lang="ru-RU" dirty="0" smtClean="0"/>
              <a:t>»:</a:t>
            </a:r>
          </a:p>
          <a:p>
            <a:r>
              <a:rPr lang="ru-RU" u="sng" dirty="0" smtClean="0">
                <a:hlinkClick r:id="rId6"/>
              </a:rPr>
              <a:t>https://platform.examen-media.ru/dec/107a97f579237be3f5b0ad47edde68ed-59085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Образовательная платформа «Мобильное электронное образование», МЭО:</a:t>
            </a:r>
          </a:p>
          <a:p>
            <a:r>
              <a:rPr lang="ru-RU" u="sng" dirty="0" smtClean="0">
                <a:hlinkClick r:id="rId7"/>
              </a:rPr>
              <a:t>https://k02ui.mob-edu.ru/ui/#/bookshelf/course/331/topic/4105/lesson/9934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004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08985" y="2259106"/>
            <a:ext cx="7174030" cy="3657599"/>
          </a:xfrm>
        </p:spPr>
        <p:txBody>
          <a:bodyPr>
            <a:normAutofit fontScale="90000"/>
          </a:bodyPr>
          <a:lstStyle/>
          <a:p>
            <a:r>
              <a:rPr lang="ru-RU" sz="6600" u="sng" dirty="0" smtClean="0">
                <a:solidFill>
                  <a:schemeClr val="tx1"/>
                </a:solidFill>
                <a:hlinkClick r:id="rId2"/>
              </a:rPr>
              <a:t>https://platform.examen-media.ru/dec/107a97f579237be3f5b0ad47edde68ed-59085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367815" y="699247"/>
            <a:ext cx="9563500" cy="1479177"/>
          </a:xfrm>
        </p:spPr>
        <p:txBody>
          <a:bodyPr>
            <a:noAutofit/>
          </a:bodyPr>
          <a:lstStyle/>
          <a:p>
            <a:r>
              <a:rPr lang="ru-RU" sz="5400" dirty="0" smtClean="0"/>
              <a:t>ДЕСЯТЬ – это наименьшее многозначное число.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   </a:t>
            </a:r>
            <a:endParaRPr lang="ru-RU" dirty="0"/>
          </a:p>
        </p:txBody>
      </p:sp>
      <p:pic>
        <p:nvPicPr>
          <p:cNvPr id="7" name="Рисунок 6" descr="http://hijos.ru/wp-content/uploads/2012/12/number10_2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1223" y="2447364"/>
            <a:ext cx="6096000" cy="402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367815" y="307691"/>
            <a:ext cx="9563500" cy="2032097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10 –  является суммой первых четырех натуральных чисел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/>
          </a:p>
        </p:txBody>
      </p:sp>
      <p:pic>
        <p:nvPicPr>
          <p:cNvPr id="7" name="Рисунок 6" descr="http://hijos.ru/wp-content/uploads/2012/12/number10_4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1628" y="2100250"/>
            <a:ext cx="552453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ra-class.ru/files/File/tetractis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11" y="4500570"/>
            <a:ext cx="1809763" cy="100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67083" y="307691"/>
            <a:ext cx="6078070" cy="6200685"/>
          </a:xfrm>
        </p:spPr>
        <p:txBody>
          <a:bodyPr>
            <a:noAutofit/>
          </a:bodyPr>
          <a:lstStyle/>
          <a:p>
            <a:r>
              <a:rPr lang="ru-RU" sz="4800" dirty="0" smtClean="0"/>
              <a:t>В двух словах –                              ПЁТР ПЕРВЫЙ – содержится 10 букв.</a:t>
            </a:r>
            <a:br>
              <a:rPr lang="ru-RU" sz="4800" dirty="0" smtClean="0"/>
            </a:br>
            <a:r>
              <a:rPr lang="ru-RU" sz="4800" dirty="0" smtClean="0"/>
              <a:t>Любопытно, что Пётр был провозглашён царём в1682 году в                  10-летнем возрасте.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20871" y="457200"/>
            <a:ext cx="6310442" cy="57197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hijos.ru/wp-content/uploads/2012/12/petr_pervi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122" y="484094"/>
            <a:ext cx="4808443" cy="602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12895" y="307691"/>
            <a:ext cx="9618420" cy="1924521"/>
          </a:xfrm>
        </p:spPr>
        <p:txBody>
          <a:bodyPr>
            <a:noAutofit/>
          </a:bodyPr>
          <a:lstStyle/>
          <a:p>
            <a:r>
              <a:rPr lang="ru-RU" sz="4800" dirty="0" smtClean="0"/>
              <a:t>ДЕСЯТОК:</a:t>
            </a:r>
            <a:br>
              <a:rPr lang="ru-RU" sz="4800" dirty="0" smtClean="0"/>
            </a:br>
            <a:r>
              <a:rPr lang="ru-RU" sz="4800" dirty="0" smtClean="0"/>
              <a:t>Счетная единица, равная десяти одинаковым предметам.</a:t>
            </a:r>
          </a:p>
        </p:txBody>
      </p:sp>
      <p:pic>
        <p:nvPicPr>
          <p:cNvPr id="1026" name="Picture 2" descr="https://www.utkonos.ru/images/photo/3194/3194987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1199" y="2420471"/>
            <a:ext cx="8572500" cy="37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08985" y="1122362"/>
            <a:ext cx="7174030" cy="3772367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rgbClr val="C00000"/>
                </a:solidFill>
              </a:rPr>
              <a:t>Тема урока: </a:t>
            </a:r>
            <a:r>
              <a:rPr lang="ru-RU" dirty="0" smtClean="0">
                <a:solidFill>
                  <a:srgbClr val="C00000"/>
                </a:solidFill>
              </a:rPr>
              <a:t>Вычитание из числа 10.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9D7724-BEB9-42EC-9E6A-0D5520CFA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На уроке:</a:t>
            </a:r>
            <a:endParaRPr lang="ru-RU" sz="7200" dirty="0"/>
          </a:p>
        </p:txBody>
      </p:sp>
      <p:grpSp>
        <p:nvGrpSpPr>
          <p:cNvPr id="3" name="Группа 7">
            <a:extLst>
              <a:ext uri="{FF2B5EF4-FFF2-40B4-BE49-F238E27FC236}">
                <a16:creationId xmlns="" xmlns:a16="http://schemas.microsoft.com/office/drawing/2014/main" id="{FA8E3477-32CF-4502-A9C0-5B998DA2716B}"/>
              </a:ext>
            </a:extLst>
          </p:cNvPr>
          <p:cNvGrpSpPr/>
          <p:nvPr/>
        </p:nvGrpSpPr>
        <p:grpSpPr>
          <a:xfrm>
            <a:off x="5477725" y="4514761"/>
            <a:ext cx="4155970" cy="1929581"/>
            <a:chOff x="7491000" y="3879000"/>
            <a:chExt cx="1845000" cy="1980000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3696310C-2076-46B1-AFC0-F7523490C7CB}"/>
                </a:ext>
              </a:extLst>
            </p:cNvPr>
            <p:cNvSpPr/>
            <p:nvPr/>
          </p:nvSpPr>
          <p:spPr>
            <a:xfrm>
              <a:off x="7491000" y="4149000"/>
              <a:ext cx="1845000" cy="1710000"/>
            </a:xfrm>
            <a:custGeom>
              <a:avLst/>
              <a:gdLst>
                <a:gd name="connsiteX0" fmla="*/ 0 w 1845000"/>
                <a:gd name="connsiteY0" fmla="*/ 0 h 1710000"/>
                <a:gd name="connsiteX1" fmla="*/ 1845000 w 1845000"/>
                <a:gd name="connsiteY1" fmla="*/ 0 h 1710000"/>
                <a:gd name="connsiteX2" fmla="*/ 1845000 w 1845000"/>
                <a:gd name="connsiteY2" fmla="*/ 1440000 h 1710000"/>
                <a:gd name="connsiteX3" fmla="*/ 922500 w 1845000"/>
                <a:gd name="connsiteY3" fmla="*/ 1710000 h 1710000"/>
                <a:gd name="connsiteX4" fmla="*/ 0 w 1845000"/>
                <a:gd name="connsiteY4" fmla="*/ 1440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1710000">
                  <a:moveTo>
                    <a:pt x="0" y="0"/>
                  </a:moveTo>
                  <a:lnTo>
                    <a:pt x="1845000" y="0"/>
                  </a:lnTo>
                  <a:lnTo>
                    <a:pt x="1845000" y="1440000"/>
                  </a:lnTo>
                  <a:cubicBezTo>
                    <a:pt x="1845000" y="1589117"/>
                    <a:pt x="1431983" y="1710000"/>
                    <a:pt x="922500" y="1710000"/>
                  </a:cubicBezTo>
                  <a:cubicBezTo>
                    <a:pt x="413017" y="1710000"/>
                    <a:pt x="0" y="1589117"/>
                    <a:pt x="0" y="144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2"/>
                </a:gs>
                <a:gs pos="92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id="{6B480DD2-607A-4168-8C6F-48EA6B3FBD46}"/>
                </a:ext>
              </a:extLst>
            </p:cNvPr>
            <p:cNvSpPr/>
            <p:nvPr/>
          </p:nvSpPr>
          <p:spPr>
            <a:xfrm>
              <a:off x="7491000" y="3879000"/>
              <a:ext cx="1845000" cy="540000"/>
            </a:xfrm>
            <a:prstGeom prst="ellipse">
              <a:avLst/>
            </a:prstGeom>
            <a:solidFill>
              <a:schemeClr val="accent2"/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0">
            <a:extLst>
              <a:ext uri="{FF2B5EF4-FFF2-40B4-BE49-F238E27FC236}">
                <a16:creationId xmlns="" xmlns:a16="http://schemas.microsoft.com/office/drawing/2014/main" id="{F5386B3B-F65B-4C44-9D99-742929EFFD6A}"/>
              </a:ext>
            </a:extLst>
          </p:cNvPr>
          <p:cNvGrpSpPr/>
          <p:nvPr/>
        </p:nvGrpSpPr>
        <p:grpSpPr>
          <a:xfrm>
            <a:off x="6662345" y="2960914"/>
            <a:ext cx="4155970" cy="2061029"/>
            <a:chOff x="7491000" y="3879000"/>
            <a:chExt cx="1845000" cy="1980000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="" xmlns:a16="http://schemas.microsoft.com/office/drawing/2014/main" id="{106F12CB-9947-4281-BF8B-6DE609A8B5ED}"/>
                </a:ext>
              </a:extLst>
            </p:cNvPr>
            <p:cNvSpPr/>
            <p:nvPr/>
          </p:nvSpPr>
          <p:spPr>
            <a:xfrm>
              <a:off x="7491000" y="4149000"/>
              <a:ext cx="1845000" cy="1710000"/>
            </a:xfrm>
            <a:custGeom>
              <a:avLst/>
              <a:gdLst>
                <a:gd name="connsiteX0" fmla="*/ 0 w 1845000"/>
                <a:gd name="connsiteY0" fmla="*/ 0 h 1710000"/>
                <a:gd name="connsiteX1" fmla="*/ 1845000 w 1845000"/>
                <a:gd name="connsiteY1" fmla="*/ 0 h 1710000"/>
                <a:gd name="connsiteX2" fmla="*/ 1845000 w 1845000"/>
                <a:gd name="connsiteY2" fmla="*/ 1440000 h 1710000"/>
                <a:gd name="connsiteX3" fmla="*/ 922500 w 1845000"/>
                <a:gd name="connsiteY3" fmla="*/ 1710000 h 1710000"/>
                <a:gd name="connsiteX4" fmla="*/ 0 w 1845000"/>
                <a:gd name="connsiteY4" fmla="*/ 1440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1710000">
                  <a:moveTo>
                    <a:pt x="0" y="0"/>
                  </a:moveTo>
                  <a:lnTo>
                    <a:pt x="1845000" y="0"/>
                  </a:lnTo>
                  <a:lnTo>
                    <a:pt x="1845000" y="1440000"/>
                  </a:lnTo>
                  <a:cubicBezTo>
                    <a:pt x="1845000" y="1589117"/>
                    <a:pt x="1431983" y="1710000"/>
                    <a:pt x="922500" y="1710000"/>
                  </a:cubicBezTo>
                  <a:cubicBezTo>
                    <a:pt x="413017" y="1710000"/>
                    <a:pt x="0" y="1589117"/>
                    <a:pt x="0" y="144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92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3" name="Овал 12">
              <a:extLst>
                <a:ext uri="{FF2B5EF4-FFF2-40B4-BE49-F238E27FC236}">
                  <a16:creationId xmlns="" xmlns:a16="http://schemas.microsoft.com/office/drawing/2014/main" id="{DC5AE356-6D51-4589-84DC-E52AA7292E3B}"/>
                </a:ext>
              </a:extLst>
            </p:cNvPr>
            <p:cNvSpPr/>
            <p:nvPr/>
          </p:nvSpPr>
          <p:spPr>
            <a:xfrm>
              <a:off x="7491000" y="3879000"/>
              <a:ext cx="1845000" cy="540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13">
            <a:extLst>
              <a:ext uri="{FF2B5EF4-FFF2-40B4-BE49-F238E27FC236}">
                <a16:creationId xmlns="" xmlns:a16="http://schemas.microsoft.com/office/drawing/2014/main" id="{60C7DBC9-ED6B-4D9A-B92C-0B16AF636A32}"/>
              </a:ext>
            </a:extLst>
          </p:cNvPr>
          <p:cNvGrpSpPr/>
          <p:nvPr/>
        </p:nvGrpSpPr>
        <p:grpSpPr>
          <a:xfrm>
            <a:off x="7832451" y="1407886"/>
            <a:ext cx="4155970" cy="2055467"/>
            <a:chOff x="7491000" y="3879000"/>
            <a:chExt cx="1845000" cy="198000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2451AFC0-E5DC-4BC6-A79E-F9EACBF6E8FB}"/>
                </a:ext>
              </a:extLst>
            </p:cNvPr>
            <p:cNvSpPr/>
            <p:nvPr/>
          </p:nvSpPr>
          <p:spPr>
            <a:xfrm>
              <a:off x="7491000" y="4149000"/>
              <a:ext cx="1845000" cy="1710000"/>
            </a:xfrm>
            <a:custGeom>
              <a:avLst/>
              <a:gdLst>
                <a:gd name="connsiteX0" fmla="*/ 0 w 1845000"/>
                <a:gd name="connsiteY0" fmla="*/ 0 h 1710000"/>
                <a:gd name="connsiteX1" fmla="*/ 1845000 w 1845000"/>
                <a:gd name="connsiteY1" fmla="*/ 0 h 1710000"/>
                <a:gd name="connsiteX2" fmla="*/ 1845000 w 1845000"/>
                <a:gd name="connsiteY2" fmla="*/ 1440000 h 1710000"/>
                <a:gd name="connsiteX3" fmla="*/ 922500 w 1845000"/>
                <a:gd name="connsiteY3" fmla="*/ 1710000 h 1710000"/>
                <a:gd name="connsiteX4" fmla="*/ 0 w 1845000"/>
                <a:gd name="connsiteY4" fmla="*/ 1440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1710000">
                  <a:moveTo>
                    <a:pt x="0" y="0"/>
                  </a:moveTo>
                  <a:lnTo>
                    <a:pt x="1845000" y="0"/>
                  </a:lnTo>
                  <a:lnTo>
                    <a:pt x="1845000" y="1440000"/>
                  </a:lnTo>
                  <a:cubicBezTo>
                    <a:pt x="1845000" y="1589117"/>
                    <a:pt x="1431983" y="1710000"/>
                    <a:pt x="922500" y="1710000"/>
                  </a:cubicBezTo>
                  <a:cubicBezTo>
                    <a:pt x="413017" y="1710000"/>
                    <a:pt x="0" y="1589117"/>
                    <a:pt x="0" y="144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4"/>
                </a:gs>
                <a:gs pos="92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="" xmlns:a16="http://schemas.microsoft.com/office/drawing/2014/main" id="{1A8445AD-BC27-402A-BBB6-16D94D664BD5}"/>
                </a:ext>
              </a:extLst>
            </p:cNvPr>
            <p:cNvSpPr/>
            <p:nvPr/>
          </p:nvSpPr>
          <p:spPr>
            <a:xfrm>
              <a:off x="7491000" y="3879000"/>
              <a:ext cx="1845000" cy="54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" name="Группа 16">
            <a:extLst>
              <a:ext uri="{FF2B5EF4-FFF2-40B4-BE49-F238E27FC236}">
                <a16:creationId xmlns="" xmlns:a16="http://schemas.microsoft.com/office/drawing/2014/main" id="{BCDA6503-7777-4EC0-917B-C21EE86FE6FC}"/>
              </a:ext>
            </a:extLst>
          </p:cNvPr>
          <p:cNvGrpSpPr/>
          <p:nvPr/>
        </p:nvGrpSpPr>
        <p:grpSpPr>
          <a:xfrm>
            <a:off x="5065485" y="2040809"/>
            <a:ext cx="4005943" cy="707886"/>
            <a:chOff x="-765770" y="4806425"/>
            <a:chExt cx="4255089" cy="707886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56B6CAE2-834C-4D36-84F4-E4D3508E03A1}"/>
                </a:ext>
              </a:extLst>
            </p:cNvPr>
            <p:cNvSpPr txBox="1"/>
            <p:nvPr/>
          </p:nvSpPr>
          <p:spPr>
            <a:xfrm>
              <a:off x="-765770" y="4806425"/>
              <a:ext cx="34422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chemeClr val="accent4"/>
                  </a:solidFill>
                </a:rPr>
                <a:t>Мы узнаем</a:t>
              </a:r>
              <a:endParaRPr lang="ru-RU" sz="4000" b="1" dirty="0">
                <a:solidFill>
                  <a:schemeClr val="accent4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A8B30D8-A7B7-4774-B766-A268F04CC124}"/>
                </a:ext>
              </a:extLst>
            </p:cNvPr>
            <p:cNvSpPr txBox="1"/>
            <p:nvPr/>
          </p:nvSpPr>
          <p:spPr>
            <a:xfrm>
              <a:off x="519319" y="5156946"/>
              <a:ext cx="297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. </a:t>
              </a:r>
              <a:endParaRPr lang="en-US" sz="16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8F1E2C0-D528-4E57-BBB5-28F905A80DF3}"/>
              </a:ext>
            </a:extLst>
          </p:cNvPr>
          <p:cNvSpPr txBox="1"/>
          <p:nvPr/>
        </p:nvSpPr>
        <p:spPr>
          <a:xfrm>
            <a:off x="6110515" y="5094514"/>
            <a:ext cx="3570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Составить таблицу вычитания чисел от 1 до 10.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9BABEFE-B9C9-4036-B0ED-6ED9ED4099AB}"/>
              </a:ext>
            </a:extLst>
          </p:cNvPr>
          <p:cNvSpPr txBox="1"/>
          <p:nvPr/>
        </p:nvSpPr>
        <p:spPr>
          <a:xfrm>
            <a:off x="7416801" y="3468915"/>
            <a:ext cx="326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Пользоваться таблицей сложения и вычитания.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ECC5178-CC15-41D8-B582-5BC0CFE542F0}"/>
              </a:ext>
            </a:extLst>
          </p:cNvPr>
          <p:cNvSpPr txBox="1"/>
          <p:nvPr/>
        </p:nvSpPr>
        <p:spPr>
          <a:xfrm>
            <a:off x="8810170" y="2075543"/>
            <a:ext cx="29076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Как выполнять вычитание вида  10 -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717CCA7F-6505-4817-9FCE-408145741B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8200330" y="2661692"/>
            <a:ext cx="540000" cy="54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CE08B8B3-EC44-4465-8A11-6D4066C10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6991268" y="3875714"/>
            <a:ext cx="540000" cy="54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64F055BD-3C7D-4261-9296-35A7AE0037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/>
        </p:blipFill>
        <p:spPr>
          <a:xfrm>
            <a:off x="5719805" y="5107386"/>
            <a:ext cx="540000" cy="540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55DFF7D-5DDE-4842-83FC-FF6176ABFDBF}"/>
              </a:ext>
            </a:extLst>
          </p:cNvPr>
          <p:cNvSpPr txBox="1"/>
          <p:nvPr/>
        </p:nvSpPr>
        <p:spPr>
          <a:xfrm>
            <a:off x="3396343" y="3233094"/>
            <a:ext cx="301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3"/>
                </a:solidFill>
              </a:rPr>
              <a:t>Мы научимся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972F8C7-0290-4E0D-B564-5093C774EFDE}"/>
              </a:ext>
            </a:extLst>
          </p:cNvPr>
          <p:cNvSpPr txBox="1"/>
          <p:nvPr/>
        </p:nvSpPr>
        <p:spPr>
          <a:xfrm>
            <a:off x="2347264" y="4502883"/>
            <a:ext cx="293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Мы сможем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595430" y="3077030"/>
            <a:ext cx="130628" cy="26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926756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504</Words>
  <Application>Microsoft Office PowerPoint</Application>
  <PresentationFormat>Произвольный</PresentationFormat>
  <Paragraphs>208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Урок математики</vt:lpstr>
      <vt:lpstr>Вставьте заголовок слайда</vt:lpstr>
      <vt:lpstr>https://platform.examen-media.ru/dec/107a97f579237be3f5b0ad47edde68ed-59085</vt:lpstr>
      <vt:lpstr>ДЕСЯТЬ – это наименьшее многозначное число. </vt:lpstr>
      <vt:lpstr>10 –  является суммой первых четырех натуральных чисел </vt:lpstr>
      <vt:lpstr>В двух словах –                              ПЁТР ПЕРВЫЙ – содержится 10 букв. Любопытно, что Пётр был провозглашён царём в1682 году в                  10-летнем возрасте. </vt:lpstr>
      <vt:lpstr>ДЕСЯТОК: Счетная единица, равная десяти одинаковым предметам.</vt:lpstr>
      <vt:lpstr>Тема урока: Вычитание из числа 10.</vt:lpstr>
      <vt:lpstr>На уроке:</vt:lpstr>
      <vt:lpstr>Рассмотрите рисунок.</vt:lpstr>
      <vt:lpstr>Слайд 11</vt:lpstr>
      <vt:lpstr>Слайд 12</vt:lpstr>
      <vt:lpstr>Слайд 13</vt:lpstr>
      <vt:lpstr>Слайд 14</vt:lpstr>
      <vt:lpstr>Рассмотрите равенства, которые у нас получились.</vt:lpstr>
      <vt:lpstr>Рассмотрите иллюстрацию.</vt:lpstr>
      <vt:lpstr>Рассмотрите иллюстрацию.</vt:lpstr>
      <vt:lpstr>Мы составили таблицу на вычитание числа из десяти. </vt:lpstr>
      <vt:lpstr> №3 Гипермаркет занимает здание в 3 этажа, а гостиница на 7 этажей больше. Сколько этажей в здании, в котором расположена гостиница?</vt:lpstr>
      <vt:lpstr>Проверка по эталону. РЕШЕНИЕ:</vt:lpstr>
      <vt:lpstr>4. Реши задачу:</vt:lpstr>
      <vt:lpstr> Закрась машины первого этажа жёлтым цветом, а машины второго этажа зелёным. </vt:lpstr>
      <vt:lpstr>Слайд 23</vt:lpstr>
      <vt:lpstr>С каким предложением согласны?</vt:lpstr>
      <vt:lpstr>Слайд 25</vt:lpstr>
      <vt:lpstr>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Админ</cp:lastModifiedBy>
  <cp:revision>58</cp:revision>
  <dcterms:created xsi:type="dcterms:W3CDTF">2021-05-01T08:43:30Z</dcterms:created>
  <dcterms:modified xsi:type="dcterms:W3CDTF">2022-11-12T03:30:18Z</dcterms:modified>
</cp:coreProperties>
</file>