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71" r:id="rId3"/>
    <p:sldId id="272" r:id="rId4"/>
    <p:sldId id="273" r:id="rId5"/>
    <p:sldId id="274" r:id="rId6"/>
    <p:sldId id="275" r:id="rId7"/>
    <p:sldId id="276" r:id="rId8"/>
    <p:sldId id="265" r:id="rId9"/>
    <p:sldId id="266" r:id="rId10"/>
    <p:sldId id="277" r:id="rId11"/>
    <p:sldId id="278" r:id="rId12"/>
    <p:sldId id="258" r:id="rId13"/>
    <p:sldId id="279" r:id="rId14"/>
    <p:sldId id="281" r:id="rId15"/>
    <p:sldId id="282" r:id="rId16"/>
    <p:sldId id="285" r:id="rId17"/>
    <p:sldId id="286" r:id="rId18"/>
    <p:sldId id="288" r:id="rId19"/>
    <p:sldId id="287" r:id="rId20"/>
    <p:sldId id="284"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1392" y="-90"/>
      </p:cViewPr>
      <p:guideLst>
        <p:guide orient="horz" pos="2160"/>
        <p:guide pos="2880"/>
      </p:guideLst>
    </p:cSldViewPr>
  </p:slideViewPr>
  <p:notesTextViewPr>
    <p:cViewPr>
      <p:scale>
        <a:sx n="1" d="1"/>
        <a:sy n="1" d="1"/>
      </p:scale>
      <p:origin x="0" y="0"/>
    </p:cViewPr>
  </p:notesTextViewPr>
  <p:sorterViewPr>
    <p:cViewPr>
      <p:scale>
        <a:sx n="100" d="100"/>
        <a:sy n="100" d="100"/>
      </p:scale>
      <p:origin x="0" y="18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567D2B-4A18-41CF-B971-7B12D6D3071D}" type="datetimeFigureOut">
              <a:rPr lang="ru-RU" smtClean="0"/>
              <a:t>11.12.2022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3A950B-F34F-4439-BC7A-1194E6C9071D}" type="slidenum">
              <a:rPr lang="ru-RU" smtClean="0"/>
              <a:t>‹#›</a:t>
            </a:fld>
            <a:endParaRPr lang="ru-RU"/>
          </a:p>
        </p:txBody>
      </p:sp>
    </p:spTree>
    <p:extLst>
      <p:ext uri="{BB962C8B-B14F-4D97-AF65-F5344CB8AC3E}">
        <p14:creationId xmlns:p14="http://schemas.microsoft.com/office/powerpoint/2010/main" val="2406012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BCE27A9-9B9F-42BD-91A4-2FCEE9FF23E4}" type="datetimeFigureOut">
              <a:rPr lang="ru-RU" smtClean="0"/>
              <a:t>11.12.2022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005F06E-49FD-4076-B55A-5AE9A0052F9D}" type="slidenum">
              <a:rPr lang="ru-RU" smtClean="0"/>
              <a:t>‹#›</a:t>
            </a:fld>
            <a:endParaRPr lang="ru-RU"/>
          </a:p>
        </p:txBody>
      </p:sp>
    </p:spTree>
    <p:extLst>
      <p:ext uri="{BB962C8B-B14F-4D97-AF65-F5344CB8AC3E}">
        <p14:creationId xmlns:p14="http://schemas.microsoft.com/office/powerpoint/2010/main" val="156884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BCE27A9-9B9F-42BD-91A4-2FCEE9FF23E4}" type="datetimeFigureOut">
              <a:rPr lang="ru-RU" smtClean="0"/>
              <a:t>11.12.2022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005F06E-49FD-4076-B55A-5AE9A0052F9D}" type="slidenum">
              <a:rPr lang="ru-RU" smtClean="0"/>
              <a:t>‹#›</a:t>
            </a:fld>
            <a:endParaRPr lang="ru-RU"/>
          </a:p>
        </p:txBody>
      </p:sp>
    </p:spTree>
    <p:extLst>
      <p:ext uri="{BB962C8B-B14F-4D97-AF65-F5344CB8AC3E}">
        <p14:creationId xmlns:p14="http://schemas.microsoft.com/office/powerpoint/2010/main" val="679049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BCE27A9-9B9F-42BD-91A4-2FCEE9FF23E4}" type="datetimeFigureOut">
              <a:rPr lang="ru-RU" smtClean="0"/>
              <a:t>11.12.2022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005F06E-49FD-4076-B55A-5AE9A0052F9D}" type="slidenum">
              <a:rPr lang="ru-RU" smtClean="0"/>
              <a:t>‹#›</a:t>
            </a:fld>
            <a:endParaRPr lang="ru-RU"/>
          </a:p>
        </p:txBody>
      </p:sp>
    </p:spTree>
    <p:extLst>
      <p:ext uri="{BB962C8B-B14F-4D97-AF65-F5344CB8AC3E}">
        <p14:creationId xmlns:p14="http://schemas.microsoft.com/office/powerpoint/2010/main" val="1394442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E5CAF15D-5852-4A75-9FAB-88EB4FB54747}" type="slidenum">
              <a:rPr lang="ru-RU"/>
              <a:pPr>
                <a:defRPr/>
              </a:pPr>
              <a:t>‹#›</a:t>
            </a:fld>
            <a:endParaRPr lang="ru-RU"/>
          </a:p>
        </p:txBody>
      </p:sp>
    </p:spTree>
    <p:extLst>
      <p:ext uri="{BB962C8B-B14F-4D97-AF65-F5344CB8AC3E}">
        <p14:creationId xmlns:p14="http://schemas.microsoft.com/office/powerpoint/2010/main" val="4194998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BCE27A9-9B9F-42BD-91A4-2FCEE9FF23E4}" type="datetimeFigureOut">
              <a:rPr lang="ru-RU" smtClean="0"/>
              <a:t>11.12.2022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005F06E-49FD-4076-B55A-5AE9A0052F9D}" type="slidenum">
              <a:rPr lang="ru-RU" smtClean="0"/>
              <a:t>‹#›</a:t>
            </a:fld>
            <a:endParaRPr lang="ru-RU"/>
          </a:p>
        </p:txBody>
      </p:sp>
    </p:spTree>
    <p:extLst>
      <p:ext uri="{BB962C8B-B14F-4D97-AF65-F5344CB8AC3E}">
        <p14:creationId xmlns:p14="http://schemas.microsoft.com/office/powerpoint/2010/main" val="1573537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BCE27A9-9B9F-42BD-91A4-2FCEE9FF23E4}" type="datetimeFigureOut">
              <a:rPr lang="ru-RU" smtClean="0"/>
              <a:t>11.12.2022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005F06E-49FD-4076-B55A-5AE9A0052F9D}" type="slidenum">
              <a:rPr lang="ru-RU" smtClean="0"/>
              <a:t>‹#›</a:t>
            </a:fld>
            <a:endParaRPr lang="ru-RU"/>
          </a:p>
        </p:txBody>
      </p:sp>
    </p:spTree>
    <p:extLst>
      <p:ext uri="{BB962C8B-B14F-4D97-AF65-F5344CB8AC3E}">
        <p14:creationId xmlns:p14="http://schemas.microsoft.com/office/powerpoint/2010/main" val="160795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BCE27A9-9B9F-42BD-91A4-2FCEE9FF23E4}" type="datetimeFigureOut">
              <a:rPr lang="ru-RU" smtClean="0"/>
              <a:t>11.12.2022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005F06E-49FD-4076-B55A-5AE9A0052F9D}" type="slidenum">
              <a:rPr lang="ru-RU" smtClean="0"/>
              <a:t>‹#›</a:t>
            </a:fld>
            <a:endParaRPr lang="ru-RU"/>
          </a:p>
        </p:txBody>
      </p:sp>
    </p:spTree>
    <p:extLst>
      <p:ext uri="{BB962C8B-B14F-4D97-AF65-F5344CB8AC3E}">
        <p14:creationId xmlns:p14="http://schemas.microsoft.com/office/powerpoint/2010/main" val="1874615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BCE27A9-9B9F-42BD-91A4-2FCEE9FF23E4}" type="datetimeFigureOut">
              <a:rPr lang="ru-RU" smtClean="0"/>
              <a:t>11.12.2022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005F06E-49FD-4076-B55A-5AE9A0052F9D}" type="slidenum">
              <a:rPr lang="ru-RU" smtClean="0"/>
              <a:t>‹#›</a:t>
            </a:fld>
            <a:endParaRPr lang="ru-RU"/>
          </a:p>
        </p:txBody>
      </p:sp>
    </p:spTree>
    <p:extLst>
      <p:ext uri="{BB962C8B-B14F-4D97-AF65-F5344CB8AC3E}">
        <p14:creationId xmlns:p14="http://schemas.microsoft.com/office/powerpoint/2010/main" val="1003540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BCE27A9-9B9F-42BD-91A4-2FCEE9FF23E4}" type="datetimeFigureOut">
              <a:rPr lang="ru-RU" smtClean="0"/>
              <a:t>11.12.2022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005F06E-49FD-4076-B55A-5AE9A0052F9D}" type="slidenum">
              <a:rPr lang="ru-RU" smtClean="0"/>
              <a:t>‹#›</a:t>
            </a:fld>
            <a:endParaRPr lang="ru-RU"/>
          </a:p>
        </p:txBody>
      </p:sp>
    </p:spTree>
    <p:extLst>
      <p:ext uri="{BB962C8B-B14F-4D97-AF65-F5344CB8AC3E}">
        <p14:creationId xmlns:p14="http://schemas.microsoft.com/office/powerpoint/2010/main" val="3080648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BCE27A9-9B9F-42BD-91A4-2FCEE9FF23E4}" type="datetimeFigureOut">
              <a:rPr lang="ru-RU" smtClean="0"/>
              <a:t>11.12.2022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005F06E-49FD-4076-B55A-5AE9A0052F9D}" type="slidenum">
              <a:rPr lang="ru-RU" smtClean="0"/>
              <a:t>‹#›</a:t>
            </a:fld>
            <a:endParaRPr lang="ru-RU"/>
          </a:p>
        </p:txBody>
      </p:sp>
    </p:spTree>
    <p:extLst>
      <p:ext uri="{BB962C8B-B14F-4D97-AF65-F5344CB8AC3E}">
        <p14:creationId xmlns:p14="http://schemas.microsoft.com/office/powerpoint/2010/main" val="3503120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BCE27A9-9B9F-42BD-91A4-2FCEE9FF23E4}" type="datetimeFigureOut">
              <a:rPr lang="ru-RU" smtClean="0"/>
              <a:t>11.12.2022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005F06E-49FD-4076-B55A-5AE9A0052F9D}" type="slidenum">
              <a:rPr lang="ru-RU" smtClean="0"/>
              <a:t>‹#›</a:t>
            </a:fld>
            <a:endParaRPr lang="ru-RU"/>
          </a:p>
        </p:txBody>
      </p:sp>
    </p:spTree>
    <p:extLst>
      <p:ext uri="{BB962C8B-B14F-4D97-AF65-F5344CB8AC3E}">
        <p14:creationId xmlns:p14="http://schemas.microsoft.com/office/powerpoint/2010/main" val="4002249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BCE27A9-9B9F-42BD-91A4-2FCEE9FF23E4}" type="datetimeFigureOut">
              <a:rPr lang="ru-RU" smtClean="0"/>
              <a:t>11.12.2022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005F06E-49FD-4076-B55A-5AE9A0052F9D}" type="slidenum">
              <a:rPr lang="ru-RU" smtClean="0"/>
              <a:t>‹#›</a:t>
            </a:fld>
            <a:endParaRPr lang="ru-RU"/>
          </a:p>
        </p:txBody>
      </p:sp>
    </p:spTree>
    <p:extLst>
      <p:ext uri="{BB962C8B-B14F-4D97-AF65-F5344CB8AC3E}">
        <p14:creationId xmlns:p14="http://schemas.microsoft.com/office/powerpoint/2010/main" val="4144951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94000">
              <a:schemeClr val="bg1"/>
            </a:gs>
            <a:gs pos="100000">
              <a:srgbClr val="D1C39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E27A9-9B9F-42BD-91A4-2FCEE9FF23E4}" type="datetimeFigureOut">
              <a:rPr lang="ru-RU" smtClean="0"/>
              <a:t>11.12.2022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05F06E-49FD-4076-B55A-5AE9A0052F9D}" type="slidenum">
              <a:rPr lang="ru-RU" smtClean="0"/>
              <a:t>‹#›</a:t>
            </a:fld>
            <a:endParaRPr lang="ru-RU"/>
          </a:p>
        </p:txBody>
      </p:sp>
    </p:spTree>
    <p:extLst>
      <p:ext uri="{BB962C8B-B14F-4D97-AF65-F5344CB8AC3E}">
        <p14:creationId xmlns:p14="http://schemas.microsoft.com/office/powerpoint/2010/main" val="240517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2.mp4" TargetMode="Externa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gif"/></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3.mp4" TargetMode="External"/><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Christopher%20Robin%20and%20Winnie-the-Pooh%20Quiz.pptx" TargetMode="External"/><Relationship Id="rId2" Type="http://schemas.openxmlformats.org/officeDocument/2006/relationships/image" Target="../media/image43.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www.izbrannoe.com/news/lyudi/vinni-pukh-pokhititel-detstva/" TargetMode="External"/><Relationship Id="rId13" Type="http://schemas.openxmlformats.org/officeDocument/2006/relationships/hyperlink" Target="https://shaundhani.wordpress.com/2016/01/18/the-real-forest-that-inspired-winnie-the-poohs-hundred-acre-wood/" TargetMode="External"/><Relationship Id="rId3" Type="http://schemas.openxmlformats.org/officeDocument/2006/relationships/hyperlink" Target="http://www.miln.com/" TargetMode="External"/><Relationship Id="rId7" Type="http://schemas.openxmlformats.org/officeDocument/2006/relationships/hyperlink" Target="http://vestnikk.ru/index.php?newsid=22915" TargetMode="External"/><Relationship Id="rId12" Type="http://schemas.openxmlformats.org/officeDocument/2006/relationships/hyperlink" Target="https://www.poemhunter.com/alan-alexander-milne/biography/" TargetMode="External"/><Relationship Id="rId2" Type="http://schemas.openxmlformats.org/officeDocument/2006/relationships/hyperlink" Target="http://www.peoples.ru/art/cinema/actor/miln" TargetMode="External"/><Relationship Id="rId1" Type="http://schemas.openxmlformats.org/officeDocument/2006/relationships/slideLayout" Target="../slideLayouts/slideLayout2.xml"/><Relationship Id="rId6" Type="http://schemas.openxmlformats.org/officeDocument/2006/relationships/hyperlink" Target="http://www.photochronograph.ru/" TargetMode="External"/><Relationship Id="rId11" Type="http://schemas.openxmlformats.org/officeDocument/2006/relationships/hyperlink" Target="https://www.biography.com/people/aa-milne-9409137" TargetMode="External"/><Relationship Id="rId5" Type="http://schemas.openxmlformats.org/officeDocument/2006/relationships/hyperlink" Target="http://www.old-pictures.ru/" TargetMode="External"/><Relationship Id="rId10" Type="http://schemas.openxmlformats.org/officeDocument/2006/relationships/hyperlink" Target="https://en.wikipedia.org/wiki/A._A._Milne" TargetMode="External"/><Relationship Id="rId4" Type="http://schemas.openxmlformats.org/officeDocument/2006/relationships/hyperlink" Target="http://www.a.miln.com/" TargetMode="External"/><Relationship Id="rId9" Type="http://schemas.openxmlformats.org/officeDocument/2006/relationships/hyperlink" Target="https://www.egmont.co.uk/blog/advice-for-life-from-the-worlds-most-lovable-bear/" TargetMode="External"/><Relationship Id="rId14" Type="http://schemas.openxmlformats.org/officeDocument/2006/relationships/hyperlink" Target="http://www.just-pooh.com/ashdown.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hyperlink" Target="1.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260648"/>
            <a:ext cx="2904807" cy="3813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rot="20596664">
            <a:off x="638325" y="3678932"/>
            <a:ext cx="3483893" cy="1667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Рисунок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54691" y="692696"/>
            <a:ext cx="2286000" cy="1714500"/>
          </a:xfrm>
          <a:prstGeom prst="rect">
            <a:avLst/>
          </a:prstGeom>
        </p:spPr>
      </p:pic>
      <p:sp>
        <p:nvSpPr>
          <p:cNvPr id="8" name="Прямоугольник 7"/>
          <p:cNvSpPr/>
          <p:nvPr/>
        </p:nvSpPr>
        <p:spPr>
          <a:xfrm>
            <a:off x="3068216" y="103325"/>
            <a:ext cx="6246500" cy="156966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solidFill>
                  <a:schemeClr val="tx2">
                    <a:lumMod val="75000"/>
                  </a:schemeClr>
                </a:solidFill>
                <a:latin typeface="Times New Roman" panose="02020603050405020304" pitchFamily="18" charset="0"/>
                <a:cs typeface="Times New Roman" panose="02020603050405020304" pitchFamily="18" charset="0"/>
              </a:rPr>
              <a:t>Alan Alexander Milne</a:t>
            </a:r>
          </a:p>
          <a:p>
            <a:pPr algn="ctr"/>
            <a:r>
              <a:rPr lang="en-US" sz="4800" b="1" dirty="0" smtClean="0">
                <a:ln w="11430"/>
                <a:solidFill>
                  <a:schemeClr val="tx2">
                    <a:lumMod val="75000"/>
                  </a:schemeClr>
                </a:solidFill>
                <a:latin typeface="Times New Roman" panose="02020603050405020304" pitchFamily="18" charset="0"/>
                <a:cs typeface="Times New Roman" panose="02020603050405020304" pitchFamily="18" charset="0"/>
              </a:rPr>
              <a:t>(1882-1956)</a:t>
            </a:r>
            <a:endParaRPr lang="ru-RU" sz="4800" b="1" dirty="0">
              <a:ln w="11430"/>
              <a:solidFill>
                <a:schemeClr val="tx2">
                  <a:lumMod val="75000"/>
                </a:schemeClr>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83968" y="3534802"/>
            <a:ext cx="4470485" cy="25584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8"/>
          <p:cNvSpPr txBox="1"/>
          <p:nvPr/>
        </p:nvSpPr>
        <p:spPr>
          <a:xfrm>
            <a:off x="3926545" y="6176471"/>
            <a:ext cx="5339219" cy="461665"/>
          </a:xfrm>
          <a:prstGeom prst="rect">
            <a:avLst/>
          </a:prstGeom>
          <a:noFill/>
        </p:spPr>
        <p:txBody>
          <a:bodyPr wrap="none" rtlCol="0">
            <a:spAutoFit/>
          </a:bodyPr>
          <a:lstStyle/>
          <a:p>
            <a:r>
              <a:rPr lang="ru-RU" sz="2400" b="1" dirty="0" err="1" smtClean="0">
                <a:latin typeface="Times New Roman" panose="02020603050405020304" pitchFamily="18" charset="0"/>
                <a:cs typeface="Times New Roman" panose="02020603050405020304" pitchFamily="18" charset="0"/>
              </a:rPr>
              <a:t>Гуила</a:t>
            </a:r>
            <a:r>
              <a:rPr lang="ru-RU" sz="2400" b="1" dirty="0" smtClean="0">
                <a:latin typeface="Times New Roman" panose="02020603050405020304" pitchFamily="18" charset="0"/>
                <a:cs typeface="Times New Roman" panose="02020603050405020304" pitchFamily="18" charset="0"/>
              </a:rPr>
              <a:t> Н.А., ГБОУ СОШ №347 </a:t>
            </a:r>
            <a:r>
              <a:rPr lang="ru-RU" sz="2400" b="1" dirty="0" smtClean="0">
                <a:latin typeface="Times New Roman" panose="02020603050405020304" pitchFamily="18" charset="0"/>
                <a:cs typeface="Times New Roman" panose="02020603050405020304" pitchFamily="18" charset="0"/>
              </a:rPr>
              <a:t>СПб</a:t>
            </a:r>
            <a:endParaRPr lang="ru-RU" sz="2400"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4182453" y="1848937"/>
            <a:ext cx="4572000" cy="1569660"/>
          </a:xfrm>
          <a:prstGeom prst="rect">
            <a:avLst/>
          </a:prstGeom>
        </p:spPr>
        <p:txBody>
          <a:bodyPr>
            <a:spAutoFit/>
          </a:bodyPr>
          <a:lstStyle/>
          <a:p>
            <a:pPr lvl="0" algn="ctr"/>
            <a:r>
              <a:rPr lang="en-US" sz="4800" b="1" dirty="0">
                <a:ln w="11430"/>
                <a:solidFill>
                  <a:srgbClr val="FF0000"/>
                </a:solidFill>
                <a:latin typeface="Times New Roman" panose="02020603050405020304" pitchFamily="18" charset="0"/>
                <a:cs typeface="Times New Roman" panose="02020603050405020304" pitchFamily="18" charset="0"/>
              </a:rPr>
              <a:t>The man behind </a:t>
            </a:r>
          </a:p>
          <a:p>
            <a:pPr lvl="0" algn="ctr"/>
            <a:r>
              <a:rPr lang="en-US" sz="4800" b="1" dirty="0">
                <a:ln w="11430"/>
                <a:solidFill>
                  <a:srgbClr val="FF0000"/>
                </a:solidFill>
                <a:latin typeface="Times New Roman" panose="02020603050405020304" pitchFamily="18" charset="0"/>
                <a:cs typeface="Times New Roman" panose="02020603050405020304" pitchFamily="18" charset="0"/>
              </a:rPr>
              <a:t>Winnie the Pooh</a:t>
            </a:r>
            <a:endParaRPr lang="ru-RU" sz="4800" b="1" dirty="0">
              <a:ln w="1143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9527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5" y="3573016"/>
            <a:ext cx="5760640" cy="267765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The rest of Christopher Robin Milne's toys, Piglet, Eeyore, Kanga, </a:t>
            </a:r>
            <a:r>
              <a:rPr lang="en-US" sz="2800" dirty="0" err="1">
                <a:latin typeface="Times New Roman" panose="02020603050405020304" pitchFamily="18" charset="0"/>
                <a:cs typeface="Times New Roman" panose="02020603050405020304" pitchFamily="18" charset="0"/>
              </a:rPr>
              <a:t>Roo</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and</a:t>
            </a:r>
            <a:r>
              <a:rPr lang="en-US" sz="2800" dirty="0">
                <a:latin typeface="Times New Roman" panose="02020603050405020304" pitchFamily="18" charset="0"/>
                <a:cs typeface="Times New Roman" panose="02020603050405020304" pitchFamily="18" charset="0"/>
              </a:rPr>
              <a:t> Tigger, </a:t>
            </a:r>
            <a:r>
              <a:rPr lang="en-US" sz="2800" dirty="0" smtClean="0">
                <a:latin typeface="Times New Roman" panose="02020603050405020304" pitchFamily="18" charset="0"/>
                <a:cs typeface="Times New Roman" panose="02020603050405020304" pitchFamily="18" charset="0"/>
              </a:rPr>
              <a:t>were </a:t>
            </a:r>
            <a:r>
              <a:rPr lang="en-US" sz="2800" dirty="0">
                <a:latin typeface="Times New Roman" panose="02020603050405020304" pitchFamily="18" charset="0"/>
                <a:cs typeface="Times New Roman" panose="02020603050405020304" pitchFamily="18" charset="0"/>
              </a:rPr>
              <a:t>incorporated into A. A. Milne's stories</a:t>
            </a:r>
            <a:r>
              <a:rPr lang="en-US" sz="2800" dirty="0" smtClean="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and </a:t>
            </a:r>
            <a:r>
              <a:rPr lang="en-US" sz="2800" dirty="0">
                <a:latin typeface="Times New Roman" panose="02020603050405020304" pitchFamily="18" charset="0"/>
                <a:cs typeface="Times New Roman" panose="02020603050405020304" pitchFamily="18" charset="0"/>
              </a:rPr>
              <a:t>two more characters – Rabbit and Owl </a:t>
            </a:r>
            <a:r>
              <a:rPr lang="ru-RU" sz="28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were </a:t>
            </a:r>
            <a:r>
              <a:rPr lang="en-US" sz="2800" dirty="0">
                <a:latin typeface="Times New Roman" panose="02020603050405020304" pitchFamily="18" charset="0"/>
                <a:cs typeface="Times New Roman" panose="02020603050405020304" pitchFamily="18" charset="0"/>
              </a:rPr>
              <a:t>created by </a:t>
            </a:r>
            <a:r>
              <a:rPr lang="en-US" sz="2800" dirty="0" smtClean="0">
                <a:latin typeface="Times New Roman" panose="02020603050405020304" pitchFamily="18" charset="0"/>
                <a:cs typeface="Times New Roman" panose="02020603050405020304" pitchFamily="18" charset="0"/>
              </a:rPr>
              <a:t>Milne's </a:t>
            </a:r>
            <a:r>
              <a:rPr lang="en-US" sz="2800" dirty="0">
                <a:latin typeface="Times New Roman" panose="02020603050405020304" pitchFamily="18" charset="0"/>
                <a:cs typeface="Times New Roman" panose="02020603050405020304" pitchFamily="18" charset="0"/>
              </a:rPr>
              <a:t>imagination. </a:t>
            </a:r>
            <a:endParaRPr lang="ru-RU" sz="2800" dirty="0">
              <a:latin typeface="Times New Roman" panose="02020603050405020304" pitchFamily="18" charset="0"/>
              <a:cs typeface="Times New Roman" panose="02020603050405020304" pitchFamily="18" charset="0"/>
            </a:endParaRPr>
          </a:p>
        </p:txBody>
      </p:sp>
      <p:pic>
        <p:nvPicPr>
          <p:cNvPr id="2050" name="Picture 2" descr="C:\Users\Сестрюня\Desktop\A A Milne\фото\230915_2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8972" y="476672"/>
            <a:ext cx="2370820" cy="27363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 name="Picture 2" descr="C:\Users\Сестрюня\Desktop\A A Milne\mysli-02-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28185" y="3429000"/>
            <a:ext cx="2448272" cy="30824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1" name="Picture 3" descr="C:\Users\Сестрюня\Desktop\A A Milne\фото\cms-image-00001138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28185" y="476672"/>
            <a:ext cx="2448272" cy="27363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2" name="Picture 4" descr="C:\Users\Сестрюня\Desktop\A A Milne\фото\cms-image-00001138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03848" y="476672"/>
            <a:ext cx="2533774" cy="27363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995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05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2051"/>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7363" y="5042118"/>
            <a:ext cx="8291010" cy="1815882"/>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Christopher </a:t>
            </a:r>
            <a:r>
              <a:rPr lang="en-US" sz="2800" dirty="0">
                <a:latin typeface="Times New Roman" panose="02020603050405020304" pitchFamily="18" charset="0"/>
                <a:cs typeface="Times New Roman" panose="02020603050405020304" pitchFamily="18" charset="0"/>
              </a:rPr>
              <a:t>Robin Milne's own toys are now under glass in New </a:t>
            </a:r>
            <a:r>
              <a:rPr lang="en-US" sz="2800" dirty="0" smtClean="0">
                <a:latin typeface="Times New Roman" panose="02020603050405020304" pitchFamily="18" charset="0"/>
                <a:cs typeface="Times New Roman" panose="02020603050405020304" pitchFamily="18" charset="0"/>
              </a:rPr>
              <a:t>York</a:t>
            </a:r>
            <a:r>
              <a:rPr lang="en-US"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where </a:t>
            </a:r>
            <a:r>
              <a:rPr lang="en-US" sz="2800" dirty="0">
                <a:latin typeface="Times New Roman" panose="02020603050405020304" pitchFamily="18" charset="0"/>
                <a:cs typeface="Times New Roman" panose="02020603050405020304" pitchFamily="18" charset="0"/>
              </a:rPr>
              <a:t>750,000 people visit them every year</a:t>
            </a:r>
            <a:r>
              <a:rPr lang="en-US" sz="2800" dirty="0" smtClean="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pic>
        <p:nvPicPr>
          <p:cNvPr id="4098" name="Picture 2" descr="C:\Users\Сестрюня\Desktop\A A Milne\фото\3a7a4dc4c5f6923e4b40da6ac79fa157.jpg">
            <a:hlinkClick r:id="rId2" action="ppaction://hlinkfile"/>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188640"/>
            <a:ext cx="4320480" cy="31683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82868" y="1772816"/>
            <a:ext cx="4145505" cy="32693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43750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0" y="260648"/>
            <a:ext cx="4317836" cy="3770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79512" y="404664"/>
            <a:ext cx="4685051" cy="4031873"/>
          </a:xfrm>
          <a:prstGeom prst="rect">
            <a:avLst/>
          </a:prstGeom>
        </p:spPr>
        <p:txBody>
          <a:bodyPr wrap="square">
            <a:spAutoFit/>
          </a:bodyPr>
          <a:lstStyle/>
          <a:p>
            <a:r>
              <a:rPr lang="en-US" sz="3200" dirty="0" smtClean="0">
                <a:latin typeface="Times New Roman" panose="02020603050405020304" pitchFamily="18" charset="0"/>
                <a:cs typeface="Times New Roman" panose="02020603050405020304" pitchFamily="18" charset="0"/>
              </a:rPr>
              <a:t>Winnie-the-Pooh first appeared by name on 24 December 1925, in a Christmas story commissioned and published by the London newspaper The Evening News.</a:t>
            </a:r>
            <a:endParaRPr lang="ru-RU" sz="32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95512" y="4725144"/>
            <a:ext cx="1969051" cy="1613976"/>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32616" y="4404970"/>
            <a:ext cx="2055870" cy="1545767"/>
          </a:xfrm>
          <a:prstGeom prst="rect">
            <a:avLst/>
          </a:prstGeom>
        </p:spPr>
      </p:pic>
    </p:spTree>
    <p:extLst>
      <p:ext uri="{BB962C8B-B14F-4D97-AF65-F5344CB8AC3E}">
        <p14:creationId xmlns:p14="http://schemas.microsoft.com/office/powerpoint/2010/main" val="950380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9872" y="304584"/>
            <a:ext cx="5112568" cy="5262979"/>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E. H. Shepard was named when A. A. Milne asked to recommend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someone </a:t>
            </a:r>
            <a:r>
              <a:rPr lang="en-US" sz="2800" dirty="0">
                <a:latin typeface="Times New Roman" panose="02020603050405020304" pitchFamily="18" charset="0"/>
                <a:cs typeface="Times New Roman" panose="02020603050405020304" pitchFamily="18" charset="0"/>
              </a:rPr>
              <a:t>to illustrate his book.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To </a:t>
            </a:r>
            <a:r>
              <a:rPr lang="en-US" sz="2800" dirty="0">
                <a:latin typeface="Times New Roman" panose="02020603050405020304" pitchFamily="18" charset="0"/>
                <a:cs typeface="Times New Roman" panose="02020603050405020304" pitchFamily="18" charset="0"/>
              </a:rPr>
              <a:t>do the illustrations for ‘Winnie-the-Pooh’, Shepard observed the real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Christopher </a:t>
            </a:r>
            <a:r>
              <a:rPr lang="en-US" sz="2800" dirty="0">
                <a:latin typeface="Times New Roman" panose="02020603050405020304" pitchFamily="18" charset="0"/>
                <a:cs typeface="Times New Roman" panose="02020603050405020304" pitchFamily="18" charset="0"/>
              </a:rPr>
              <a:t>Robin Milne, but not the real Pooh.</a:t>
            </a:r>
            <a:endParaRPr lang="ru-RU"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The bear in the pictures is in fact based on </a:t>
            </a:r>
            <a:r>
              <a:rPr lang="en-US" sz="2800" dirty="0" smtClean="0">
                <a:latin typeface="Times New Roman" panose="02020603050405020304" pitchFamily="18" charset="0"/>
                <a:cs typeface="Times New Roman" panose="02020603050405020304" pitchFamily="18" charset="0"/>
              </a:rPr>
              <a:t>Growler,</a:t>
            </a:r>
            <a:r>
              <a:rPr lang="ru-RU"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a </a:t>
            </a:r>
            <a:r>
              <a:rPr lang="en-US" sz="2800" dirty="0">
                <a:latin typeface="Times New Roman" panose="02020603050405020304" pitchFamily="18" charset="0"/>
                <a:cs typeface="Times New Roman" panose="02020603050405020304" pitchFamily="18" charset="0"/>
              </a:rPr>
              <a:t>toy belonging to Shepard’s own son.</a:t>
            </a:r>
            <a:endParaRPr lang="ru-RU" sz="2800" dirty="0">
              <a:latin typeface="Times New Roman" panose="02020603050405020304" pitchFamily="18" charset="0"/>
              <a:cs typeface="Times New Roman" panose="02020603050405020304" pitchFamily="18" charset="0"/>
            </a:endParaRPr>
          </a:p>
          <a:p>
            <a:endParaRPr lang="ru-RU" sz="2800" dirty="0">
              <a:latin typeface="Times New Roman" panose="02020603050405020304" pitchFamily="18" charset="0"/>
              <a:cs typeface="Times New Roman" panose="02020603050405020304" pitchFamily="18" charset="0"/>
            </a:endParaRPr>
          </a:p>
        </p:txBody>
      </p:sp>
      <p:pic>
        <p:nvPicPr>
          <p:cNvPr id="3" name="Picture 2" descr="C:\Users\Сестрюня\Desktop\A A Milne\фото\1458501580_21.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76461" y="304584"/>
            <a:ext cx="2539355" cy="2903565"/>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6462" y="3272506"/>
            <a:ext cx="2487362" cy="3421596"/>
          </a:xfrm>
          <a:prstGeom prst="rect">
            <a:avLst/>
          </a:prstGeom>
        </p:spPr>
      </p:pic>
    </p:spTree>
    <p:extLst>
      <p:ext uri="{BB962C8B-B14F-4D97-AF65-F5344CB8AC3E}">
        <p14:creationId xmlns:p14="http://schemas.microsoft.com/office/powerpoint/2010/main" val="3703013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Сестрюня\Desktop\A A Milne\9e5a1116dbde0ed7be8328fc94c140fb--vintage-disney-art-vintage-ar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31640" y="3542226"/>
            <a:ext cx="2745854" cy="3089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370" y="260648"/>
            <a:ext cx="5688632" cy="3970318"/>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E. H. Shepard drew on the landscapes of Ashdown Forest as </a:t>
            </a:r>
            <a:r>
              <a:rPr lang="en-US" sz="2800" dirty="0" smtClean="0">
                <a:latin typeface="Times New Roman" panose="02020603050405020304" pitchFamily="18" charset="0"/>
                <a:cs typeface="Times New Roman" panose="02020603050405020304" pitchFamily="18" charset="0"/>
              </a:rPr>
              <a:t>inspiration</a:t>
            </a:r>
          </a:p>
          <a:p>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for many of </a:t>
            </a:r>
            <a:r>
              <a:rPr lang="en-US" sz="2800" dirty="0" smtClean="0">
                <a:latin typeface="Times New Roman" panose="02020603050405020304" pitchFamily="18" charset="0"/>
                <a:cs typeface="Times New Roman" panose="02020603050405020304" pitchFamily="18" charset="0"/>
              </a:rPr>
              <a:t>the illustrations </a:t>
            </a:r>
            <a:r>
              <a:rPr lang="en-US" sz="2800" dirty="0">
                <a:latin typeface="Times New Roman" panose="02020603050405020304" pitchFamily="18" charset="0"/>
                <a:cs typeface="Times New Roman" panose="02020603050405020304" pitchFamily="18" charset="0"/>
              </a:rPr>
              <a:t>he provided for the Pooh books.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wooden Pooh Bridge in Ashdown </a:t>
            </a:r>
            <a:r>
              <a:rPr lang="en-US" sz="2800" dirty="0" smtClean="0">
                <a:latin typeface="Times New Roman" panose="02020603050405020304" pitchFamily="18" charset="0"/>
                <a:cs typeface="Times New Roman" panose="02020603050405020304" pitchFamily="18" charset="0"/>
              </a:rPr>
              <a:t>Forest,</a:t>
            </a:r>
            <a:r>
              <a:rPr lang="ru-RU"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where </a:t>
            </a:r>
            <a:r>
              <a:rPr lang="en-US" sz="2800" dirty="0">
                <a:latin typeface="Times New Roman" panose="02020603050405020304" pitchFamily="18" charset="0"/>
                <a:cs typeface="Times New Roman" panose="02020603050405020304" pitchFamily="18" charset="0"/>
              </a:rPr>
              <a:t>Pooh and Piglet invented Poohsticks, is a tourist attraction. </a:t>
            </a:r>
            <a:endParaRPr lang="ru-RU" sz="2800" dirty="0">
              <a:latin typeface="Times New Roman" panose="02020603050405020304" pitchFamily="18" charset="0"/>
              <a:cs typeface="Times New Roman" panose="02020603050405020304" pitchFamily="18" charset="0"/>
            </a:endParaRPr>
          </a:p>
          <a:p>
            <a:endParaRPr lang="ru-RU" sz="2800" dirty="0">
              <a:latin typeface="Times New Roman" panose="02020603050405020304" pitchFamily="18" charset="0"/>
              <a:cs typeface="Times New Roman" panose="02020603050405020304" pitchFamily="18" charset="0"/>
            </a:endParaRPr>
          </a:p>
        </p:txBody>
      </p:sp>
      <p:pic>
        <p:nvPicPr>
          <p:cNvPr id="7171" name="Picture 3" descr="C:\Users\Сестрюня\Desktop\A A Milne\569cfcde1f00002300216137.jpeg">
            <a:hlinkClick r:id="rId3" action="ppaction://hlinkfile"/>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02591" y="4111207"/>
            <a:ext cx="2817881" cy="195103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Сестрюня\Desktop\A A Milne\tumblr_m5cbx6Q4aC1r3n31vo1_128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89829" y="43387"/>
            <a:ext cx="3151289" cy="4187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096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006" y="311744"/>
            <a:ext cx="8713466" cy="3108543"/>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A </a:t>
            </a:r>
            <a:r>
              <a:rPr lang="en-US" sz="2800" dirty="0">
                <a:latin typeface="Times New Roman" panose="02020603050405020304" pitchFamily="18" charset="0"/>
                <a:cs typeface="Times New Roman" panose="02020603050405020304" pitchFamily="18" charset="0"/>
              </a:rPr>
              <a:t>memorial plaque in Ashdown Forest, unveiled by Christopher </a:t>
            </a:r>
            <a:r>
              <a:rPr lang="en-US" sz="2800" dirty="0" smtClean="0">
                <a:latin typeface="Times New Roman" panose="02020603050405020304" pitchFamily="18" charset="0"/>
                <a:cs typeface="Times New Roman" panose="02020603050405020304" pitchFamily="18" charset="0"/>
              </a:rPr>
              <a:t>Robin</a:t>
            </a:r>
            <a:r>
              <a:rPr lang="ru-RU"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in </a:t>
            </a:r>
            <a:r>
              <a:rPr lang="en-US" sz="2800" dirty="0">
                <a:latin typeface="Times New Roman" panose="02020603050405020304" pitchFamily="18" charset="0"/>
                <a:cs typeface="Times New Roman" panose="02020603050405020304" pitchFamily="18" charset="0"/>
              </a:rPr>
              <a:t>1979, </a:t>
            </a:r>
            <a:r>
              <a:rPr lang="en-US" sz="2800" dirty="0" smtClean="0">
                <a:latin typeface="Times New Roman" panose="02020603050405020304" pitchFamily="18" charset="0"/>
                <a:cs typeface="Times New Roman" panose="02020603050405020304" pitchFamily="18" charset="0"/>
              </a:rPr>
              <a:t>commemorates </a:t>
            </a:r>
            <a:r>
              <a:rPr lang="en-US" sz="2800" dirty="0">
                <a:latin typeface="Times New Roman" panose="02020603050405020304" pitchFamily="18" charset="0"/>
                <a:cs typeface="Times New Roman" panose="02020603050405020304" pitchFamily="18" charset="0"/>
              </a:rPr>
              <a:t>the work of A. A. Milne and </a:t>
            </a:r>
            <a:r>
              <a:rPr lang="en-US" sz="2800" dirty="0" smtClean="0">
                <a:latin typeface="Times New Roman" panose="02020603050405020304" pitchFamily="18" charset="0"/>
                <a:cs typeface="Times New Roman" panose="02020603050405020304" pitchFamily="18" charset="0"/>
              </a:rPr>
              <a:t>Shepard</a:t>
            </a:r>
            <a:r>
              <a:rPr lang="ru-RU"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in </a:t>
            </a:r>
            <a:r>
              <a:rPr lang="en-US" sz="2800" dirty="0">
                <a:latin typeface="Times New Roman" panose="02020603050405020304" pitchFamily="18" charset="0"/>
                <a:cs typeface="Times New Roman" panose="02020603050405020304" pitchFamily="18" charset="0"/>
              </a:rPr>
              <a:t>creating the world of Pooh.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Milne </a:t>
            </a:r>
            <a:r>
              <a:rPr lang="en-US" sz="2800" dirty="0">
                <a:latin typeface="Times New Roman" panose="02020603050405020304" pitchFamily="18" charset="0"/>
                <a:cs typeface="Times New Roman" panose="02020603050405020304" pitchFamily="18" charset="0"/>
              </a:rPr>
              <a:t>once wrote of Ashdown Forest</a:t>
            </a:r>
            <a:r>
              <a:rPr lang="en-US"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"In that enchanted place on the top of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forest a little boy and his bear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will always be </a:t>
            </a:r>
            <a:r>
              <a:rPr lang="en-US" sz="2800" dirty="0">
                <a:latin typeface="Times New Roman" panose="02020603050405020304" pitchFamily="18" charset="0"/>
                <a:cs typeface="Times New Roman" panose="02020603050405020304" pitchFamily="18" charset="0"/>
              </a:rPr>
              <a:t>playing". </a:t>
            </a:r>
            <a:endParaRPr lang="ru-RU" sz="2800" dirty="0">
              <a:latin typeface="Times New Roman" panose="02020603050405020304" pitchFamily="18" charset="0"/>
              <a:cs typeface="Times New Roman" panose="02020603050405020304" pitchFamily="18" charset="0"/>
            </a:endParaRPr>
          </a:p>
        </p:txBody>
      </p:sp>
      <p:pic>
        <p:nvPicPr>
          <p:cNvPr id="1026" name="Picture 2" descr="C:\Users\Сестрюня\Desktop\A A Milne\фото\A.A.Milne_and_E.H.Shephard_memorial_plaque_-_geograph.org.uk_-_5882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63245" y="3558920"/>
            <a:ext cx="2232248" cy="16758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7" name="Picture 3" descr="C:\Users\Сестрюня\Desktop\A A Milne\2103202_origina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2160" y="1637958"/>
            <a:ext cx="2210197" cy="35646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0816" y="5234724"/>
            <a:ext cx="9036994" cy="1815882"/>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Milne suffered from illness in the early 1950s and died at his home </a:t>
            </a:r>
            <a:r>
              <a:rPr lang="ru-RU"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in </a:t>
            </a:r>
            <a:r>
              <a:rPr lang="en-US" sz="2800" dirty="0">
                <a:latin typeface="Times New Roman" panose="02020603050405020304" pitchFamily="18" charset="0"/>
                <a:cs typeface="Times New Roman" panose="02020603050405020304" pitchFamily="18" charset="0"/>
              </a:rPr>
              <a:t>Hartfield, East Sussex, England, on January 31, 1956. </a:t>
            </a:r>
            <a:endParaRPr lang="ru-RU" sz="2800" dirty="0">
              <a:latin typeface="Times New Roman" panose="02020603050405020304" pitchFamily="18" charset="0"/>
              <a:cs typeface="Times New Roman" panose="02020603050405020304" pitchFamily="18" charset="0"/>
            </a:endParaRPr>
          </a:p>
          <a:p>
            <a:endParaRPr lang="ru-RU" sz="2800" dirty="0"/>
          </a:p>
        </p:txBody>
      </p:sp>
    </p:spTree>
    <p:extLst>
      <p:ext uri="{BB962C8B-B14F-4D97-AF65-F5344CB8AC3E}">
        <p14:creationId xmlns:p14="http://schemas.microsoft.com/office/powerpoint/2010/main" val="3028467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5" descr="winniethepoohi"/>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0825" y="1052513"/>
            <a:ext cx="2881313" cy="534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4" name="Rectangle 6"/>
          <p:cNvSpPr>
            <a:spLocks noGrp="1" noChangeArrowheads="1"/>
          </p:cNvSpPr>
          <p:nvPr>
            <p:ph type="title"/>
          </p:nvPr>
        </p:nvSpPr>
        <p:spPr>
          <a:xfrm>
            <a:off x="468313" y="115888"/>
            <a:ext cx="8229600" cy="865187"/>
          </a:xfrm>
        </p:spPr>
        <p:txBody>
          <a:bodyPr/>
          <a:lstStyle/>
          <a:p>
            <a:pPr eaLnBrk="1" hangingPunct="1">
              <a:defRPr/>
            </a:pPr>
            <a:r>
              <a:rPr lang="en-US" b="1" dirty="0" smtClean="0">
                <a:solidFill>
                  <a:srgbClr val="FF0000"/>
                </a:solidFill>
                <a:latin typeface="Times New Roman" panose="02020603050405020304" pitchFamily="18" charset="0"/>
                <a:cs typeface="Times New Roman" panose="02020603050405020304" pitchFamily="18" charset="0"/>
              </a:rPr>
              <a:t>Disney’s </a:t>
            </a:r>
            <a:r>
              <a:rPr lang="ru-RU" b="1" dirty="0" smtClean="0">
                <a:solidFill>
                  <a:srgbClr val="FF0000"/>
                </a:solidFill>
                <a:latin typeface="Times New Roman" panose="02020603050405020304" pitchFamily="18" charset="0"/>
                <a:cs typeface="Times New Roman" panose="02020603050405020304" pitchFamily="18" charset="0"/>
              </a:rPr>
              <a:t>«</a:t>
            </a:r>
            <a:r>
              <a:rPr lang="en-US" b="1" dirty="0" smtClean="0">
                <a:solidFill>
                  <a:srgbClr val="FF0000"/>
                </a:solidFill>
                <a:latin typeface="Times New Roman" panose="02020603050405020304" pitchFamily="18" charset="0"/>
                <a:cs typeface="Times New Roman" panose="02020603050405020304" pitchFamily="18" charset="0"/>
              </a:rPr>
              <a:t>Winnie-the-Pooh</a:t>
            </a:r>
            <a:r>
              <a:rPr lang="ru-RU" b="1" dirty="0" smtClean="0">
                <a:solidFill>
                  <a:srgbClr val="FF0000"/>
                </a:solidFill>
                <a:latin typeface="Times New Roman" panose="02020603050405020304" pitchFamily="18" charset="0"/>
                <a:cs typeface="Times New Roman" panose="02020603050405020304" pitchFamily="18" charset="0"/>
              </a:rPr>
              <a:t>»</a:t>
            </a:r>
          </a:p>
        </p:txBody>
      </p:sp>
      <p:sp>
        <p:nvSpPr>
          <p:cNvPr id="6" name="Прямоугольник 5"/>
          <p:cNvSpPr/>
          <p:nvPr/>
        </p:nvSpPr>
        <p:spPr>
          <a:xfrm>
            <a:off x="3347864" y="908913"/>
            <a:ext cx="5508104" cy="5632311"/>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rights to the Pooh books were left to four beneficiaries: his family, the Royal Literary Fund, Westminster School and the Garrick Club. After Milne's death in 1956, his widow sold her rights to the Pooh characters to the Walt Disney Company, which has made many Pooh cartoon movies, a Disney Channel television show, as well as Pooh-related merchandise. In 2001, the other beneficiaries sold their interest in the estate to the Disney Corporation for $350m. </a:t>
            </a: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copyright on Pooh expires in 2026.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3085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p:cNvSpPr>
            <a:spLocks noGrp="1" noChangeArrowheads="1"/>
          </p:cNvSpPr>
          <p:nvPr>
            <p:ph type="body" idx="1"/>
          </p:nvPr>
        </p:nvSpPr>
        <p:spPr>
          <a:xfrm>
            <a:off x="4139953" y="188913"/>
            <a:ext cx="5004048" cy="6480175"/>
          </a:xfrm>
        </p:spPr>
        <p:txBody>
          <a:bodyPr>
            <a:normAutofit/>
          </a:bodyPr>
          <a:lstStyle/>
          <a:p>
            <a:pPr marL="0" eaLnBrk="1" hangingPunct="1">
              <a:lnSpc>
                <a:spcPct val="90000"/>
              </a:lnSpc>
              <a:spcBef>
                <a:spcPts val="0"/>
              </a:spcBef>
              <a:buFontTx/>
              <a:buNone/>
              <a:defRPr/>
            </a:pPr>
            <a:r>
              <a:rPr lang="ru-RU" sz="2800" dirty="0" err="1" smtClean="0">
                <a:latin typeface="Times New Roman" panose="02020603050405020304" pitchFamily="18" charset="0"/>
                <a:cs typeface="Times New Roman" panose="02020603050405020304" pitchFamily="18" charset="0"/>
              </a:rPr>
              <a:t>In</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the</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Soviet</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Union</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three</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Winnie-the-Pooh</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stories</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were</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made</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into</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a</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celebrated</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trilogy</a:t>
            </a:r>
            <a:r>
              <a:rPr lang="en-US"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of</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short</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films</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by</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Soyuzmultfilm</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directed</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by</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Fyodor</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Khitruk</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from</a:t>
            </a:r>
            <a:r>
              <a:rPr lang="ru-RU" sz="2800" dirty="0" smtClean="0">
                <a:latin typeface="Times New Roman" panose="02020603050405020304" pitchFamily="18" charset="0"/>
                <a:cs typeface="Times New Roman" panose="02020603050405020304" pitchFamily="18" charset="0"/>
              </a:rPr>
              <a:t> 1969 </a:t>
            </a:r>
            <a:r>
              <a:rPr lang="ru-RU" sz="2800" dirty="0" err="1" smtClean="0">
                <a:latin typeface="Times New Roman" panose="02020603050405020304" pitchFamily="18" charset="0"/>
                <a:cs typeface="Times New Roman" panose="02020603050405020304" pitchFamily="18" charset="0"/>
              </a:rPr>
              <a:t>to</a:t>
            </a:r>
            <a:r>
              <a:rPr lang="ru-RU" sz="2800" dirty="0" smtClean="0">
                <a:latin typeface="Times New Roman" panose="02020603050405020304" pitchFamily="18" charset="0"/>
                <a:cs typeface="Times New Roman" panose="02020603050405020304" pitchFamily="18" charset="0"/>
              </a:rPr>
              <a:t> 1972.</a:t>
            </a:r>
          </a:p>
          <a:p>
            <a:pPr marL="0" eaLnBrk="1" hangingPunct="1">
              <a:lnSpc>
                <a:spcPct val="90000"/>
              </a:lnSpc>
              <a:spcBef>
                <a:spcPts val="0"/>
              </a:spcBef>
              <a:buFontTx/>
              <a:buNone/>
              <a:defRPr/>
            </a:pPr>
            <a:r>
              <a:rPr lang="ru-RU" sz="2800" dirty="0" err="1" smtClean="0">
                <a:latin typeface="Times New Roman" panose="02020603050405020304" pitchFamily="18" charset="0"/>
                <a:cs typeface="Times New Roman" panose="02020603050405020304" pitchFamily="18" charset="0"/>
              </a:rPr>
              <a:t>Films</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use</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Boris</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Zakhoder's</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translation</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of</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the</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book</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Pooh</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was</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voiced</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by</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Yevgeny</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Leonov</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He</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looked</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distinctly</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different</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from</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both</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the</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yellow-and-red</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Disney</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incarnation</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and</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Shepard's</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illustrations</a:t>
            </a:r>
            <a:r>
              <a:rPr lang="ru-RU" sz="2800" dirty="0" smtClean="0">
                <a:latin typeface="Times New Roman" panose="02020603050405020304" pitchFamily="18" charset="0"/>
                <a:cs typeface="Times New Roman" panose="02020603050405020304" pitchFamily="18" charset="0"/>
              </a:rPr>
              <a:t> - </a:t>
            </a:r>
            <a:r>
              <a:rPr lang="ru-RU" sz="2800" dirty="0" err="1" smtClean="0">
                <a:latin typeface="Times New Roman" panose="02020603050405020304" pitchFamily="18" charset="0"/>
                <a:cs typeface="Times New Roman" panose="02020603050405020304" pitchFamily="18" charset="0"/>
              </a:rPr>
              <a:t>he</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was</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brown</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instead</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of</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yellow</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as</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he</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is</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known</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in</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the</a:t>
            </a:r>
            <a:r>
              <a:rPr lang="ru-RU" sz="2800" dirty="0" smtClean="0">
                <a:latin typeface="Times New Roman" panose="02020603050405020304" pitchFamily="18" charset="0"/>
                <a:cs typeface="Times New Roman" panose="02020603050405020304" pitchFamily="18" charset="0"/>
              </a:rPr>
              <a:t> US.</a:t>
            </a:r>
          </a:p>
        </p:txBody>
      </p:sp>
      <p:sp>
        <p:nvSpPr>
          <p:cNvPr id="141318" name="Rectangle 6"/>
          <p:cNvSpPr>
            <a:spLocks noGrp="1" noChangeArrowheads="1"/>
          </p:cNvSpPr>
          <p:nvPr>
            <p:ph type="title"/>
          </p:nvPr>
        </p:nvSpPr>
        <p:spPr>
          <a:xfrm>
            <a:off x="-252536" y="188913"/>
            <a:ext cx="4608512" cy="1655763"/>
          </a:xfrm>
        </p:spPr>
        <p:txBody>
          <a:bodyPr>
            <a:normAutofit fontScale="90000"/>
          </a:bodyPr>
          <a:lstStyle/>
          <a:p>
            <a:pPr eaLnBrk="1" hangingPunct="1">
              <a:defRPr/>
            </a:pPr>
            <a:r>
              <a:rPr lang="en-US" sz="4000" b="1" dirty="0" smtClean="0">
                <a:solidFill>
                  <a:srgbClr val="FF0000"/>
                </a:solidFill>
                <a:latin typeface="Times New Roman" panose="02020603050405020304" pitchFamily="18" charset="0"/>
                <a:cs typeface="Times New Roman" panose="02020603050405020304" pitchFamily="18" charset="0"/>
              </a:rPr>
              <a:t>Russian </a:t>
            </a:r>
            <a:br>
              <a:rPr lang="en-US" sz="4000" b="1" dirty="0" smtClean="0">
                <a:solidFill>
                  <a:srgbClr val="FF0000"/>
                </a:solidFill>
                <a:latin typeface="Times New Roman" panose="02020603050405020304" pitchFamily="18" charset="0"/>
                <a:cs typeface="Times New Roman" panose="02020603050405020304" pitchFamily="18" charset="0"/>
              </a:rPr>
            </a:br>
            <a:r>
              <a:rPr lang="ru-RU" sz="4000" b="1" dirty="0" smtClean="0">
                <a:solidFill>
                  <a:srgbClr val="FF0000"/>
                </a:solidFill>
                <a:latin typeface="Times New Roman" panose="02020603050405020304" pitchFamily="18" charset="0"/>
                <a:cs typeface="Times New Roman" panose="02020603050405020304" pitchFamily="18" charset="0"/>
              </a:rPr>
              <a:t>«</a:t>
            </a:r>
            <a:r>
              <a:rPr lang="en-US" sz="4000" b="1" dirty="0" smtClean="0">
                <a:solidFill>
                  <a:srgbClr val="FF0000"/>
                </a:solidFill>
                <a:latin typeface="Times New Roman" panose="02020603050405020304" pitchFamily="18" charset="0"/>
                <a:cs typeface="Times New Roman" panose="02020603050405020304" pitchFamily="18" charset="0"/>
              </a:rPr>
              <a:t>Winnie-the-Pooh</a:t>
            </a:r>
            <a:r>
              <a:rPr lang="ru-RU" sz="4000" b="1" dirty="0" smtClean="0">
                <a:solidFill>
                  <a:srgbClr val="FF0000"/>
                </a:solidFill>
                <a:latin typeface="Times New Roman" panose="02020603050405020304" pitchFamily="18" charset="0"/>
                <a:cs typeface="Times New Roman" panose="02020603050405020304" pitchFamily="18" charset="0"/>
              </a:rPr>
              <a:t>»</a:t>
            </a:r>
            <a:r>
              <a:rPr lang="en-US" sz="4000" b="1" dirty="0" smtClean="0">
                <a:solidFill>
                  <a:srgbClr val="FF0000"/>
                </a:solidFill>
                <a:latin typeface="Times New Roman" panose="02020603050405020304" pitchFamily="18" charset="0"/>
                <a:cs typeface="Times New Roman" panose="02020603050405020304" pitchFamily="18" charset="0"/>
              </a:rPr>
              <a:t/>
            </a:r>
            <a:br>
              <a:rPr lang="en-US" sz="4000" b="1" dirty="0" smtClean="0">
                <a:solidFill>
                  <a:srgbClr val="FF0000"/>
                </a:solidFill>
                <a:latin typeface="Times New Roman" panose="02020603050405020304" pitchFamily="18" charset="0"/>
                <a:cs typeface="Times New Roman" panose="02020603050405020304" pitchFamily="18" charset="0"/>
              </a:rPr>
            </a:br>
            <a:endParaRPr lang="ru-RU" sz="4000" b="1" dirty="0" smtClean="0">
              <a:solidFill>
                <a:srgbClr val="FF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9512" y="1484784"/>
            <a:ext cx="3618402" cy="4824536"/>
          </a:xfrm>
          <a:prstGeom prst="rect">
            <a:avLst/>
          </a:prstGeom>
        </p:spPr>
      </p:pic>
    </p:spTree>
    <p:extLst>
      <p:ext uri="{BB962C8B-B14F-4D97-AF65-F5344CB8AC3E}">
        <p14:creationId xmlns:p14="http://schemas.microsoft.com/office/powerpoint/2010/main" val="498630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Текст 3"/>
          <p:cNvSpPr>
            <a:spLocks noGrp="1"/>
          </p:cNvSpPr>
          <p:nvPr>
            <p:ph type="body" sz="half" idx="2"/>
          </p:nvPr>
        </p:nvSpPr>
        <p:spPr>
          <a:xfrm>
            <a:off x="221737" y="188640"/>
            <a:ext cx="5502391" cy="6192688"/>
          </a:xfrm>
        </p:spPr>
        <p:txBody>
          <a:bodyPr>
            <a:normAutofit fontScale="25000" lnSpcReduction="20000"/>
          </a:bodyPr>
          <a:lstStyle/>
          <a:p>
            <a:pPr marL="0" indent="0" eaLnBrk="1" hangingPunct="1">
              <a:lnSpc>
                <a:spcPct val="120000"/>
              </a:lnSpc>
              <a:spcBef>
                <a:spcPts val="0"/>
              </a:spcBef>
              <a:buFontTx/>
              <a:buNone/>
              <a:defRPr/>
            </a:pPr>
            <a:r>
              <a:rPr lang="en-US" sz="2000" dirty="0"/>
              <a:t/>
            </a:r>
            <a:br>
              <a:rPr lang="en-US" sz="2000" dirty="0"/>
            </a:br>
            <a:r>
              <a:rPr lang="en-US" sz="11200" dirty="0">
                <a:latin typeface="Times New Roman" panose="02020603050405020304" pitchFamily="18" charset="0"/>
                <a:cs typeface="Times New Roman" panose="02020603050405020304" pitchFamily="18" charset="0"/>
              </a:rPr>
              <a:t/>
            </a:r>
            <a:br>
              <a:rPr lang="en-US" sz="11200" dirty="0">
                <a:latin typeface="Times New Roman" panose="02020603050405020304" pitchFamily="18" charset="0"/>
                <a:cs typeface="Times New Roman" panose="02020603050405020304" pitchFamily="18" charset="0"/>
              </a:rPr>
            </a:br>
            <a:r>
              <a:rPr lang="en-US" sz="11200" dirty="0">
                <a:latin typeface="Times New Roman" panose="02020603050405020304" pitchFamily="18" charset="0"/>
                <a:cs typeface="Times New Roman" panose="02020603050405020304" pitchFamily="18" charset="0"/>
              </a:rPr>
              <a:t>The popularity of this </a:t>
            </a:r>
            <a:r>
              <a:rPr lang="en-US" sz="11200" dirty="0" smtClean="0">
                <a:latin typeface="Times New Roman" panose="02020603050405020304" pitchFamily="18" charset="0"/>
                <a:cs typeface="Times New Roman" panose="02020603050405020304" pitchFamily="18" charset="0"/>
              </a:rPr>
              <a:t>book </a:t>
            </a:r>
            <a:r>
              <a:rPr lang="en-US" sz="11200" dirty="0">
                <a:latin typeface="Times New Roman" panose="02020603050405020304" pitchFamily="18" charset="0"/>
                <a:cs typeface="Times New Roman" panose="02020603050405020304" pitchFamily="18" charset="0"/>
              </a:rPr>
              <a:t>was</a:t>
            </a:r>
            <a:br>
              <a:rPr lang="en-US" sz="11200" dirty="0">
                <a:latin typeface="Times New Roman" panose="02020603050405020304" pitchFamily="18" charset="0"/>
                <a:cs typeface="Times New Roman" panose="02020603050405020304" pitchFamily="18" charset="0"/>
              </a:rPr>
            </a:br>
            <a:r>
              <a:rPr lang="en-US" sz="11200" dirty="0">
                <a:latin typeface="Times New Roman" panose="02020603050405020304" pitchFamily="18" charset="0"/>
                <a:cs typeface="Times New Roman" panose="02020603050405020304" pitchFamily="18" charset="0"/>
              </a:rPr>
              <a:t>so great that at London zoo was</a:t>
            </a:r>
            <a:br>
              <a:rPr lang="en-US" sz="11200" dirty="0">
                <a:latin typeface="Times New Roman" panose="02020603050405020304" pitchFamily="18" charset="0"/>
                <a:cs typeface="Times New Roman" panose="02020603050405020304" pitchFamily="18" charset="0"/>
              </a:rPr>
            </a:br>
            <a:r>
              <a:rPr lang="en-US" sz="11200" dirty="0">
                <a:latin typeface="Times New Roman" panose="02020603050405020304" pitchFamily="18" charset="0"/>
                <a:cs typeface="Times New Roman" panose="02020603050405020304" pitchFamily="18" charset="0"/>
              </a:rPr>
              <a:t>a monument to their hero toy</a:t>
            </a:r>
            <a:br>
              <a:rPr lang="en-US" sz="11200" dirty="0">
                <a:latin typeface="Times New Roman" panose="02020603050405020304" pitchFamily="18" charset="0"/>
                <a:cs typeface="Times New Roman" panose="02020603050405020304" pitchFamily="18" charset="0"/>
              </a:rPr>
            </a:br>
            <a:r>
              <a:rPr lang="en-US" sz="11200" dirty="0">
                <a:latin typeface="Times New Roman" panose="02020603050405020304" pitchFamily="18" charset="0"/>
                <a:cs typeface="Times New Roman" panose="02020603050405020304" pitchFamily="18" charset="0"/>
              </a:rPr>
              <a:t>the little bear Winnie the Pooh.</a:t>
            </a:r>
            <a:br>
              <a:rPr lang="en-US" sz="11200" dirty="0">
                <a:latin typeface="Times New Roman" panose="02020603050405020304" pitchFamily="18" charset="0"/>
                <a:cs typeface="Times New Roman" panose="02020603050405020304" pitchFamily="18" charset="0"/>
              </a:rPr>
            </a:br>
            <a:r>
              <a:rPr lang="en-US" sz="11200" dirty="0">
                <a:latin typeface="Times New Roman" panose="02020603050405020304" pitchFamily="18" charset="0"/>
                <a:cs typeface="Times New Roman" panose="02020603050405020304" pitchFamily="18" charset="0"/>
              </a:rPr>
              <a:t/>
            </a:r>
            <a:br>
              <a:rPr lang="en-US" sz="11200" dirty="0">
                <a:latin typeface="Times New Roman" panose="02020603050405020304" pitchFamily="18" charset="0"/>
                <a:cs typeface="Times New Roman" panose="02020603050405020304" pitchFamily="18" charset="0"/>
              </a:rPr>
            </a:br>
            <a:r>
              <a:rPr lang="en-US" sz="11200" dirty="0">
                <a:latin typeface="Times New Roman" panose="02020603050405020304" pitchFamily="18" charset="0"/>
                <a:cs typeface="Times New Roman" panose="02020603050405020304" pitchFamily="18" charset="0"/>
              </a:rPr>
              <a:t>In 1997 by UNESCO</a:t>
            </a:r>
            <a:br>
              <a:rPr lang="en-US" sz="11200" dirty="0">
                <a:latin typeface="Times New Roman" panose="02020603050405020304" pitchFamily="18" charset="0"/>
                <a:cs typeface="Times New Roman" panose="02020603050405020304" pitchFamily="18" charset="0"/>
              </a:rPr>
            </a:br>
            <a:r>
              <a:rPr lang="en-US" sz="11200" dirty="0">
                <a:latin typeface="Times New Roman" panose="02020603050405020304" pitchFamily="18" charset="0"/>
                <a:cs typeface="Times New Roman" panose="02020603050405020304" pitchFamily="18" charset="0"/>
              </a:rPr>
              <a:t>the literary hero Winnie the Pooh </a:t>
            </a:r>
            <a:r>
              <a:rPr lang="en-US" sz="11200" dirty="0" smtClean="0">
                <a:latin typeface="Times New Roman" panose="02020603050405020304" pitchFamily="18" charset="0"/>
                <a:cs typeface="Times New Roman" panose="02020603050405020304" pitchFamily="18" charset="0"/>
              </a:rPr>
              <a:t>was granted </a:t>
            </a:r>
            <a:r>
              <a:rPr lang="en-US" sz="11200" dirty="0">
                <a:latin typeface="Times New Roman" panose="02020603050405020304" pitchFamily="18" charset="0"/>
                <a:cs typeface="Times New Roman" panose="02020603050405020304" pitchFamily="18" charset="0"/>
              </a:rPr>
              <a:t>the honorary title of «Ambassador of friendship».</a:t>
            </a:r>
            <a:br>
              <a:rPr lang="en-US" sz="11200" dirty="0">
                <a:latin typeface="Times New Roman" panose="02020603050405020304" pitchFamily="18" charset="0"/>
                <a:cs typeface="Times New Roman" panose="02020603050405020304" pitchFamily="18" charset="0"/>
              </a:rPr>
            </a:br>
            <a:endParaRPr lang="ru-RU" sz="11200" dirty="0" smtClean="0">
              <a:latin typeface="Times New Roman" panose="02020603050405020304" pitchFamily="18" charset="0"/>
              <a:cs typeface="Times New Roman" panose="02020603050405020304" pitchFamily="18" charset="0"/>
            </a:endParaRPr>
          </a:p>
        </p:txBody>
      </p:sp>
      <p:pic>
        <p:nvPicPr>
          <p:cNvPr id="3584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24128" y="820328"/>
            <a:ext cx="3162554" cy="4847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234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Содержимое 2"/>
          <p:cNvSpPr>
            <a:spLocks noGrp="1"/>
          </p:cNvSpPr>
          <p:nvPr>
            <p:ph idx="1"/>
          </p:nvPr>
        </p:nvSpPr>
        <p:spPr>
          <a:xfrm>
            <a:off x="4786313" y="214313"/>
            <a:ext cx="3900487" cy="6084887"/>
          </a:xfrm>
        </p:spPr>
        <p:txBody>
          <a:bodyPr/>
          <a:lstStyle/>
          <a:p>
            <a:pPr eaLnBrk="1" hangingPunct="1">
              <a:buFontTx/>
              <a:buNone/>
              <a:defRPr/>
            </a:pPr>
            <a:endParaRPr lang="ru-RU" smtClean="0"/>
          </a:p>
          <a:p>
            <a:pPr eaLnBrk="1" hangingPunct="1">
              <a:buFontTx/>
              <a:buNone/>
              <a:defRPr/>
            </a:pPr>
            <a:endParaRPr lang="ru-RU" smtClean="0"/>
          </a:p>
          <a:p>
            <a:pPr eaLnBrk="1" hangingPunct="1">
              <a:buFontTx/>
              <a:buNone/>
              <a:defRPr/>
            </a:pPr>
            <a:endParaRPr lang="ru-RU" smtClean="0"/>
          </a:p>
          <a:p>
            <a:pPr eaLnBrk="1" hangingPunct="1">
              <a:buFontTx/>
              <a:buNone/>
              <a:defRPr/>
            </a:pPr>
            <a:endParaRPr lang="ru-RU" smtClean="0"/>
          </a:p>
          <a:p>
            <a:pPr eaLnBrk="1" hangingPunct="1">
              <a:buFontTx/>
              <a:buNone/>
              <a:defRPr/>
            </a:pPr>
            <a:endParaRPr lang="ru-RU" smtClean="0"/>
          </a:p>
          <a:p>
            <a:pPr eaLnBrk="1" hangingPunct="1">
              <a:buFontTx/>
              <a:buNone/>
              <a:defRPr/>
            </a:pPr>
            <a:endParaRPr lang="ru-RU" smtClean="0"/>
          </a:p>
          <a:p>
            <a:pPr eaLnBrk="1" hangingPunct="1">
              <a:buFontTx/>
              <a:buNone/>
              <a:defRPr/>
            </a:pPr>
            <a:endParaRPr lang="ru-RU" smtClean="0"/>
          </a:p>
          <a:p>
            <a:pPr eaLnBrk="1" hangingPunct="1">
              <a:buFontTx/>
              <a:buNone/>
              <a:defRPr/>
            </a:pPr>
            <a:endParaRPr lang="ru-RU" smtClean="0"/>
          </a:p>
          <a:p>
            <a:pPr eaLnBrk="1" hangingPunct="1">
              <a:buFontTx/>
              <a:buNone/>
              <a:defRPr/>
            </a:pPr>
            <a:endParaRPr lang="ru-RU" sz="2000" smtClean="0"/>
          </a:p>
        </p:txBody>
      </p:sp>
      <p:sp>
        <p:nvSpPr>
          <p:cNvPr id="12291" name="Текст 3"/>
          <p:cNvSpPr>
            <a:spLocks noGrp="1"/>
          </p:cNvSpPr>
          <p:nvPr>
            <p:ph type="body" sz="half" idx="2"/>
          </p:nvPr>
        </p:nvSpPr>
        <p:spPr>
          <a:xfrm>
            <a:off x="251520" y="1556792"/>
            <a:ext cx="5400600" cy="1512168"/>
          </a:xfrm>
        </p:spPr>
        <p:txBody>
          <a:bodyPr>
            <a:noAutofit/>
          </a:bodyPr>
          <a:lstStyle/>
          <a:p>
            <a:pPr eaLnBrk="1" hangingPunct="1">
              <a:spcBef>
                <a:spcPts val="0"/>
              </a:spcBef>
              <a:defRPr/>
            </a:pPr>
            <a:r>
              <a:rPr lang="en-US" sz="3200" dirty="0" smtClean="0">
                <a:latin typeface="Times New Roman" panose="02020603050405020304" pitchFamily="18" charset="0"/>
                <a:cs typeface="Times New Roman" panose="02020603050405020304" pitchFamily="18" charset="0"/>
              </a:rPr>
              <a:t>In Russia there's </a:t>
            </a:r>
            <a:r>
              <a:rPr lang="ru-RU"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a monument to Winnie the Pooh too.</a:t>
            </a:r>
            <a:r>
              <a:rPr lang="ru-RU"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It can be seen</a:t>
            </a:r>
            <a:r>
              <a:rPr lang="ru-RU"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in </a:t>
            </a:r>
            <a:r>
              <a:rPr lang="en-US" sz="3200" dirty="0" err="1" smtClean="0">
                <a:latin typeface="Times New Roman" panose="02020603050405020304" pitchFamily="18" charset="0"/>
                <a:cs typeface="Times New Roman" panose="02020603050405020304" pitchFamily="18" charset="0"/>
              </a:rPr>
              <a:t>Ramenskoye</a:t>
            </a:r>
            <a:r>
              <a:rPr lang="ru-RU"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Moscow region.</a:t>
            </a:r>
            <a:endParaRPr lang="ru-RU" sz="3200" b="1" dirty="0" smtClean="0">
              <a:latin typeface="Times New Roman" pitchFamily="18" charset="0"/>
              <a:cs typeface="Times New Roman" pitchFamily="18" charset="0"/>
            </a:endParaRPr>
          </a:p>
        </p:txBody>
      </p:sp>
      <p:pic>
        <p:nvPicPr>
          <p:cNvPr id="3686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8144" y="1124744"/>
            <a:ext cx="2989660" cy="44953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a:hlinkClick r:id="rId3" action="ppaction://hlinkpres?slideindex=1&amp;slidetitle="/>
          </p:cNvPr>
          <p:cNvSpPr/>
          <p:nvPr/>
        </p:nvSpPr>
        <p:spPr>
          <a:xfrm>
            <a:off x="1691680" y="4094887"/>
            <a:ext cx="2714205" cy="1569660"/>
          </a:xfrm>
          <a:prstGeom prst="rect">
            <a:avLst/>
          </a:prstGeom>
        </p:spPr>
        <p:txBody>
          <a:bodyPr wrap="none">
            <a:spAutoFit/>
          </a:bodyPr>
          <a:lstStyle/>
          <a:p>
            <a:r>
              <a:rPr lang="en-US" sz="9600" b="1" dirty="0">
                <a:solidFill>
                  <a:srgbClr val="FF0000"/>
                </a:solidFill>
                <a:latin typeface="Times New Roman" panose="02020603050405020304" pitchFamily="18" charset="0"/>
                <a:cs typeface="Times New Roman" panose="02020603050405020304" pitchFamily="18" charset="0"/>
              </a:rPr>
              <a:t>Quiz</a:t>
            </a:r>
          </a:p>
        </p:txBody>
      </p:sp>
    </p:spTree>
    <p:extLst>
      <p:ext uri="{BB962C8B-B14F-4D97-AF65-F5344CB8AC3E}">
        <p14:creationId xmlns:p14="http://schemas.microsoft.com/office/powerpoint/2010/main" val="4095821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964488" cy="1384995"/>
          </a:xfrm>
          <a:prstGeom prst="rect">
            <a:avLst/>
          </a:prstGeom>
          <a:noFill/>
        </p:spPr>
        <p:txBody>
          <a:bodyPr wrap="square" rtlCol="0">
            <a:spAutoFit/>
          </a:bodyPr>
          <a:lstStyle/>
          <a:p>
            <a:r>
              <a:rPr lang="en-US" sz="2800" b="1" dirty="0">
                <a:ln>
                  <a:solidFill>
                    <a:srgbClr val="FF0000"/>
                  </a:solidFill>
                </a:ln>
                <a:latin typeface="Times New Roman" panose="02020603050405020304" pitchFamily="18" charset="0"/>
                <a:cs typeface="Times New Roman" panose="02020603050405020304" pitchFamily="18" charset="0"/>
              </a:rPr>
              <a:t>Alan Alexander </a:t>
            </a:r>
            <a:r>
              <a:rPr lang="en-US" sz="2800" dirty="0" smtClean="0">
                <a:latin typeface="Times New Roman" panose="02020603050405020304" pitchFamily="18" charset="0"/>
                <a:cs typeface="Times New Roman" panose="02020603050405020304" pitchFamily="18" charset="0"/>
              </a:rPr>
              <a:t> </a:t>
            </a:r>
            <a:r>
              <a:rPr lang="en-US" sz="2800" b="1" dirty="0" smtClean="0">
                <a:ln>
                  <a:solidFill>
                    <a:srgbClr val="FF0000"/>
                  </a:solidFill>
                </a:ln>
                <a:latin typeface="Times New Roman" panose="02020603050405020304" pitchFamily="18" charset="0"/>
                <a:cs typeface="Times New Roman" panose="02020603050405020304" pitchFamily="18" charset="0"/>
              </a:rPr>
              <a:t>Milne’s</a:t>
            </a:r>
            <a:r>
              <a:rPr lang="en-US" sz="2800" dirty="0" smtClean="0">
                <a:latin typeface="Times New Roman" panose="02020603050405020304" pitchFamily="18" charset="0"/>
                <a:cs typeface="Times New Roman" panose="02020603050405020304" pitchFamily="18" charset="0"/>
              </a:rPr>
              <a:t> whose  </a:t>
            </a:r>
            <a:r>
              <a:rPr lang="en-US" sz="2800" dirty="0">
                <a:latin typeface="Times New Roman" panose="02020603050405020304" pitchFamily="18" charset="0"/>
                <a:cs typeface="Times New Roman" panose="02020603050405020304" pitchFamily="18" charset="0"/>
              </a:rPr>
              <a:t>full name is Alan Alexander </a:t>
            </a:r>
            <a:r>
              <a:rPr lang="en-US" sz="2800" dirty="0" smtClean="0">
                <a:latin typeface="Times New Roman" panose="02020603050405020304" pitchFamily="18" charset="0"/>
                <a:cs typeface="Times New Roman" panose="02020603050405020304" pitchFamily="18" charset="0"/>
              </a:rPr>
              <a:t>Milne</a:t>
            </a:r>
            <a:r>
              <a:rPr lang="ru-RU"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was </a:t>
            </a:r>
            <a:r>
              <a:rPr lang="en-US" sz="2800" dirty="0">
                <a:latin typeface="Times New Roman" panose="02020603050405020304" pitchFamily="18" charset="0"/>
                <a:cs typeface="Times New Roman" panose="02020603050405020304" pitchFamily="18" charset="0"/>
              </a:rPr>
              <a:t>born </a:t>
            </a:r>
            <a:r>
              <a:rPr lang="en-US" sz="2800" dirty="0" smtClean="0">
                <a:latin typeface="Times New Roman" panose="02020603050405020304" pitchFamily="18" charset="0"/>
                <a:cs typeface="Times New Roman" panose="02020603050405020304" pitchFamily="18" charset="0"/>
              </a:rPr>
              <a:t>on </a:t>
            </a:r>
            <a:r>
              <a:rPr lang="en-US" sz="2800" dirty="0">
                <a:latin typeface="Times New Roman" panose="02020603050405020304" pitchFamily="18" charset="0"/>
                <a:cs typeface="Times New Roman" panose="02020603050405020304" pitchFamily="18" charset="0"/>
              </a:rPr>
              <a:t>January 18, 1882, in London, England</a:t>
            </a:r>
            <a:r>
              <a:rPr lang="en-US" sz="2800" dirty="0" smtClean="0">
                <a:latin typeface="Times New Roman" panose="02020603050405020304" pitchFamily="18" charset="0"/>
                <a:cs typeface="Times New Roman" panose="02020603050405020304" pitchFamily="18" charset="0"/>
              </a:rPr>
              <a:t>.</a:t>
            </a:r>
          </a:p>
        </p:txBody>
      </p:sp>
      <p:pic>
        <p:nvPicPr>
          <p:cNvPr id="3"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292080" y="1779208"/>
            <a:ext cx="3695328" cy="3990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83091" y="1573635"/>
            <a:ext cx="5265581" cy="4401205"/>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He </a:t>
            </a:r>
            <a:r>
              <a:rPr lang="en-US" sz="2800" dirty="0">
                <a:latin typeface="Times New Roman" panose="02020603050405020304" pitchFamily="18" charset="0"/>
                <a:cs typeface="Times New Roman" panose="02020603050405020304" pitchFamily="18" charset="0"/>
              </a:rPr>
              <a:t>and his two </a:t>
            </a:r>
            <a:r>
              <a:rPr lang="en-US" sz="2800" dirty="0" smtClean="0">
                <a:latin typeface="Times New Roman" panose="02020603050405020304" pitchFamily="18" charset="0"/>
                <a:cs typeface="Times New Roman" panose="02020603050405020304" pitchFamily="18" charset="0"/>
              </a:rPr>
              <a:t>older</a:t>
            </a:r>
            <a:r>
              <a:rPr lang="ru-RU"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brothers </a:t>
            </a:r>
            <a:r>
              <a:rPr lang="en-US" sz="2800" dirty="0">
                <a:latin typeface="Times New Roman" panose="02020603050405020304" pitchFamily="18" charset="0"/>
                <a:cs typeface="Times New Roman" panose="02020603050405020304" pitchFamily="18" charset="0"/>
              </a:rPr>
              <a:t> </a:t>
            </a:r>
            <a:endParaRPr lang="ru-RU"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David </a:t>
            </a:r>
            <a:r>
              <a:rPr lang="en-US" sz="2800" dirty="0">
                <a:latin typeface="Times New Roman" panose="02020603050405020304" pitchFamily="18" charset="0"/>
                <a:cs typeface="Times New Roman" panose="02020603050405020304" pitchFamily="18" charset="0"/>
              </a:rPr>
              <a:t>Barrett Milne and Kenneth John </a:t>
            </a:r>
            <a:r>
              <a:rPr lang="en-US" sz="2800" dirty="0" smtClean="0">
                <a:latin typeface="Times New Roman" panose="02020603050405020304" pitchFamily="18" charset="0"/>
                <a:cs typeface="Times New Roman" panose="02020603050405020304" pitchFamily="18" charset="0"/>
              </a:rPr>
              <a:t>Milne </a:t>
            </a:r>
            <a:r>
              <a:rPr lang="en-US" sz="2800" dirty="0">
                <a:latin typeface="Times New Roman" panose="02020603050405020304" pitchFamily="18" charset="0"/>
                <a:cs typeface="Times New Roman" panose="02020603050405020304" pitchFamily="18" charset="0"/>
              </a:rPr>
              <a:t>were raised in London by their parents, </a:t>
            </a:r>
            <a:r>
              <a:rPr lang="en-US" sz="2800" dirty="0" smtClean="0">
                <a:latin typeface="Times New Roman" panose="02020603050405020304" pitchFamily="18" charset="0"/>
                <a:cs typeface="Times New Roman" panose="02020603050405020304" pitchFamily="18" charset="0"/>
              </a:rPr>
              <a:t>Sarah </a:t>
            </a:r>
            <a:r>
              <a:rPr lang="en-US" sz="2800" dirty="0">
                <a:latin typeface="Times New Roman" panose="02020603050405020304" pitchFamily="18" charset="0"/>
                <a:cs typeface="Times New Roman" panose="02020603050405020304" pitchFamily="18" charset="0"/>
              </a:rPr>
              <a:t>Marie (née </a:t>
            </a:r>
            <a:r>
              <a:rPr lang="en-US" sz="2800" dirty="0" err="1">
                <a:latin typeface="Times New Roman" panose="02020603050405020304" pitchFamily="18" charset="0"/>
                <a:cs typeface="Times New Roman" panose="02020603050405020304" pitchFamily="18" charset="0"/>
              </a:rPr>
              <a:t>Heginbotham</a:t>
            </a:r>
            <a:r>
              <a:rPr lang="en-US" sz="2800" dirty="0">
                <a:latin typeface="Times New Roman" panose="02020603050405020304" pitchFamily="18" charset="0"/>
                <a:cs typeface="Times New Roman" panose="02020603050405020304" pitchFamily="18" charset="0"/>
              </a:rPr>
              <a:t>) and John Vine Milne, </a:t>
            </a:r>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headmaster of a private school named Henley House</a:t>
            </a:r>
            <a:r>
              <a:rPr lang="en-US" sz="2800" dirty="0" smtClean="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One of his teachers was H. G. Wells who taught there in </a:t>
            </a:r>
            <a:r>
              <a:rPr lang="en-US" sz="2800" dirty="0" smtClean="0">
                <a:latin typeface="Times New Roman" panose="02020603050405020304" pitchFamily="18" charset="0"/>
                <a:cs typeface="Times New Roman" panose="02020603050405020304" pitchFamily="18" charset="0"/>
              </a:rPr>
              <a:t>1889</a:t>
            </a:r>
            <a:r>
              <a:rPr lang="ru-RU" sz="28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90. </a:t>
            </a:r>
            <a:endParaRPr lang="ru-RU" sz="2800" dirty="0">
              <a:latin typeface="Times New Roman" panose="02020603050405020304" pitchFamily="18" charset="0"/>
              <a:cs typeface="Times New Roman" panose="02020603050405020304" pitchFamily="18" charset="0"/>
            </a:endParaRPr>
          </a:p>
          <a:p>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8832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321"/>
            <a:ext cx="8229600" cy="783025"/>
          </a:xfrm>
          <a:solidFill>
            <a:schemeClr val="bg1"/>
          </a:solidFill>
        </p:spPr>
        <p:txBody>
          <a:bodyPr>
            <a:normAutofit/>
          </a:bodyPr>
          <a:lstStyle/>
          <a:p>
            <a:pPr algn="ctr">
              <a:defRPr/>
            </a:pPr>
            <a:r>
              <a:rPr lang="en-US" sz="2800" b="1" dirty="0" smtClean="0">
                <a:solidFill>
                  <a:srgbClr val="FF0000"/>
                </a:solidFill>
                <a:latin typeface="Times New Roman" pitchFamily="18" charset="0"/>
                <a:cs typeface="Times New Roman" pitchFamily="18" charset="0"/>
              </a:rPr>
              <a:t>Used sources:</a:t>
            </a:r>
            <a:endParaRPr lang="ru-RU" sz="2800" b="1" dirty="0">
              <a:solidFill>
                <a:srgbClr val="FF0000"/>
              </a:solidFill>
              <a:latin typeface="Times New Roman" pitchFamily="18" charset="0"/>
              <a:cs typeface="Times New Roman" pitchFamily="18" charset="0"/>
            </a:endParaRPr>
          </a:p>
        </p:txBody>
      </p:sp>
      <p:sp>
        <p:nvSpPr>
          <p:cNvPr id="37891" name="Содержимое 2"/>
          <p:cNvSpPr>
            <a:spLocks noGrp="1"/>
          </p:cNvSpPr>
          <p:nvPr>
            <p:ph sz="quarter" idx="1"/>
          </p:nvPr>
        </p:nvSpPr>
        <p:spPr>
          <a:xfrm>
            <a:off x="-8372" y="548680"/>
            <a:ext cx="9252520" cy="4873625"/>
          </a:xfrm>
        </p:spPr>
        <p:txBody>
          <a:bodyPr>
            <a:noAutofit/>
          </a:bodyPr>
          <a:lstStyle/>
          <a:p>
            <a:pPr marL="64008" indent="0">
              <a:spcBef>
                <a:spcPts val="0"/>
              </a:spcBef>
              <a:buClr>
                <a:schemeClr val="tx2"/>
              </a:buClr>
              <a:buNone/>
              <a:defRPr/>
            </a:pPr>
            <a:r>
              <a:rPr lang="en-US" sz="2400" b="1" dirty="0" smtClean="0">
                <a:solidFill>
                  <a:schemeClr val="accent1">
                    <a:lumMod val="75000"/>
                  </a:schemeClr>
                </a:solidFill>
                <a:latin typeface="Times New Roman" pitchFamily="18" charset="0"/>
                <a:cs typeface="Times New Roman" pitchFamily="18" charset="0"/>
                <a:hlinkClick r:id="rId2"/>
              </a:rPr>
              <a:t>www.peoples.ru/art/cinema/actor/miln</a:t>
            </a:r>
            <a:endParaRPr lang="ru-RU" sz="2400" b="1" dirty="0">
              <a:solidFill>
                <a:schemeClr val="accent1">
                  <a:lumMod val="75000"/>
                </a:schemeClr>
              </a:solidFill>
              <a:latin typeface="Times New Roman" pitchFamily="18" charset="0"/>
              <a:cs typeface="Times New Roman" pitchFamily="18" charset="0"/>
            </a:endParaRPr>
          </a:p>
          <a:p>
            <a:pPr marL="64008" indent="0">
              <a:spcBef>
                <a:spcPts val="0"/>
              </a:spcBef>
              <a:buClr>
                <a:schemeClr val="tx2"/>
              </a:buClr>
              <a:buNone/>
              <a:defRPr/>
            </a:pPr>
            <a:r>
              <a:rPr lang="en-US" sz="2400" b="1" dirty="0" smtClean="0">
                <a:solidFill>
                  <a:schemeClr val="accent1">
                    <a:lumMod val="75000"/>
                  </a:schemeClr>
                </a:solidFill>
                <a:latin typeface="Times New Roman" pitchFamily="18" charset="0"/>
                <a:cs typeface="Times New Roman" pitchFamily="18" charset="0"/>
                <a:hlinkClick r:id="rId3"/>
              </a:rPr>
              <a:t>www.Miln.com</a:t>
            </a:r>
            <a:endParaRPr lang="en-US" sz="2400" b="1" dirty="0" smtClean="0">
              <a:solidFill>
                <a:schemeClr val="accent1">
                  <a:lumMod val="75000"/>
                </a:schemeClr>
              </a:solidFill>
              <a:latin typeface="Times New Roman" pitchFamily="18" charset="0"/>
              <a:cs typeface="Times New Roman" pitchFamily="18" charset="0"/>
            </a:endParaRPr>
          </a:p>
          <a:p>
            <a:pPr marL="64008" indent="0">
              <a:spcBef>
                <a:spcPts val="0"/>
              </a:spcBef>
              <a:buClr>
                <a:schemeClr val="tx2"/>
              </a:buClr>
              <a:buNone/>
              <a:defRPr/>
            </a:pPr>
            <a:r>
              <a:rPr lang="en-US" sz="2400" b="1" dirty="0" smtClean="0">
                <a:solidFill>
                  <a:schemeClr val="accent1">
                    <a:lumMod val="75000"/>
                  </a:schemeClr>
                </a:solidFill>
                <a:latin typeface="Times New Roman" pitchFamily="18" charset="0"/>
                <a:cs typeface="Times New Roman" pitchFamily="18" charset="0"/>
                <a:hlinkClick r:id="rId4"/>
              </a:rPr>
              <a:t>www.A.Miln.com</a:t>
            </a:r>
            <a:endParaRPr lang="en-US" sz="2400" b="1" dirty="0" smtClean="0">
              <a:solidFill>
                <a:schemeClr val="accent1">
                  <a:lumMod val="75000"/>
                </a:schemeClr>
              </a:solidFill>
              <a:latin typeface="Times New Roman" pitchFamily="18" charset="0"/>
              <a:cs typeface="Times New Roman" pitchFamily="18" charset="0"/>
            </a:endParaRPr>
          </a:p>
          <a:p>
            <a:pPr marL="64008" indent="0">
              <a:spcBef>
                <a:spcPts val="0"/>
              </a:spcBef>
              <a:buClr>
                <a:schemeClr val="tx2"/>
              </a:buClr>
              <a:buNone/>
              <a:defRPr/>
            </a:pPr>
            <a:r>
              <a:rPr lang="en-US" sz="2400" b="1" dirty="0" smtClean="0">
                <a:solidFill>
                  <a:schemeClr val="accent1">
                    <a:lumMod val="75000"/>
                  </a:schemeClr>
                </a:solidFill>
                <a:latin typeface="Times New Roman" pitchFamily="18" charset="0"/>
                <a:cs typeface="Times New Roman" pitchFamily="18" charset="0"/>
                <a:hlinkClick r:id="rId5"/>
              </a:rPr>
              <a:t>www.old-pictures.ru</a:t>
            </a:r>
            <a:endParaRPr lang="en-US" sz="2400" b="1" dirty="0" smtClean="0">
              <a:solidFill>
                <a:schemeClr val="accent1">
                  <a:lumMod val="75000"/>
                </a:schemeClr>
              </a:solidFill>
              <a:latin typeface="Times New Roman" pitchFamily="18" charset="0"/>
              <a:cs typeface="Times New Roman" pitchFamily="18" charset="0"/>
            </a:endParaRPr>
          </a:p>
          <a:p>
            <a:pPr marL="64008" indent="0">
              <a:spcBef>
                <a:spcPts val="0"/>
              </a:spcBef>
              <a:buClr>
                <a:schemeClr val="tx2"/>
              </a:buClr>
              <a:buNone/>
              <a:defRPr/>
            </a:pPr>
            <a:r>
              <a:rPr lang="en-US" sz="2400" b="1" dirty="0" smtClean="0">
                <a:solidFill>
                  <a:schemeClr val="accent1">
                    <a:lumMod val="75000"/>
                  </a:schemeClr>
                </a:solidFill>
                <a:latin typeface="Times New Roman" pitchFamily="18" charset="0"/>
                <a:cs typeface="Times New Roman" pitchFamily="18" charset="0"/>
                <a:hlinkClick r:id="rId6"/>
              </a:rPr>
              <a:t>www.photochronograph.ru</a:t>
            </a:r>
            <a:endParaRPr lang="ru-RU" sz="2400" b="1" dirty="0" smtClean="0">
              <a:solidFill>
                <a:schemeClr val="accent1">
                  <a:lumMod val="75000"/>
                </a:schemeClr>
              </a:solidFill>
              <a:latin typeface="Times New Roman" pitchFamily="18" charset="0"/>
              <a:cs typeface="Times New Roman" pitchFamily="18" charset="0"/>
            </a:endParaRPr>
          </a:p>
          <a:p>
            <a:pPr marL="0" indent="0">
              <a:spcBef>
                <a:spcPts val="0"/>
              </a:spcBef>
              <a:buNone/>
            </a:pPr>
            <a:r>
              <a:rPr lang="ru-RU" sz="2400" b="1" u="sng" dirty="0">
                <a:latin typeface="Times New Roman" panose="02020603050405020304" pitchFamily="18" charset="0"/>
                <a:cs typeface="Times New Roman" panose="02020603050405020304" pitchFamily="18" charset="0"/>
                <a:hlinkClick r:id="rId7"/>
              </a:rPr>
              <a:t>http://vestnikk.ru/index.php?newsid=22915</a:t>
            </a:r>
            <a:endParaRPr lang="ru-RU" sz="2400" b="1" dirty="0">
              <a:latin typeface="Times New Roman" panose="02020603050405020304" pitchFamily="18" charset="0"/>
              <a:cs typeface="Times New Roman" panose="02020603050405020304" pitchFamily="18" charset="0"/>
            </a:endParaRPr>
          </a:p>
          <a:p>
            <a:pPr marL="0" indent="0">
              <a:spcBef>
                <a:spcPts val="0"/>
              </a:spcBef>
              <a:buNone/>
            </a:pPr>
            <a:r>
              <a:rPr lang="en-US" sz="2400" b="1" u="sng" dirty="0">
                <a:latin typeface="Times New Roman" panose="02020603050405020304" pitchFamily="18" charset="0"/>
                <a:cs typeface="Times New Roman" panose="02020603050405020304" pitchFamily="18" charset="0"/>
                <a:hlinkClick r:id="rId8"/>
              </a:rPr>
              <a:t>http://www.izbrannoe.com/news/lyudi/vinni-pukh-pokhititel-detstva/</a:t>
            </a:r>
            <a:endParaRPr lang="ru-RU" sz="2400" b="1" dirty="0">
              <a:latin typeface="Times New Roman" panose="02020603050405020304" pitchFamily="18" charset="0"/>
              <a:cs typeface="Times New Roman" panose="02020603050405020304" pitchFamily="18" charset="0"/>
            </a:endParaRPr>
          </a:p>
          <a:p>
            <a:pPr marL="0" indent="0">
              <a:spcBef>
                <a:spcPts val="0"/>
              </a:spcBef>
              <a:buNone/>
            </a:pPr>
            <a:r>
              <a:rPr lang="en-US" sz="2400" b="1" u="sng" dirty="0">
                <a:latin typeface="Times New Roman" panose="02020603050405020304" pitchFamily="18" charset="0"/>
                <a:cs typeface="Times New Roman" panose="02020603050405020304" pitchFamily="18" charset="0"/>
                <a:hlinkClick r:id="rId9"/>
              </a:rPr>
              <a:t>https://www.egmont.co.uk/blog/advice-for-life-from-the-worlds-most-lovable-bear/</a:t>
            </a:r>
            <a:endParaRPr lang="ru-RU" sz="2400" b="1" dirty="0">
              <a:latin typeface="Times New Roman" panose="02020603050405020304" pitchFamily="18" charset="0"/>
              <a:cs typeface="Times New Roman" panose="02020603050405020304" pitchFamily="18" charset="0"/>
            </a:endParaRPr>
          </a:p>
          <a:p>
            <a:pPr marL="0" indent="0">
              <a:spcBef>
                <a:spcPts val="0"/>
              </a:spcBef>
              <a:buNone/>
            </a:pPr>
            <a:r>
              <a:rPr lang="en-US" sz="2400" b="1" u="sng" dirty="0">
                <a:latin typeface="Times New Roman" panose="02020603050405020304" pitchFamily="18" charset="0"/>
                <a:cs typeface="Times New Roman" panose="02020603050405020304" pitchFamily="18" charset="0"/>
                <a:hlinkClick r:id="rId10"/>
              </a:rPr>
              <a:t>https://en.wikipedia.org/wiki/A._A._Milne</a:t>
            </a:r>
            <a:endParaRPr lang="ru-RU" sz="2400" b="1" dirty="0">
              <a:latin typeface="Times New Roman" panose="02020603050405020304" pitchFamily="18" charset="0"/>
              <a:cs typeface="Times New Roman" panose="02020603050405020304" pitchFamily="18" charset="0"/>
            </a:endParaRPr>
          </a:p>
          <a:p>
            <a:pPr marL="0" indent="0">
              <a:spcBef>
                <a:spcPts val="0"/>
              </a:spcBef>
              <a:buNone/>
            </a:pPr>
            <a:r>
              <a:rPr lang="en-US" sz="2400" b="1" u="sng" dirty="0">
                <a:latin typeface="Times New Roman" panose="02020603050405020304" pitchFamily="18" charset="0"/>
                <a:cs typeface="Times New Roman" panose="02020603050405020304" pitchFamily="18" charset="0"/>
                <a:hlinkClick r:id="rId11"/>
              </a:rPr>
              <a:t>https://www.biography.com/people/aa-milne-9409137</a:t>
            </a:r>
            <a:endParaRPr lang="ru-RU" sz="2400" b="1" dirty="0">
              <a:latin typeface="Times New Roman" panose="02020603050405020304" pitchFamily="18" charset="0"/>
              <a:cs typeface="Times New Roman" panose="02020603050405020304" pitchFamily="18" charset="0"/>
            </a:endParaRPr>
          </a:p>
          <a:p>
            <a:pPr marL="0" indent="0">
              <a:spcBef>
                <a:spcPts val="0"/>
              </a:spcBef>
              <a:buNone/>
            </a:pPr>
            <a:r>
              <a:rPr lang="en-US" sz="2400" b="1" u="sng" dirty="0">
                <a:latin typeface="Times New Roman" panose="02020603050405020304" pitchFamily="18" charset="0"/>
                <a:cs typeface="Times New Roman" panose="02020603050405020304" pitchFamily="18" charset="0"/>
                <a:hlinkClick r:id="rId12"/>
              </a:rPr>
              <a:t>https://www.poemhunter.com/alan-alexander-milne/biography/</a:t>
            </a:r>
            <a:endParaRPr lang="ru-RU" sz="2400" b="1" dirty="0">
              <a:latin typeface="Times New Roman" panose="02020603050405020304" pitchFamily="18" charset="0"/>
              <a:cs typeface="Times New Roman" panose="02020603050405020304" pitchFamily="18" charset="0"/>
            </a:endParaRPr>
          </a:p>
          <a:p>
            <a:pPr marL="0" indent="0">
              <a:spcBef>
                <a:spcPts val="0"/>
              </a:spcBef>
              <a:buNone/>
            </a:pPr>
            <a:r>
              <a:rPr lang="en-US" sz="2400" b="1" u="sng" dirty="0">
                <a:latin typeface="Times New Roman" panose="02020603050405020304" pitchFamily="18" charset="0"/>
                <a:cs typeface="Times New Roman" panose="02020603050405020304" pitchFamily="18" charset="0"/>
                <a:hlinkClick r:id="rId13"/>
              </a:rPr>
              <a:t>https://shaundhani.wordpress.com/2016/01/18/the-real-forest-that-inspired-winnie-the-poohs-hundred-acre-wood/</a:t>
            </a:r>
            <a:endParaRPr lang="ru-RU" sz="2400" b="1" dirty="0">
              <a:latin typeface="Times New Roman" panose="02020603050405020304" pitchFamily="18" charset="0"/>
              <a:cs typeface="Times New Roman" panose="02020603050405020304" pitchFamily="18" charset="0"/>
            </a:endParaRPr>
          </a:p>
          <a:p>
            <a:pPr marL="0" indent="0">
              <a:spcBef>
                <a:spcPts val="0"/>
              </a:spcBef>
              <a:buNone/>
            </a:pPr>
            <a:r>
              <a:rPr lang="en-US" sz="2400" b="1" u="sng" dirty="0">
                <a:latin typeface="Times New Roman" panose="02020603050405020304" pitchFamily="18" charset="0"/>
                <a:cs typeface="Times New Roman" panose="02020603050405020304" pitchFamily="18" charset="0"/>
                <a:hlinkClick r:id="rId14"/>
              </a:rPr>
              <a:t>http://www.just-pooh.com/ashdown.html</a:t>
            </a:r>
            <a:endParaRPr lang="ru-RU" sz="2400" b="1" dirty="0">
              <a:latin typeface="Times New Roman" panose="02020603050405020304" pitchFamily="18" charset="0"/>
              <a:cs typeface="Times New Roman" panose="02020603050405020304" pitchFamily="18" charset="0"/>
            </a:endParaRPr>
          </a:p>
          <a:p>
            <a:pPr marL="64008" indent="0">
              <a:spcBef>
                <a:spcPts val="0"/>
              </a:spcBef>
              <a:buClr>
                <a:schemeClr val="tx2"/>
              </a:buClr>
              <a:buNone/>
              <a:defRPr/>
            </a:pPr>
            <a:endParaRPr lang="en-US" sz="2400" b="1" dirty="0" smtClean="0">
              <a:solidFill>
                <a:schemeClr val="accent1">
                  <a:lumMod val="75000"/>
                </a:schemeClr>
              </a:solidFill>
              <a:latin typeface="Times New Roman" pitchFamily="18" charset="0"/>
              <a:cs typeface="Times New Roman" pitchFamily="18" charset="0"/>
            </a:endParaRPr>
          </a:p>
          <a:p>
            <a:pPr>
              <a:spcBef>
                <a:spcPts val="0"/>
              </a:spcBef>
              <a:defRPr/>
            </a:pPr>
            <a:endParaRPr lang="en-US" sz="2400" b="1" dirty="0" smtClean="0">
              <a:latin typeface="Times New Roman" pitchFamily="18" charset="0"/>
              <a:cs typeface="Times New Roman" pitchFamily="18" charset="0"/>
            </a:endParaRPr>
          </a:p>
          <a:p>
            <a:pPr>
              <a:spcBef>
                <a:spcPts val="0"/>
              </a:spcBef>
              <a:defRPr/>
            </a:pPr>
            <a:endParaRPr lang="ru-RU" sz="24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8822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42004" y="2996952"/>
            <a:ext cx="4799857" cy="353943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While </a:t>
            </a:r>
            <a:r>
              <a:rPr lang="en-US" sz="2800" dirty="0">
                <a:latin typeface="Times New Roman" panose="02020603050405020304" pitchFamily="18" charset="0"/>
                <a:cs typeface="Times New Roman" panose="02020603050405020304" pitchFamily="18" charset="0"/>
              </a:rPr>
              <a:t>at Cambridge, he studied mathematics and also edited </a:t>
            </a:r>
            <a:r>
              <a:rPr lang="ru-RU"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and </a:t>
            </a:r>
            <a:r>
              <a:rPr lang="en-US" sz="2800" dirty="0">
                <a:latin typeface="Times New Roman" panose="02020603050405020304" pitchFamily="18" charset="0"/>
                <a:cs typeface="Times New Roman" panose="02020603050405020304" pitchFamily="18" charset="0"/>
              </a:rPr>
              <a:t>wrote for the </a:t>
            </a:r>
            <a:r>
              <a:rPr lang="en-US" sz="2800" dirty="0" smtClean="0">
                <a:latin typeface="Times New Roman" panose="02020603050405020304" pitchFamily="18" charset="0"/>
                <a:cs typeface="Times New Roman" panose="02020603050405020304" pitchFamily="18" charset="0"/>
              </a:rPr>
              <a:t>student magazine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Granta</a:t>
            </a:r>
            <a:r>
              <a:rPr lang="en-US" sz="2800" dirty="0">
                <a:latin typeface="Times New Roman" panose="02020603050405020304" pitchFamily="18" charset="0"/>
                <a:cs typeface="Times New Roman" panose="02020603050405020304" pitchFamily="18" charset="0"/>
              </a:rPr>
              <a:t>. </a:t>
            </a:r>
            <a:endParaRPr lang="ru-RU"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He </a:t>
            </a:r>
            <a:r>
              <a:rPr lang="en-US" sz="2800" dirty="0">
                <a:latin typeface="Times New Roman" panose="02020603050405020304" pitchFamily="18" charset="0"/>
                <a:cs typeface="Times New Roman" panose="02020603050405020304" pitchFamily="18" charset="0"/>
              </a:rPr>
              <a:t>collaborated with his brother Kenneth and their articles appeared </a:t>
            </a:r>
            <a:r>
              <a:rPr lang="ru-RU"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over </a:t>
            </a:r>
            <a:r>
              <a:rPr lang="en-US" sz="2800" dirty="0">
                <a:latin typeface="Times New Roman" panose="02020603050405020304" pitchFamily="18" charset="0"/>
                <a:cs typeface="Times New Roman" panose="02020603050405020304" pitchFamily="18" charset="0"/>
              </a:rPr>
              <a:t>the initials AKM. </a:t>
            </a:r>
            <a:endParaRPr lang="ru-RU" sz="2800" dirty="0" smtClean="0">
              <a:latin typeface="Times New Roman" panose="02020603050405020304" pitchFamily="18" charset="0"/>
              <a:cs typeface="Times New Roman" panose="02020603050405020304" pitchFamily="18" charset="0"/>
            </a:endParaRPr>
          </a:p>
        </p:txBody>
      </p:sp>
      <p:sp>
        <p:nvSpPr>
          <p:cNvPr id="3" name="TextBox 2"/>
          <p:cNvSpPr txBox="1"/>
          <p:nvPr/>
        </p:nvSpPr>
        <p:spPr>
          <a:xfrm>
            <a:off x="209279" y="260648"/>
            <a:ext cx="5154809" cy="2246769"/>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Later, in 1893, he won a scholarship to Westminster School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where </a:t>
            </a:r>
            <a:r>
              <a:rPr lang="en-US" sz="2800" dirty="0">
                <a:latin typeface="Times New Roman" panose="02020603050405020304" pitchFamily="18" charset="0"/>
                <a:cs typeface="Times New Roman" panose="02020603050405020304" pitchFamily="18" charset="0"/>
              </a:rPr>
              <a:t>he studied for seven years before taking admission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at </a:t>
            </a:r>
            <a:r>
              <a:rPr lang="en-US" sz="2800" dirty="0">
                <a:latin typeface="Times New Roman" panose="02020603050405020304" pitchFamily="18" charset="0"/>
                <a:cs typeface="Times New Roman" panose="02020603050405020304" pitchFamily="18" charset="0"/>
              </a:rPr>
              <a:t>the Trinity College, Cambridge</a:t>
            </a:r>
            <a:r>
              <a:rPr lang="en-US" sz="2800" dirty="0" smtClean="0">
                <a:latin typeface="Times New Roman" panose="02020603050405020304" pitchFamily="18" charset="0"/>
                <a:cs typeface="Times New Roman" panose="02020603050405020304" pitchFamily="18" charset="0"/>
              </a:rPr>
              <a:t>. </a:t>
            </a:r>
          </a:p>
        </p:txBody>
      </p:sp>
      <p:pic>
        <p:nvPicPr>
          <p:cNvPr id="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2383" y="2541336"/>
            <a:ext cx="3744415" cy="18722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16072" y="4581128"/>
            <a:ext cx="1470611" cy="2124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s://dic.academic.ru/pictures/wiki/files/50/200px-CambridgeTrinityGreatGate.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96136" y="115228"/>
            <a:ext cx="2121024" cy="29058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272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5794192" cy="569386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Realizing that writing was his true vocation, he moved to London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after </a:t>
            </a:r>
            <a:r>
              <a:rPr lang="en-US" sz="2800" dirty="0">
                <a:latin typeface="Times New Roman" panose="02020603050405020304" pitchFamily="18" charset="0"/>
                <a:cs typeface="Times New Roman" panose="02020603050405020304" pitchFamily="18" charset="0"/>
              </a:rPr>
              <a:t>his graduation </a:t>
            </a:r>
            <a:r>
              <a:rPr lang="en-US" sz="2800" dirty="0" smtClean="0">
                <a:latin typeface="Times New Roman" panose="02020603050405020304" pitchFamily="18" charset="0"/>
                <a:cs typeface="Times New Roman" panose="02020603050405020304" pitchFamily="18" charset="0"/>
              </a:rPr>
              <a:t>in </a:t>
            </a:r>
            <a:r>
              <a:rPr lang="en-US" sz="2800" dirty="0">
                <a:latin typeface="Times New Roman" panose="02020603050405020304" pitchFamily="18" charset="0"/>
                <a:cs typeface="Times New Roman" panose="02020603050405020304" pitchFamily="18" charset="0"/>
              </a:rPr>
              <a:t>1903. </a:t>
            </a:r>
            <a:endParaRPr lang="en-US" sz="2800" dirty="0" smtClean="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Milne's work came to the attention of the leading </a:t>
            </a:r>
            <a:r>
              <a:rPr lang="en-US" sz="2800" dirty="0" smtClean="0">
                <a:latin typeface="Times New Roman" panose="02020603050405020304" pitchFamily="18" charset="0"/>
                <a:cs typeface="Times New Roman" panose="02020603050405020304" pitchFamily="18" charset="0"/>
              </a:rPr>
              <a:t>British</a:t>
            </a:r>
            <a:r>
              <a:rPr lang="ru-RU"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humour</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magazine Punch, where Milne was to become a contributor </a:t>
            </a:r>
            <a:r>
              <a:rPr lang="ru-RU"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and </a:t>
            </a:r>
            <a:r>
              <a:rPr lang="en-US" sz="2800" dirty="0">
                <a:latin typeface="Times New Roman" panose="02020603050405020304" pitchFamily="18" charset="0"/>
                <a:cs typeface="Times New Roman" panose="02020603050405020304" pitchFamily="18" charset="0"/>
              </a:rPr>
              <a:t>later an assistant editor. </a:t>
            </a:r>
            <a:br>
              <a:rPr lang="en-US" sz="2800" dirty="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He </a:t>
            </a:r>
            <a:r>
              <a:rPr lang="en-US" sz="2800" dirty="0">
                <a:latin typeface="Times New Roman" panose="02020603050405020304" pitchFamily="18" charset="0"/>
                <a:cs typeface="Times New Roman" panose="02020603050405020304" pitchFamily="18" charset="0"/>
              </a:rPr>
              <a:t>began writing for the literary magazine </a:t>
            </a:r>
            <a:r>
              <a:rPr lang="en-US" sz="2800" i="1" dirty="0">
                <a:latin typeface="Times New Roman" panose="02020603050405020304" pitchFamily="18" charset="0"/>
                <a:cs typeface="Times New Roman" panose="02020603050405020304" pitchFamily="18" charset="0"/>
              </a:rPr>
              <a:t>Punch</a:t>
            </a:r>
            <a:r>
              <a:rPr lang="en-US" sz="2800" dirty="0">
                <a:latin typeface="Times New Roman" panose="02020603050405020304" pitchFamily="18" charset="0"/>
                <a:cs typeface="Times New Roman" panose="02020603050405020304" pitchFamily="18" charset="0"/>
              </a:rPr>
              <a:t> in 1906,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and </a:t>
            </a:r>
            <a:r>
              <a:rPr lang="en-US" sz="2800" dirty="0">
                <a:latin typeface="Times New Roman" panose="02020603050405020304" pitchFamily="18" charset="0"/>
                <a:cs typeface="Times New Roman" panose="02020603050405020304" pitchFamily="18" charset="0"/>
              </a:rPr>
              <a:t>his essays and humorous poetry were published in the magazine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through </a:t>
            </a:r>
            <a:r>
              <a:rPr lang="en-US" sz="2800" dirty="0">
                <a:latin typeface="Times New Roman" panose="02020603050405020304" pitchFamily="18" charset="0"/>
                <a:cs typeface="Times New Roman" panose="02020603050405020304" pitchFamily="18" charset="0"/>
              </a:rPr>
              <a:t>1914</a:t>
            </a:r>
            <a:r>
              <a:rPr lang="en-US" sz="2800" dirty="0" smtClean="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pic>
        <p:nvPicPr>
          <p:cNvPr id="5123" name="Picture 3" descr="C:\Users\Сестрюня\Desktop\A A Milne\фото\melbourne-punch-front-cover2c-august-62c-1914-data.jpg"/>
          <p:cNvPicPr>
            <a:picLocks noChangeAspect="1" noChangeArrowheads="1"/>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6219614" y="3588810"/>
            <a:ext cx="2434952" cy="32349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28184" y="260648"/>
            <a:ext cx="2511893" cy="332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194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123"/>
                                        </p:tgtEl>
                                        <p:attrNameLst>
                                          <p:attrName>style.visibility</p:attrName>
                                        </p:attrNameLst>
                                      </p:cBhvr>
                                      <p:to>
                                        <p:strVal val="visible"/>
                                      </p:to>
                                    </p:set>
                                    <p:animEffect transition="in" filter="fade">
                                      <p:cBhvr>
                                        <p:cTn id="13" dur="1000"/>
                                        <p:tgtEl>
                                          <p:spTgt spid="5123"/>
                                        </p:tgtEl>
                                      </p:cBhvr>
                                    </p:animEffect>
                                    <p:anim calcmode="lin" valueType="num">
                                      <p:cBhvr>
                                        <p:cTn id="14" dur="1000" fill="hold"/>
                                        <p:tgtEl>
                                          <p:spTgt spid="5123"/>
                                        </p:tgtEl>
                                        <p:attrNameLst>
                                          <p:attrName>ppt_x</p:attrName>
                                        </p:attrNameLst>
                                      </p:cBhvr>
                                      <p:tavLst>
                                        <p:tav tm="0">
                                          <p:val>
                                            <p:strVal val="#ppt_x"/>
                                          </p:val>
                                        </p:tav>
                                        <p:tav tm="100000">
                                          <p:val>
                                            <p:strVal val="#ppt_x"/>
                                          </p:val>
                                        </p:tav>
                                      </p:tavLst>
                                    </p:anim>
                                    <p:anim calcmode="lin" valueType="num">
                                      <p:cBhvr>
                                        <p:cTn id="15"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04664"/>
            <a:ext cx="5832648" cy="1815882"/>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Milne married Dorothy "Daphne" de </a:t>
            </a:r>
            <a:r>
              <a:rPr lang="en-US" sz="2800" dirty="0" err="1">
                <a:latin typeface="Times New Roman" panose="02020603050405020304" pitchFamily="18" charset="0"/>
                <a:cs typeface="Times New Roman" panose="02020603050405020304" pitchFamily="18" charset="0"/>
              </a:rPr>
              <a:t>Sélincourt</a:t>
            </a:r>
            <a:r>
              <a:rPr lang="en-US" sz="2800" dirty="0">
                <a:latin typeface="Times New Roman" panose="02020603050405020304" pitchFamily="18" charset="0"/>
                <a:cs typeface="Times New Roman" panose="02020603050405020304" pitchFamily="18" charset="0"/>
              </a:rPr>
              <a:t> in 1913. The couple had a son, Christopher Robin, born in 1920.</a:t>
            </a:r>
          </a:p>
          <a:p>
            <a:endParaRPr lang="en-US" sz="2800" b="1" dirty="0"/>
          </a:p>
        </p:txBody>
      </p:sp>
      <p:pic>
        <p:nvPicPr>
          <p:cNvPr id="7" name="Рисунок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68144" y="260645"/>
            <a:ext cx="2780748" cy="28431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Рисунок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1520" y="2358730"/>
            <a:ext cx="5234613" cy="36724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2" descr="C:\Users\Сестрюня\Desktop\A A Milne\фото\DTzoUjOWsAA2WyO.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81481" y="3580250"/>
            <a:ext cx="3220533" cy="25090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177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266" y="199891"/>
            <a:ext cx="5688862" cy="3108543"/>
          </a:xfrm>
          <a:prstGeom prst="rect">
            <a:avLst/>
          </a:prstGeom>
        </p:spPr>
        <p:txBody>
          <a:bodyPr wrap="square">
            <a:spAutoFit/>
          </a:bodyPr>
          <a:lstStyle/>
          <a:p>
            <a:r>
              <a:rPr lang="en-US" sz="2800" dirty="0" smtClean="0">
                <a:latin typeface="Times New Roman" panose="02020603050405020304" pitchFamily="18" charset="0"/>
                <a:cs typeface="Times New Roman" panose="02020603050405020304" pitchFamily="18" charset="0"/>
              </a:rPr>
              <a:t>Despite being a pacifist, in 1915, Milne served in World War I, enlisting in the Royal</a:t>
            </a:r>
            <a:r>
              <a:rPr lang="ru-RU"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Warwickshire Regiment, and then working in the Royal Corps of Signals. Milne was discharged in 1919 and settled in London with his wife and son.</a:t>
            </a:r>
          </a:p>
        </p:txBody>
      </p:sp>
      <p:pic>
        <p:nvPicPr>
          <p:cNvPr id="1028" name="Picture 4" descr="https://az616578.vo.msecnd.net/files/2017/03/13/636250398404017503-272802075_article-2226235-0F7F8D0300000578-696_964x68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48749" y="332656"/>
            <a:ext cx="3188685" cy="2023785"/>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02764" y="2492896"/>
            <a:ext cx="2280653" cy="22806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Рисунок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51720" y="3272456"/>
            <a:ext cx="3345773" cy="32055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68466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19" y="548680"/>
            <a:ext cx="4507171" cy="1815882"/>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In 1925, A. A. Milne bought a country home, </a:t>
            </a:r>
            <a:r>
              <a:rPr lang="en-US" sz="2800" dirty="0" err="1">
                <a:latin typeface="Times New Roman" panose="02020603050405020304" pitchFamily="18" charset="0"/>
                <a:cs typeface="Times New Roman" panose="02020603050405020304" pitchFamily="18" charset="0"/>
              </a:rPr>
              <a:t>Cotchford</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Farm,</a:t>
            </a:r>
            <a:r>
              <a:rPr lang="ru-RU"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in </a:t>
            </a:r>
            <a:r>
              <a:rPr lang="en-US" sz="2800" dirty="0">
                <a:latin typeface="Times New Roman" panose="02020603050405020304" pitchFamily="18" charset="0"/>
                <a:cs typeface="Times New Roman" panose="02020603050405020304" pitchFamily="18" charset="0"/>
              </a:rPr>
              <a:t>Hartfield, East Sussex.</a:t>
            </a:r>
            <a:endParaRPr lang="ru-RU" sz="28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22584" y="260648"/>
            <a:ext cx="4243120" cy="34697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74" name="Picture 2"/>
          <p:cNvPicPr>
            <a:picLocks noChangeAspect="1" noChangeArrowheads="1"/>
          </p:cNvPicPr>
          <p:nvPr/>
        </p:nvPicPr>
        <p:blipFill>
          <a:blip r:embed="rId3" cstate="email">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a:ext>
            </a:extLst>
          </a:blip>
          <a:srcRect/>
          <a:stretch>
            <a:fillRect/>
          </a:stretch>
        </p:blipFill>
        <p:spPr bwMode="auto">
          <a:xfrm>
            <a:off x="179512" y="2996952"/>
            <a:ext cx="5642515" cy="36797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5657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9552" y="1326131"/>
            <a:ext cx="3611827" cy="43998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Прямоугольник 4"/>
          <p:cNvSpPr/>
          <p:nvPr/>
        </p:nvSpPr>
        <p:spPr>
          <a:xfrm>
            <a:off x="4295657" y="4653136"/>
            <a:ext cx="4572000" cy="1569660"/>
          </a:xfrm>
          <a:prstGeom prst="rect">
            <a:avLst/>
          </a:prstGeom>
        </p:spPr>
        <p:txBody>
          <a:bodyPr>
            <a:spAutoFit/>
          </a:bodyPr>
          <a:lstStyle/>
          <a:p>
            <a:r>
              <a:rPr lang="en-US" sz="3200" dirty="0">
                <a:latin typeface="Times New Roman" panose="02020603050405020304" pitchFamily="18" charset="0"/>
                <a:cs typeface="Times New Roman" panose="02020603050405020304" pitchFamily="18" charset="0"/>
              </a:rPr>
              <a:t>The  </a:t>
            </a:r>
            <a:r>
              <a:rPr lang="en-US" sz="3200" dirty="0" err="1">
                <a:latin typeface="Times New Roman" panose="02020603050405020304" pitchFamily="18" charset="0"/>
                <a:cs typeface="Times New Roman" panose="02020603050405020304" pitchFamily="18" charset="0"/>
              </a:rPr>
              <a:t>Milnes</a:t>
            </a:r>
            <a:r>
              <a:rPr lang="en-US" sz="3200" dirty="0">
                <a:latin typeface="Times New Roman" panose="02020603050405020304" pitchFamily="18" charset="0"/>
                <a:cs typeface="Times New Roman" panose="02020603050405020304" pitchFamily="18" charset="0"/>
              </a:rPr>
              <a:t> bought him a teddy bear for his first birthday.</a:t>
            </a:r>
            <a:endParaRPr lang="ru-RU" sz="32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68502" y="311806"/>
            <a:ext cx="3110548" cy="41253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42809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04664"/>
            <a:ext cx="4104456" cy="5693866"/>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They called him Winnie. Christopher Robin Milne's stuffed bear, originally named "Edward", was renamed "Winnie-the-Pooh" after a Canadian black bear named Winnie (after Winnipeg), which was used as a military mascot in World War I, and left for London Zoo during the war. "The pooh" comes from a swan called "Pooh".</a:t>
            </a:r>
            <a:endParaRPr lang="ru-RU" sz="28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32476" y="3081360"/>
            <a:ext cx="2095500" cy="30003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Рисунок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55976" y="139599"/>
            <a:ext cx="4572000" cy="25137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0" name="Picture 2">
            <a:hlinkClick r:id="rId4" action="ppaction://hlinkfile"/>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55976" y="3081360"/>
            <a:ext cx="2286000" cy="30003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4675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761</TotalTime>
  <Words>762</Words>
  <Application>Microsoft Office PowerPoint</Application>
  <PresentationFormat>Экран (4:3)</PresentationFormat>
  <Paragraphs>70</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Disney’s «Winnie-the-Pooh»</vt:lpstr>
      <vt:lpstr>Russian  «Winnie-the-Pooh» </vt:lpstr>
      <vt:lpstr>Презентация PowerPoint</vt:lpstr>
      <vt:lpstr>Презентация PowerPoint</vt:lpstr>
      <vt:lpstr>Used sources:</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Лариса</cp:lastModifiedBy>
  <cp:revision>63</cp:revision>
  <dcterms:created xsi:type="dcterms:W3CDTF">2018-03-25T15:47:13Z</dcterms:created>
  <dcterms:modified xsi:type="dcterms:W3CDTF">2022-12-11T14:00:58Z</dcterms:modified>
</cp:coreProperties>
</file>