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2" r:id="rId3"/>
    <p:sldId id="256" r:id="rId4"/>
    <p:sldId id="259" r:id="rId5"/>
    <p:sldId id="260" r:id="rId6"/>
    <p:sldId id="273" r:id="rId7"/>
    <p:sldId id="277" r:id="rId8"/>
    <p:sldId id="258" r:id="rId9"/>
    <p:sldId id="261" r:id="rId10"/>
    <p:sldId id="279" r:id="rId11"/>
    <p:sldId id="269" r:id="rId12"/>
    <p:sldId id="263" r:id="rId13"/>
    <p:sldId id="278" r:id="rId14"/>
    <p:sldId id="262" r:id="rId15"/>
    <p:sldId id="271" r:id="rId16"/>
    <p:sldId id="267" r:id="rId17"/>
    <p:sldId id="276" r:id="rId18"/>
    <p:sldId id="264" r:id="rId19"/>
    <p:sldId id="274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FF"/>
    <a:srgbClr val="FFFF99"/>
    <a:srgbClr val="66FFFF"/>
    <a:srgbClr val="2206CA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04D-AC4C-4F75-810B-B2A630DE9A8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3199-4904-4173-9402-0465DB32F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04D-AC4C-4F75-810B-B2A630DE9A8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3199-4904-4173-9402-0465DB32F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04D-AC4C-4F75-810B-B2A630DE9A8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3199-4904-4173-9402-0465DB32F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04D-AC4C-4F75-810B-B2A630DE9A8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3199-4904-4173-9402-0465DB32F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04D-AC4C-4F75-810B-B2A630DE9A8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3199-4904-4173-9402-0465DB32F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04D-AC4C-4F75-810B-B2A630DE9A8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3199-4904-4173-9402-0465DB32F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04D-AC4C-4F75-810B-B2A630DE9A8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3199-4904-4173-9402-0465DB32F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04D-AC4C-4F75-810B-B2A630DE9A8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3199-4904-4173-9402-0465DB32F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04D-AC4C-4F75-810B-B2A630DE9A8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3199-4904-4173-9402-0465DB32F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04D-AC4C-4F75-810B-B2A630DE9A8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3199-4904-4173-9402-0465DB32F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04D-AC4C-4F75-810B-B2A630DE9A8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3199-4904-4173-9402-0465DB32F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5D04D-AC4C-4F75-810B-B2A630DE9A8B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E3199-4904-4173-9402-0465DB32F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User\Desktop\&#1059;&#1056;&#1054;&#1050;2\wolfgang_amadeus_mozart_allegro_(muzebra.net)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User\Desktop\&#1059;&#1056;&#1054;&#1050;2\mocart_romeo_i_dzuleta_(muzebra.net).mp3" TargetMode="External"/><Relationship Id="rId3" Type="http://schemas.openxmlformats.org/officeDocument/2006/relationships/image" Target="../media/image26.png"/><Relationship Id="rId7" Type="http://schemas.openxmlformats.org/officeDocument/2006/relationships/audio" Target="../media/audio1.wav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&#1059;&#1056;&#1054;&#1050;2\AUD-20220331-WA0072_(online-audio-convert.com)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57290" y="2643182"/>
            <a:ext cx="6429420" cy="1898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ОТКРЫТЫЙ УРОК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учителя математики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МОАУ «ГИМНАЗИЯ №2» г.ТЫНДЫ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Артющенко Ирины Викторовны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4786322"/>
            <a:ext cx="407193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слышу - я забываю,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вижу - я запоминаю,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делаю - я понимаю.</a:t>
            </a:r>
          </a:p>
          <a:p>
            <a:pPr algn="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Китайская мудрость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img2.freepng.ru/20180528/gxe/kisspng-mathematics-education-child-clip-art-kids-learning-5b0c8084cb7bc9.49699082152754598883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www.masu.edu.ru/upload/iblock/721/img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User\Desktop\img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85728"/>
            <a:ext cx="3150682" cy="2317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b/%D0%BF%D0%BE%D0%BC%D0%BE%D0%B3%D0%B0%D1%82%D1%8C-%D1%80%D1%83%D0%BA%D0%B8-18626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85860"/>
            <a:ext cx="5476860" cy="4792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772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2206CA"/>
                </a:solidFill>
                <a:latin typeface="Comic Sans MS" pitchFamily="66" charset="0"/>
              </a:rPr>
              <a:t>СДЕЛАЛ САМ – ПОМОГИ ДРУГОМУ!</a:t>
            </a:r>
            <a:endParaRPr lang="ru-RU" sz="3200" b="1" dirty="0">
              <a:solidFill>
                <a:srgbClr val="2206CA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звук 3">
            <a:hlinkClick r:id="rId4" action="ppaction://hlinkfile" highlightClick="1">
              <a:snd r:embed="rId3" name="applause.wav" builtIn="1"/>
            </a:hlinkClick>
          </p:cNvPr>
          <p:cNvSpPr/>
          <p:nvPr/>
        </p:nvSpPr>
        <p:spPr>
          <a:xfrm>
            <a:off x="8286776" y="6072206"/>
            <a:ext cx="613788" cy="542350"/>
          </a:xfrm>
          <a:prstGeom prst="actionButtonSound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араллелограмм 65"/>
          <p:cNvSpPr/>
          <p:nvPr/>
        </p:nvSpPr>
        <p:spPr>
          <a:xfrm>
            <a:off x="428596" y="5643578"/>
            <a:ext cx="2857520" cy="714380"/>
          </a:xfrm>
          <a:prstGeom prst="parallelogram">
            <a:avLst>
              <a:gd name="adj" fmla="val 10183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428596" y="2714620"/>
            <a:ext cx="2816218" cy="3660787"/>
          </a:xfrm>
          <a:prstGeom prst="cube">
            <a:avLst>
              <a:gd name="adj" fmla="val 25000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142976" y="5643578"/>
            <a:ext cx="2143139" cy="1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321503" y="4179099"/>
            <a:ext cx="2929752" cy="794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28596" y="5643578"/>
            <a:ext cx="714380" cy="71438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8596" y="214290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27.04.2022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4678" y="214290"/>
            <a:ext cx="255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Классная работа.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6116" y="642918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Параллелепипед.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hlinkClick r:id="" action="ppaction://hlinkshowjump?jump=nextslide"/>
          </p:cNvPr>
          <p:cNvSpPr txBox="1"/>
          <p:nvPr/>
        </p:nvSpPr>
        <p:spPr>
          <a:xfrm>
            <a:off x="3571868" y="4143380"/>
            <a:ext cx="3650487" cy="95410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ИЗ ОДНОЙ ВЕРШИНЫ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ВЫХОДИТ           РЕБРА</a:t>
            </a:r>
            <a:endParaRPr lang="ru-RU" sz="2800" dirty="0"/>
          </a:p>
        </p:txBody>
      </p:sp>
      <p:sp>
        <p:nvSpPr>
          <p:cNvPr id="42" name="TextBox 41">
            <a:hlinkClick r:id="" action="ppaction://hlinkshowjump?jump=nextslide"/>
          </p:cNvPr>
          <p:cNvSpPr txBox="1"/>
          <p:nvPr/>
        </p:nvSpPr>
        <p:spPr>
          <a:xfrm>
            <a:off x="5500694" y="4572008"/>
            <a:ext cx="367408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4572008"/>
            <a:ext cx="357190" cy="57150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16200000">
            <a:off x="-351378" y="4709072"/>
            <a:ext cx="1102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ВЫСОТА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8696331">
            <a:off x="161837" y="5597333"/>
            <a:ext cx="1202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ШИРИНА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57224" y="6286520"/>
            <a:ext cx="1003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ДЛИНА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3500430" y="1357298"/>
          <a:ext cx="5500726" cy="252648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28760"/>
                <a:gridCol w="1571636"/>
                <a:gridCol w="2500330"/>
              </a:tblGrid>
              <a:tr h="88056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608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Рёбра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608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Вершины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608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Грани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8" name="TextBox 37">
            <a:hlinkClick r:id="" action="ppaction://hlinkshowjump?jump=nextslide"/>
          </p:cNvPr>
          <p:cNvSpPr txBox="1"/>
          <p:nvPr/>
        </p:nvSpPr>
        <p:spPr>
          <a:xfrm>
            <a:off x="3571868" y="1571612"/>
            <a:ext cx="1322285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Элемент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hlinkClick r:id="" action="ppaction://hlinkshowjump?jump=nextslide"/>
          </p:cNvPr>
          <p:cNvSpPr txBox="1"/>
          <p:nvPr/>
        </p:nvSpPr>
        <p:spPr>
          <a:xfrm>
            <a:off x="5429256" y="2214554"/>
            <a:ext cx="550151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9" name="TextBox 58">
            <a:hlinkClick r:id="" action="ppaction://hlinkshowjump?jump=nextslide"/>
          </p:cNvPr>
          <p:cNvSpPr txBox="1"/>
          <p:nvPr/>
        </p:nvSpPr>
        <p:spPr>
          <a:xfrm>
            <a:off x="4929190" y="1571612"/>
            <a:ext cx="1683025" cy="46166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Количество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hlinkClick r:id="" action="ppaction://hlinkshowjump?jump=nextslide"/>
          </p:cNvPr>
          <p:cNvSpPr txBox="1"/>
          <p:nvPr/>
        </p:nvSpPr>
        <p:spPr>
          <a:xfrm>
            <a:off x="6538543" y="1357298"/>
            <a:ext cx="2605457" cy="83099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Количество групп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равных элементов</a:t>
            </a:r>
            <a:endParaRPr lang="ru-RU" sz="2400" dirty="0" smtClean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63" name="TextBox 62">
            <a:hlinkClick r:id="" action="ppaction://hlinkshowjump?jump=nextslide"/>
          </p:cNvPr>
          <p:cNvSpPr txBox="1"/>
          <p:nvPr/>
        </p:nvSpPr>
        <p:spPr>
          <a:xfrm>
            <a:off x="7143768" y="2214554"/>
            <a:ext cx="1180131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  по 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hlinkClick r:id="" action="ppaction://hlinkshowjump?jump=nextslide"/>
          </p:cNvPr>
          <p:cNvSpPr txBox="1"/>
          <p:nvPr/>
        </p:nvSpPr>
        <p:spPr>
          <a:xfrm>
            <a:off x="5500694" y="2786058"/>
            <a:ext cx="367408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hlinkClick r:id="" action="ppaction://hlinkshowjump?jump=nextslide"/>
          </p:cNvPr>
          <p:cNvSpPr txBox="1"/>
          <p:nvPr/>
        </p:nvSpPr>
        <p:spPr>
          <a:xfrm>
            <a:off x="5500694" y="3357562"/>
            <a:ext cx="367408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6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hlinkClick r:id="" action="ppaction://hlinkshowjump?jump=nextslide"/>
          </p:cNvPr>
          <p:cNvSpPr txBox="1"/>
          <p:nvPr/>
        </p:nvSpPr>
        <p:spPr>
          <a:xfrm>
            <a:off x="7143768" y="3357562"/>
            <a:ext cx="1180131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  по 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5" name="TextBox 64">
            <a:hlinkClick r:id="" action="ppaction://hlinkshowjump?jump=nextslide"/>
          </p:cNvPr>
          <p:cNvSpPr txBox="1"/>
          <p:nvPr/>
        </p:nvSpPr>
        <p:spPr>
          <a:xfrm>
            <a:off x="7500958" y="2786058"/>
            <a:ext cx="295274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6" grpId="0" animBg="1"/>
      <p:bldP spid="47" grpId="0"/>
      <p:bldP spid="49" grpId="0"/>
      <p:bldP spid="50" grpId="0"/>
      <p:bldP spid="43" grpId="0"/>
      <p:bldP spid="63" grpId="0"/>
      <p:bldP spid="44" grpId="0"/>
      <p:bldP spid="45" grpId="0"/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/>
          </p:cNvPr>
          <p:cNvSpPr txBox="1"/>
          <p:nvPr/>
        </p:nvSpPr>
        <p:spPr>
          <a:xfrm>
            <a:off x="571472" y="357166"/>
            <a:ext cx="1656440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1.ДЛИНА</a:t>
            </a:r>
            <a:endParaRPr lang="ru-RU" sz="2800" dirty="0"/>
          </a:p>
        </p:txBody>
      </p:sp>
      <p:sp>
        <p:nvSpPr>
          <p:cNvPr id="3" name="TextBox 2">
            <a:hlinkClick r:id="" action="ppaction://hlinkshowjump?jump=nextslide"/>
          </p:cNvPr>
          <p:cNvSpPr txBox="1"/>
          <p:nvPr/>
        </p:nvSpPr>
        <p:spPr>
          <a:xfrm>
            <a:off x="571472" y="1071546"/>
            <a:ext cx="1943455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2.ШИРИНА</a:t>
            </a:r>
            <a:endParaRPr lang="ru-RU" sz="2800" dirty="0"/>
          </a:p>
        </p:txBody>
      </p:sp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571472" y="1785926"/>
            <a:ext cx="1800079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3.ВЫСОТА</a:t>
            </a:r>
            <a:endParaRPr lang="ru-RU" sz="2800" dirty="0"/>
          </a:p>
        </p:txBody>
      </p:sp>
      <p:sp>
        <p:nvSpPr>
          <p:cNvPr id="5" name="Правая круглая скобка 4"/>
          <p:cNvSpPr/>
          <p:nvPr/>
        </p:nvSpPr>
        <p:spPr>
          <a:xfrm>
            <a:off x="2428860" y="214290"/>
            <a:ext cx="285752" cy="2214578"/>
          </a:xfrm>
          <a:prstGeom prst="rightBracke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hlinkClick r:id="" action="ppaction://hlinkshowjump?jump=nextslide"/>
          </p:cNvPr>
          <p:cNvSpPr txBox="1"/>
          <p:nvPr/>
        </p:nvSpPr>
        <p:spPr>
          <a:xfrm>
            <a:off x="2928926" y="428604"/>
            <a:ext cx="2423562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r>
              <a:rPr lang="ru-RU" sz="2800" b="1" dirty="0" smtClean="0">
                <a:solidFill>
                  <a:srgbClr val="0070C0"/>
                </a:solidFill>
              </a:rPr>
              <a:t> ИЗМЕРЕНИЯ</a:t>
            </a:r>
            <a:endParaRPr lang="ru-RU" sz="2800" dirty="0"/>
          </a:p>
        </p:txBody>
      </p:sp>
      <p:pic>
        <p:nvPicPr>
          <p:cNvPr id="20482" name="Picture 2" descr="https://catherineasquithgallery.com/uploads/posts/2021-02/1613650302_35-p-fon-dlya-prezentatsii-budushchee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143116"/>
            <a:ext cx="5143536" cy="289323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28461" y="1500174"/>
            <a:ext cx="6415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imensions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сокращенно 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1071546"/>
            <a:ext cx="5469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ТРЁХМЕРНОЕ ПРОСТРАНСТВО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4" descr="https://studfile.net/html/46381/57/html_F74I9u37a0.MlJc/img-0bIN5z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s://avatars.mds.yandex.net/get-zen_doc/1587994/pub_5fe09ec184a07b3cc15f4109_5fe09fe1285e983e57779e88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00306"/>
            <a:ext cx="2653529" cy="352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00364" y="5143512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«… Наличие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измерений обеспечивает совершенство и полноту мира…»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6072206"/>
            <a:ext cx="3357554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Древнегреческий философ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Аристотель (384 г.-322г. до н.э. 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64399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 – прямоугольный параллелепипед, у которого все рёбра равны.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900igr.net/up/datai/134461/0014-015-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1E1"/>
              </a:clrFrom>
              <a:clrTo>
                <a:srgbClr val="FEF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41956"/>
            <a:ext cx="4857784" cy="4682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ymenok.ru/wp-content/uploads/2018/10/luchshie-fizkultminutk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19" t="5000" r="18415" b="4999"/>
          <a:stretch>
            <a:fillRect/>
          </a:stretch>
        </p:blipFill>
        <p:spPr bwMode="auto">
          <a:xfrm>
            <a:off x="428596" y="1000108"/>
            <a:ext cx="2976583" cy="4286280"/>
          </a:xfrm>
          <a:prstGeom prst="rect">
            <a:avLst/>
          </a:prstGeom>
          <a:noFill/>
        </p:spPr>
      </p:pic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3286116" y="285728"/>
            <a:ext cx="4500594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У параллелепипеда: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2285992"/>
            <a:ext cx="31534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граней</a:t>
            </a:r>
            <a:endParaRPr lang="ru-RU" sz="6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2285992"/>
            <a:ext cx="40847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вершины</a:t>
            </a:r>
            <a:endParaRPr lang="ru-RU" sz="6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2285992"/>
            <a:ext cx="30599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рёбер</a:t>
            </a:r>
            <a:endParaRPr lang="ru-RU" sz="6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1928802"/>
            <a:ext cx="439094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равных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граней</a:t>
            </a:r>
            <a:endParaRPr lang="ru-RU" sz="6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071678"/>
            <a:ext cx="466159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равные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рёбра</a:t>
            </a:r>
            <a:endParaRPr lang="ru-RU" sz="6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87470" y="2000240"/>
            <a:ext cx="675653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Куб является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параллелепипедом</a:t>
            </a:r>
            <a:endParaRPr lang="ru-RU" sz="6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ab/8b/9b/ab8b9bc38c1c109b86c15256307223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71678"/>
            <a:ext cx="6643734" cy="443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https://avatars.mds.yandex.net/i?id=fc47398d1eb8f4ed8af7c81fc34d4010-5905145-images-thumbs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71538" y="571480"/>
            <a:ext cx="58579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Творческая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мастерская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AutoShape 6" descr="https://glyanec124.ru/img/katalog/uzor/y1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https://sun1-98.userapi.com/I-H3FAzguy9uFOoRATSCp7ISWumV6vmy2FRU-A/NV1oi7JgeO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424" t="10355" r="28868" b="37002"/>
          <a:stretch>
            <a:fillRect/>
          </a:stretch>
        </p:blipFill>
        <p:spPr bwMode="auto">
          <a:xfrm rot="474552">
            <a:off x="7102172" y="520248"/>
            <a:ext cx="144066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s://png.pngtree.com/png-clipart/20190120/ourlarge/pngtree-cartoon-character-cartoon-gift-box-love-buy-a-gift-png-image_49899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8203" r="17968"/>
          <a:stretch>
            <a:fillRect/>
          </a:stretch>
        </p:blipFill>
        <p:spPr bwMode="auto">
          <a:xfrm>
            <a:off x="5000628" y="1285860"/>
            <a:ext cx="2899682" cy="3927585"/>
          </a:xfrm>
          <a:prstGeom prst="rect">
            <a:avLst/>
          </a:prstGeom>
          <a:noFill/>
        </p:spPr>
      </p:pic>
      <p:sp>
        <p:nvSpPr>
          <p:cNvPr id="4" name="TextBox 3">
            <a:hlinkClick r:id="" action="ppaction://hlinkshowjump?jump=nextslide"/>
          </p:cNvPr>
          <p:cNvSpPr txBox="1"/>
          <p:nvPr/>
        </p:nvSpPr>
        <p:spPr>
          <a:xfrm>
            <a:off x="214282" y="214290"/>
            <a:ext cx="7072362" cy="71508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Дизайнеры подарочной упаковки</a:t>
            </a:r>
            <a:endParaRPr lang="ru-RU" sz="3600" dirty="0"/>
          </a:p>
        </p:txBody>
      </p:sp>
      <p:sp>
        <p:nvSpPr>
          <p:cNvPr id="6" name="TextBox 5">
            <a:hlinkClick r:id="" action="ppaction://hlinkshowjump?jump=nextslide"/>
          </p:cNvPr>
          <p:cNvSpPr txBox="1"/>
          <p:nvPr/>
        </p:nvSpPr>
        <p:spPr>
          <a:xfrm>
            <a:off x="214282" y="1071546"/>
            <a:ext cx="2960053" cy="51077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АЛГОРИТМ РАБОТЫ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643050"/>
            <a:ext cx="4308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Измерить длину, ширину, высоту.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Вычислить площади граней.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Сложить площади граней.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2786058"/>
          <a:ext cx="3643338" cy="1051560"/>
        </p:xfrm>
        <a:graphic>
          <a:graphicData uri="http://schemas.openxmlformats.org/drawingml/2006/table">
            <a:tbl>
              <a:tblPr/>
              <a:tblGrid>
                <a:gridCol w="1821669"/>
                <a:gridCol w="1821669"/>
              </a:tblGrid>
              <a:tr h="30956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Длина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Ширина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Высота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>
            <a:hlinkClick r:id="" action="ppaction://hlinkshowjump?jump=nextslide"/>
          </p:cNvPr>
          <p:cNvSpPr txBox="1"/>
          <p:nvPr/>
        </p:nvSpPr>
        <p:spPr>
          <a:xfrm>
            <a:off x="2714612" y="2714620"/>
            <a:ext cx="1039067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10 см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hlinkClick r:id="" action="ppaction://hlinkshowjump?jump=nextslide"/>
          </p:cNvPr>
          <p:cNvSpPr txBox="1"/>
          <p:nvPr/>
        </p:nvSpPr>
        <p:spPr>
          <a:xfrm>
            <a:off x="2714612" y="3071810"/>
            <a:ext cx="856325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 см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hlinkClick r:id="" action="ppaction://hlinkshowjump?jump=nextslide"/>
          </p:cNvPr>
          <p:cNvSpPr txBox="1"/>
          <p:nvPr/>
        </p:nvSpPr>
        <p:spPr>
          <a:xfrm>
            <a:off x="2714612" y="3429000"/>
            <a:ext cx="856325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6 см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85720" y="5786454"/>
            <a:ext cx="4418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Вывод: всего израсходуется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929066"/>
            <a:ext cx="911974" cy="57150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071538" y="3929066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10 · 4 </a:t>
            </a:r>
            <a:endParaRPr lang="ru-RU" sz="28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857356" y="3929066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= 40 (см²) </a:t>
            </a:r>
            <a:endParaRPr lang="ru-RU" sz="2800" i="1" dirty="0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357694"/>
            <a:ext cx="928694" cy="574324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142976" y="4357694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6 · 4 </a:t>
            </a:r>
            <a:endParaRPr lang="ru-RU" sz="28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1785918" y="4357694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= 24 (см²) </a:t>
            </a:r>
            <a:endParaRPr lang="ru-RU" sz="2800" i="1" dirty="0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786322"/>
            <a:ext cx="937267" cy="571504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142976" y="4786322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10 · 6 </a:t>
            </a:r>
            <a:endParaRPr lang="ru-RU" sz="28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1928794" y="4786322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= 60 (см²) </a:t>
            </a:r>
            <a:endParaRPr lang="ru-RU" sz="2800" i="1" dirty="0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372" y="5240844"/>
            <a:ext cx="1540546" cy="54561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1714480" y="5214950"/>
            <a:ext cx="3541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2 · 40 + 2 · 24 + 2· 60 = </a:t>
            </a:r>
            <a:endParaRPr lang="ru-RU" sz="28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5072066" y="5214950"/>
            <a:ext cx="2231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80 + 48 + 120 </a:t>
            </a:r>
            <a:endParaRPr lang="ru-RU" sz="28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7072330" y="5214950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= 248 (см²) </a:t>
            </a:r>
            <a:endParaRPr lang="ru-RU" sz="28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4572000" y="5786454"/>
            <a:ext cx="2770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 248 см² бумаги. </a:t>
            </a:r>
            <a:endParaRPr lang="ru-RU" sz="2800" i="1" dirty="0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6000728" y="1071546"/>
            <a:ext cx="3143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Творческая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  <a:ea typeface="Calibri" pitchFamily="34" charset="0"/>
                <a:cs typeface="Times New Roman" pitchFamily="18" charset="0"/>
              </a:rPr>
              <a:t>мастерская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Управляющая кнопка: звук 31">
            <a:hlinkClick r:id="rId8" action="ppaction://hlinkfile" highlightClick="1">
              <a:snd r:embed="rId7" name="applause.wav" builtIn="1"/>
            </a:hlinkClick>
          </p:cNvPr>
          <p:cNvSpPr/>
          <p:nvPr/>
        </p:nvSpPr>
        <p:spPr>
          <a:xfrm>
            <a:off x="8286776" y="6072206"/>
            <a:ext cx="613788" cy="542350"/>
          </a:xfrm>
          <a:prstGeom prst="actionButtonSound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3081" grpId="0"/>
      <p:bldP spid="26" grpId="0"/>
      <p:bldP spid="27" grpId="0"/>
      <p:bldP spid="30" grpId="0"/>
      <p:bldP spid="31" grpId="0"/>
      <p:bldP spid="34" grpId="0"/>
      <p:bldP spid="35" grpId="0"/>
      <p:bldP spid="40" grpId="0"/>
      <p:bldP spid="41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1000108"/>
            <a:ext cx="5715040" cy="1643074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Домашняя</a:t>
            </a:r>
            <a:r>
              <a:rPr lang="ru-RU" sz="4000" b="1" dirty="0" smtClean="0">
                <a:latin typeface="+mj-lt"/>
                <a:ea typeface="+mj-ea"/>
                <a:cs typeface="+mj-cs"/>
              </a:rPr>
              <a:t> работа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Изготовить и оформить подарочную упаковку ко Дню Победы.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s://avatars.mds.yandex.net/i?id=768d6ec5c4301e89675fe9c9d9b89dc6_l-523235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285992"/>
            <a:ext cx="3309914" cy="259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AutoShape 4" descr="https://xn--80aje0aeeii.xn--p1ai/wp-content/uploads/2021/04/obemnaja-podelka-k-9-maja-zvezda-26-800x6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xn--80aje0aeeii.xn--p1ai/wp-content/uploads/2021/04/obemnaja-podelka-k-9-maja-zvezda-26-800x6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00438"/>
            <a:ext cx="3291805" cy="2728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8286776" y="6072206"/>
            <a:ext cx="642942" cy="613788"/>
          </a:xfrm>
          <a:prstGeom prst="actionButtonForwardNex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5643602" cy="76944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Кубик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Блума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s://avatars.mds.yandex.net/get-mpic/5253277/img_id4038303828499033333.jpeg/ori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BEBED"/>
              </a:clrFrom>
              <a:clrTo>
                <a:srgbClr val="EBEBED">
                  <a:alpha val="0"/>
                </a:srgbClr>
              </a:clrTo>
            </a:clrChange>
          </a:blip>
          <a:srcRect l="10417" t="11458" r="8333" b="8333"/>
          <a:stretch>
            <a:fillRect/>
          </a:stretch>
        </p:blipFill>
        <p:spPr bwMode="auto">
          <a:xfrm>
            <a:off x="5891251" y="285728"/>
            <a:ext cx="3252749" cy="32110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24579">
            <a:off x="6369055" y="875942"/>
            <a:ext cx="183198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НАЗОВИ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71682">
            <a:off x="5938167" y="1790743"/>
            <a:ext cx="183198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ОПИШИ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71682">
            <a:off x="5580976" y="2515006"/>
            <a:ext cx="18319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Назови</a:t>
            </a: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АССОЦИАЦИЮ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71682">
            <a:off x="6579573" y="2688697"/>
            <a:ext cx="183198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примени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71682">
            <a:off x="7081174" y="1862179"/>
            <a:ext cx="183198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сравни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71682">
            <a:off x="7794111" y="2819349"/>
            <a:ext cx="134227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сравни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>
            <a:hlinkClick r:id="" action="ppaction://hlinkshowjump?jump=nextslide"/>
          </p:cNvPr>
          <p:cNvSpPr txBox="1"/>
          <p:nvPr/>
        </p:nvSpPr>
        <p:spPr>
          <a:xfrm>
            <a:off x="214282" y="1142984"/>
            <a:ext cx="1357322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НАЗОВИ</a:t>
            </a:r>
            <a:endParaRPr lang="ru-RU" sz="2400" dirty="0"/>
          </a:p>
        </p:txBody>
      </p:sp>
      <p:sp>
        <p:nvSpPr>
          <p:cNvPr id="13" name="TextBox 12">
            <a:hlinkClick r:id="" action="ppaction://hlinkshowjump?jump=nextslide"/>
          </p:cNvPr>
          <p:cNvSpPr txBox="1"/>
          <p:nvPr/>
        </p:nvSpPr>
        <p:spPr>
          <a:xfrm>
            <a:off x="214282" y="1785926"/>
            <a:ext cx="1357322" cy="461665"/>
          </a:xfrm>
          <a:prstGeom prst="rect">
            <a:avLst/>
          </a:prstGeom>
          <a:solidFill>
            <a:srgbClr val="92D050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ОПИШИ</a:t>
            </a:r>
            <a:endParaRPr lang="ru-RU" sz="2400" dirty="0"/>
          </a:p>
        </p:txBody>
      </p:sp>
      <p:sp>
        <p:nvSpPr>
          <p:cNvPr id="14" name="TextBox 13">
            <a:hlinkClick r:id="" action="ppaction://hlinkshowjump?jump=nextslide"/>
          </p:cNvPr>
          <p:cNvSpPr txBox="1"/>
          <p:nvPr/>
        </p:nvSpPr>
        <p:spPr>
          <a:xfrm>
            <a:off x="214282" y="2428868"/>
            <a:ext cx="1357322" cy="461665"/>
          </a:xfrm>
          <a:prstGeom prst="rect">
            <a:avLst/>
          </a:prstGeom>
          <a:solidFill>
            <a:srgbClr val="FF9933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СРАВНИ</a:t>
            </a:r>
            <a:endParaRPr lang="ru-RU" sz="2400" dirty="0"/>
          </a:p>
        </p:txBody>
      </p:sp>
      <p:sp>
        <p:nvSpPr>
          <p:cNvPr id="15" name="TextBox 14">
            <a:hlinkClick r:id="" action="ppaction://hlinkshowjump?jump=nextslide"/>
          </p:cNvPr>
          <p:cNvSpPr txBox="1"/>
          <p:nvPr/>
        </p:nvSpPr>
        <p:spPr>
          <a:xfrm>
            <a:off x="214282" y="3071810"/>
            <a:ext cx="2214578" cy="830997"/>
          </a:xfrm>
          <a:prstGeom prst="rect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НАЗОВИ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АССОЦИАЦИЮ</a:t>
            </a:r>
            <a:endParaRPr lang="ru-RU" sz="2400" dirty="0"/>
          </a:p>
        </p:txBody>
      </p:sp>
      <p:sp>
        <p:nvSpPr>
          <p:cNvPr id="16" name="TextBox 15">
            <a:hlinkClick r:id="" action="ppaction://hlinkshowjump?jump=nextslide"/>
          </p:cNvPr>
          <p:cNvSpPr txBox="1"/>
          <p:nvPr/>
        </p:nvSpPr>
        <p:spPr>
          <a:xfrm>
            <a:off x="214282" y="4071943"/>
            <a:ext cx="1571636" cy="461665"/>
          </a:xfrm>
          <a:prstGeom prst="rect">
            <a:avLst/>
          </a:prstGeom>
          <a:solidFill>
            <a:srgbClr val="FF99FF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ПРИМЕНИ</a:t>
            </a:r>
            <a:endParaRPr lang="ru-RU" sz="2400" dirty="0" smtClean="0"/>
          </a:p>
        </p:txBody>
      </p:sp>
      <p:sp>
        <p:nvSpPr>
          <p:cNvPr id="17" name="TextBox 16">
            <a:hlinkClick r:id="" action="ppaction://hlinkshowjump?jump=nextslide"/>
          </p:cNvPr>
          <p:cNvSpPr txBox="1"/>
          <p:nvPr/>
        </p:nvSpPr>
        <p:spPr>
          <a:xfrm>
            <a:off x="214282" y="4714884"/>
            <a:ext cx="1767984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ПРИДУМАЙ</a:t>
            </a:r>
            <a:endParaRPr lang="ru-RU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571604" y="1142984"/>
            <a:ext cx="500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КАКОЙ ФИГУРОЙ СЕГОДНЯ ПОЗНАКОМИЛИСЬ?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71604" y="1785926"/>
            <a:ext cx="500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ПЕРЕЧИСЛИ ВСЕ ЭЛЕМЕНТЫ ПАРАЛЛЕЛЕПИПЕДА.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571604" y="2428868"/>
            <a:ext cx="500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СРАВНИ ПАРАЛЛЕЛЕПИПЕД С КУБОМ.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428860" y="3143248"/>
            <a:ext cx="328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ЧЕМ АССОЦИИРУЕТСЯ У ТЕБЯ ПАРАЛЛЕЛЕПИПЕД?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000232" y="471488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БЫ ВЫГЛЯДЕЛ МИР БЕЗ ПАРАЛЛЕЛЕПИПЕДОВ?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785918" y="407194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ПРИВЕДИ ПРИМЕРЫ ИСПОЛЬЗОВАНИЯ ИЛИ ПОКАЖИ ПРИМЕНЕНИЕ.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univip.ru/image/data/import_yml/113/59/549461_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nivip.ru/image/data/import_yml/113/59/549461_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esktop\УРОК2\549461_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00" t="13000" r="26750" b="14000"/>
          <a:stretch>
            <a:fillRect/>
          </a:stretch>
        </p:blipFill>
        <p:spPr bwMode="auto">
          <a:xfrm>
            <a:off x="3000364" y="4357694"/>
            <a:ext cx="1571636" cy="1765068"/>
          </a:xfrm>
          <a:prstGeom prst="rect">
            <a:avLst/>
          </a:prstGeom>
          <a:noFill/>
        </p:spPr>
      </p:pic>
      <p:pic>
        <p:nvPicPr>
          <p:cNvPr id="1031" name="Picture 7" descr="https://www.bgames.com.ua/images/blankdice_gree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7021"/>
            <a:ext cx="2071670" cy="2430013"/>
          </a:xfrm>
          <a:prstGeom prst="rect">
            <a:avLst/>
          </a:prstGeom>
          <a:noFill/>
        </p:spPr>
      </p:pic>
      <p:pic>
        <p:nvPicPr>
          <p:cNvPr id="1033" name="Picture 9" descr="https://main-cdn.sbermegamarket.ru/big2/hlr-system/1755951/100000403199b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643182"/>
            <a:ext cx="1835656" cy="19626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00232" y="1285860"/>
            <a:ext cx="471490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ЗЕЛЁНЫЙ КУБИК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Я всё понял и могу объяснить другому!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2928934"/>
            <a:ext cx="5715040" cy="707886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ЖЁЛТЫЙ КУБИК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Я всё понял, но затрудняюсь объяснить другому!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4572008"/>
            <a:ext cx="407193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КРАСНЫЙ КУБИК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Не совсем понял! Буду стараться!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звук 3">
            <a:hlinkClick r:id="rId3" action="ppaction://hlinkfile" highlightClick="1">
              <a:snd r:embed="rId2" name="applause.wav" builtIn="1"/>
            </a:hlinkClick>
          </p:cNvPr>
          <p:cNvSpPr/>
          <p:nvPr/>
        </p:nvSpPr>
        <p:spPr>
          <a:xfrm>
            <a:off x="8072462" y="285728"/>
            <a:ext cx="756664" cy="714380"/>
          </a:xfrm>
          <a:prstGeom prst="actionButtonSoun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s://data.whicdn.com/images/342336698/original.jpg?t=15859989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8868"/>
            <a:ext cx="890433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428604"/>
            <a:ext cx="6287012" cy="1498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Математика и музыка требуют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единого мыслительного процесса.</a:t>
            </a:r>
          </a:p>
          <a:p>
            <a:pPr algn="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А.Энштейн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User\Desktop\img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71480"/>
            <a:ext cx="3579310" cy="26325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3643314"/>
            <a:ext cx="595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урок!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humbs.dreamstime.com/b/%D0%B7%D0%B0%D0%BC%D0%BE%D0%BA-%D0%B8%D0%BA%D0%BE%D0%BD%D1%8B-%D0%BA%D0%BB%D1%8E%D1%87%D0%B5%D0%B2%D0%BE%D0%B9-355812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24322">
            <a:off x="6608667" y="325466"/>
            <a:ext cx="2242207" cy="20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" action="ppaction://hlinkshowjump?jump=nextslide"/>
          </p:cNvPr>
          <p:cNvSpPr txBox="1"/>
          <p:nvPr/>
        </p:nvSpPr>
        <p:spPr>
          <a:xfrm>
            <a:off x="357158" y="428604"/>
            <a:ext cx="3857652" cy="51077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НАЗОВИТЕ ЛИШНЕЕ СЛОВО</a:t>
            </a:r>
            <a:endParaRPr lang="ru-RU" sz="24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85720" y="2357430"/>
            <a:ext cx="7786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Треугольник, квадрат, круг, 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прямоугольник.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14876" y="2786058"/>
            <a:ext cx="64294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5720" y="3000372"/>
            <a:ext cx="52787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Конус, пирамида, шар, цилиндр.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571604" y="3429000"/>
            <a:ext cx="150019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85720" y="3643314"/>
            <a:ext cx="48470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Грани, вершины, рёбра, лучи.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143372" y="4071942"/>
            <a:ext cx="78581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3075" grpId="0"/>
      <p:bldP spid="3075" grpId="1"/>
      <p:bldP spid="30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humbs.dreamstime.com/b/%D0%B7%D0%B0%D0%BC%D0%BE%D0%BA-%D0%B8%D0%BA%D0%BE%D0%BD%D1%8B-%D0%BA%D0%BB%D1%8E%D1%87%D0%B5%D0%B2%D0%BE%D0%B9-355812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24322">
            <a:off x="6608667" y="325467"/>
            <a:ext cx="2242207" cy="20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" action="ppaction://hlinkshowjump?jump=nextslide"/>
          </p:cNvPr>
          <p:cNvSpPr txBox="1"/>
          <p:nvPr/>
        </p:nvSpPr>
        <p:spPr>
          <a:xfrm>
            <a:off x="357158" y="428604"/>
            <a:ext cx="4357718" cy="51077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РАССМОТРИТЕ МНОГОГРАННИК</a:t>
            </a:r>
            <a:endParaRPr lang="ru-RU" sz="2400" dirty="0"/>
          </a:p>
        </p:txBody>
      </p:sp>
      <p:sp>
        <p:nvSpPr>
          <p:cNvPr id="18434" name="AutoShape 2" descr="https://uz.denemetr.com/tw_files2/urls_8/280/d-279806/7z-docs/1_html_2dadd8f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uz.denemetr.com/tw_files2/urls_8/280/d-279806/7z-docs/1_html_2dadd8f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Users\User\Desktop\ПРИЗМ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3752865" cy="3774127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57554" y="2428868"/>
            <a:ext cx="4714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Посчитайте количество рёбер.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57554" y="2928934"/>
            <a:ext cx="485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Посчитайте количество вершин.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357554" y="3429000"/>
            <a:ext cx="5143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Посчитайте количество граней.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humbs.dreamstime.com/b/%D0%B7%D0%B0%D0%BC%D0%BE%D0%BA-%D0%B8%D0%BA%D0%BE%D0%BD%D1%8B-%D0%BA%D0%BB%D1%8E%D1%87%D0%B5%D0%B2%D0%BE%D0%B9-355812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24322">
            <a:off x="6608667" y="325467"/>
            <a:ext cx="2242207" cy="20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" action="ppaction://hlinkshowjump?jump=nextslide"/>
          </p:cNvPr>
          <p:cNvSpPr txBox="1"/>
          <p:nvPr/>
        </p:nvSpPr>
        <p:spPr>
          <a:xfrm>
            <a:off x="357158" y="428604"/>
            <a:ext cx="4572032" cy="51077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ВЫЧИСЛИТЕ ПЛОЩАДЬ ФИГУРЫ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000240"/>
            <a:ext cx="2286016" cy="2286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500174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см</a:t>
            </a:r>
            <a:endParaRPr lang="ru-RU" sz="32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2786058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см</a:t>
            </a:r>
            <a:endParaRPr lang="ru-RU" sz="32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857496"/>
            <a:ext cx="3643338" cy="2286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2357430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см</a:t>
            </a:r>
            <a:endParaRPr lang="ru-RU" sz="32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07525" y="3571876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см</a:t>
            </a:r>
            <a:endParaRPr lang="ru-RU" sz="32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4500570"/>
            <a:ext cx="3425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sz="32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5 ·5 = 25 (см²)</a:t>
            </a:r>
            <a:endParaRPr lang="ru-RU" sz="32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5286388"/>
            <a:ext cx="3425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sz="32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6 ·7 = 42 (см²)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thumbs.dreamstime.com/b/%D0%BF%D0%BE-%D0%B0%D1%80%D0%BE%D1%87%D0%BD%D0%B0%D1%8F-%D0%BA%D0%BE%D1%80%D0%BE%D0%B1%D0%BA%D0%B0-%D0%B6%D0%B5-%D1%82%D0%BE%D0%B3%D0%BE-%D1%86%D0%B2%D0%B5%D1%82%D0%B0-d-6047878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188" t="8469" r="11874" b="9661"/>
          <a:stretch>
            <a:fillRect/>
          </a:stretch>
        </p:blipFill>
        <p:spPr bwMode="auto">
          <a:xfrm>
            <a:off x="428596" y="428604"/>
            <a:ext cx="3182654" cy="3418406"/>
          </a:xfrm>
          <a:prstGeom prst="rect">
            <a:avLst/>
          </a:prstGeom>
          <a:noFill/>
        </p:spPr>
      </p:pic>
      <p:pic>
        <p:nvPicPr>
          <p:cNvPr id="1031" name="Picture 7" descr="D:\зАМОК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571744"/>
            <a:ext cx="51816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1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69" t="12500" r="18750" b="46251"/>
          <a:stretch>
            <a:fillRect/>
          </a:stretch>
        </p:blipFill>
        <p:spPr bwMode="auto">
          <a:xfrm>
            <a:off x="1285852" y="1000108"/>
            <a:ext cx="6429420" cy="31432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142852"/>
            <a:ext cx="5643602" cy="76944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Разгадайте ребус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421481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ПАРА</a:t>
            </a:r>
            <a:endParaRPr lang="ru-RU" sz="3600" b="1" dirty="0"/>
          </a:p>
        </p:txBody>
      </p:sp>
      <p:sp>
        <p:nvSpPr>
          <p:cNvPr id="7" name="Дуга 6"/>
          <p:cNvSpPr/>
          <p:nvPr/>
        </p:nvSpPr>
        <p:spPr>
          <a:xfrm rot="8136877">
            <a:off x="1642546" y="3363021"/>
            <a:ext cx="1643074" cy="1485904"/>
          </a:xfrm>
          <a:prstGeom prst="arc">
            <a:avLst>
              <a:gd name="adj1" fmla="val 16422566"/>
              <a:gd name="adj2" fmla="val 21522023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407194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214818"/>
            <a:ext cx="1239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ШЮТ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4071942"/>
            <a:ext cx="958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4071942"/>
            <a:ext cx="958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0694" y="421481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ПИПЕ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43702" y="4214818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16" y="4214818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КА</a:t>
            </a:r>
            <a:endParaRPr lang="ru-RU" sz="3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72264" y="4071942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WordArt 2"/>
          <p:cNvSpPr>
            <a:spLocks noChangeArrowheads="1" noChangeShapeType="1" noTextEdit="1"/>
          </p:cNvSpPr>
          <p:nvPr/>
        </p:nvSpPr>
        <p:spPr bwMode="auto">
          <a:xfrm>
            <a:off x="1428728" y="5000636"/>
            <a:ext cx="6643702" cy="149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ПАРАЛЛЕЛЕПИПЕД</a:t>
            </a:r>
            <a:endParaRPr lang="ru-RU" sz="3600" kern="10" spc="0" dirty="0">
              <a:ln w="10160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8" grpId="0"/>
      <p:bldP spid="10" grpId="0"/>
      <p:bldP spid="10" grpId="1"/>
      <p:bldP spid="12" grpId="0"/>
      <p:bldP spid="13" grpId="0"/>
      <p:bldP spid="14" grpId="0"/>
      <p:bldP spid="15" grpId="0"/>
      <p:bldP spid="15" grpId="1"/>
      <p:bldP spid="17" grpId="0"/>
      <p:bldP spid="17" grpId="1"/>
      <p:bldP spid="19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27.04.2022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678" y="214290"/>
            <a:ext cx="255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Классная работа.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642918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Параллелепипед.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000496" y="1000108"/>
            <a:ext cx="42862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photos.wikimapia.org/p/00/03/07/49/70_big.jpg"/>
          <p:cNvPicPr>
            <a:picLocks noChangeAspect="1" noChangeArrowheads="1"/>
          </p:cNvPicPr>
          <p:nvPr/>
        </p:nvPicPr>
        <p:blipFill>
          <a:blip r:embed="rId2"/>
          <a:srcRect b="14678"/>
          <a:stretch>
            <a:fillRect/>
          </a:stretch>
        </p:blipFill>
        <p:spPr bwMode="auto">
          <a:xfrm>
            <a:off x="5214942" y="928670"/>
            <a:ext cx="3452790" cy="2293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s://avatars.mds.yandex.net/i?id=6e82caa5b16d72ddd354795798d73559_l-5311590-images-thumbs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95" r="12194" b="5922"/>
          <a:stretch>
            <a:fillRect/>
          </a:stretch>
        </p:blipFill>
        <p:spPr bwMode="auto">
          <a:xfrm>
            <a:off x="214282" y="5000636"/>
            <a:ext cx="2071702" cy="1503655"/>
          </a:xfrm>
          <a:prstGeom prst="rect">
            <a:avLst/>
          </a:prstGeom>
          <a:noFill/>
        </p:spPr>
      </p:pic>
      <p:sp>
        <p:nvSpPr>
          <p:cNvPr id="19464" name="AutoShape 8" descr="https://reefcoral.ru/wp-content/uploads/0/1/3/013ad5c45f91ed9f38ce1c1ba6f8e9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 descr="https://avatars.mds.yandex.net/i?id=f72d8508916494da4c390e03c11ce45b-5204918-images-thumbs&amp;n=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000372"/>
            <a:ext cx="3357586" cy="2238391"/>
          </a:xfrm>
          <a:prstGeom prst="rect">
            <a:avLst/>
          </a:prstGeom>
          <a:noFill/>
        </p:spPr>
      </p:pic>
      <p:pic>
        <p:nvPicPr>
          <p:cNvPr id="19468" name="Picture 12" descr="https://avatars.mds.yandex.net/i?id=a2f0b3753e04e9285d3f66523443304d_l-5207289-images-thumbs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97"/>
          <a:stretch>
            <a:fillRect/>
          </a:stretch>
        </p:blipFill>
        <p:spPr bwMode="auto">
          <a:xfrm>
            <a:off x="2428860" y="1285860"/>
            <a:ext cx="2191402" cy="1747278"/>
          </a:xfrm>
          <a:prstGeom prst="rect">
            <a:avLst/>
          </a:prstGeom>
          <a:noFill/>
        </p:spPr>
      </p:pic>
      <p:sp>
        <p:nvSpPr>
          <p:cNvPr id="19470" name="AutoShape 14" descr="https://pos.zenge.kz/assets/menu/255/652728_3f69: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2" name="Picture 16" descr="https://avatars.mds.yandex.net/i?id=417bb824cb6a81380f0e9b7584e8034d_l-5344552-images-thumbs&amp;n=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00" r="25000"/>
          <a:stretch>
            <a:fillRect/>
          </a:stretch>
        </p:blipFill>
        <p:spPr bwMode="auto">
          <a:xfrm>
            <a:off x="285720" y="857232"/>
            <a:ext cx="1335895" cy="2619384"/>
          </a:xfrm>
          <a:prstGeom prst="rect">
            <a:avLst/>
          </a:prstGeom>
          <a:noFill/>
        </p:spPr>
      </p:pic>
      <p:pic>
        <p:nvPicPr>
          <p:cNvPr id="19474" name="Picture 18" descr="https://avatars.mds.yandex.net/i?id=9ff037fa5bdbd6b3c841bf167854108f-4055900-images-thumbs&amp;n=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400573"/>
            <a:ext cx="4095712" cy="2457427"/>
          </a:xfrm>
          <a:prstGeom prst="rect">
            <a:avLst/>
          </a:prstGeom>
          <a:noFill/>
        </p:spPr>
      </p:pic>
      <p:sp>
        <p:nvSpPr>
          <p:cNvPr id="19476" name="AutoShape 20" descr="https://kupi-plitu.ru/upload/iblock/046/046b1007558bab586ea414acc4b843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8" name="AutoShape 22" descr="https://izikei72.ru/wa-data/public/shop/products/30/86/218630/images/603567/603567.75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9" name="Picture 23" descr="C:\Users\User\Desktop\холод.jp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06" r="25051"/>
          <a:stretch>
            <a:fillRect/>
          </a:stretch>
        </p:blipFill>
        <p:spPr bwMode="auto">
          <a:xfrm>
            <a:off x="7215206" y="3197861"/>
            <a:ext cx="1714512" cy="3660139"/>
          </a:xfrm>
          <a:prstGeom prst="rect">
            <a:avLst/>
          </a:prstGeom>
          <a:noFill/>
        </p:spPr>
      </p:pic>
      <p:pic>
        <p:nvPicPr>
          <p:cNvPr id="19481" name="Picture 25" descr="https://i.pinimg.com/originals/c2/4c/5b/c24c5bc7ac19366ed4a5531104c6ae3d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1" t="6579" r="6785" b="5263"/>
          <a:stretch>
            <a:fillRect/>
          </a:stretch>
        </p:blipFill>
        <p:spPr bwMode="auto">
          <a:xfrm>
            <a:off x="1214414" y="3143248"/>
            <a:ext cx="2288144" cy="194056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4282" y="285728"/>
            <a:ext cx="864403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ПАРАЛЛЕЛЕПИПЕД – СИМВОЛ ПРОСТРАНСТВА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425</Words>
  <Application>Microsoft Office PowerPoint</Application>
  <PresentationFormat>Экран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</dc:creator>
  <cp:lastModifiedBy>Vova</cp:lastModifiedBy>
  <cp:revision>71</cp:revision>
  <dcterms:created xsi:type="dcterms:W3CDTF">2022-03-27T09:57:04Z</dcterms:created>
  <dcterms:modified xsi:type="dcterms:W3CDTF">2022-04-20T12:57:45Z</dcterms:modified>
</cp:coreProperties>
</file>