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43.radikal.ru/i099/1306/7f/1863f3e653ec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3" cstate="print"/>
          <a:srcRect t="72805" r="15873"/>
          <a:stretch>
            <a:fillRect/>
          </a:stretch>
        </p:blipFill>
        <p:spPr bwMode="auto">
          <a:xfrm>
            <a:off x="0" y="4509120"/>
            <a:ext cx="4227747" cy="1728192"/>
          </a:xfrm>
          <a:prstGeom prst="rect">
            <a:avLst/>
          </a:prstGeom>
          <a:noFill/>
        </p:spPr>
      </p:pic>
      <p:pic>
        <p:nvPicPr>
          <p:cNvPr id="10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7377728">
            <a:off x="140034" y="3929074"/>
            <a:ext cx="1008112" cy="1008112"/>
          </a:xfrm>
          <a:prstGeom prst="rect">
            <a:avLst/>
          </a:prstGeom>
          <a:noFill/>
        </p:spPr>
      </p:pic>
      <p:pic>
        <p:nvPicPr>
          <p:cNvPr id="16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37140" cy="6858000"/>
          </a:xfrm>
          <a:prstGeom prst="rect">
            <a:avLst/>
          </a:prstGeom>
          <a:noFill/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63665">
            <a:off x="1931121" y="3884465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571294">
            <a:off x="560921" y="165383"/>
            <a:ext cx="853956" cy="853956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488942">
            <a:off x="2535920" y="124160"/>
            <a:ext cx="758544" cy="75854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547664" y="692696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067944" y="5661248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860032" y="4653136"/>
            <a:ext cx="628434" cy="576064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79512" y="1772816"/>
            <a:ext cx="628434" cy="576064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187624" y="2564904"/>
            <a:ext cx="628434" cy="576064"/>
          </a:xfrm>
          <a:prstGeom prst="rect">
            <a:avLst/>
          </a:prstGeom>
          <a:noFill/>
        </p:spPr>
      </p:pic>
      <p:pic>
        <p:nvPicPr>
          <p:cNvPr id="22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187624" y="4797152"/>
            <a:ext cx="392771" cy="360040"/>
          </a:xfrm>
          <a:prstGeom prst="rect">
            <a:avLst/>
          </a:prstGeom>
          <a:noFill/>
        </p:spPr>
      </p:pic>
      <p:pic>
        <p:nvPicPr>
          <p:cNvPr id="23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259632" y="1412776"/>
            <a:ext cx="392771" cy="360040"/>
          </a:xfrm>
          <a:prstGeom prst="rect">
            <a:avLst/>
          </a:prstGeom>
          <a:noFill/>
        </p:spPr>
      </p:pic>
      <p:pic>
        <p:nvPicPr>
          <p:cNvPr id="24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403648" y="4293096"/>
            <a:ext cx="392771" cy="360040"/>
          </a:xfrm>
          <a:prstGeom prst="rect">
            <a:avLst/>
          </a:prstGeom>
          <a:noFill/>
        </p:spPr>
      </p:pic>
      <p:pic>
        <p:nvPicPr>
          <p:cNvPr id="2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3059832" y="188640"/>
            <a:ext cx="392771" cy="360040"/>
          </a:xfrm>
          <a:prstGeom prst="rect">
            <a:avLst/>
          </a:prstGeom>
          <a:noFill/>
        </p:spPr>
      </p:pic>
      <p:pic>
        <p:nvPicPr>
          <p:cNvPr id="2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 cstate="print"/>
          <a:srcRect l="37799" t="8753" r="44057" b="64986"/>
          <a:stretch>
            <a:fillRect/>
          </a:stretch>
        </p:blipFill>
        <p:spPr bwMode="auto">
          <a:xfrm>
            <a:off x="2339752" y="836712"/>
            <a:ext cx="235663" cy="216024"/>
          </a:xfrm>
          <a:prstGeom prst="rect">
            <a:avLst/>
          </a:prstGeom>
          <a:noFill/>
        </p:spPr>
      </p:pic>
      <p:pic>
        <p:nvPicPr>
          <p:cNvPr id="2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1196752"/>
            <a:ext cx="392771" cy="360040"/>
          </a:xfrm>
          <a:prstGeom prst="rect">
            <a:avLst/>
          </a:prstGeom>
          <a:noFill/>
        </p:spPr>
      </p:pic>
      <p:pic>
        <p:nvPicPr>
          <p:cNvPr id="2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9" cstate="print"/>
          <a:srcRect l="37799" t="8753" r="44057" b="64986"/>
          <a:stretch>
            <a:fillRect/>
          </a:stretch>
        </p:blipFill>
        <p:spPr bwMode="auto">
          <a:xfrm>
            <a:off x="323528" y="4077072"/>
            <a:ext cx="207640" cy="190336"/>
          </a:xfrm>
          <a:prstGeom prst="rect">
            <a:avLst/>
          </a:prstGeom>
          <a:noFill/>
        </p:spPr>
      </p:pic>
      <p:pic>
        <p:nvPicPr>
          <p:cNvPr id="29" name="Picture 2" descr="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5301208"/>
            <a:ext cx="326587" cy="32005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8DFCC-B104-43CC-84B0-2DFD8F81AB33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2" cstate="print"/>
          <a:srcRect t="72805" r="15873"/>
          <a:stretch>
            <a:fillRect/>
          </a:stretch>
        </p:blipFill>
        <p:spPr bwMode="auto">
          <a:xfrm>
            <a:off x="2483768" y="2204864"/>
            <a:ext cx="6458766" cy="2640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pic>
        <p:nvPicPr>
          <p:cNvPr id="8194" name="Picture 2" descr="http://s019.radikal.ru/i639/1306/65/cbd5deb0b91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187" cy="6858000"/>
          </a:xfrm>
          <a:prstGeom prst="rect">
            <a:avLst/>
          </a:prstGeom>
          <a:noFill/>
        </p:spPr>
      </p:pic>
      <p:pic>
        <p:nvPicPr>
          <p:cNvPr id="7170" name="Picture 2" descr="07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26587" cy="320055"/>
          </a:xfrm>
          <a:prstGeom prst="rect">
            <a:avLst/>
          </a:prstGeom>
          <a:noFill/>
        </p:spPr>
      </p:pic>
      <p:pic>
        <p:nvPicPr>
          <p:cNvPr id="14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32623" cy="6858000"/>
          </a:xfrm>
          <a:prstGeom prst="rect">
            <a:avLst/>
          </a:prstGeom>
          <a:noFill/>
        </p:spPr>
      </p:pic>
      <p:pic>
        <p:nvPicPr>
          <p:cNvPr id="1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251520" y="260648"/>
            <a:ext cx="628434" cy="576064"/>
          </a:xfrm>
          <a:prstGeom prst="rect">
            <a:avLst/>
          </a:prstGeom>
          <a:noFill/>
        </p:spPr>
      </p:pic>
      <p:pic>
        <p:nvPicPr>
          <p:cNvPr id="1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259632" y="2132856"/>
            <a:ext cx="628434" cy="57606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043608" y="4941168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0" y="6281936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547664" y="3861048"/>
            <a:ext cx="360040" cy="330036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827584" y="1556792"/>
            <a:ext cx="360040" cy="330036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5805264"/>
            <a:ext cx="360040" cy="330036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668445">
            <a:off x="382425" y="1759706"/>
            <a:ext cx="1010134" cy="1010134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63665">
            <a:off x="1283049" y="5036593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DFCC-B104-43CC-84B0-2DFD8F81AB33}" type="datetimeFigureOut">
              <a:rPr lang="ru-RU" smtClean="0"/>
              <a:pPr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437112"/>
            <a:ext cx="1368152" cy="17391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15208" y="1844824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 </a:t>
            </a:r>
            <a:b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«УСЛОВИЯ ПРОРАСТАНИЯ СЕМЯН»</a:t>
            </a:r>
            <a:b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5816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Сверху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закрываем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всё блюдцем </a:t>
            </a:r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6" name="Рисунок 5" descr="W:\Users\Ракель\Desktop\Юра\20160523_162004.jpg"/>
          <p:cNvPicPr/>
          <p:nvPr/>
        </p:nvPicPr>
        <p:blipFill>
          <a:blip r:embed="rId3" cstate="print"/>
          <a:srcRect t="31929" b="30820"/>
          <a:stretch>
            <a:fillRect/>
          </a:stretch>
        </p:blipFill>
        <p:spPr bwMode="auto">
          <a:xfrm>
            <a:off x="2500298" y="1571612"/>
            <a:ext cx="6273510" cy="452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581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Ставим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в тёплое место </a:t>
            </a: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(на батарею)</a:t>
            </a:r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6" name="Рисунок 5" descr="W:\Users\Ракель\Desktop\Юра\20160523_162059.jpg"/>
          <p:cNvPicPr/>
          <p:nvPr/>
        </p:nvPicPr>
        <p:blipFill>
          <a:blip r:embed="rId3" cstate="print"/>
          <a:srcRect t="20293" b="19193"/>
          <a:stretch>
            <a:fillRect/>
          </a:stretch>
        </p:blipFill>
        <p:spPr bwMode="auto">
          <a:xfrm>
            <a:off x="3071802" y="1500174"/>
            <a:ext cx="542928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008000"/>
                </a:solidFill>
                <a:latin typeface="Georgia" pitchFamily="18" charset="0"/>
              </a:rPr>
              <a:t>Первый день </a:t>
            </a:r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85728"/>
            <a:ext cx="58161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Поглощение воды семенами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4_165631.jpg"/>
          <p:cNvPicPr/>
          <p:nvPr/>
        </p:nvPicPr>
        <p:blipFill>
          <a:blip r:embed="rId3" cstate="print"/>
          <a:srcRect t="39855" b="18986"/>
          <a:stretch>
            <a:fillRect/>
          </a:stretch>
        </p:blipFill>
        <p:spPr bwMode="auto">
          <a:xfrm>
            <a:off x="2928926" y="2000240"/>
            <a:ext cx="585791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008000"/>
                </a:solidFill>
                <a:latin typeface="Georgia" pitchFamily="18" charset="0"/>
              </a:rPr>
              <a:t>Второй день </a:t>
            </a:r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500042"/>
            <a:ext cx="581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Набухание семян</a:t>
            </a:r>
            <a:endParaRPr lang="ru-RU" sz="36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5_183451.jpg"/>
          <p:cNvPicPr/>
          <p:nvPr/>
        </p:nvPicPr>
        <p:blipFill>
          <a:blip r:embed="rId3" cstate="print"/>
          <a:srcRect t="24578" b="7831"/>
          <a:stretch>
            <a:fillRect/>
          </a:stretch>
        </p:blipFill>
        <p:spPr bwMode="auto">
          <a:xfrm>
            <a:off x="2946552" y="1476374"/>
            <a:ext cx="5054471" cy="47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008000"/>
                </a:solidFill>
                <a:latin typeface="Georgia" pitchFamily="18" charset="0"/>
              </a:rPr>
              <a:t>Третий день </a:t>
            </a:r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285728"/>
            <a:ext cx="581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Увеличение размеров. Деление клеток</a:t>
            </a:r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6_162648.jpg"/>
          <p:cNvPicPr/>
          <p:nvPr/>
        </p:nvPicPr>
        <p:blipFill>
          <a:blip r:embed="rId3" cstate="print"/>
          <a:srcRect t="22444" b="22975"/>
          <a:stretch>
            <a:fillRect/>
          </a:stretch>
        </p:blipFill>
        <p:spPr bwMode="auto">
          <a:xfrm>
            <a:off x="3000364" y="1571612"/>
            <a:ext cx="4890776" cy="49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008000"/>
                </a:solidFill>
                <a:latin typeface="Georgia" pitchFamily="18" charset="0"/>
              </a:rPr>
              <a:t>Четвёртый и пятый </a:t>
            </a:r>
          </a:p>
          <a:p>
            <a:pPr algn="ctr"/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день 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85728"/>
            <a:ext cx="5816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Появление корешка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7_211055.jpg"/>
          <p:cNvPicPr/>
          <p:nvPr/>
        </p:nvPicPr>
        <p:blipFill>
          <a:blip r:embed="rId3" cstate="print"/>
          <a:srcRect t="28431" b="15360"/>
          <a:stretch>
            <a:fillRect/>
          </a:stretch>
        </p:blipFill>
        <p:spPr bwMode="auto">
          <a:xfrm>
            <a:off x="3000364" y="1000108"/>
            <a:ext cx="550072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645024"/>
            <a:ext cx="55007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Боб  - зернобобовая культура, вид однолетних растений рода Вика семейства Бобовые.</a:t>
            </a:r>
          </a:p>
          <a:p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Выращивается как пищевая и кормовая культура; в нём большое содержание белка.</a:t>
            </a:r>
          </a:p>
          <a:p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Бобы популярны в кухнях разных народов мира.</a:t>
            </a:r>
          </a:p>
          <a:p>
            <a:endParaRPr lang="ru-RU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udec.ru/images/0304-048.jpg"/>
          <p:cNvPicPr/>
          <p:nvPr/>
        </p:nvPicPr>
        <p:blipFill>
          <a:blip r:embed="rId2" cstate="print"/>
          <a:srcRect l="9113" r="17530"/>
          <a:stretch>
            <a:fillRect/>
          </a:stretch>
        </p:blipFill>
        <p:spPr bwMode="auto">
          <a:xfrm>
            <a:off x="3131840" y="260648"/>
            <a:ext cx="5034290" cy="35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8_192255.jpg"/>
          <p:cNvPicPr/>
          <p:nvPr/>
        </p:nvPicPr>
        <p:blipFill>
          <a:blip r:embed="rId3" cstate="print"/>
          <a:srcRect l="15254" t="29085" b="27778"/>
          <a:stretch>
            <a:fillRect/>
          </a:stretch>
        </p:blipFill>
        <p:spPr bwMode="auto">
          <a:xfrm>
            <a:off x="2214546" y="857232"/>
            <a:ext cx="664370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 smtClean="0">
                <a:solidFill>
                  <a:srgbClr val="008000"/>
                </a:solidFill>
                <a:latin typeface="Georgia" pitchFamily="18" charset="0"/>
              </a:rPr>
              <a:t>Шестой и седьмой</a:t>
            </a:r>
          </a:p>
          <a:p>
            <a:pPr algn="ctr"/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день 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14290"/>
            <a:ext cx="581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Появление зародышевого побега</a:t>
            </a:r>
            <a:endParaRPr lang="ru-RU" sz="36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29_174535.jpg"/>
          <p:cNvPicPr/>
          <p:nvPr/>
        </p:nvPicPr>
        <p:blipFill>
          <a:blip r:embed="rId3" cstate="print"/>
          <a:srcRect l="4215" t="24650" b="19268"/>
          <a:stretch>
            <a:fillRect/>
          </a:stretch>
        </p:blipFill>
        <p:spPr bwMode="auto">
          <a:xfrm>
            <a:off x="3286116" y="1428736"/>
            <a:ext cx="492922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5" name="Рисунок 4" descr="W:\Users\Ракель\Desktop\Юра\20160530_181442.jpg"/>
          <p:cNvPicPr/>
          <p:nvPr/>
        </p:nvPicPr>
        <p:blipFill>
          <a:blip r:embed="rId3" cstate="print"/>
          <a:srcRect l="4384" t="26439" b="20564"/>
          <a:stretch>
            <a:fillRect/>
          </a:stretch>
        </p:blipFill>
        <p:spPr bwMode="auto">
          <a:xfrm>
            <a:off x="2357422" y="785794"/>
            <a:ext cx="635798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2071678"/>
            <a:ext cx="65722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Заключительный этап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1026" name="Picture 2" descr="https://domashniecvety.ru/wp-content/uploads/7/2/8/72847ae2592ed92143c5c3972f948319.jpg"/>
          <p:cNvPicPr>
            <a:picLocks noChangeAspect="1" noChangeArrowheads="1"/>
          </p:cNvPicPr>
          <p:nvPr/>
        </p:nvPicPr>
        <p:blipFill>
          <a:blip r:embed="rId3" cstate="print"/>
          <a:srcRect l="8743"/>
          <a:stretch>
            <a:fillRect/>
          </a:stretch>
        </p:blipFill>
        <p:spPr bwMode="auto">
          <a:xfrm>
            <a:off x="2123728" y="1484784"/>
            <a:ext cx="6804756" cy="49711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548680"/>
            <a:ext cx="581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Высаживание </a:t>
            </a:r>
            <a:r>
              <a:rPr lang="ru-RU" sz="3600" b="1" dirty="0" smtClean="0">
                <a:solidFill>
                  <a:srgbClr val="008000"/>
                </a:solidFill>
                <a:latin typeface="Georgia" pitchFamily="18" charset="0"/>
              </a:rPr>
              <a:t>в грунт</a:t>
            </a:r>
            <a:endParaRPr lang="ru-RU" sz="3600" b="1" dirty="0">
              <a:solidFill>
                <a:srgbClr val="008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2428868"/>
            <a:ext cx="614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8000"/>
                </a:solidFill>
                <a:latin typeface="Georgia" pitchFamily="18" charset="0"/>
              </a:rPr>
              <a:t>Подготовительная работа</a:t>
            </a:r>
          </a:p>
          <a:p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357166"/>
            <a:ext cx="72152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  <a:latin typeface="Georgia" pitchFamily="18" charset="0"/>
              </a:rPr>
              <a:t>Для исследования понадобятся:</a:t>
            </a: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 пустая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тарелка</a:t>
            </a:r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6" name="Рисунок 5" descr="W:\Users\Ракель\Desktop\Юра\20160523_161831.jpg"/>
          <p:cNvPicPr/>
          <p:nvPr/>
        </p:nvPicPr>
        <p:blipFill>
          <a:blip r:embed="rId3" cstate="print"/>
          <a:srcRect l="18310" r="25352"/>
          <a:stretch>
            <a:fillRect/>
          </a:stretch>
        </p:blipFill>
        <p:spPr bwMode="auto">
          <a:xfrm rot="5400000">
            <a:off x="3428976" y="1071562"/>
            <a:ext cx="4286280" cy="58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5816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семена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бобов</a:t>
            </a:r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7" name="Рисунок 6" descr="W:\Users\Ракель\Desktop\Юра\20160523_161849.jpg"/>
          <p:cNvPicPr/>
          <p:nvPr/>
        </p:nvPicPr>
        <p:blipFill>
          <a:blip r:embed="rId3" cstate="print"/>
          <a:srcRect t="27299" b="18247"/>
          <a:stretch>
            <a:fillRect/>
          </a:stretch>
        </p:blipFill>
        <p:spPr bwMode="auto">
          <a:xfrm>
            <a:off x="3143240" y="1643050"/>
            <a:ext cx="5293067" cy="466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5816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салфетка, вода</a:t>
            </a:r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6" name="Рисунок 5" descr="W:\Users\Ракель\Desktop\Юра\20160523_161919.jpg"/>
          <p:cNvPicPr/>
          <p:nvPr/>
        </p:nvPicPr>
        <p:blipFill>
          <a:blip r:embed="rId3" cstate="print"/>
          <a:srcRect t="16667" b="25897"/>
          <a:stretch>
            <a:fillRect/>
          </a:stretch>
        </p:blipFill>
        <p:spPr bwMode="auto">
          <a:xfrm>
            <a:off x="3214678" y="1785926"/>
            <a:ext cx="521497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000240"/>
            <a:ext cx="58161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8000"/>
                </a:solidFill>
                <a:latin typeface="Georgia" pitchFamily="18" charset="0"/>
              </a:rPr>
              <a:t>Проведение опыта</a:t>
            </a: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6"/>
            <a:ext cx="5816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Выкладываем </a:t>
            </a:r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семена</a:t>
            </a: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latin typeface="Georgia" pitchFamily="18" charset="0"/>
              </a:rPr>
              <a:t>на салфетку</a:t>
            </a:r>
            <a:endParaRPr lang="ru-RU" sz="2800" b="1" dirty="0" smtClean="0">
              <a:solidFill>
                <a:srgbClr val="008000"/>
              </a:solidFill>
              <a:latin typeface="Georgia" pitchFamily="18" charset="0"/>
            </a:endParaRPr>
          </a:p>
          <a:p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7" name="Рисунок 6" descr="W:\Users\Ракель\Desktop\Юра\20160523_161906.jpg"/>
          <p:cNvPicPr/>
          <p:nvPr/>
        </p:nvPicPr>
        <p:blipFill>
          <a:blip r:embed="rId3" cstate="print"/>
          <a:srcRect t="14523" b="20272"/>
          <a:stretch>
            <a:fillRect/>
          </a:stretch>
        </p:blipFill>
        <p:spPr bwMode="auto">
          <a:xfrm>
            <a:off x="3357554" y="1714488"/>
            <a:ext cx="4699021" cy="455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357167"/>
            <a:ext cx="5816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  <a:latin typeface="Georgia" pitchFamily="18" charset="0"/>
              </a:rPr>
              <a:t>Наливаем </a:t>
            </a:r>
            <a:r>
              <a:rPr lang="ru-RU" sz="2800" b="1" dirty="0" smtClean="0">
                <a:solidFill>
                  <a:srgbClr val="008000"/>
                </a:solidFill>
                <a:latin typeface="Georgia" pitchFamily="18" charset="0"/>
              </a:rPr>
              <a:t>в тарелку воды и </a:t>
            </a:r>
            <a:r>
              <a:rPr lang="ru-RU" sz="2800" b="1" dirty="0" smtClean="0">
                <a:solidFill>
                  <a:srgbClr val="008000"/>
                </a:solidFill>
                <a:latin typeface="Georgia" pitchFamily="18" charset="0"/>
              </a:rPr>
              <a:t>накрываем </a:t>
            </a:r>
            <a:r>
              <a:rPr lang="ru-RU" sz="2800" b="1" dirty="0" smtClean="0">
                <a:solidFill>
                  <a:srgbClr val="008000"/>
                </a:solidFill>
                <a:latin typeface="Georgia" pitchFamily="18" charset="0"/>
              </a:rPr>
              <a:t>бобы салфеткой</a:t>
            </a:r>
            <a:endParaRPr lang="ru-RU" sz="2800" b="1" dirty="0">
              <a:solidFill>
                <a:srgbClr val="008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6" name="Рисунок 5" descr="W:\Users\Ракель\Desktop\Юра\20160523_161944.jpg"/>
          <p:cNvPicPr/>
          <p:nvPr/>
        </p:nvPicPr>
        <p:blipFill>
          <a:blip r:embed="rId3" cstate="print"/>
          <a:srcRect t="16236" b="13362"/>
          <a:stretch>
            <a:fillRect/>
          </a:stretch>
        </p:blipFill>
        <p:spPr bwMode="auto">
          <a:xfrm>
            <a:off x="3214678" y="1643050"/>
            <a:ext cx="4799655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117</Words>
  <Application>Microsoft Office PowerPoint</Application>
  <PresentationFormat>Экран (4:3)</PresentationFormat>
  <Paragraphs>56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РАКЕЛЬ АКМОНЕК</cp:lastModifiedBy>
  <cp:revision>62</cp:revision>
  <dcterms:created xsi:type="dcterms:W3CDTF">2014-07-24T11:59:25Z</dcterms:created>
  <dcterms:modified xsi:type="dcterms:W3CDTF">2023-02-21T20:54:41Z</dcterms:modified>
</cp:coreProperties>
</file>