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7" r:id="rId3"/>
    <p:sldId id="258" r:id="rId4"/>
    <p:sldId id="279" r:id="rId5"/>
    <p:sldId id="280" r:id="rId6"/>
    <p:sldId id="256" r:id="rId7"/>
    <p:sldId id="259" r:id="rId8"/>
    <p:sldId id="288" r:id="rId9"/>
    <p:sldId id="260" r:id="rId10"/>
    <p:sldId id="261" r:id="rId11"/>
    <p:sldId id="262" r:id="rId12"/>
    <p:sldId id="275" r:id="rId13"/>
    <p:sldId id="277" r:id="rId14"/>
    <p:sldId id="263" r:id="rId15"/>
    <p:sldId id="264" r:id="rId16"/>
    <p:sldId id="265" r:id="rId17"/>
    <p:sldId id="266" r:id="rId18"/>
    <p:sldId id="268" r:id="rId19"/>
    <p:sldId id="269" r:id="rId20"/>
    <p:sldId id="285" r:id="rId21"/>
    <p:sldId id="286" r:id="rId22"/>
    <p:sldId id="281" r:id="rId23"/>
    <p:sldId id="283" r:id="rId24"/>
    <p:sldId id="289" r:id="rId25"/>
    <p:sldId id="290" r:id="rId26"/>
    <p:sldId id="267" r:id="rId27"/>
    <p:sldId id="270" r:id="rId28"/>
    <p:sldId id="274" r:id="rId29"/>
    <p:sldId id="271" r:id="rId30"/>
    <p:sldId id="272" r:id="rId31"/>
    <p:sldId id="273"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C9AD9E3-0E8E-4302-A9A1-2008E30E4665}" type="datetimeFigureOut">
              <a:rPr lang="ru-RU" smtClean="0"/>
              <a:pPr/>
              <a:t>11.03.2023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8E2705-FF4B-49EF-A9C8-8B3CD3101C5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9AD9E3-0E8E-4302-A9A1-2008E30E4665}" type="datetimeFigureOut">
              <a:rPr lang="ru-RU" smtClean="0"/>
              <a:pPr/>
              <a:t>11.03.2023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8E2705-FF4B-49EF-A9C8-8B3CD3101C5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9AD9E3-0E8E-4302-A9A1-2008E30E4665}" type="datetimeFigureOut">
              <a:rPr lang="ru-RU" smtClean="0"/>
              <a:pPr/>
              <a:t>11.03.2023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8E2705-FF4B-49EF-A9C8-8B3CD3101C5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9AD9E3-0E8E-4302-A9A1-2008E30E4665}" type="datetimeFigureOut">
              <a:rPr lang="ru-RU" smtClean="0"/>
              <a:pPr/>
              <a:t>11.03.2023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8E2705-FF4B-49EF-A9C8-8B3CD3101C5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C9AD9E3-0E8E-4302-A9A1-2008E30E4665}" type="datetimeFigureOut">
              <a:rPr lang="ru-RU" smtClean="0"/>
              <a:pPr/>
              <a:t>11.03.2023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8E2705-FF4B-49EF-A9C8-8B3CD3101C5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C9AD9E3-0E8E-4302-A9A1-2008E30E4665}" type="datetimeFigureOut">
              <a:rPr lang="ru-RU" smtClean="0"/>
              <a:pPr/>
              <a:t>11.03.2023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8E2705-FF4B-49EF-A9C8-8B3CD3101C5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C9AD9E3-0E8E-4302-A9A1-2008E30E4665}" type="datetimeFigureOut">
              <a:rPr lang="ru-RU" smtClean="0"/>
              <a:pPr/>
              <a:t>11.03.2023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88E2705-FF4B-49EF-A9C8-8B3CD3101C5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C9AD9E3-0E8E-4302-A9A1-2008E30E4665}" type="datetimeFigureOut">
              <a:rPr lang="ru-RU" smtClean="0"/>
              <a:pPr/>
              <a:t>11.03.2023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8E2705-FF4B-49EF-A9C8-8B3CD3101C5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C9AD9E3-0E8E-4302-A9A1-2008E30E4665}" type="datetimeFigureOut">
              <a:rPr lang="ru-RU" smtClean="0"/>
              <a:pPr/>
              <a:t>11.03.2023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88E2705-FF4B-49EF-A9C8-8B3CD3101C5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C9AD9E3-0E8E-4302-A9A1-2008E30E4665}" type="datetimeFigureOut">
              <a:rPr lang="ru-RU" smtClean="0"/>
              <a:pPr/>
              <a:t>11.03.2023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8E2705-FF4B-49EF-A9C8-8B3CD3101C5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C9AD9E3-0E8E-4302-A9A1-2008E30E4665}" type="datetimeFigureOut">
              <a:rPr lang="ru-RU" smtClean="0"/>
              <a:pPr/>
              <a:t>11.03.2023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8E2705-FF4B-49EF-A9C8-8B3CD3101C5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AD9E3-0E8E-4302-A9A1-2008E30E4665}" type="datetimeFigureOut">
              <a:rPr lang="ru-RU" smtClean="0"/>
              <a:pPr/>
              <a:t>11.03.2023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E2705-FF4B-49EF-A9C8-8B3CD3101C5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https://chudo-prirody.com/uploads/posts/2021-08/1628789341_30-p-koti-sfinksi-foto-raznovidnosti-39.jpg"/>
          <p:cNvPicPr>
            <a:picLocks noGrp="1"/>
          </p:cNvPicPr>
          <p:nvPr>
            <p:ph sz="half" idx="1"/>
          </p:nvPr>
        </p:nvPicPr>
        <p:blipFill>
          <a:blip r:embed="rId2" cstate="print"/>
          <a:srcRect/>
          <a:stretch>
            <a:fillRect/>
          </a:stretch>
        </p:blipFill>
        <p:spPr bwMode="auto">
          <a:xfrm>
            <a:off x="457200" y="188640"/>
            <a:ext cx="8219256" cy="5017161"/>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b="1" dirty="0" smtClean="0">
                <a:solidFill>
                  <a:srgbClr val="0070C0"/>
                </a:solidFill>
                <a:latin typeface="Times New Roman" pitchFamily="18" charset="0"/>
                <a:cs typeface="Times New Roman" pitchFamily="18" charset="0"/>
              </a:rPr>
              <a:t/>
            </a:r>
            <a:br>
              <a:rPr lang="ru-RU" b="1" dirty="0" smtClean="0">
                <a:solidFill>
                  <a:srgbClr val="0070C0"/>
                </a:solidFill>
                <a:latin typeface="Times New Roman" pitchFamily="18" charset="0"/>
                <a:cs typeface="Times New Roman" pitchFamily="18" charset="0"/>
              </a:rPr>
            </a:br>
            <a:r>
              <a:rPr lang="ru-RU" b="1" dirty="0" smtClean="0">
                <a:solidFill>
                  <a:srgbClr val="0070C0"/>
                </a:solidFill>
                <a:latin typeface="Times New Roman" pitchFamily="18" charset="0"/>
                <a:cs typeface="Times New Roman" pitchFamily="18" charset="0"/>
              </a:rPr>
              <a:t>Наследственная = генотипическая изменчивость </a:t>
            </a:r>
            <a:br>
              <a:rPr lang="ru-RU" b="1" dirty="0" smtClean="0">
                <a:solidFill>
                  <a:srgbClr val="0070C0"/>
                </a:solidFill>
                <a:latin typeface="Times New Roman" pitchFamily="18" charset="0"/>
                <a:cs typeface="Times New Roman" pitchFamily="18" charset="0"/>
              </a:rPr>
            </a:br>
            <a:endParaRPr lang="ru-RU" dirty="0"/>
          </a:p>
        </p:txBody>
      </p:sp>
      <p:sp>
        <p:nvSpPr>
          <p:cNvPr id="4" name="Содержимое 3"/>
          <p:cNvSpPr>
            <a:spLocks noGrp="1"/>
          </p:cNvSpPr>
          <p:nvPr>
            <p:ph sz="half" idx="2"/>
          </p:nvPr>
        </p:nvSpPr>
        <p:spPr>
          <a:xfrm>
            <a:off x="3563888" y="5157192"/>
            <a:ext cx="5256584" cy="1440160"/>
          </a:xfrm>
        </p:spPr>
        <p:txBody>
          <a:bodyPr>
            <a:normAutofit fontScale="55000" lnSpcReduction="20000"/>
          </a:bodyPr>
          <a:lstStyle/>
          <a:p>
            <a:pPr marL="0" indent="342900" algn="ctr">
              <a:lnSpc>
                <a:spcPct val="150000"/>
              </a:lnSpc>
              <a:spcBef>
                <a:spcPts val="0"/>
              </a:spcBef>
              <a:buNone/>
            </a:pPr>
            <a:r>
              <a:rPr lang="ru-RU" sz="4000" b="1" dirty="0" smtClean="0">
                <a:solidFill>
                  <a:srgbClr val="0070C0"/>
                </a:solidFill>
                <a:latin typeface="Times New Roman" pitchFamily="18" charset="0"/>
                <a:cs typeface="Times New Roman" pitchFamily="18" charset="0"/>
              </a:rPr>
              <a:t>Учитель биологии МБОУ СОШ №17</a:t>
            </a:r>
          </a:p>
          <a:p>
            <a:pPr marL="0" indent="342900" algn="ctr">
              <a:lnSpc>
                <a:spcPct val="150000"/>
              </a:lnSpc>
              <a:spcBef>
                <a:spcPts val="0"/>
              </a:spcBef>
              <a:buNone/>
            </a:pPr>
            <a:r>
              <a:rPr lang="ru-RU" sz="4000" b="1" dirty="0" smtClean="0">
                <a:solidFill>
                  <a:srgbClr val="0070C0"/>
                </a:solidFill>
                <a:latin typeface="Times New Roman" pitchFamily="18" charset="0"/>
                <a:cs typeface="Times New Roman" pitchFamily="18" charset="0"/>
              </a:rPr>
              <a:t>г.Артем, Приморский край</a:t>
            </a:r>
          </a:p>
          <a:p>
            <a:pPr marL="0" indent="342900" algn="ctr">
              <a:lnSpc>
                <a:spcPct val="150000"/>
              </a:lnSpc>
              <a:spcBef>
                <a:spcPts val="0"/>
              </a:spcBef>
              <a:buNone/>
            </a:pPr>
            <a:r>
              <a:rPr lang="ru-RU" sz="4000" b="1" dirty="0" smtClean="0">
                <a:solidFill>
                  <a:srgbClr val="0070C0"/>
                </a:solidFill>
                <a:latin typeface="Times New Roman" pitchFamily="18" charset="0"/>
                <a:cs typeface="Times New Roman" pitchFamily="18" charset="0"/>
              </a:rPr>
              <a:t>Мищенко Лилия Витальевна</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idx="4294967295"/>
          </p:nvPr>
        </p:nvSpPr>
        <p:spPr>
          <a:xfrm>
            <a:off x="0" y="274638"/>
            <a:ext cx="4139952" cy="1143000"/>
          </a:xfrm>
        </p:spPr>
        <p:txBody>
          <a:bodyPr>
            <a:normAutofit/>
          </a:bodyPr>
          <a:lstStyle/>
          <a:p>
            <a:r>
              <a:rPr lang="ru-RU" sz="2800" b="1" dirty="0" smtClean="0">
                <a:solidFill>
                  <a:srgbClr val="0070C0"/>
                </a:solidFill>
                <a:latin typeface="Times New Roman" pitchFamily="18" charset="0"/>
                <a:cs typeface="Times New Roman" pitchFamily="18" charset="0"/>
              </a:rPr>
              <a:t>Мутации по месту возникновения</a:t>
            </a:r>
            <a:endParaRPr lang="ru-RU" sz="2800" b="1" dirty="0">
              <a:solidFill>
                <a:srgbClr val="0070C0"/>
              </a:solidFill>
              <a:latin typeface="Times New Roman" pitchFamily="18" charset="0"/>
              <a:cs typeface="Times New Roman" pitchFamily="18" charset="0"/>
            </a:endParaRPr>
          </a:p>
        </p:txBody>
      </p:sp>
      <p:sp>
        <p:nvSpPr>
          <p:cNvPr id="8" name="Содержимое 7"/>
          <p:cNvSpPr>
            <a:spLocks noGrp="1"/>
          </p:cNvSpPr>
          <p:nvPr>
            <p:ph sz="half" idx="4294967295"/>
          </p:nvPr>
        </p:nvSpPr>
        <p:spPr>
          <a:xfrm>
            <a:off x="323528" y="1600200"/>
            <a:ext cx="3744416" cy="2980927"/>
          </a:xfrm>
        </p:spPr>
        <p:txBody>
          <a:bodyPr>
            <a:normAutofit fontScale="85000" lnSpcReduction="10000"/>
          </a:bodyPr>
          <a:lstStyle/>
          <a:p>
            <a:pPr marL="0" indent="0">
              <a:lnSpc>
                <a:spcPct val="110000"/>
              </a:lnSpc>
              <a:spcBef>
                <a:spcPts val="0"/>
              </a:spcBef>
              <a:buNone/>
            </a:pPr>
            <a:r>
              <a:rPr lang="ru-RU" sz="2600" b="1" dirty="0" smtClean="0">
                <a:solidFill>
                  <a:srgbClr val="0070C0"/>
                </a:solidFill>
                <a:latin typeface="Times New Roman" pitchFamily="18" charset="0"/>
                <a:cs typeface="Times New Roman" pitchFamily="18" charset="0"/>
              </a:rPr>
              <a:t>Соматические </a:t>
            </a:r>
          </a:p>
          <a:p>
            <a:pPr marL="0" indent="0">
              <a:lnSpc>
                <a:spcPct val="110000"/>
              </a:lnSpc>
              <a:spcBef>
                <a:spcPts val="0"/>
              </a:spcBef>
              <a:buNone/>
            </a:pPr>
            <a:r>
              <a:rPr lang="ru-RU" sz="2600" b="1" dirty="0" smtClean="0">
                <a:latin typeface="Times New Roman" pitchFamily="18" charset="0"/>
                <a:cs typeface="Times New Roman" pitchFamily="18" charset="0"/>
              </a:rPr>
              <a:t>мутации</a:t>
            </a:r>
            <a:r>
              <a:rPr lang="ru-RU" sz="2600" b="1" dirty="0" smtClean="0">
                <a:solidFill>
                  <a:srgbClr val="0070C0"/>
                </a:solidFill>
                <a:latin typeface="Times New Roman" pitchFamily="18" charset="0"/>
                <a:cs typeface="Times New Roman" pitchFamily="18" charset="0"/>
              </a:rPr>
              <a:t> </a:t>
            </a:r>
            <a:r>
              <a:rPr lang="ru-RU" sz="2600" b="1" dirty="0" smtClean="0">
                <a:latin typeface="Times New Roman" pitchFamily="18" charset="0"/>
                <a:cs typeface="Times New Roman" pitchFamily="18" charset="0"/>
              </a:rPr>
              <a:t>возникают в клетках тела, проявляются у данного организма, не передаются по наследству при половом размножении, но передаются при бесполом.</a:t>
            </a:r>
          </a:p>
          <a:p>
            <a:pPr>
              <a:buNone/>
            </a:pPr>
            <a:endParaRPr lang="ru-RU" sz="2400" b="1" dirty="0">
              <a:solidFill>
                <a:srgbClr val="0070C0"/>
              </a:solidFill>
              <a:latin typeface="Times New Roman" pitchFamily="18" charset="0"/>
              <a:cs typeface="Times New Roman" pitchFamily="18" charset="0"/>
            </a:endParaRPr>
          </a:p>
        </p:txBody>
      </p:sp>
      <p:pic>
        <p:nvPicPr>
          <p:cNvPr id="12" name="Рисунок 11" descr="C:\Users\User\Downloads\299339725.jpg"/>
          <p:cNvPicPr/>
          <p:nvPr/>
        </p:nvPicPr>
        <p:blipFill>
          <a:blip r:embed="rId2" cstate="print"/>
          <a:srcRect/>
          <a:stretch>
            <a:fillRect/>
          </a:stretch>
        </p:blipFill>
        <p:spPr bwMode="auto">
          <a:xfrm>
            <a:off x="4139952" y="332656"/>
            <a:ext cx="4680520" cy="4464496"/>
          </a:xfrm>
          <a:prstGeom prst="rect">
            <a:avLst/>
          </a:prstGeom>
          <a:noFill/>
          <a:ln w="9525">
            <a:noFill/>
            <a:miter lim="800000"/>
            <a:headEnd/>
            <a:tailEnd/>
          </a:ln>
        </p:spPr>
      </p:pic>
      <p:sp>
        <p:nvSpPr>
          <p:cNvPr id="13" name="Прямоугольник 12"/>
          <p:cNvSpPr/>
          <p:nvPr/>
        </p:nvSpPr>
        <p:spPr>
          <a:xfrm>
            <a:off x="395536" y="4869160"/>
            <a:ext cx="8568952" cy="17281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sz="2000" b="1" dirty="0" smtClean="0">
                <a:solidFill>
                  <a:srgbClr val="0070C0"/>
                </a:solidFill>
                <a:latin typeface="Times New Roman" pitchFamily="18" charset="0"/>
                <a:cs typeface="Times New Roman" pitchFamily="18" charset="0"/>
              </a:rPr>
              <a:t>Соматические мутации, вызванные ионизирующей радиацией (рентгеновские или гамма лучи): появление </a:t>
            </a:r>
            <a:r>
              <a:rPr lang="ru-RU" sz="2000" b="1" dirty="0">
                <a:solidFill>
                  <a:srgbClr val="0070C0"/>
                </a:solidFill>
                <a:latin typeface="Times New Roman" pitchFamily="18" charset="0"/>
                <a:cs typeface="Times New Roman" pitchFamily="18" charset="0"/>
              </a:rPr>
              <a:t>белой окраски в красных цветках табака (1) и двух сортов львиного зева (2) и (</a:t>
            </a:r>
            <a:r>
              <a:rPr lang="ru-RU" sz="2000" b="1" dirty="0" smtClean="0">
                <a:solidFill>
                  <a:srgbClr val="0070C0"/>
                </a:solidFill>
                <a:latin typeface="Times New Roman" pitchFamily="18" charset="0"/>
                <a:cs typeface="Times New Roman" pitchFamily="18" charset="0"/>
              </a:rPr>
              <a:t>3); на </a:t>
            </a:r>
            <a:r>
              <a:rPr lang="ru-RU" sz="2000" b="1" dirty="0">
                <a:solidFill>
                  <a:srgbClr val="0070C0"/>
                </a:solidFill>
                <a:latin typeface="Times New Roman" pitchFamily="18" charset="0"/>
                <a:cs typeface="Times New Roman" pitchFamily="18" charset="0"/>
              </a:rPr>
              <a:t>рисунке 3(слева ) - нормальный цветок, справа – мутировавший после </a:t>
            </a:r>
            <a:r>
              <a:rPr lang="ru-RU" sz="2000" b="1" dirty="0" smtClean="0">
                <a:solidFill>
                  <a:srgbClr val="0070C0"/>
                </a:solidFill>
                <a:latin typeface="Times New Roman" pitchFamily="18" charset="0"/>
                <a:cs typeface="Times New Roman" pitchFamily="18" charset="0"/>
              </a:rPr>
              <a:t>облучения.</a:t>
            </a:r>
            <a:endParaRPr lang="ru-RU" sz="20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0070C0"/>
                </a:solidFill>
                <a:latin typeface="Times New Roman" pitchFamily="18" charset="0"/>
                <a:cs typeface="Times New Roman" pitchFamily="18" charset="0"/>
              </a:rPr>
              <a:t>Мутации по уровню возникновения</a:t>
            </a:r>
            <a:endParaRPr lang="ru-RU" sz="28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251520" y="1412776"/>
            <a:ext cx="4392488" cy="5184576"/>
          </a:xfrm>
        </p:spPr>
        <p:txBody>
          <a:bodyPr>
            <a:noAutofit/>
          </a:bodyPr>
          <a:lstStyle/>
          <a:p>
            <a:pPr marL="0" indent="0">
              <a:lnSpc>
                <a:spcPct val="120000"/>
              </a:lnSpc>
              <a:spcBef>
                <a:spcPts val="0"/>
              </a:spcBef>
              <a:buAutoNum type="arabicPeriod"/>
            </a:pPr>
            <a:r>
              <a:rPr lang="ru-RU" sz="2200" b="1" dirty="0" smtClean="0">
                <a:solidFill>
                  <a:srgbClr val="0070C0"/>
                </a:solidFill>
                <a:latin typeface="Times New Roman" pitchFamily="18" charset="0"/>
                <a:cs typeface="Times New Roman" pitchFamily="18" charset="0"/>
              </a:rPr>
              <a:t>Генные (точковые)- </a:t>
            </a:r>
            <a:r>
              <a:rPr lang="ru-RU" sz="2200" b="1" dirty="0" smtClean="0">
                <a:latin typeface="Times New Roman" pitchFamily="18" charset="0"/>
                <a:cs typeface="Times New Roman" pitchFamily="18" charset="0"/>
              </a:rPr>
              <a:t>обусловлены заменой одного или нескольких нуклеотидов в пределах одного гена.</a:t>
            </a:r>
          </a:p>
          <a:p>
            <a:pPr marL="0" indent="0">
              <a:lnSpc>
                <a:spcPct val="120000"/>
              </a:lnSpc>
              <a:spcBef>
                <a:spcPts val="0"/>
              </a:spcBef>
              <a:buNone/>
            </a:pPr>
            <a:r>
              <a:rPr lang="ru-RU" sz="2200" b="1" dirty="0" smtClean="0">
                <a:latin typeface="Times New Roman" pitchFamily="18" charset="0"/>
                <a:cs typeface="Times New Roman" pitchFamily="18" charset="0"/>
              </a:rPr>
              <a:t>Ведут за собой изменение строения белков. </a:t>
            </a:r>
          </a:p>
          <a:p>
            <a:pPr marL="0" indent="0">
              <a:lnSpc>
                <a:spcPct val="120000"/>
              </a:lnSpc>
              <a:spcBef>
                <a:spcPts val="0"/>
              </a:spcBef>
              <a:buNone/>
            </a:pPr>
            <a:r>
              <a:rPr lang="ru-RU" sz="2200" b="1" dirty="0" smtClean="0">
                <a:latin typeface="Times New Roman" pitchFamily="18" charset="0"/>
                <a:cs typeface="Times New Roman" pitchFamily="18" charset="0"/>
              </a:rPr>
              <a:t>В полипептидной цепи изменяется последовательность </a:t>
            </a:r>
            <a:r>
              <a:rPr lang="ru-RU" sz="2200" b="1" dirty="0" smtClean="0">
                <a:latin typeface="Times New Roman" pitchFamily="18" charset="0"/>
                <a:cs typeface="Times New Roman" pitchFamily="18" charset="0"/>
              </a:rPr>
              <a:t>аминокислот, </a:t>
            </a:r>
            <a:r>
              <a:rPr lang="ru-RU" sz="2200" b="1" dirty="0" smtClean="0">
                <a:latin typeface="Times New Roman" pitchFamily="18" charset="0"/>
                <a:cs typeface="Times New Roman" pitchFamily="18" charset="0"/>
              </a:rPr>
              <a:t>как следствие, нарушается нормальное функционирование белковой </a:t>
            </a:r>
            <a:r>
              <a:rPr lang="ru-RU" sz="2200" b="1" dirty="0" smtClean="0">
                <a:latin typeface="Times New Roman" pitchFamily="18" charset="0"/>
                <a:cs typeface="Times New Roman" pitchFamily="18" charset="0"/>
              </a:rPr>
              <a:t>молекулы.</a:t>
            </a:r>
            <a:endParaRPr lang="ru-RU" sz="2200" b="1" dirty="0">
              <a:latin typeface="Times New Roman" pitchFamily="18" charset="0"/>
              <a:cs typeface="Times New Roman" pitchFamily="18" charset="0"/>
            </a:endParaRPr>
          </a:p>
        </p:txBody>
      </p:sp>
      <p:sp>
        <p:nvSpPr>
          <p:cNvPr id="4" name="Содержимое 3"/>
          <p:cNvSpPr>
            <a:spLocks noGrp="1"/>
          </p:cNvSpPr>
          <p:nvPr>
            <p:ph sz="half" idx="2"/>
          </p:nvPr>
        </p:nvSpPr>
        <p:spPr>
          <a:xfrm>
            <a:off x="5148064" y="1412776"/>
            <a:ext cx="3600400" cy="4813995"/>
          </a:xfrm>
        </p:spPr>
        <p:txBody>
          <a:bodyPr>
            <a:normAutofit fontScale="92500" lnSpcReduction="20000"/>
          </a:bodyPr>
          <a:lstStyle/>
          <a:p>
            <a:pPr algn="ctr">
              <a:buNone/>
            </a:pPr>
            <a:r>
              <a:rPr lang="ru-RU" sz="2400" b="1" dirty="0" smtClean="0">
                <a:latin typeface="Times New Roman" pitchFamily="18" charset="0"/>
                <a:cs typeface="Times New Roman" pitchFamily="18" charset="0"/>
              </a:rPr>
              <a:t>Ядро</a:t>
            </a:r>
          </a:p>
          <a:p>
            <a:pPr algn="ctr">
              <a:buNone/>
            </a:pPr>
            <a:endParaRPr lang="ru-RU" sz="2400" b="1" dirty="0" smtClean="0">
              <a:latin typeface="Times New Roman" pitchFamily="18" charset="0"/>
              <a:cs typeface="Times New Roman" pitchFamily="18" charset="0"/>
            </a:endParaRPr>
          </a:p>
          <a:p>
            <a:pPr algn="ctr">
              <a:buNone/>
            </a:pPr>
            <a:r>
              <a:rPr lang="ru-RU" sz="2400" b="1" dirty="0" smtClean="0">
                <a:latin typeface="Times New Roman" pitchFamily="18" charset="0"/>
                <a:cs typeface="Times New Roman" pitchFamily="18" charset="0"/>
              </a:rPr>
              <a:t>Хромосомы</a:t>
            </a:r>
          </a:p>
          <a:p>
            <a:pPr algn="ctr">
              <a:buNone/>
            </a:pPr>
            <a:endParaRPr lang="ru-RU" sz="2400" b="1" dirty="0" smtClean="0">
              <a:latin typeface="Times New Roman" pitchFamily="18" charset="0"/>
              <a:cs typeface="Times New Roman" pitchFamily="18" charset="0"/>
            </a:endParaRPr>
          </a:p>
          <a:p>
            <a:pPr algn="ctr">
              <a:buNone/>
            </a:pPr>
            <a:r>
              <a:rPr lang="ru-RU" sz="2400" b="1" dirty="0" smtClean="0">
                <a:latin typeface="Times New Roman" pitchFamily="18" charset="0"/>
                <a:cs typeface="Times New Roman" pitchFamily="18" charset="0"/>
              </a:rPr>
              <a:t>ДНК</a:t>
            </a:r>
          </a:p>
          <a:p>
            <a:pPr algn="ctr">
              <a:buNone/>
            </a:pPr>
            <a:endParaRPr lang="ru-RU" sz="2400" b="1" dirty="0">
              <a:latin typeface="Times New Roman" pitchFamily="18" charset="0"/>
              <a:cs typeface="Times New Roman" pitchFamily="18" charset="0"/>
            </a:endParaRPr>
          </a:p>
          <a:p>
            <a:pPr algn="ctr">
              <a:buNone/>
            </a:pPr>
            <a:r>
              <a:rPr lang="ru-RU" sz="2400" b="1" dirty="0" smtClean="0">
                <a:latin typeface="Times New Roman" pitchFamily="18" charset="0"/>
                <a:cs typeface="Times New Roman" pitchFamily="18" charset="0"/>
              </a:rPr>
              <a:t>Гены</a:t>
            </a:r>
          </a:p>
          <a:p>
            <a:pPr algn="ctr">
              <a:buNone/>
            </a:pPr>
            <a:endParaRPr lang="ru-RU" sz="2400" b="1" dirty="0">
              <a:latin typeface="Times New Roman" pitchFamily="18" charset="0"/>
              <a:cs typeface="Times New Roman" pitchFamily="18" charset="0"/>
            </a:endParaRPr>
          </a:p>
          <a:p>
            <a:pPr algn="ctr">
              <a:buNone/>
            </a:pPr>
            <a:r>
              <a:rPr lang="ru-RU" sz="2400" b="1" dirty="0" smtClean="0">
                <a:latin typeface="Times New Roman" pitchFamily="18" charset="0"/>
                <a:cs typeface="Times New Roman" pitchFamily="18" charset="0"/>
              </a:rPr>
              <a:t>Триплеты</a:t>
            </a:r>
          </a:p>
          <a:p>
            <a:pPr algn="ctr">
              <a:buNone/>
            </a:pPr>
            <a:endParaRPr lang="ru-RU" sz="2400" b="1" dirty="0">
              <a:latin typeface="Times New Roman" pitchFamily="18" charset="0"/>
              <a:cs typeface="Times New Roman" pitchFamily="18" charset="0"/>
            </a:endParaRPr>
          </a:p>
          <a:p>
            <a:pPr algn="ctr">
              <a:buNone/>
            </a:pPr>
            <a:r>
              <a:rPr lang="ru-RU" sz="2400" b="1" dirty="0" smtClean="0">
                <a:latin typeface="Times New Roman" pitchFamily="18" charset="0"/>
                <a:cs typeface="Times New Roman" pitchFamily="18" charset="0"/>
              </a:rPr>
              <a:t>Аминокислоты </a:t>
            </a:r>
          </a:p>
          <a:p>
            <a:pPr algn="ctr">
              <a:buNone/>
            </a:pPr>
            <a:endParaRPr lang="ru-RU" sz="2400" b="1" dirty="0" smtClean="0">
              <a:latin typeface="Times New Roman" pitchFamily="18" charset="0"/>
              <a:cs typeface="Times New Roman" pitchFamily="18" charset="0"/>
            </a:endParaRPr>
          </a:p>
          <a:p>
            <a:pPr algn="ctr">
              <a:buNone/>
            </a:pPr>
            <a:r>
              <a:rPr lang="ru-RU" sz="2400" b="1" dirty="0" smtClean="0">
                <a:latin typeface="Times New Roman" pitchFamily="18" charset="0"/>
                <a:cs typeface="Times New Roman" pitchFamily="18" charset="0"/>
              </a:rPr>
              <a:t>Белок   (признак)</a:t>
            </a:r>
          </a:p>
          <a:p>
            <a:pPr algn="ctr">
              <a:buNone/>
            </a:pPr>
            <a:endParaRPr lang="ru-RU" sz="2400" b="1" dirty="0">
              <a:latin typeface="Times New Roman" pitchFamily="18" charset="0"/>
              <a:cs typeface="Times New Roman" pitchFamily="18" charset="0"/>
            </a:endParaRPr>
          </a:p>
        </p:txBody>
      </p:sp>
      <p:sp>
        <p:nvSpPr>
          <p:cNvPr id="5" name="Стрелка вниз 4"/>
          <p:cNvSpPr/>
          <p:nvPr/>
        </p:nvSpPr>
        <p:spPr>
          <a:xfrm>
            <a:off x="6876256" y="1772816"/>
            <a:ext cx="14401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6876256" y="2420888"/>
            <a:ext cx="14401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6876256" y="3140968"/>
            <a:ext cx="14401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6948264" y="3717032"/>
            <a:ext cx="14401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6948264" y="4437112"/>
            <a:ext cx="14401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7020272" y="5085184"/>
            <a:ext cx="14401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0" y="274638"/>
            <a:ext cx="3313113" cy="1066800"/>
          </a:xfrm>
        </p:spPr>
        <p:txBody>
          <a:bodyPr>
            <a:normAutofit fontScale="90000"/>
          </a:bodyPr>
          <a:lstStyle/>
          <a:p>
            <a:r>
              <a:rPr lang="ru-RU" sz="3100" b="1" dirty="0" smtClean="0">
                <a:solidFill>
                  <a:srgbClr val="0070C0"/>
                </a:solidFill>
                <a:latin typeface="Times New Roman" pitchFamily="18" charset="0"/>
                <a:cs typeface="Times New Roman" pitchFamily="18" charset="0"/>
              </a:rPr>
              <a:t>Серповидно-клеточная анемия</a:t>
            </a:r>
            <a:r>
              <a:rPr lang="ru-RU" sz="2800" b="1" dirty="0" smtClean="0">
                <a:solidFill>
                  <a:srgbClr val="0070C0"/>
                </a:solidFill>
                <a:latin typeface="Times New Roman" pitchFamily="18" charset="0"/>
                <a:cs typeface="Times New Roman" pitchFamily="18" charset="0"/>
              </a:rPr>
              <a:t/>
            </a:r>
            <a:br>
              <a:rPr lang="ru-RU" sz="2800" b="1" dirty="0" smtClean="0">
                <a:solidFill>
                  <a:srgbClr val="0070C0"/>
                </a:solidFill>
                <a:latin typeface="Times New Roman" pitchFamily="18" charset="0"/>
                <a:cs typeface="Times New Roman" pitchFamily="18" charset="0"/>
              </a:rPr>
            </a:br>
            <a:r>
              <a:rPr lang="ru-RU" sz="2000" b="1" dirty="0" smtClean="0">
                <a:latin typeface="Times New Roman" pitchFamily="18" charset="0"/>
                <a:cs typeface="Times New Roman" pitchFamily="18" charset="0"/>
              </a:rPr>
              <a:t>аутосомно-рецессивная патология</a:t>
            </a:r>
            <a:endParaRPr lang="ru-RU" sz="2000" b="1" dirty="0">
              <a:latin typeface="Times New Roman" pitchFamily="18" charset="0"/>
              <a:cs typeface="Times New Roman" pitchFamily="18" charset="0"/>
            </a:endParaRPr>
          </a:p>
        </p:txBody>
      </p:sp>
      <p:sp>
        <p:nvSpPr>
          <p:cNvPr id="7" name="Содержимое 6"/>
          <p:cNvSpPr>
            <a:spLocks noGrp="1"/>
          </p:cNvSpPr>
          <p:nvPr>
            <p:ph sz="half" idx="4294967295"/>
          </p:nvPr>
        </p:nvSpPr>
        <p:spPr>
          <a:xfrm>
            <a:off x="3708400" y="188913"/>
            <a:ext cx="5435600" cy="6480175"/>
          </a:xfrm>
        </p:spPr>
        <p:txBody>
          <a:bodyPr>
            <a:noAutofit/>
          </a:bodyPr>
          <a:lstStyle/>
          <a:p>
            <a:pPr marL="0" indent="0" fontAlgn="base">
              <a:lnSpc>
                <a:spcPct val="120000"/>
              </a:lnSpc>
              <a:spcBef>
                <a:spcPts val="0"/>
              </a:spcBef>
              <a:buNone/>
            </a:pPr>
            <a:r>
              <a:rPr lang="ru-RU" sz="1900" b="1" dirty="0" smtClean="0">
                <a:latin typeface="Times New Roman" pitchFamily="18" charset="0"/>
                <a:cs typeface="Times New Roman" pitchFamily="18" charset="0"/>
              </a:rPr>
              <a:t>В основе серповидно-клеточной анемии лежит генная мутация, обусловливающая синтез аномального гемоглобина S (</a:t>
            </a:r>
            <a:r>
              <a:rPr lang="ru-RU" sz="1900" b="1" dirty="0" err="1" smtClean="0">
                <a:latin typeface="Times New Roman" pitchFamily="18" charset="0"/>
                <a:cs typeface="Times New Roman" pitchFamily="18" charset="0"/>
              </a:rPr>
              <a:t>HbS</a:t>
            </a:r>
            <a:r>
              <a:rPr lang="ru-RU" sz="1900" b="1" dirty="0" smtClean="0">
                <a:latin typeface="Times New Roman" pitchFamily="18" charset="0"/>
                <a:cs typeface="Times New Roman" pitchFamily="18" charset="0"/>
              </a:rPr>
              <a:t>). </a:t>
            </a:r>
          </a:p>
          <a:p>
            <a:pPr marL="0" indent="0" fontAlgn="base">
              <a:lnSpc>
                <a:spcPct val="120000"/>
              </a:lnSpc>
              <a:spcBef>
                <a:spcPts val="0"/>
              </a:spcBef>
              <a:buNone/>
            </a:pPr>
            <a:r>
              <a:rPr lang="ru-RU" sz="1900" b="1" dirty="0" smtClean="0">
                <a:latin typeface="Times New Roman" pitchFamily="18" charset="0"/>
                <a:cs typeface="Times New Roman" pitchFamily="18" charset="0"/>
              </a:rPr>
              <a:t>Дефект структуры гемоглобина характеризуется заменой </a:t>
            </a:r>
            <a:r>
              <a:rPr lang="ru-RU" sz="1900" b="1" dirty="0" err="1" smtClean="0">
                <a:latin typeface="Times New Roman" pitchFamily="18" charset="0"/>
                <a:cs typeface="Times New Roman" pitchFamily="18" charset="0"/>
              </a:rPr>
              <a:t>глутаминовой</a:t>
            </a:r>
            <a:r>
              <a:rPr lang="ru-RU" sz="1900" b="1" dirty="0" smtClean="0">
                <a:latin typeface="Times New Roman" pitchFamily="18" charset="0"/>
                <a:cs typeface="Times New Roman" pitchFamily="18" charset="0"/>
              </a:rPr>
              <a:t> кислоты </a:t>
            </a:r>
            <a:r>
              <a:rPr lang="ru-RU" sz="1900" b="1" dirty="0" err="1" smtClean="0">
                <a:latin typeface="Times New Roman" pitchFamily="18" charset="0"/>
                <a:cs typeface="Times New Roman" pitchFamily="18" charset="0"/>
              </a:rPr>
              <a:t>валином</a:t>
            </a:r>
            <a:r>
              <a:rPr lang="ru-RU" sz="1900" b="1" dirty="0" smtClean="0">
                <a:latin typeface="Times New Roman" pitchFamily="18" charset="0"/>
                <a:cs typeface="Times New Roman" pitchFamily="18" charset="0"/>
              </a:rPr>
              <a:t> в </a:t>
            </a:r>
            <a:r>
              <a:rPr lang="ru-RU" sz="1900" b="1" dirty="0" err="1" smtClean="0">
                <a:latin typeface="Times New Roman" pitchFamily="18" charset="0"/>
                <a:cs typeface="Times New Roman" pitchFamily="18" charset="0"/>
              </a:rPr>
              <a:t>ß-полипептидной </a:t>
            </a:r>
            <a:r>
              <a:rPr lang="ru-RU" sz="1900" b="1" dirty="0" smtClean="0">
                <a:latin typeface="Times New Roman" pitchFamily="18" charset="0"/>
                <a:cs typeface="Times New Roman" pitchFamily="18" charset="0"/>
              </a:rPr>
              <a:t>цепи. Образующийся при этом гемоглобин S после потери присоединенного кислорода приобретает консистенцию высокополимерного геля и становится в 100 раз менее растворимым, чем нормальный гемоглобин А. В результате этого эритроциты, несущие деоксигемоглобин S, деформируются и приобретают характерную полулунную (серповидную) форму. Измененные эритроциты становятся ригидными, малопластичными, могут закупоривать капилляры, вызывая ишемию тканей, легко подвергаются аутогемолизу.</a:t>
            </a:r>
          </a:p>
          <a:p>
            <a:endParaRPr lang="ru-RU" sz="1800" dirty="0"/>
          </a:p>
        </p:txBody>
      </p:sp>
      <p:pic>
        <p:nvPicPr>
          <p:cNvPr id="33794" name="Picture 2"/>
          <p:cNvPicPr>
            <a:picLocks noGrp="1" noChangeAspect="1" noChangeArrowheads="1"/>
          </p:cNvPicPr>
          <p:nvPr>
            <p:ph sz="half" idx="4294967295"/>
          </p:nvPr>
        </p:nvPicPr>
        <p:blipFill>
          <a:blip r:embed="rId2" cstate="print"/>
          <a:srcRect/>
          <a:stretch>
            <a:fillRect/>
          </a:stretch>
        </p:blipFill>
        <p:spPr bwMode="auto">
          <a:xfrm>
            <a:off x="0" y="3716338"/>
            <a:ext cx="3240088" cy="2719387"/>
          </a:xfrm>
          <a:prstGeom prst="rect">
            <a:avLst/>
          </a:prstGeom>
          <a:noFill/>
          <a:ln w="9525">
            <a:noFill/>
            <a:miter lim="800000"/>
            <a:headEnd/>
            <a:tailEnd/>
          </a:ln>
          <a:effectLst/>
        </p:spPr>
      </p:pic>
      <p:pic>
        <p:nvPicPr>
          <p:cNvPr id="33796" name="Picture 4"/>
          <p:cNvPicPr>
            <a:picLocks noChangeAspect="1" noChangeArrowheads="1"/>
          </p:cNvPicPr>
          <p:nvPr/>
        </p:nvPicPr>
        <p:blipFill>
          <a:blip r:embed="rId3" cstate="print"/>
          <a:srcRect/>
          <a:stretch>
            <a:fillRect/>
          </a:stretch>
        </p:blipFill>
        <p:spPr bwMode="auto">
          <a:xfrm>
            <a:off x="0" y="1844824"/>
            <a:ext cx="3353256" cy="18128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3168352" cy="1143000"/>
          </a:xfrm>
        </p:spPr>
        <p:txBody>
          <a:bodyPr>
            <a:normAutofit fontScale="90000"/>
          </a:bodyPr>
          <a:lstStyle/>
          <a:p>
            <a:r>
              <a:rPr lang="ru-RU" sz="3100" b="1" dirty="0" smtClean="0">
                <a:solidFill>
                  <a:srgbClr val="0070C0"/>
                </a:solidFill>
                <a:latin typeface="Times New Roman" pitchFamily="18" charset="0"/>
                <a:cs typeface="Times New Roman" pitchFamily="18" charset="0"/>
              </a:rPr>
              <a:t>Фенилкетонурия</a:t>
            </a:r>
            <a:br>
              <a:rPr lang="ru-RU" sz="3100" b="1" dirty="0" smtClean="0">
                <a:solidFill>
                  <a:srgbClr val="0070C0"/>
                </a:solidFill>
                <a:latin typeface="Times New Roman" pitchFamily="18" charset="0"/>
                <a:cs typeface="Times New Roman" pitchFamily="18" charset="0"/>
              </a:rPr>
            </a:br>
            <a:r>
              <a:rPr lang="ru-RU" sz="2000" b="1" dirty="0" smtClean="0">
                <a:latin typeface="Times New Roman" pitchFamily="18" charset="0"/>
                <a:cs typeface="Times New Roman" pitchFamily="18" charset="0"/>
              </a:rPr>
              <a:t>аутосомно-рецессивная патология</a:t>
            </a:r>
            <a:endParaRPr lang="ru-RU" sz="2000" b="1" dirty="0">
              <a:solidFill>
                <a:srgbClr val="0070C0"/>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3563888" y="332656"/>
            <a:ext cx="5580112" cy="6264696"/>
          </a:xfrm>
        </p:spPr>
        <p:txBody>
          <a:bodyPr>
            <a:noAutofit/>
          </a:bodyPr>
          <a:lstStyle/>
          <a:p>
            <a:pPr marL="0" indent="0">
              <a:spcBef>
                <a:spcPts val="0"/>
              </a:spcBef>
              <a:buNone/>
            </a:pPr>
            <a:r>
              <a:rPr lang="ru-RU" sz="1800" b="1" dirty="0" smtClean="0">
                <a:latin typeface="Times New Roman" pitchFamily="18" charset="0"/>
                <a:cs typeface="Times New Roman" pitchFamily="18" charset="0"/>
              </a:rPr>
              <a:t> ФКУ связана с дефектом в гене PAH (Phenylalanine hydroxylase gene). Этот ген участвует в образовании фенилаланин-гидроксилазы    печёночного</a:t>
            </a:r>
          </a:p>
          <a:p>
            <a:pPr marL="0" indent="0">
              <a:spcBef>
                <a:spcPts val="0"/>
              </a:spcBef>
              <a:buNone/>
            </a:pPr>
            <a:r>
              <a:rPr lang="ru-RU" sz="1800" b="1" dirty="0" smtClean="0">
                <a:latin typeface="Times New Roman" pitchFamily="18" charset="0"/>
                <a:cs typeface="Times New Roman" pitchFamily="18" charset="0"/>
              </a:rPr>
              <a:t> фермента, ответственного за расщепление фенилаланина. Из-за дефекта гена количество этого фермента снижается, а уровень фенилаланина в организме увеличивается, что влечёт за собой такие тяжёлые и необратимые последствия, как умственная отсталость глубокой степени и эпилептические приступы.</a:t>
            </a:r>
          </a:p>
          <a:p>
            <a:pPr marL="0" indent="0">
              <a:spcBef>
                <a:spcPts val="0"/>
              </a:spcBef>
              <a:buNone/>
            </a:pPr>
            <a:r>
              <a:rPr lang="ru-RU" sz="1800" b="1" dirty="0" smtClean="0">
                <a:latin typeface="Times New Roman" pitchFamily="18" charset="0"/>
                <a:cs typeface="Times New Roman" pitchFamily="18" charset="0"/>
              </a:rPr>
              <a:t>Для детей с фенилкетонурией характерны следующие признаки:</a:t>
            </a:r>
          </a:p>
          <a:p>
            <a:pPr marL="0" indent="0">
              <a:spcBef>
                <a:spcPts val="0"/>
              </a:spcBef>
            </a:pPr>
            <a:r>
              <a:rPr lang="ru-RU" sz="1800" b="1" dirty="0" smtClean="0">
                <a:latin typeface="Times New Roman" pitchFamily="18" charset="0"/>
                <a:cs typeface="Times New Roman" pitchFamily="18" charset="0"/>
              </a:rPr>
              <a:t> специфический неприятный запах изо рта, от кожи или мочи, который можно сравнить с затхлым "мышиным" запахом;</a:t>
            </a:r>
          </a:p>
          <a:p>
            <a:pPr marL="0" indent="0">
              <a:spcBef>
                <a:spcPts val="0"/>
              </a:spcBef>
            </a:pPr>
            <a:r>
              <a:rPr lang="ru-RU" sz="1800" b="1" dirty="0" smtClean="0">
                <a:latin typeface="Times New Roman" pitchFamily="18" charset="0"/>
                <a:cs typeface="Times New Roman" pitchFamily="18" charset="0"/>
              </a:rPr>
              <a:t> приступы тошноты и рвоты;</a:t>
            </a:r>
          </a:p>
          <a:p>
            <a:pPr marL="0" indent="0">
              <a:spcBef>
                <a:spcPts val="0"/>
              </a:spcBef>
            </a:pPr>
            <a:r>
              <a:rPr lang="ru-RU" sz="1800" b="1" dirty="0" smtClean="0">
                <a:latin typeface="Times New Roman" pitchFamily="18" charset="0"/>
                <a:cs typeface="Times New Roman" pitchFamily="18" charset="0"/>
              </a:rPr>
              <a:t> светочувствительность; </a:t>
            </a:r>
          </a:p>
          <a:p>
            <a:pPr marL="0" indent="0">
              <a:spcBef>
                <a:spcPts val="0"/>
              </a:spcBef>
            </a:pPr>
            <a:r>
              <a:rPr lang="ru-RU" sz="1800" b="1" dirty="0" smtClean="0">
                <a:latin typeface="Times New Roman" pitchFamily="18" charset="0"/>
                <a:cs typeface="Times New Roman" pitchFamily="18" charset="0"/>
              </a:rPr>
              <a:t>нарушения зрения;</a:t>
            </a:r>
          </a:p>
          <a:p>
            <a:pPr marL="0" indent="0">
              <a:spcBef>
                <a:spcPts val="0"/>
              </a:spcBef>
            </a:pPr>
            <a:r>
              <a:rPr lang="ru-RU" sz="1800" b="1" dirty="0" smtClean="0">
                <a:latin typeface="Times New Roman" pitchFamily="18" charset="0"/>
                <a:cs typeface="Times New Roman" pitchFamily="18" charset="0"/>
              </a:rPr>
              <a:t>кожные высыпания по типу экземы, локализующиеся на любых участках тела;</a:t>
            </a:r>
          </a:p>
          <a:p>
            <a:pPr marL="0" indent="0">
              <a:spcBef>
                <a:spcPts val="0"/>
              </a:spcBef>
            </a:pPr>
            <a:r>
              <a:rPr lang="ru-RU" sz="1800" b="1" dirty="0" smtClean="0">
                <a:latin typeface="Times New Roman" pitchFamily="18" charset="0"/>
                <a:cs typeface="Times New Roman" pitchFamily="18" charset="0"/>
              </a:rPr>
              <a:t>светлая кожа и голубые глаза (из-за невозможности фенилаланина превращаться в меланин.</a:t>
            </a:r>
          </a:p>
          <a:p>
            <a:pPr marL="0" indent="0">
              <a:spcBef>
                <a:spcPts val="0"/>
              </a:spcBef>
            </a:pPr>
            <a:endParaRPr lang="ru-RU" sz="1800" dirty="0" smtClean="0"/>
          </a:p>
          <a:p>
            <a:pPr marL="0" indent="0">
              <a:spcBef>
                <a:spcPts val="0"/>
              </a:spcBef>
            </a:pPr>
            <a:endParaRPr lang="ru-RU" sz="1800" b="1" dirty="0">
              <a:latin typeface="Times New Roman" pitchFamily="18" charset="0"/>
              <a:cs typeface="Times New Roman" pitchFamily="18" charset="0"/>
            </a:endParaRPr>
          </a:p>
        </p:txBody>
      </p:sp>
      <p:pic>
        <p:nvPicPr>
          <p:cNvPr id="34818" name="Picture 2"/>
          <p:cNvPicPr>
            <a:picLocks noGrp="1" noChangeAspect="1" noChangeArrowheads="1"/>
          </p:cNvPicPr>
          <p:nvPr>
            <p:ph sz="half" idx="1"/>
          </p:nvPr>
        </p:nvPicPr>
        <p:blipFill>
          <a:blip r:embed="rId2" cstate="print"/>
          <a:srcRect/>
          <a:stretch>
            <a:fillRect/>
          </a:stretch>
        </p:blipFill>
        <p:spPr bwMode="auto">
          <a:xfrm>
            <a:off x="202570" y="2276872"/>
            <a:ext cx="3196453" cy="30243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normAutofit/>
          </a:bodyPr>
          <a:lstStyle/>
          <a:p>
            <a:r>
              <a:rPr lang="ru-RU" sz="2800" b="1" dirty="0" smtClean="0">
                <a:solidFill>
                  <a:srgbClr val="0070C0"/>
                </a:solidFill>
                <a:latin typeface="Times New Roman" pitchFamily="18" charset="0"/>
                <a:cs typeface="Times New Roman" pitchFamily="18" charset="0"/>
              </a:rPr>
              <a:t>Мутации по уровню возникновения</a:t>
            </a:r>
            <a:endParaRPr lang="ru-RU" sz="2800" dirty="0"/>
          </a:p>
        </p:txBody>
      </p:sp>
      <p:sp>
        <p:nvSpPr>
          <p:cNvPr id="3" name="Содержимое 2"/>
          <p:cNvSpPr>
            <a:spLocks noGrp="1"/>
          </p:cNvSpPr>
          <p:nvPr>
            <p:ph sz="half" idx="4294967295"/>
          </p:nvPr>
        </p:nvSpPr>
        <p:spPr>
          <a:xfrm>
            <a:off x="323528" y="1196752"/>
            <a:ext cx="8496944" cy="5328592"/>
          </a:xfrm>
        </p:spPr>
        <p:txBody>
          <a:bodyPr>
            <a:normAutofit/>
          </a:bodyPr>
          <a:lstStyle/>
          <a:p>
            <a:pPr>
              <a:buNone/>
            </a:pPr>
            <a:r>
              <a:rPr lang="ru-RU" sz="2200" b="1" dirty="0" smtClean="0">
                <a:solidFill>
                  <a:srgbClr val="0070C0"/>
                </a:solidFill>
                <a:latin typeface="Times New Roman" pitchFamily="18" charset="0"/>
                <a:cs typeface="Times New Roman" pitchFamily="18" charset="0"/>
              </a:rPr>
              <a:t>2. </a:t>
            </a:r>
            <a:r>
              <a:rPr lang="ru-RU" sz="2400" b="1" dirty="0" smtClean="0">
                <a:solidFill>
                  <a:srgbClr val="0070C0"/>
                </a:solidFill>
                <a:latin typeface="Times New Roman" pitchFamily="18" charset="0"/>
                <a:cs typeface="Times New Roman" pitchFamily="18" charset="0"/>
              </a:rPr>
              <a:t>Хромосомные мутации  </a:t>
            </a:r>
            <a:r>
              <a:rPr lang="ru-RU" sz="2400" b="1" dirty="0" smtClean="0">
                <a:latin typeface="Times New Roman" pitchFamily="18" charset="0"/>
                <a:cs typeface="Times New Roman" pitchFamily="18" charset="0"/>
              </a:rPr>
              <a:t>– вызваны изменениями структуры хромосом.</a:t>
            </a:r>
          </a:p>
          <a:p>
            <a:pPr>
              <a:buNone/>
            </a:pPr>
            <a:endParaRPr lang="ru-RU" sz="2400" b="1" dirty="0" smtClean="0">
              <a:latin typeface="Times New Roman" pitchFamily="18" charset="0"/>
              <a:cs typeface="Times New Roman" pitchFamily="18" charset="0"/>
            </a:endParaRPr>
          </a:p>
          <a:p>
            <a:r>
              <a:rPr lang="ru-RU" sz="2400" b="1" dirty="0">
                <a:latin typeface="Times New Roman" pitchFamily="18" charset="0"/>
                <a:cs typeface="Times New Roman" pitchFamily="18" charset="0"/>
              </a:rPr>
              <a:t>Большинство организмов с хромосомными аномалиями гибнут ещё в утробе матери</a:t>
            </a:r>
            <a:r>
              <a:rPr lang="ru-RU" sz="2400" b="1" dirty="0" smtClean="0">
                <a:latin typeface="Times New Roman" pitchFamily="18" charset="0"/>
                <a:cs typeface="Times New Roman" pitchFamily="18" charset="0"/>
              </a:rPr>
              <a:t>.</a:t>
            </a:r>
          </a:p>
          <a:p>
            <a:pPr>
              <a:buNone/>
            </a:pPr>
            <a:endParaRPr lang="ru-RU" sz="2400" b="1" dirty="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Хромосомные мутации чаще всего возникают при нарушениях процесса деления клеток, например при неравном кроссинговере, когда хромосомы обмениваются неравными участками и одна из гомологичных хромосом вообще лишается каких-то генов, а другая, наоборот, приобретает «лишние» гены, ответственные за какой-либо признак.</a:t>
            </a:r>
          </a:p>
          <a:p>
            <a:pPr>
              <a:buNone/>
            </a:pP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https://image.jimcdn.com/app/cms/image/transf/none/path/sae3f39077e7fa262/image/i09b083d035bec372/version/1423233917/image.png"/>
          <p:cNvPicPr>
            <a:picLocks noGrp="1"/>
          </p:cNvPicPr>
          <p:nvPr>
            <p:ph sz="half" idx="4294967295"/>
          </p:nvPr>
        </p:nvPicPr>
        <p:blipFill>
          <a:blip r:embed="rId2" cstate="print"/>
          <a:srcRect/>
          <a:stretch>
            <a:fillRect/>
          </a:stretch>
        </p:blipFill>
        <p:spPr bwMode="auto">
          <a:xfrm>
            <a:off x="251520" y="188640"/>
            <a:ext cx="8892480"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4294967295"/>
          </p:nvPr>
        </p:nvSpPr>
        <p:spPr>
          <a:xfrm>
            <a:off x="4211960" y="260648"/>
            <a:ext cx="4608512" cy="6192688"/>
          </a:xfrm>
        </p:spPr>
        <p:txBody>
          <a:bodyPr>
            <a:noAutofit/>
          </a:bodyPr>
          <a:lstStyle/>
          <a:p>
            <a:pPr marL="0" indent="0" algn="ctr">
              <a:lnSpc>
                <a:spcPct val="120000"/>
              </a:lnSpc>
              <a:spcBef>
                <a:spcPts val="0"/>
              </a:spcBef>
              <a:buNone/>
            </a:pPr>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Х</a:t>
            </a:r>
            <a:r>
              <a:rPr lang="ru-RU" sz="2000" b="1" dirty="0" smtClean="0">
                <a:latin typeface="Times New Roman" pitchFamily="18" charset="0"/>
                <a:cs typeface="Times New Roman" pitchFamily="18" charset="0"/>
              </a:rPr>
              <a:t>ромосомные болезни</a:t>
            </a:r>
          </a:p>
          <a:p>
            <a:pPr marL="0" indent="0" algn="ctr">
              <a:lnSpc>
                <a:spcPct val="120000"/>
              </a:lnSpc>
              <a:spcBef>
                <a:spcPts val="0"/>
              </a:spcBef>
              <a:buNone/>
            </a:pPr>
            <a:r>
              <a:rPr lang="ru-RU" sz="2000" b="1" dirty="0" smtClean="0">
                <a:solidFill>
                  <a:srgbClr val="0070C0"/>
                </a:solidFill>
                <a:latin typeface="Times New Roman" pitchFamily="18" charset="0"/>
                <a:cs typeface="Times New Roman" pitchFamily="18" charset="0"/>
              </a:rPr>
              <a:t>Синдром Лежена или Синдром </a:t>
            </a:r>
            <a:r>
              <a:rPr lang="ru-RU" sz="2000" b="1" dirty="0">
                <a:solidFill>
                  <a:srgbClr val="0070C0"/>
                </a:solidFill>
                <a:latin typeface="Times New Roman" pitchFamily="18" charset="0"/>
                <a:cs typeface="Times New Roman" pitchFamily="18" charset="0"/>
              </a:rPr>
              <a:t>«кошачьего крика» </a:t>
            </a:r>
            <a:endParaRPr lang="ru-RU" sz="2000" b="1" dirty="0" smtClean="0">
              <a:solidFill>
                <a:srgbClr val="0070C0"/>
              </a:solidFill>
              <a:latin typeface="Times New Roman" pitchFamily="18" charset="0"/>
              <a:cs typeface="Times New Roman" pitchFamily="18" charset="0"/>
            </a:endParaRPr>
          </a:p>
          <a:p>
            <a:pPr marL="0" indent="0">
              <a:lnSpc>
                <a:spcPct val="120000"/>
              </a:lnSpc>
              <a:spcBef>
                <a:spcPts val="0"/>
              </a:spcBef>
              <a:buNone/>
            </a:pPr>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хромосомное нарушение, обусловленное делецией (отсутствием) фрагмента короткого плеча 5-ой хромосомы. Плач новорожденных с синдромом «кошачьего крика» по звуку напоминает кошачье мяуканье, что и послужило названию патологии. Кроме этого, у детей имеет место микроцефалия, лунообразное лицо, косоглазие, аномалии прикуса, различные врожденные пороки, грубое интеллектуальное недоразвитие и т. д. </a:t>
            </a:r>
          </a:p>
        </p:txBody>
      </p:sp>
      <p:pic>
        <p:nvPicPr>
          <p:cNvPr id="5" name="Содержимое 4" descr="Синдром кошачьего крика"/>
          <p:cNvPicPr>
            <a:picLocks noGrp="1"/>
          </p:cNvPicPr>
          <p:nvPr>
            <p:ph sz="half" idx="4294967295"/>
          </p:nvPr>
        </p:nvPicPr>
        <p:blipFill>
          <a:blip r:embed="rId2" cstate="print"/>
          <a:srcRect/>
          <a:stretch>
            <a:fillRect/>
          </a:stretch>
        </p:blipFill>
        <p:spPr bwMode="auto">
          <a:xfrm>
            <a:off x="755576" y="1340768"/>
            <a:ext cx="2952328" cy="3543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4294967295"/>
          </p:nvPr>
        </p:nvSpPr>
        <p:spPr>
          <a:xfrm>
            <a:off x="4319464" y="980728"/>
            <a:ext cx="4824536" cy="5328592"/>
          </a:xfrm>
        </p:spPr>
        <p:txBody>
          <a:bodyPr>
            <a:noAutofit/>
          </a:bodyPr>
          <a:lstStyle/>
          <a:p>
            <a:pPr marL="0" indent="0" algn="ctr">
              <a:spcBef>
                <a:spcPts val="0"/>
              </a:spcBef>
              <a:buNone/>
            </a:pPr>
            <a:r>
              <a:rPr lang="ru-RU" sz="2400" b="1" dirty="0" smtClean="0">
                <a:solidFill>
                  <a:srgbClr val="0070C0"/>
                </a:solidFill>
                <a:latin typeface="Times New Roman" pitchFamily="18" charset="0"/>
                <a:cs typeface="Times New Roman" pitchFamily="18" charset="0"/>
              </a:rPr>
              <a:t> Хромосомные болезни</a:t>
            </a:r>
          </a:p>
          <a:p>
            <a:pPr marL="0" indent="0">
              <a:spcBef>
                <a:spcPts val="0"/>
              </a:spcBef>
              <a:buNone/>
            </a:pPr>
            <a:r>
              <a:rPr lang="ru-RU" sz="2400" b="1" dirty="0" smtClean="0">
                <a:solidFill>
                  <a:srgbClr val="0070C0"/>
                </a:solidFill>
                <a:latin typeface="Times New Roman" pitchFamily="18" charset="0"/>
                <a:cs typeface="Times New Roman" pitchFamily="18" charset="0"/>
              </a:rPr>
              <a:t>Синдром </a:t>
            </a:r>
            <a:r>
              <a:rPr lang="ru-RU" sz="2400" b="1" dirty="0">
                <a:solidFill>
                  <a:srgbClr val="0070C0"/>
                </a:solidFill>
                <a:latin typeface="Times New Roman" pitchFamily="18" charset="0"/>
                <a:cs typeface="Times New Roman" pitchFamily="18" charset="0"/>
              </a:rPr>
              <a:t>Вольфа-Хиршхорна</a:t>
            </a:r>
            <a:r>
              <a:rPr lang="ru-RU" sz="2400" b="1" dirty="0">
                <a:latin typeface="Times New Roman" pitchFamily="18" charset="0"/>
                <a:cs typeface="Times New Roman" pitchFamily="18" charset="0"/>
              </a:rPr>
              <a:t> — это редкая генетическая аномалия, при которой происходит делеция части короткого плеча 4-й </a:t>
            </a:r>
            <a:r>
              <a:rPr lang="ru-RU" sz="2400" b="1" dirty="0" smtClean="0">
                <a:latin typeface="Times New Roman" pitchFamily="18" charset="0"/>
                <a:cs typeface="Times New Roman" pitchFamily="18" charset="0"/>
              </a:rPr>
              <a:t>хромосомы. Заболевание </a:t>
            </a:r>
            <a:r>
              <a:rPr lang="ru-RU" sz="2400" b="1" dirty="0">
                <a:latin typeface="Times New Roman" pitchFamily="18" charset="0"/>
                <a:cs typeface="Times New Roman" pitchFamily="18" charset="0"/>
              </a:rPr>
              <a:t>проявляется множественными дефектами формирования лицевого скелета, врожденными </a:t>
            </a:r>
            <a:r>
              <a:rPr lang="ru-RU" sz="2400" b="1" dirty="0" smtClean="0">
                <a:latin typeface="Times New Roman" pitchFamily="18" charset="0"/>
                <a:cs typeface="Times New Roman" pitchFamily="18" charset="0"/>
              </a:rPr>
              <a:t>сердечнососудистыми </a:t>
            </a:r>
            <a:r>
              <a:rPr lang="ru-RU" sz="2400" b="1" dirty="0">
                <a:latin typeface="Times New Roman" pitchFamily="18" charset="0"/>
                <a:cs typeface="Times New Roman" pitchFamily="18" charset="0"/>
              </a:rPr>
              <a:t>аномалиями, задержкой психомоторного развития</a:t>
            </a:r>
            <a:r>
              <a:rPr lang="ru-RU" sz="2000" dirty="0">
                <a:latin typeface="Times New Roman" pitchFamily="18" charset="0"/>
                <a:cs typeface="Times New Roman" pitchFamily="18" charset="0"/>
              </a:rPr>
              <a:t>. </a:t>
            </a:r>
          </a:p>
        </p:txBody>
      </p:sp>
      <p:pic>
        <p:nvPicPr>
          <p:cNvPr id="5" name="Содержимое 4" descr="Синдром Вольфа-Хиршхорна"/>
          <p:cNvPicPr>
            <a:picLocks noGrp="1"/>
          </p:cNvPicPr>
          <p:nvPr>
            <p:ph sz="half" idx="4294967295"/>
          </p:nvPr>
        </p:nvPicPr>
        <p:blipFill>
          <a:blip r:embed="rId2" cstate="print"/>
          <a:srcRect/>
          <a:stretch>
            <a:fillRect/>
          </a:stretch>
        </p:blipFill>
        <p:spPr bwMode="auto">
          <a:xfrm>
            <a:off x="971600" y="1484784"/>
            <a:ext cx="2952750" cy="374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95536" y="404664"/>
            <a:ext cx="8280920" cy="5721499"/>
          </a:xfrm>
        </p:spPr>
        <p:txBody>
          <a:bodyPr>
            <a:normAutofit fontScale="92500" lnSpcReduction="20000"/>
          </a:bodyPr>
          <a:lstStyle/>
          <a:p>
            <a:pPr marL="0" indent="0" algn="ctr">
              <a:lnSpc>
                <a:spcPct val="110000"/>
              </a:lnSpc>
              <a:spcBef>
                <a:spcPts val="0"/>
              </a:spcBef>
              <a:buNone/>
            </a:pPr>
            <a:r>
              <a:rPr lang="ru-RU" sz="2800" b="1" dirty="0" smtClean="0">
                <a:solidFill>
                  <a:srgbClr val="0070C0"/>
                </a:solidFill>
                <a:latin typeface="Times New Roman" pitchFamily="18" charset="0"/>
                <a:cs typeface="Times New Roman" pitchFamily="18" charset="0"/>
              </a:rPr>
              <a:t>Мутации по уровню возникновения</a:t>
            </a:r>
          </a:p>
          <a:p>
            <a:pPr marL="0" indent="0" algn="ctr">
              <a:lnSpc>
                <a:spcPct val="110000"/>
              </a:lnSpc>
              <a:spcBef>
                <a:spcPts val="0"/>
              </a:spcBef>
              <a:buNone/>
            </a:pPr>
            <a:endParaRPr lang="ru-RU" sz="2800" b="1" dirty="0" smtClean="0">
              <a:solidFill>
                <a:srgbClr val="0070C0"/>
              </a:solidFill>
              <a:latin typeface="Times New Roman" pitchFamily="18" charset="0"/>
              <a:cs typeface="Times New Roman" pitchFamily="18" charset="0"/>
            </a:endParaRPr>
          </a:p>
          <a:p>
            <a:pPr marL="0" indent="0">
              <a:lnSpc>
                <a:spcPct val="110000"/>
              </a:lnSpc>
              <a:spcBef>
                <a:spcPts val="0"/>
              </a:spcBef>
              <a:buNone/>
            </a:pPr>
            <a:r>
              <a:rPr lang="ru-RU" sz="2800" b="1" dirty="0" smtClean="0">
                <a:solidFill>
                  <a:srgbClr val="0070C0"/>
                </a:solidFill>
                <a:latin typeface="Times New Roman" pitchFamily="18" charset="0"/>
                <a:cs typeface="Times New Roman" pitchFamily="18" charset="0"/>
              </a:rPr>
              <a:t>3. Геномные</a:t>
            </a:r>
            <a:r>
              <a:rPr lang="ru-RU" sz="2800" b="1" dirty="0" smtClean="0">
                <a:latin typeface="Times New Roman" pitchFamily="18" charset="0"/>
                <a:cs typeface="Times New Roman" pitchFamily="18" charset="0"/>
              </a:rPr>
              <a:t> </a:t>
            </a:r>
            <a:r>
              <a:rPr lang="ru-RU" sz="2800" b="1" dirty="0" smtClean="0">
                <a:solidFill>
                  <a:srgbClr val="0070C0"/>
                </a:solidFill>
                <a:latin typeface="Times New Roman" pitchFamily="18" charset="0"/>
                <a:cs typeface="Times New Roman" pitchFamily="18" charset="0"/>
              </a:rPr>
              <a:t>мутации –</a:t>
            </a:r>
            <a:r>
              <a:rPr lang="ru-RU" sz="2800" b="1" dirty="0" smtClean="0">
                <a:latin typeface="Times New Roman" pitchFamily="18" charset="0"/>
                <a:cs typeface="Times New Roman" pitchFamily="18" charset="0"/>
              </a:rPr>
              <a:t> это мутации обусловленные изменением числа хромосом в кариотипе.</a:t>
            </a:r>
          </a:p>
          <a:p>
            <a:pPr marL="0" indent="0">
              <a:lnSpc>
                <a:spcPct val="110000"/>
              </a:lnSpc>
              <a:spcBef>
                <a:spcPts val="0"/>
              </a:spcBef>
              <a:buNone/>
            </a:pPr>
            <a:endParaRPr lang="ru-RU" sz="2800" b="1" dirty="0" smtClean="0">
              <a:latin typeface="Times New Roman" pitchFamily="18" charset="0"/>
              <a:cs typeface="Times New Roman" pitchFamily="18" charset="0"/>
            </a:endParaRPr>
          </a:p>
          <a:p>
            <a:pPr marL="0" indent="0">
              <a:lnSpc>
                <a:spcPct val="110000"/>
              </a:lnSpc>
              <a:spcBef>
                <a:spcPts val="0"/>
              </a:spcBef>
            </a:pPr>
            <a:r>
              <a:rPr lang="ru-RU" sz="2800" b="1" dirty="0" smtClean="0">
                <a:latin typeface="Times New Roman" pitchFamily="18" charset="0"/>
                <a:cs typeface="Times New Roman" pitchFamily="18" charset="0"/>
              </a:rPr>
              <a:t>  Чаще всего такие мутации возникают вследствие нерасхождения какой либо пары гомологичных хромосом в мейозе, тогда одна из образовавшихся гамет содержит на одну хромосому меньше, а другая на одну хромосому больше, чем в нормальном гаплоидном наборе</a:t>
            </a:r>
          </a:p>
          <a:p>
            <a:pPr marL="0" indent="0">
              <a:lnSpc>
                <a:spcPct val="110000"/>
              </a:lnSpc>
              <a:spcBef>
                <a:spcPts val="0"/>
              </a:spcBef>
              <a:buNone/>
            </a:pPr>
            <a:endParaRPr lang="ru-RU" sz="2800" b="1" dirty="0" smtClean="0">
              <a:latin typeface="Times New Roman" pitchFamily="18" charset="0"/>
              <a:cs typeface="Times New Roman" pitchFamily="18" charset="0"/>
            </a:endParaRPr>
          </a:p>
          <a:p>
            <a:pPr marL="0" indent="0">
              <a:lnSpc>
                <a:spcPct val="110000"/>
              </a:lnSpc>
              <a:spcBef>
                <a:spcPts val="0"/>
              </a:spcBef>
            </a:pPr>
            <a:r>
              <a:rPr lang="ru-RU" sz="2800" b="1" dirty="0" smtClean="0">
                <a:latin typeface="Times New Roman" pitchFamily="18" charset="0"/>
                <a:cs typeface="Times New Roman" pitchFamily="18" charset="0"/>
              </a:rPr>
              <a:t>Как наличие лишней хромосомы, так и отсутствие нужной приводят к неблагоприятным изменениям в фенотипе.</a:t>
            </a:r>
          </a:p>
          <a:p>
            <a:pPr>
              <a:buNone/>
            </a:pP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30213" y="260350"/>
            <a:ext cx="8713787" cy="5865813"/>
          </a:xfrm>
        </p:spPr>
        <p:txBody>
          <a:bodyPr>
            <a:normAutofit/>
          </a:bodyPr>
          <a:lstStyle/>
          <a:p>
            <a:pPr algn="ctr">
              <a:buNone/>
            </a:pPr>
            <a:r>
              <a:rPr lang="ru-RU" sz="2000" b="1" dirty="0" smtClean="0">
                <a:solidFill>
                  <a:srgbClr val="0070C0"/>
                </a:solidFill>
                <a:latin typeface="Times New Roman" pitchFamily="18" charset="0"/>
                <a:cs typeface="Times New Roman" pitchFamily="18" charset="0"/>
              </a:rPr>
              <a:t>Виды геномных мутаций</a:t>
            </a:r>
          </a:p>
          <a:p>
            <a:pPr>
              <a:buNone/>
            </a:pPr>
            <a:r>
              <a:rPr lang="ru-RU" sz="2000" b="1" dirty="0" smtClean="0">
                <a:solidFill>
                  <a:srgbClr val="0070C0"/>
                </a:solidFill>
                <a:latin typeface="Times New Roman" pitchFamily="18" charset="0"/>
                <a:cs typeface="Times New Roman" pitchFamily="18" charset="0"/>
              </a:rPr>
              <a:t>1. Полиплоидия – </a:t>
            </a:r>
            <a:r>
              <a:rPr lang="ru-RU" sz="2000" b="1" dirty="0" smtClean="0">
                <a:latin typeface="Times New Roman" pitchFamily="18" charset="0"/>
                <a:cs typeface="Times New Roman" pitchFamily="18" charset="0"/>
              </a:rPr>
              <a:t>увеличение числа хромосом кратное геному. </a:t>
            </a:r>
          </a:p>
          <a:p>
            <a:r>
              <a:rPr lang="ru-RU" sz="2000" b="1" dirty="0" smtClean="0">
                <a:latin typeface="Times New Roman" pitchFamily="18" charset="0"/>
                <a:cs typeface="Times New Roman" pitchFamily="18" charset="0"/>
              </a:rPr>
              <a:t>У многоклеточных животных встречается крайне редко: у дождевых червей, некоторых насекомых, некоторых рыб и земноводных.</a:t>
            </a:r>
          </a:p>
          <a:p>
            <a:r>
              <a:rPr lang="ru-RU" sz="2000" b="1" dirty="0" smtClean="0">
                <a:latin typeface="Times New Roman" pitchFamily="18" charset="0"/>
                <a:cs typeface="Times New Roman" pitchFamily="18" charset="0"/>
              </a:rPr>
              <a:t>У растений приводит к мощному развитию вегетативных органов, плодов, семян и вкусовых качеств.</a:t>
            </a:r>
          </a:p>
          <a:p>
            <a:r>
              <a:rPr lang="ru-RU" sz="2000" b="1" dirty="0" smtClean="0">
                <a:latin typeface="Times New Roman" pitchFamily="18" charset="0"/>
                <a:cs typeface="Times New Roman" pitchFamily="18" charset="0"/>
              </a:rPr>
              <a:t>Иногда встречается в естественных условиях (картофель, табак, томаты).</a:t>
            </a:r>
          </a:p>
          <a:p>
            <a:r>
              <a:rPr lang="ru-RU" sz="2000" b="1" dirty="0" smtClean="0">
                <a:latin typeface="Times New Roman" pitchFamily="18" charset="0"/>
                <a:cs typeface="Times New Roman" pitchFamily="18" charset="0"/>
              </a:rPr>
              <a:t>Классическим способом получения полиплоидов является обработка проростков </a:t>
            </a:r>
            <a:r>
              <a:rPr lang="ru-RU" sz="2000" b="1" dirty="0" smtClean="0">
                <a:solidFill>
                  <a:srgbClr val="0070C0"/>
                </a:solidFill>
                <a:latin typeface="Times New Roman" pitchFamily="18" charset="0"/>
                <a:cs typeface="Times New Roman" pitchFamily="18" charset="0"/>
              </a:rPr>
              <a:t>колхицином. </a:t>
            </a:r>
            <a:r>
              <a:rPr lang="ru-RU" sz="2000" b="1" dirty="0" smtClean="0">
                <a:latin typeface="Times New Roman" pitchFamily="18" charset="0"/>
                <a:cs typeface="Times New Roman" pitchFamily="18" charset="0"/>
              </a:rPr>
              <a:t>Колхицин разрушает веретено деления и число хромосом в клетке удваивается.</a:t>
            </a:r>
            <a:endParaRPr lang="en-US" sz="2000" b="1" dirty="0" smtClean="0">
              <a:latin typeface="Times New Roman" pitchFamily="18" charset="0"/>
              <a:cs typeface="Times New Roman" pitchFamily="18" charset="0"/>
            </a:endParaRPr>
          </a:p>
          <a:p>
            <a:pPr algn="ctr">
              <a:buNone/>
            </a:pPr>
            <a:r>
              <a:rPr lang="ru-RU" sz="2000" b="1" dirty="0" smtClean="0">
                <a:solidFill>
                  <a:srgbClr val="0070C0"/>
                </a:solidFill>
                <a:latin typeface="Times New Roman" pitchFamily="18" charset="0"/>
                <a:cs typeface="Times New Roman" pitchFamily="18" charset="0"/>
              </a:rPr>
              <a:t>Типы полиплоидии</a:t>
            </a:r>
            <a:endParaRPr lang="ru-RU" sz="2000" b="1" dirty="0">
              <a:latin typeface="Times New Roman" pitchFamily="18" charset="0"/>
              <a:cs typeface="Times New Roman" pitchFamily="18" charset="0"/>
            </a:endParaRPr>
          </a:p>
        </p:txBody>
      </p:sp>
      <p:sp>
        <p:nvSpPr>
          <p:cNvPr id="4" name="Прямоугольник 3"/>
          <p:cNvSpPr/>
          <p:nvPr/>
        </p:nvSpPr>
        <p:spPr>
          <a:xfrm>
            <a:off x="395536" y="4581128"/>
            <a:ext cx="3744416" cy="20882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Аутополиплоидия (внутривидовая)</a:t>
            </a:r>
          </a:p>
          <a:p>
            <a:pPr algn="ctr"/>
            <a:r>
              <a:rPr lang="ru-RU" sz="2000" b="1" dirty="0" smtClean="0">
                <a:latin typeface="Times New Roman" pitchFamily="18" charset="0"/>
                <a:cs typeface="Times New Roman" pitchFamily="18" charset="0"/>
              </a:rPr>
              <a:t>Кратное увеличение набора хромосом (генома)</a:t>
            </a:r>
          </a:p>
          <a:p>
            <a:pPr algn="ctr"/>
            <a:r>
              <a:rPr lang="ru-RU" sz="2000" b="1"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n – 4n - 8n – 16n -32n</a:t>
            </a:r>
            <a:endParaRPr lang="ru-RU" sz="2000" b="1" dirty="0">
              <a:latin typeface="Times New Roman" pitchFamily="18" charset="0"/>
              <a:cs typeface="Times New Roman" pitchFamily="18" charset="0"/>
            </a:endParaRPr>
          </a:p>
        </p:txBody>
      </p:sp>
      <p:sp>
        <p:nvSpPr>
          <p:cNvPr id="5" name="Прямоугольник 4"/>
          <p:cNvSpPr/>
          <p:nvPr/>
        </p:nvSpPr>
        <p:spPr>
          <a:xfrm>
            <a:off x="4499992" y="4509120"/>
            <a:ext cx="4176464" cy="21602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Аллополиплоидия </a:t>
            </a:r>
          </a:p>
          <a:p>
            <a:pPr algn="ctr"/>
            <a:r>
              <a:rPr lang="ru-RU" sz="2000" b="1" dirty="0" smtClean="0">
                <a:latin typeface="Times New Roman" pitchFamily="18" charset="0"/>
                <a:cs typeface="Times New Roman" pitchFamily="18" charset="0"/>
              </a:rPr>
              <a:t>(межвидовая)</a:t>
            </a:r>
          </a:p>
          <a:p>
            <a:pPr algn="ctr"/>
            <a:r>
              <a:rPr lang="ru-RU" sz="2000" b="1" dirty="0" smtClean="0">
                <a:latin typeface="Times New Roman" pitchFamily="18" charset="0"/>
                <a:cs typeface="Times New Roman" pitchFamily="18" charset="0"/>
              </a:rPr>
              <a:t>Суммирование геномов разных видов, а затем их кратное увеличение</a:t>
            </a:r>
          </a:p>
          <a:p>
            <a:pPr algn="ctr"/>
            <a:r>
              <a:rPr lang="en-US" sz="2000" b="1" dirty="0" smtClean="0">
                <a:latin typeface="Times New Roman" pitchFamily="18" charset="0"/>
                <a:cs typeface="Times New Roman" pitchFamily="18" charset="0"/>
              </a:rPr>
              <a:t>1n (14) + 1n (7)  = 2n (21) = </a:t>
            </a:r>
          </a:p>
          <a:p>
            <a:pPr algn="ctr"/>
            <a:r>
              <a:rPr lang="en-US" sz="2000" b="1" dirty="0" smtClean="0">
                <a:latin typeface="Times New Roman" pitchFamily="18" charset="0"/>
                <a:cs typeface="Times New Roman" pitchFamily="18" charset="0"/>
              </a:rPr>
              <a:t>= 1n (21) + 1n (21) = 2n (42)</a:t>
            </a:r>
            <a:endParaRPr lang="ru-RU" sz="2000" b="1" dirty="0">
              <a:latin typeface="Times New Roman" pitchFamily="18" charset="0"/>
              <a:cs typeface="Times New Roman" pitchFamily="18" charset="0"/>
            </a:endParaRPr>
          </a:p>
        </p:txBody>
      </p:sp>
      <p:cxnSp>
        <p:nvCxnSpPr>
          <p:cNvPr id="7" name="Прямая со стрелкой 6"/>
          <p:cNvCxnSpPr/>
          <p:nvPr/>
        </p:nvCxnSpPr>
        <p:spPr>
          <a:xfrm flipH="1">
            <a:off x="2627784" y="4293096"/>
            <a:ext cx="216024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4788024" y="4293096"/>
            <a:ext cx="194421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755576" y="1052736"/>
            <a:ext cx="7920880" cy="5073427"/>
          </a:xfrm>
        </p:spPr>
        <p:txBody>
          <a:bodyPr>
            <a:normAutofit/>
          </a:bodyPr>
          <a:lstStyle/>
          <a:p>
            <a:pPr algn="ctr">
              <a:buNone/>
            </a:pPr>
            <a:endParaRPr lang="ru-RU" sz="2800" b="1" dirty="0" smtClean="0">
              <a:solidFill>
                <a:srgbClr val="FF0000"/>
              </a:solidFill>
              <a:latin typeface="Times New Roman" pitchFamily="18" charset="0"/>
              <a:cs typeface="Times New Roman" pitchFamily="18" charset="0"/>
            </a:endParaRPr>
          </a:p>
          <a:p>
            <a:pPr algn="ctr">
              <a:buNone/>
            </a:pPr>
            <a:endParaRPr lang="ru-RU" sz="2800" b="1" dirty="0">
              <a:solidFill>
                <a:srgbClr val="FF0000"/>
              </a:solidFill>
              <a:latin typeface="Times New Roman" pitchFamily="18" charset="0"/>
              <a:cs typeface="Times New Roman" pitchFamily="18" charset="0"/>
            </a:endParaRPr>
          </a:p>
          <a:p>
            <a:pPr algn="ctr">
              <a:buNone/>
            </a:pPr>
            <a:r>
              <a:rPr lang="ru-RU" sz="2800" b="1" dirty="0" smtClean="0">
                <a:solidFill>
                  <a:srgbClr val="0070C0"/>
                </a:solidFill>
                <a:latin typeface="Times New Roman" pitchFamily="18" charset="0"/>
                <a:cs typeface="Times New Roman" pitchFamily="18" charset="0"/>
              </a:rPr>
              <a:t>Наследственная = генотипическая изменчивость </a:t>
            </a:r>
          </a:p>
          <a:p>
            <a:pPr algn="ctr">
              <a:buNone/>
            </a:pPr>
            <a:r>
              <a:rPr lang="ru-RU" sz="2800" b="1" dirty="0" smtClean="0">
                <a:latin typeface="Times New Roman" pitchFamily="18" charset="0"/>
                <a:cs typeface="Times New Roman" pitchFamily="18" charset="0"/>
              </a:rPr>
              <a:t>– это способность организмов приобретать новые признаки и передавать их по наследству.</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4294967295"/>
          </p:nvPr>
        </p:nvSpPr>
        <p:spPr>
          <a:xfrm>
            <a:off x="3779912" y="260350"/>
            <a:ext cx="5040560" cy="5865813"/>
          </a:xfrm>
        </p:spPr>
        <p:txBody>
          <a:bodyPr>
            <a:normAutofit fontScale="70000" lnSpcReduction="20000"/>
          </a:bodyPr>
          <a:lstStyle/>
          <a:p>
            <a:pPr marL="0" indent="0" algn="ctr">
              <a:spcBef>
                <a:spcPts val="0"/>
              </a:spcBef>
              <a:buNone/>
            </a:pPr>
            <a:r>
              <a:rPr lang="ru-RU" b="1" dirty="0" smtClean="0">
                <a:solidFill>
                  <a:srgbClr val="0070C0"/>
                </a:solidFill>
              </a:rPr>
              <a:t>«</a:t>
            </a:r>
            <a:r>
              <a:rPr lang="ru-RU" b="1" dirty="0" smtClean="0">
                <a:solidFill>
                  <a:srgbClr val="0070C0"/>
                </a:solidFill>
                <a:latin typeface="Times New Roman" pitchFamily="18" charset="0"/>
                <a:cs typeface="Times New Roman" pitchFamily="18" charset="0"/>
              </a:rPr>
              <a:t>Человечество питается полиплоидами»</a:t>
            </a:r>
          </a:p>
          <a:p>
            <a:pPr marL="0" indent="0">
              <a:spcBef>
                <a:spcPts val="0"/>
              </a:spcBef>
              <a:buNone/>
            </a:pPr>
            <a:r>
              <a:rPr lang="ru-RU" b="1" dirty="0" smtClean="0">
                <a:solidFill>
                  <a:srgbClr val="0070C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 эти слова принадлежат крупному советскому генетику академику </a:t>
            </a:r>
          </a:p>
          <a:p>
            <a:pPr marL="0" indent="0">
              <a:spcBef>
                <a:spcPts val="0"/>
              </a:spcBef>
              <a:buNone/>
            </a:pPr>
            <a:r>
              <a:rPr lang="ru-RU" b="1" dirty="0" smtClean="0">
                <a:latin typeface="Times New Roman" pitchFamily="18" charset="0"/>
                <a:cs typeface="Times New Roman" pitchFamily="18" charset="0"/>
              </a:rPr>
              <a:t>П. М. Жуковскому.</a:t>
            </a:r>
          </a:p>
          <a:p>
            <a:pPr marL="0" indent="0">
              <a:spcBef>
                <a:spcPts val="0"/>
              </a:spcBef>
              <a:buNone/>
            </a:pPr>
            <a:endParaRPr lang="ru-RU" b="1" dirty="0" smtClean="0">
              <a:latin typeface="Times New Roman" pitchFamily="18" charset="0"/>
              <a:cs typeface="Times New Roman" pitchFamily="18" charset="0"/>
            </a:endParaRPr>
          </a:p>
          <a:p>
            <a:pPr marL="0" indent="0">
              <a:spcBef>
                <a:spcPts val="0"/>
              </a:spcBef>
              <a:buNone/>
            </a:pPr>
            <a:r>
              <a:rPr lang="ru-RU" b="1" dirty="0" smtClean="0">
                <a:latin typeface="Times New Roman" pitchFamily="18" charset="0"/>
                <a:cs typeface="Times New Roman" pitchFamily="18" charset="0"/>
              </a:rPr>
              <a:t>Явление полиплоидии очень распространено в природе. </a:t>
            </a:r>
          </a:p>
          <a:p>
            <a:pPr marL="0" indent="0">
              <a:spcBef>
                <a:spcPts val="0"/>
              </a:spcBef>
              <a:buNone/>
            </a:pPr>
            <a:endParaRPr lang="ru-RU" b="1" dirty="0" smtClean="0">
              <a:latin typeface="Times New Roman" pitchFamily="18" charset="0"/>
              <a:cs typeface="Times New Roman" pitchFamily="18" charset="0"/>
            </a:endParaRPr>
          </a:p>
          <a:p>
            <a:pPr marL="0" indent="0">
              <a:spcBef>
                <a:spcPts val="0"/>
              </a:spcBef>
              <a:buNone/>
            </a:pPr>
            <a:r>
              <a:rPr lang="ru-RU" b="1" dirty="0" smtClean="0">
                <a:latin typeface="Times New Roman" pitchFamily="18" charset="0"/>
                <a:cs typeface="Times New Roman" pitchFamily="18" charset="0"/>
              </a:rPr>
              <a:t>Много полиплоидов и среди культурных растений. </a:t>
            </a:r>
          </a:p>
          <a:p>
            <a:pPr marL="0" indent="0">
              <a:spcBef>
                <a:spcPts val="0"/>
              </a:spcBef>
              <a:buNone/>
            </a:pPr>
            <a:endParaRPr lang="ru-RU" b="1" dirty="0" smtClean="0">
              <a:latin typeface="Times New Roman" pitchFamily="18" charset="0"/>
              <a:cs typeface="Times New Roman" pitchFamily="18" charset="0"/>
            </a:endParaRPr>
          </a:p>
          <a:p>
            <a:pPr marL="0" indent="0">
              <a:spcBef>
                <a:spcPts val="0"/>
              </a:spcBef>
              <a:buNone/>
            </a:pPr>
            <a:r>
              <a:rPr lang="ru-RU" b="1" dirty="0" smtClean="0">
                <a:latin typeface="Times New Roman" pitchFamily="18" charset="0"/>
                <a:cs typeface="Times New Roman" pitchFamily="18" charset="0"/>
              </a:rPr>
              <a:t>Пшеница, картофель, овёс, сахарный тростник, хлопчатник, табак, земляника, слива, вишня, яблоня, груша, лимон, апельсин и многие другие растения - естественные полиплоиды, отобранные человеком за их хозяйственно полезные качества.</a:t>
            </a:r>
          </a:p>
          <a:p>
            <a:pPr marL="0" indent="0">
              <a:spcBef>
                <a:spcPts val="0"/>
              </a:spcBef>
            </a:pPr>
            <a:endParaRPr lang="ru-RU" b="1" dirty="0">
              <a:latin typeface="Times New Roman" pitchFamily="18" charset="0"/>
              <a:cs typeface="Times New Roman" pitchFamily="18" charset="0"/>
            </a:endParaRPr>
          </a:p>
        </p:txBody>
      </p:sp>
      <p:pic>
        <p:nvPicPr>
          <p:cNvPr id="5" name="Содержимое 4" descr="Пётр Жуковский.jpg"/>
          <p:cNvPicPr>
            <a:picLocks noGrp="1"/>
          </p:cNvPicPr>
          <p:nvPr>
            <p:ph sz="half" idx="4294967295"/>
          </p:nvPr>
        </p:nvPicPr>
        <p:blipFill>
          <a:blip r:embed="rId2" cstate="print"/>
          <a:srcRect/>
          <a:stretch>
            <a:fillRect/>
          </a:stretch>
        </p:blipFill>
        <p:spPr bwMode="auto">
          <a:xfrm>
            <a:off x="395536" y="404664"/>
            <a:ext cx="2921000" cy="4114800"/>
          </a:xfrm>
          <a:prstGeom prst="rect">
            <a:avLst/>
          </a:prstGeom>
          <a:noFill/>
          <a:ln w="9525">
            <a:noFill/>
            <a:miter lim="800000"/>
            <a:headEnd/>
            <a:tailEnd/>
          </a:ln>
        </p:spPr>
      </p:pic>
      <p:sp>
        <p:nvSpPr>
          <p:cNvPr id="36865" name="Rectangle 1"/>
          <p:cNvSpPr>
            <a:spLocks noChangeArrowheads="1"/>
          </p:cNvSpPr>
          <p:nvPr/>
        </p:nvSpPr>
        <p:spPr bwMode="auto">
          <a:xfrm>
            <a:off x="395536" y="4910632"/>
            <a:ext cx="30963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Жуковский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Пётр Михайлович (1888-1975)</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95536" y="4797152"/>
            <a:ext cx="8568952" cy="2060848"/>
          </a:xfrm>
        </p:spPr>
        <p:txBody>
          <a:bodyPr>
            <a:normAutofit fontScale="70000" lnSpcReduction="20000"/>
          </a:bodyPr>
          <a:lstStyle/>
          <a:p>
            <a:pPr marL="0" indent="0">
              <a:lnSpc>
                <a:spcPct val="120000"/>
              </a:lnSpc>
              <a:spcBef>
                <a:spcPts val="0"/>
              </a:spcBef>
              <a:buNone/>
            </a:pPr>
            <a:r>
              <a:rPr lang="ru-RU" b="1" dirty="0" smtClean="0">
                <a:latin typeface="Times New Roman" pitchFamily="18" charset="0"/>
                <a:cs typeface="Times New Roman" pitchFamily="18" charset="0"/>
              </a:rPr>
              <a:t>У разных культур плоидность показывает разные хозяйственно ценные качества, например у земляники садовой, популярны октоплоиды (8п) имеют наиболее крупные плоды и высокую урожайность, при этом достаточно устойчивы к заболеваниям, а у яблони наиболее стабильно плодоносят без ухудшения вкуса триплоиды (3п), а при увеличении плоидности дальше меняется вкус и структура мякоти.</a:t>
            </a:r>
            <a:endParaRPr lang="ru-RU" dirty="0" smtClean="0">
              <a:latin typeface="Times New Roman" pitchFamily="18" charset="0"/>
              <a:cs typeface="Times New Roman" pitchFamily="18" charset="0"/>
            </a:endParaRPr>
          </a:p>
          <a:p>
            <a:endParaRPr lang="ru-RU" dirty="0"/>
          </a:p>
        </p:txBody>
      </p:sp>
      <p:pic>
        <p:nvPicPr>
          <p:cNvPr id="41986" name="Picture 2"/>
          <p:cNvPicPr>
            <a:picLocks noGrp="1" noChangeAspect="1" noChangeArrowheads="1"/>
          </p:cNvPicPr>
          <p:nvPr>
            <p:ph sz="half" idx="1"/>
          </p:nvPr>
        </p:nvPicPr>
        <p:blipFill>
          <a:blip r:embed="rId2" cstate="print"/>
          <a:srcRect/>
          <a:stretch>
            <a:fillRect/>
          </a:stretch>
        </p:blipFill>
        <p:spPr bwMode="auto">
          <a:xfrm>
            <a:off x="467544" y="908720"/>
            <a:ext cx="7992888" cy="3012944"/>
          </a:xfrm>
          <a:prstGeom prst="rect">
            <a:avLst/>
          </a:prstGeom>
          <a:noFill/>
          <a:ln w="9525">
            <a:noFill/>
            <a:miter lim="800000"/>
            <a:headEnd/>
            <a:tailEnd/>
          </a:ln>
          <a:effectLst/>
        </p:spPr>
      </p:pic>
      <p:sp>
        <p:nvSpPr>
          <p:cNvPr id="41987" name="Rectangle 3"/>
          <p:cNvSpPr>
            <a:spLocks noChangeArrowheads="1"/>
          </p:cNvSpPr>
          <p:nvPr/>
        </p:nvSpPr>
        <p:spPr bwMode="auto">
          <a:xfrm>
            <a:off x="395536" y="3789040"/>
            <a:ext cx="216024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b="1" dirty="0" smtClean="0">
                <a:solidFill>
                  <a:srgbClr val="0070C0"/>
                </a:solidFill>
                <a:latin typeface="Times New Roman" pitchFamily="18" charset="0"/>
                <a:ea typeface="Calibri" pitchFamily="34" charset="0"/>
                <a:cs typeface="Times New Roman" pitchFamily="18" charset="0"/>
              </a:rPr>
              <a:t>з</a:t>
            </a:r>
            <a:r>
              <a:rPr kumimoji="0" lang="ru-RU" sz="18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емляника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лесная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(14 хромосом)</a:t>
            </a:r>
            <a:endParaRPr kumimoji="0" lang="ru-RU" sz="1800" b="0" i="0" u="none" strike="noStrike" cap="none" normalizeH="0" baseline="0" dirty="0" smtClean="0">
              <a:ln>
                <a:noFill/>
              </a:ln>
              <a:solidFill>
                <a:srgbClr val="0070C0"/>
              </a:solidFill>
              <a:effectLst/>
              <a:latin typeface="Arial" pitchFamily="34" charset="0"/>
              <a:cs typeface="Arial" pitchFamily="34" charset="0"/>
            </a:endParaRPr>
          </a:p>
        </p:txBody>
      </p:sp>
      <p:sp>
        <p:nvSpPr>
          <p:cNvPr id="41988" name="Rectangle 4"/>
          <p:cNvSpPr>
            <a:spLocks noChangeArrowheads="1"/>
          </p:cNvSpPr>
          <p:nvPr/>
        </p:nvSpPr>
        <p:spPr bwMode="auto">
          <a:xfrm>
            <a:off x="2411760" y="3717032"/>
            <a:ext cx="172819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земляника восточная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(28 хромосом)</a:t>
            </a:r>
            <a:endParaRPr kumimoji="0" lang="ru-RU" sz="1800" b="0" i="0" u="none" strike="noStrike" cap="none" normalizeH="0" baseline="0" dirty="0" smtClean="0">
              <a:ln>
                <a:noFill/>
              </a:ln>
              <a:solidFill>
                <a:srgbClr val="0070C0"/>
              </a:solidFill>
              <a:effectLst/>
              <a:latin typeface="Arial" pitchFamily="34" charset="0"/>
              <a:cs typeface="Arial" pitchFamily="34" charset="0"/>
            </a:endParaRPr>
          </a:p>
        </p:txBody>
      </p:sp>
      <p:sp>
        <p:nvSpPr>
          <p:cNvPr id="9" name="Прямоугольник 8"/>
          <p:cNvSpPr/>
          <p:nvPr/>
        </p:nvSpPr>
        <p:spPr>
          <a:xfrm>
            <a:off x="4211960" y="3861048"/>
            <a:ext cx="1859163" cy="646331"/>
          </a:xfrm>
          <a:prstGeom prst="rect">
            <a:avLst/>
          </a:prstGeom>
        </p:spPr>
        <p:txBody>
          <a:bodyPr wrap="none">
            <a:spAutoFit/>
          </a:bodyPr>
          <a:lstStyle/>
          <a:p>
            <a:pPr lvl="0" algn="ctr" fontAlgn="base">
              <a:spcBef>
                <a:spcPct val="0"/>
              </a:spcBef>
              <a:spcAft>
                <a:spcPct val="0"/>
              </a:spcAft>
            </a:pPr>
            <a:r>
              <a:rPr lang="ru-RU" b="1" dirty="0" smtClean="0">
                <a:solidFill>
                  <a:srgbClr val="0070C0"/>
                </a:solidFill>
                <a:latin typeface="Times New Roman" pitchFamily="18" charset="0"/>
                <a:ea typeface="Calibri" pitchFamily="34" charset="0"/>
                <a:cs typeface="Times New Roman" pitchFamily="18" charset="0"/>
              </a:rPr>
              <a:t>клубника</a:t>
            </a:r>
          </a:p>
          <a:p>
            <a:pPr lvl="0" fontAlgn="base">
              <a:spcBef>
                <a:spcPct val="0"/>
              </a:spcBef>
              <a:spcAft>
                <a:spcPct val="0"/>
              </a:spcAft>
            </a:pPr>
            <a:r>
              <a:rPr lang="ru-RU" b="1" dirty="0" smtClean="0">
                <a:solidFill>
                  <a:srgbClr val="0070C0"/>
                </a:solidFill>
                <a:latin typeface="Times New Roman" pitchFamily="18" charset="0"/>
                <a:ea typeface="Calibri" pitchFamily="34" charset="0"/>
                <a:cs typeface="Times New Roman" pitchFamily="18" charset="0"/>
              </a:rPr>
              <a:t> (42 хромосомы)</a:t>
            </a:r>
            <a:endParaRPr lang="ru-RU" dirty="0" smtClean="0">
              <a:solidFill>
                <a:srgbClr val="0070C0"/>
              </a:solidFill>
              <a:latin typeface="Arial" pitchFamily="34" charset="0"/>
              <a:cs typeface="Arial" pitchFamily="34" charset="0"/>
            </a:endParaRPr>
          </a:p>
        </p:txBody>
      </p:sp>
      <p:sp>
        <p:nvSpPr>
          <p:cNvPr id="41990" name="Rectangle 6"/>
          <p:cNvSpPr>
            <a:spLocks noChangeArrowheads="1"/>
          </p:cNvSpPr>
          <p:nvPr/>
        </p:nvSpPr>
        <p:spPr bwMode="auto">
          <a:xfrm>
            <a:off x="6516216" y="3573016"/>
            <a:ext cx="237626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земляника крупноплодная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(56 хромосом)</a:t>
            </a:r>
            <a:endParaRPr kumimoji="0" lang="ru-RU" sz="1800" b="0" i="0" u="none" strike="noStrike" cap="none" normalizeH="0" baseline="0" dirty="0" smtClean="0">
              <a:ln>
                <a:noFill/>
              </a:ln>
              <a:solidFill>
                <a:srgbClr val="0070C0"/>
              </a:solidFill>
              <a:effectLst/>
              <a:latin typeface="Arial" pitchFamily="34" charset="0"/>
              <a:cs typeface="Arial" pitchFamily="34" charset="0"/>
            </a:endParaRPr>
          </a:p>
        </p:txBody>
      </p:sp>
      <p:sp>
        <p:nvSpPr>
          <p:cNvPr id="2" name="Заголовок 1"/>
          <p:cNvSpPr>
            <a:spLocks noGrp="1"/>
          </p:cNvSpPr>
          <p:nvPr>
            <p:ph type="title"/>
          </p:nvPr>
        </p:nvSpPr>
        <p:spPr>
          <a:xfrm>
            <a:off x="1691680" y="274638"/>
            <a:ext cx="6120680" cy="778098"/>
          </a:xfrm>
        </p:spPr>
        <p:txBody>
          <a:bodyPr>
            <a:normAutofit fontScale="90000"/>
          </a:bodyPr>
          <a:lstStyle/>
          <a:p>
            <a:r>
              <a:rPr lang="ru-RU" sz="2800" b="1" dirty="0" smtClean="0">
                <a:solidFill>
                  <a:srgbClr val="0070C0"/>
                </a:solidFill>
                <a:latin typeface="Times New Roman" pitchFamily="18" charset="0"/>
                <a:cs typeface="Times New Roman" pitchFamily="18" charset="0"/>
              </a:rPr>
              <a:t>Полиплоидный ряд земляники</a:t>
            </a:r>
            <a:br>
              <a:rPr lang="ru-RU" sz="2800" b="1" dirty="0" smtClean="0">
                <a:solidFill>
                  <a:srgbClr val="0070C0"/>
                </a:solidFill>
                <a:latin typeface="Times New Roman" pitchFamily="18" charset="0"/>
                <a:cs typeface="Times New Roman" pitchFamily="18" charset="0"/>
              </a:rPr>
            </a:br>
            <a:r>
              <a:rPr lang="ru-RU" sz="2800" b="1" dirty="0" smtClean="0">
                <a:solidFill>
                  <a:srgbClr val="0070C0"/>
                </a:solidFill>
                <a:latin typeface="Times New Roman" pitchFamily="18" charset="0"/>
                <a:cs typeface="Times New Roman" pitchFamily="18" charset="0"/>
              </a:rPr>
              <a:t>(аутополиплоиды)</a:t>
            </a:r>
            <a:endParaRPr lang="ru-RU" sz="28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4294967295"/>
          </p:nvPr>
        </p:nvSpPr>
        <p:spPr>
          <a:xfrm>
            <a:off x="0" y="1600200"/>
            <a:ext cx="4038600" cy="4525963"/>
          </a:xfrm>
        </p:spPr>
        <p:txBody>
          <a:bodyPr>
            <a:normAutofit/>
          </a:bodyPr>
          <a:lstStyle/>
          <a:p>
            <a:pPr marL="0" indent="0">
              <a:lnSpc>
                <a:spcPct val="120000"/>
              </a:lnSpc>
              <a:spcBef>
                <a:spcPts val="0"/>
              </a:spcBef>
              <a:buNone/>
            </a:pPr>
            <a:endParaRPr lang="ru-RU" sz="5100" b="1" dirty="0" smtClean="0">
              <a:solidFill>
                <a:schemeClr val="accent1"/>
              </a:solidFill>
              <a:latin typeface="Times New Roman" pitchFamily="18" charset="0"/>
              <a:cs typeface="Times New Roman" pitchFamily="18" charset="0"/>
            </a:endParaRPr>
          </a:p>
          <a:p>
            <a:pPr marL="0" indent="0">
              <a:lnSpc>
                <a:spcPct val="120000"/>
              </a:lnSpc>
              <a:spcBef>
                <a:spcPts val="0"/>
              </a:spcBef>
              <a:buNone/>
            </a:pPr>
            <a:endParaRPr lang="ru-RU" sz="5100" b="1" dirty="0" smtClean="0">
              <a:solidFill>
                <a:schemeClr val="accent1"/>
              </a:solidFill>
              <a:latin typeface="Times New Roman" pitchFamily="18" charset="0"/>
              <a:cs typeface="Times New Roman" pitchFamily="18" charset="0"/>
            </a:endParaRPr>
          </a:p>
          <a:p>
            <a:pPr marL="0" indent="0">
              <a:lnSpc>
                <a:spcPct val="120000"/>
              </a:lnSpc>
              <a:spcBef>
                <a:spcPts val="0"/>
              </a:spcBef>
              <a:buNone/>
            </a:pPr>
            <a:endParaRPr lang="ru-RU" sz="5100" b="1" dirty="0" smtClean="0">
              <a:solidFill>
                <a:schemeClr val="accent1"/>
              </a:solidFill>
              <a:latin typeface="Times New Roman" pitchFamily="18" charset="0"/>
              <a:cs typeface="Times New Roman" pitchFamily="18" charset="0"/>
            </a:endParaRPr>
          </a:p>
          <a:p>
            <a:pPr marL="0" indent="0">
              <a:lnSpc>
                <a:spcPct val="120000"/>
              </a:lnSpc>
              <a:spcBef>
                <a:spcPts val="0"/>
              </a:spcBef>
              <a:buNone/>
            </a:pPr>
            <a:endParaRPr lang="ru-RU" sz="5100" b="1" dirty="0" smtClean="0">
              <a:solidFill>
                <a:schemeClr val="accent1"/>
              </a:solidFill>
              <a:latin typeface="Times New Roman" pitchFamily="18" charset="0"/>
              <a:cs typeface="Times New Roman" pitchFamily="18" charset="0"/>
            </a:endParaRPr>
          </a:p>
          <a:p>
            <a:pPr marL="0" indent="0">
              <a:lnSpc>
                <a:spcPct val="120000"/>
              </a:lnSpc>
              <a:spcBef>
                <a:spcPts val="0"/>
              </a:spcBef>
              <a:buNone/>
            </a:pPr>
            <a:endParaRPr lang="ru-RU" sz="5100" b="1" dirty="0" smtClean="0">
              <a:solidFill>
                <a:schemeClr val="accent1"/>
              </a:solidFill>
              <a:latin typeface="Times New Roman" pitchFamily="18" charset="0"/>
              <a:cs typeface="Times New Roman" pitchFamily="18" charset="0"/>
            </a:endParaRPr>
          </a:p>
        </p:txBody>
      </p:sp>
      <p:sp>
        <p:nvSpPr>
          <p:cNvPr id="10" name="Содержимое 9"/>
          <p:cNvSpPr>
            <a:spLocks noGrp="1"/>
          </p:cNvSpPr>
          <p:nvPr>
            <p:ph sz="half" idx="4294967295"/>
          </p:nvPr>
        </p:nvSpPr>
        <p:spPr>
          <a:xfrm>
            <a:off x="3563888" y="332656"/>
            <a:ext cx="5580112" cy="4265315"/>
          </a:xfrm>
        </p:spPr>
        <p:txBody>
          <a:bodyPr>
            <a:normAutofit/>
          </a:bodyPr>
          <a:lstStyle/>
          <a:p>
            <a:pPr marL="0" indent="0">
              <a:lnSpc>
                <a:spcPct val="120000"/>
              </a:lnSpc>
              <a:spcBef>
                <a:spcPts val="0"/>
              </a:spcBef>
              <a:buNone/>
            </a:pPr>
            <a:r>
              <a:rPr lang="ru-RU" sz="1800" b="1" dirty="0" smtClean="0">
                <a:latin typeface="Times New Roman" pitchFamily="18" charset="0"/>
                <a:cs typeface="Times New Roman" pitchFamily="18" charset="0"/>
              </a:rPr>
              <a:t>Одно из выдающихся достижений современной селекции – разработка способов преодоления бесплодия межвидовых гибридов.</a:t>
            </a:r>
          </a:p>
          <a:p>
            <a:pPr marL="0" indent="0">
              <a:lnSpc>
                <a:spcPct val="120000"/>
              </a:lnSpc>
              <a:spcBef>
                <a:spcPts val="0"/>
              </a:spcBef>
              <a:buNone/>
            </a:pPr>
            <a:r>
              <a:rPr lang="ru-RU" sz="1800" b="1" dirty="0" smtClean="0">
                <a:latin typeface="Times New Roman" pitchFamily="18" charset="0"/>
                <a:cs typeface="Times New Roman" pitchFamily="18" charset="0"/>
              </a:rPr>
              <a:t>Впервые это удалось осуществить в 1924 году советскому генетику Георгию Дмитриевичу Карпеченко. При скрещивании редьки и капусты им был получен гибрид-  </a:t>
            </a:r>
            <a:r>
              <a:rPr lang="ru-RU" sz="1800" b="1" dirty="0" smtClean="0">
                <a:solidFill>
                  <a:srgbClr val="0070C0"/>
                </a:solidFill>
                <a:latin typeface="Times New Roman" pitchFamily="18" charset="0"/>
                <a:cs typeface="Times New Roman" pitchFamily="18" charset="0"/>
              </a:rPr>
              <a:t>рафанобрассик</a:t>
            </a:r>
            <a:r>
              <a:rPr lang="ru-RU" sz="1800" b="1" dirty="0" smtClean="0">
                <a:latin typeface="Times New Roman" pitchFamily="18" charset="0"/>
                <a:cs typeface="Times New Roman" pitchFamily="18" charset="0"/>
              </a:rPr>
              <a:t>, это растение не было похоже ни на редьку, ни на капусту. Стручки занимали как бы промежуточное положение и состояли из двух половинок, из которых одна напоминала стручок капусты, другая- редьки.</a:t>
            </a:r>
          </a:p>
          <a:p>
            <a:pPr marL="0" indent="0">
              <a:lnSpc>
                <a:spcPct val="120000"/>
              </a:lnSpc>
              <a:spcBef>
                <a:spcPts val="0"/>
              </a:spcBef>
              <a:buNone/>
            </a:pPr>
            <a:endParaRPr lang="ru-RU" sz="1900" b="1" dirty="0" smtClean="0">
              <a:latin typeface="Times New Roman" pitchFamily="18" charset="0"/>
              <a:cs typeface="Times New Roman" pitchFamily="18" charset="0"/>
            </a:endParaRPr>
          </a:p>
          <a:p>
            <a:pPr marL="0" indent="0">
              <a:lnSpc>
                <a:spcPct val="120000"/>
              </a:lnSpc>
              <a:spcBef>
                <a:spcPts val="0"/>
              </a:spcBef>
              <a:buNone/>
            </a:pPr>
            <a:endParaRPr lang="ru-RU" sz="1900" b="1" dirty="0" smtClean="0">
              <a:latin typeface="Times New Roman" pitchFamily="18" charset="0"/>
              <a:cs typeface="Times New Roman" pitchFamily="18" charset="0"/>
            </a:endParaRPr>
          </a:p>
          <a:p>
            <a:pPr marL="0" indent="0">
              <a:lnSpc>
                <a:spcPct val="120000"/>
              </a:lnSpc>
              <a:spcBef>
                <a:spcPts val="0"/>
              </a:spcBef>
              <a:buNone/>
            </a:pPr>
            <a:endParaRPr lang="ru-RU" sz="1900" b="1" dirty="0" smtClean="0">
              <a:latin typeface="Times New Roman" pitchFamily="18" charset="0"/>
              <a:cs typeface="Times New Roman" pitchFamily="18" charset="0"/>
            </a:endParaRPr>
          </a:p>
          <a:p>
            <a:pPr marL="0" indent="0">
              <a:lnSpc>
                <a:spcPct val="120000"/>
              </a:lnSpc>
              <a:spcBef>
                <a:spcPts val="0"/>
              </a:spcBef>
              <a:buNone/>
            </a:pPr>
            <a:endParaRPr lang="ru-RU" sz="1900" b="1" dirty="0" smtClean="0">
              <a:latin typeface="Times New Roman" pitchFamily="18" charset="0"/>
              <a:cs typeface="Times New Roman" pitchFamily="18" charset="0"/>
            </a:endParaRPr>
          </a:p>
          <a:p>
            <a:pPr marL="0" indent="0">
              <a:lnSpc>
                <a:spcPct val="120000"/>
              </a:lnSpc>
              <a:spcBef>
                <a:spcPts val="0"/>
              </a:spcBef>
              <a:buNone/>
            </a:pPr>
            <a:endParaRPr lang="ru-RU" sz="1900" b="1" dirty="0" smtClean="0">
              <a:latin typeface="Times New Roman" pitchFamily="18" charset="0"/>
              <a:cs typeface="Times New Roman" pitchFamily="18" charset="0"/>
            </a:endParaRPr>
          </a:p>
          <a:p>
            <a:pPr marL="0" indent="0">
              <a:lnSpc>
                <a:spcPct val="120000"/>
              </a:lnSpc>
              <a:spcBef>
                <a:spcPts val="0"/>
              </a:spcBef>
              <a:buNone/>
            </a:pPr>
            <a:endParaRPr lang="ru-RU" sz="1900" b="1" dirty="0" smtClean="0">
              <a:latin typeface="Times New Roman" pitchFamily="18" charset="0"/>
              <a:cs typeface="Times New Roman" pitchFamily="18" charset="0"/>
            </a:endParaRPr>
          </a:p>
          <a:p>
            <a:endParaRPr lang="ru-RU" dirty="0"/>
          </a:p>
        </p:txBody>
      </p:sp>
      <p:pic>
        <p:nvPicPr>
          <p:cNvPr id="6" name="Picture 5"/>
          <p:cNvPicPr>
            <a:picLocks noChangeAspect="1" noChangeArrowheads="1"/>
          </p:cNvPicPr>
          <p:nvPr/>
        </p:nvPicPr>
        <p:blipFill>
          <a:blip r:embed="rId2" cstate="print"/>
          <a:srcRect/>
          <a:stretch>
            <a:fillRect/>
          </a:stretch>
        </p:blipFill>
        <p:spPr bwMode="auto">
          <a:xfrm>
            <a:off x="323528" y="548680"/>
            <a:ext cx="3083246" cy="4354868"/>
          </a:xfrm>
          <a:prstGeom prst="rect">
            <a:avLst/>
          </a:prstGeom>
          <a:noFill/>
          <a:ln w="9525">
            <a:noFill/>
            <a:miter lim="800000"/>
            <a:headEnd/>
            <a:tailEnd/>
          </a:ln>
          <a:effectLst/>
        </p:spPr>
      </p:pic>
      <p:sp>
        <p:nvSpPr>
          <p:cNvPr id="7" name="Прямоугольник 6"/>
          <p:cNvSpPr/>
          <p:nvPr/>
        </p:nvSpPr>
        <p:spPr>
          <a:xfrm>
            <a:off x="179512" y="4941168"/>
            <a:ext cx="3312368" cy="1569660"/>
          </a:xfrm>
          <a:prstGeom prst="rect">
            <a:avLst/>
          </a:prstGeom>
        </p:spPr>
        <p:txBody>
          <a:bodyPr wrap="square">
            <a:spAutoFit/>
          </a:bodyPr>
          <a:lstStyle/>
          <a:p>
            <a:pPr algn="ctr"/>
            <a:r>
              <a:rPr lang="ru-RU" sz="2400" b="1" dirty="0" smtClean="0">
                <a:solidFill>
                  <a:srgbClr val="0070C0"/>
                </a:solidFill>
                <a:latin typeface="Times New Roman" pitchFamily="18" charset="0"/>
                <a:cs typeface="Times New Roman" pitchFamily="18" charset="0"/>
              </a:rPr>
              <a:t>Карпеченко</a:t>
            </a:r>
          </a:p>
          <a:p>
            <a:pPr algn="ctr"/>
            <a:r>
              <a:rPr lang="ru-RU" sz="2400" b="1" dirty="0" smtClean="0">
                <a:solidFill>
                  <a:srgbClr val="0070C0"/>
                </a:solidFill>
                <a:latin typeface="Times New Roman" pitchFamily="18" charset="0"/>
                <a:cs typeface="Times New Roman" pitchFamily="18" charset="0"/>
              </a:rPr>
              <a:t>Георгий Дмитриевич</a:t>
            </a:r>
          </a:p>
          <a:p>
            <a:pPr algn="ctr"/>
            <a:r>
              <a:rPr lang="ru-RU" sz="2400" b="1" dirty="0" smtClean="0">
                <a:solidFill>
                  <a:srgbClr val="0070C0"/>
                </a:solidFill>
                <a:latin typeface="Times New Roman" pitchFamily="18" charset="0"/>
                <a:cs typeface="Times New Roman" pitchFamily="18" charset="0"/>
              </a:rPr>
              <a:t>(1899-1941)</a:t>
            </a:r>
            <a:endParaRPr lang="ru-RU" sz="2400" dirty="0" smtClean="0">
              <a:solidFill>
                <a:srgbClr val="0070C0"/>
              </a:solidFill>
              <a:latin typeface="Times New Roman" pitchFamily="18" charset="0"/>
              <a:cs typeface="Times New Roman" pitchFamily="18" charset="0"/>
            </a:endParaRPr>
          </a:p>
          <a:p>
            <a:endParaRPr lang="ru-RU" sz="2400" dirty="0"/>
          </a:p>
        </p:txBody>
      </p:sp>
      <p:pic>
        <p:nvPicPr>
          <p:cNvPr id="8" name="Picture 2"/>
          <p:cNvPicPr>
            <a:picLocks noChangeAspect="1" noChangeArrowheads="1"/>
          </p:cNvPicPr>
          <p:nvPr/>
        </p:nvPicPr>
        <p:blipFill>
          <a:blip r:embed="rId3" cstate="print"/>
          <a:stretch>
            <a:fillRect/>
          </a:stretch>
        </p:blipFill>
        <p:spPr bwMode="auto">
          <a:xfrm>
            <a:off x="5364088" y="4077072"/>
            <a:ext cx="3600400" cy="2621650"/>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pic>
        <p:nvPicPr>
          <p:cNvPr id="6" name="Picture 2"/>
          <p:cNvPicPr>
            <a:picLocks noGrp="1" noChangeAspect="1" noChangeArrowheads="1"/>
          </p:cNvPicPr>
          <p:nvPr>
            <p:ph sz="half" idx="2"/>
          </p:nvPr>
        </p:nvPicPr>
        <p:blipFill>
          <a:blip r:embed="rId2" cstate="print"/>
          <a:srcRect/>
          <a:stretch>
            <a:fillRect/>
          </a:stretch>
        </p:blipFill>
        <p:spPr bwMode="auto">
          <a:xfrm>
            <a:off x="4355976" y="3933056"/>
            <a:ext cx="4339767" cy="2664296"/>
          </a:xfrm>
          <a:prstGeom prst="rect">
            <a:avLst/>
          </a:prstGeom>
          <a:noFill/>
          <a:ln w="9525">
            <a:noFill/>
            <a:miter lim="800000"/>
            <a:headEnd/>
            <a:tailEnd/>
          </a:ln>
          <a:effectLst/>
        </p:spPr>
      </p:pic>
      <p:sp>
        <p:nvSpPr>
          <p:cNvPr id="7" name="Прямоугольник 6"/>
          <p:cNvSpPr/>
          <p:nvPr/>
        </p:nvSpPr>
        <p:spPr>
          <a:xfrm>
            <a:off x="4283968" y="404664"/>
            <a:ext cx="4608512" cy="3416320"/>
          </a:xfrm>
          <a:prstGeom prst="rect">
            <a:avLst/>
          </a:prstGeom>
        </p:spPr>
        <p:txBody>
          <a:bodyPr wrap="square">
            <a:spAutoFit/>
          </a:bodyPr>
          <a:lstStyle/>
          <a:p>
            <a:pPr>
              <a:buNone/>
            </a:pPr>
            <a:r>
              <a:rPr lang="ru-RU" b="1" dirty="0" smtClean="0">
                <a:latin typeface="Times New Roman" pitchFamily="18" charset="0"/>
                <a:cs typeface="Times New Roman" pitchFamily="18" charset="0"/>
              </a:rPr>
              <a:t>Академик Н.В. Цицин  путём аллополиплоидии получил новую зерновую и кормовую культуру – гибрид пшеницы с рожью-  </a:t>
            </a:r>
            <a:r>
              <a:rPr lang="ru-RU" b="1" dirty="0" smtClean="0">
                <a:solidFill>
                  <a:srgbClr val="0070C0"/>
                </a:solidFill>
                <a:latin typeface="Times New Roman" pitchFamily="18" charset="0"/>
                <a:cs typeface="Times New Roman" pitchFamily="18" charset="0"/>
              </a:rPr>
              <a:t>тритикале</a:t>
            </a:r>
            <a:r>
              <a:rPr lang="ru-RU" b="1" dirty="0" smtClean="0">
                <a:latin typeface="Times New Roman" pitchFamily="18" charset="0"/>
                <a:cs typeface="Times New Roman" pitchFamily="18" charset="0"/>
              </a:rPr>
              <a:t> (от лат. </a:t>
            </a:r>
            <a:r>
              <a:rPr lang="ru-RU" b="1" dirty="0" err="1" smtClean="0">
                <a:latin typeface="Times New Roman" pitchFamily="18" charset="0"/>
                <a:cs typeface="Times New Roman" pitchFamily="18" charset="0"/>
              </a:rPr>
              <a:t>triticum</a:t>
            </a:r>
            <a:r>
              <a:rPr lang="ru-RU" b="1" dirty="0" smtClean="0">
                <a:latin typeface="Times New Roman" pitchFamily="18" charset="0"/>
                <a:cs typeface="Times New Roman" pitchFamily="18" charset="0"/>
              </a:rPr>
              <a:t> — пшеница и лат. </a:t>
            </a:r>
            <a:r>
              <a:rPr lang="ru-RU" b="1" dirty="0" err="1" smtClean="0">
                <a:latin typeface="Times New Roman" pitchFamily="18" charset="0"/>
                <a:cs typeface="Times New Roman" pitchFamily="18" charset="0"/>
              </a:rPr>
              <a:t>secale</a:t>
            </a:r>
            <a:r>
              <a:rPr lang="ru-RU" b="1" dirty="0" smtClean="0">
                <a:latin typeface="Times New Roman" pitchFamily="18" charset="0"/>
                <a:cs typeface="Times New Roman" pitchFamily="18" charset="0"/>
              </a:rPr>
              <a:t> — рожь).</a:t>
            </a:r>
          </a:p>
          <a:p>
            <a:pPr>
              <a:buNone/>
            </a:pPr>
            <a:r>
              <a:rPr lang="ru-RU" b="1" dirty="0" smtClean="0">
                <a:latin typeface="Times New Roman" pitchFamily="18" charset="0"/>
                <a:cs typeface="Times New Roman" pitchFamily="18" charset="0"/>
              </a:rPr>
              <a:t>Тритикале обладает повышенной морозостойкостью (больше чем у озимой пшеницы), устойчивостью против грибных и вирусных болезней, пониженной требовательностью к плодородию почвы, содержат много белка в зерне.</a:t>
            </a:r>
            <a:endParaRPr lang="ru-RU" dirty="0"/>
          </a:p>
        </p:txBody>
      </p:sp>
      <p:pic>
        <p:nvPicPr>
          <p:cNvPr id="9" name="Picture 2"/>
          <p:cNvPicPr>
            <a:picLocks noGrp="1" noChangeAspect="1" noChangeArrowheads="1"/>
          </p:cNvPicPr>
          <p:nvPr>
            <p:ph sz="half" idx="1"/>
          </p:nvPr>
        </p:nvPicPr>
        <p:blipFill>
          <a:blip r:embed="rId3" cstate="print"/>
          <a:srcRect/>
          <a:stretch>
            <a:fillRect/>
          </a:stretch>
        </p:blipFill>
        <p:spPr bwMode="auto">
          <a:xfrm>
            <a:off x="755576" y="332656"/>
            <a:ext cx="3037568" cy="4567772"/>
          </a:xfrm>
          <a:prstGeom prst="rect">
            <a:avLst/>
          </a:prstGeom>
          <a:noFill/>
          <a:ln w="9525">
            <a:noFill/>
            <a:miter lim="800000"/>
            <a:headEnd/>
            <a:tailEnd/>
          </a:ln>
          <a:effectLst/>
        </p:spPr>
      </p:pic>
      <p:sp>
        <p:nvSpPr>
          <p:cNvPr id="10" name="Прямоугольник 9"/>
          <p:cNvSpPr/>
          <p:nvPr/>
        </p:nvSpPr>
        <p:spPr>
          <a:xfrm>
            <a:off x="683568" y="5085184"/>
            <a:ext cx="3170996" cy="1200329"/>
          </a:xfrm>
          <a:prstGeom prst="rect">
            <a:avLst/>
          </a:prstGeom>
        </p:spPr>
        <p:txBody>
          <a:bodyPr wrap="none">
            <a:spAutoFit/>
          </a:bodyPr>
          <a:lstStyle/>
          <a:p>
            <a:pPr algn="ctr"/>
            <a:r>
              <a:rPr lang="ru-RU" sz="2400" b="1" dirty="0" smtClean="0">
                <a:solidFill>
                  <a:srgbClr val="0070C0"/>
                </a:solidFill>
                <a:latin typeface="Times New Roman" pitchFamily="18" charset="0"/>
                <a:cs typeface="Times New Roman" pitchFamily="18" charset="0"/>
              </a:rPr>
              <a:t>Цицин</a:t>
            </a:r>
          </a:p>
          <a:p>
            <a:pPr algn="ctr"/>
            <a:r>
              <a:rPr lang="ru-RU" sz="2400" b="1" dirty="0" smtClean="0">
                <a:solidFill>
                  <a:srgbClr val="0070C0"/>
                </a:solidFill>
                <a:latin typeface="Times New Roman" pitchFamily="18" charset="0"/>
                <a:cs typeface="Times New Roman" pitchFamily="18" charset="0"/>
              </a:rPr>
              <a:t>Николай Васильевич</a:t>
            </a:r>
          </a:p>
          <a:p>
            <a:pPr algn="ctr"/>
            <a:r>
              <a:rPr lang="ru-RU" sz="2400" b="1" dirty="0" smtClean="0">
                <a:solidFill>
                  <a:srgbClr val="0070C0"/>
                </a:solidFill>
                <a:latin typeface="Times New Roman" pitchFamily="18" charset="0"/>
                <a:cs typeface="Times New Roman" pitchFamily="18" charset="0"/>
              </a:rPr>
              <a:t>(1898 – 1980)</a:t>
            </a:r>
            <a:endParaRPr lang="ru-RU" sz="2400" dirty="0">
              <a:solidFill>
                <a:srgbClr val="0070C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43608" y="4869160"/>
            <a:ext cx="2880320" cy="1719064"/>
          </a:xfrm>
        </p:spPr>
        <p:txBody>
          <a:bodyPr>
            <a:normAutofit fontScale="90000"/>
          </a:bodyPr>
          <a:lstStyle/>
          <a:p>
            <a:r>
              <a:rPr lang="ru-RU" sz="2200" b="1" dirty="0" smtClean="0">
                <a:latin typeface="Times New Roman" pitchFamily="18" charset="0"/>
                <a:cs typeface="Times New Roman" pitchFamily="18" charset="0"/>
              </a:rPr>
              <a:t>Астауров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Борис Львович</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(1904-1974) русский биолог, генетик</a:t>
            </a:r>
            <a:r>
              <a:rPr lang="ru-RU" dirty="0" smtClean="0"/>
              <a:t/>
            </a:r>
            <a:br>
              <a:rPr lang="ru-RU" dirty="0" smtClean="0"/>
            </a:br>
            <a:endParaRPr lang="ru-RU" dirty="0"/>
          </a:p>
        </p:txBody>
      </p:sp>
      <p:sp>
        <p:nvSpPr>
          <p:cNvPr id="7" name="Содержимое 6"/>
          <p:cNvSpPr>
            <a:spLocks noGrp="1"/>
          </p:cNvSpPr>
          <p:nvPr>
            <p:ph sz="half" idx="2"/>
          </p:nvPr>
        </p:nvSpPr>
        <p:spPr>
          <a:xfrm>
            <a:off x="4067944" y="404664"/>
            <a:ext cx="4752528" cy="6192688"/>
          </a:xfrm>
        </p:spPr>
        <p:txBody>
          <a:bodyPr>
            <a:normAutofit/>
          </a:bodyPr>
          <a:lstStyle/>
          <a:p>
            <a:pPr marL="0" indent="0">
              <a:spcBef>
                <a:spcPts val="0"/>
              </a:spcBef>
              <a:buNone/>
            </a:pPr>
            <a:r>
              <a:rPr lang="ru-RU" sz="1800" b="1" dirty="0" smtClean="0">
                <a:latin typeface="Times New Roman" pitchFamily="18" charset="0"/>
                <a:cs typeface="Times New Roman" pitchFamily="18" charset="0"/>
              </a:rPr>
              <a:t>Полиплоидия в селекции животных встречается крайне редко. Однако у некоторых видов она возможна. </a:t>
            </a:r>
          </a:p>
          <a:p>
            <a:pPr marL="0" indent="0">
              <a:spcBef>
                <a:spcPts val="0"/>
              </a:spcBef>
              <a:buNone/>
            </a:pPr>
            <a:endParaRPr lang="ru-RU" sz="1800" b="1" dirty="0" smtClean="0">
              <a:latin typeface="Times New Roman" pitchFamily="18" charset="0"/>
              <a:cs typeface="Times New Roman" pitchFamily="18" charset="0"/>
            </a:endParaRPr>
          </a:p>
          <a:p>
            <a:pPr marL="0" indent="0">
              <a:spcBef>
                <a:spcPts val="0"/>
              </a:spcBef>
              <a:buNone/>
            </a:pPr>
            <a:r>
              <a:rPr lang="ru-RU" sz="1800" b="1" dirty="0" smtClean="0">
                <a:latin typeface="Times New Roman" pitchFamily="18" charset="0"/>
                <a:cs typeface="Times New Roman" pitchFamily="18" charset="0"/>
              </a:rPr>
              <a:t>Известный советский ученый Б.Л. Астауров был одним из инициаторов перевода отечественного шелководства на гибридную основу, на получение промышленных межпородных гибридов первого поколения.</a:t>
            </a:r>
          </a:p>
          <a:p>
            <a:pPr marL="0" indent="0">
              <a:spcBef>
                <a:spcPts val="0"/>
              </a:spcBef>
              <a:buNone/>
            </a:pPr>
            <a:endParaRPr lang="ru-RU" sz="1800" b="1" dirty="0" smtClean="0">
              <a:latin typeface="Times New Roman" pitchFamily="18" charset="0"/>
              <a:cs typeface="Times New Roman" pitchFamily="18" charset="0"/>
            </a:endParaRPr>
          </a:p>
          <a:p>
            <a:pPr marL="0" indent="0">
              <a:spcBef>
                <a:spcPts val="0"/>
              </a:spcBef>
              <a:buNone/>
            </a:pPr>
            <a:r>
              <a:rPr lang="ru-RU" sz="1800" b="1" dirty="0" smtClean="0">
                <a:latin typeface="Times New Roman" pitchFamily="18" charset="0"/>
                <a:cs typeface="Times New Roman" pitchFamily="18" charset="0"/>
              </a:rPr>
              <a:t> Он впервые создал полиплоидные формы тутового шелкопряда, используя отдаленную гибридизацию и полиплоидию. </a:t>
            </a:r>
          </a:p>
          <a:p>
            <a:pPr marL="0" indent="0">
              <a:spcBef>
                <a:spcPts val="0"/>
              </a:spcBef>
              <a:buNone/>
            </a:pPr>
            <a:endParaRPr lang="ru-RU" sz="1800" dirty="0" smtClean="0">
              <a:latin typeface="Times New Roman" pitchFamily="18" charset="0"/>
              <a:cs typeface="Times New Roman" pitchFamily="18" charset="0"/>
            </a:endParaRPr>
          </a:p>
          <a:p>
            <a:pPr marL="0" indent="0">
              <a:spcBef>
                <a:spcPts val="0"/>
              </a:spcBef>
              <a:buNone/>
            </a:pPr>
            <a:r>
              <a:rPr lang="ru-RU" sz="1800" b="1" dirty="0" smtClean="0">
                <a:latin typeface="Times New Roman" pitchFamily="18" charset="0"/>
                <a:cs typeface="Times New Roman" pitchFamily="18" charset="0"/>
              </a:rPr>
              <a:t>Таким образом, Астауров получил тетраплоидный вид животного аналогично тому, как Г.Д. Карпеченко получил подобный же вид растений - капустно-редичный гибрид.</a:t>
            </a:r>
            <a:endParaRPr lang="ru-RU" sz="1800" dirty="0" smtClean="0">
              <a:latin typeface="Times New Roman" pitchFamily="18" charset="0"/>
              <a:cs typeface="Times New Roman" pitchFamily="18" charset="0"/>
            </a:endParaRPr>
          </a:p>
          <a:p>
            <a:pPr marL="0" indent="0">
              <a:spcBef>
                <a:spcPts val="0"/>
              </a:spcBef>
              <a:buNone/>
            </a:pPr>
            <a:endParaRPr lang="ru-RU" sz="1800" b="1" dirty="0">
              <a:latin typeface="Times New Roman" pitchFamily="18" charset="0"/>
              <a:cs typeface="Times New Roman" pitchFamily="18" charset="0"/>
            </a:endParaRPr>
          </a:p>
        </p:txBody>
      </p:sp>
      <p:pic>
        <p:nvPicPr>
          <p:cNvPr id="8" name="Содержимое 7" descr="Борис Львович Астауров.jpg"/>
          <p:cNvPicPr>
            <a:picLocks noGrp="1"/>
          </p:cNvPicPr>
          <p:nvPr>
            <p:ph sz="half" idx="1"/>
          </p:nvPr>
        </p:nvPicPr>
        <p:blipFill>
          <a:blip r:embed="rId2" cstate="print"/>
          <a:srcRect/>
          <a:stretch>
            <a:fillRect/>
          </a:stretch>
        </p:blipFill>
        <p:spPr bwMode="auto">
          <a:xfrm>
            <a:off x="755576" y="620688"/>
            <a:ext cx="3096344" cy="410445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https://chudo-prirody.com/uploads/posts/2021-08/1628331390_186-p-babochka-shelkopryada-foto-206.jpg"/>
          <p:cNvPicPr>
            <a:picLocks noGrp="1"/>
          </p:cNvPicPr>
          <p:nvPr>
            <p:ph sz="half" idx="4294967295"/>
          </p:nvPr>
        </p:nvPicPr>
        <p:blipFill>
          <a:blip r:embed="rId2" cstate="print"/>
          <a:srcRect/>
          <a:stretch>
            <a:fillRect/>
          </a:stretch>
        </p:blipFill>
        <p:spPr bwMode="auto">
          <a:xfrm>
            <a:off x="0" y="692150"/>
            <a:ext cx="4038600" cy="2227263"/>
          </a:xfrm>
          <a:prstGeom prst="rect">
            <a:avLst/>
          </a:prstGeom>
          <a:noFill/>
          <a:ln w="9525">
            <a:noFill/>
            <a:miter lim="800000"/>
            <a:headEnd/>
            <a:tailEnd/>
          </a:ln>
        </p:spPr>
      </p:pic>
      <p:sp>
        <p:nvSpPr>
          <p:cNvPr id="10" name="Прямоугольник 9"/>
          <p:cNvSpPr/>
          <p:nvPr/>
        </p:nvSpPr>
        <p:spPr>
          <a:xfrm>
            <a:off x="4283968" y="332656"/>
            <a:ext cx="4860032" cy="6740307"/>
          </a:xfrm>
          <a:prstGeom prst="rect">
            <a:avLst/>
          </a:prstGeom>
        </p:spPr>
        <p:txBody>
          <a:bodyPr wrap="square">
            <a:spAutoFit/>
          </a:bodyPr>
          <a:lstStyle/>
          <a:p>
            <a:r>
              <a:rPr lang="ru-RU" b="1" dirty="0" smtClean="0">
                <a:latin typeface="Times New Roman" pitchFamily="18" charset="0"/>
                <a:cs typeface="Times New Roman" pitchFamily="18" charset="0"/>
              </a:rPr>
              <a:t>Знакомитесь, шелковичная гусеница. Вот уже 5 000 лет это маленькое скромное насекомое прядет шёлковую нить.</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Тутовый шелкопряд не может жить без опеки человека, оно не способно выжить на воле. Гусеница шелкопряд не способна сама добыть еду, даже если очень голодна, это единственная Бабочка, которая не может летать, а значит самостоятельно добивать пищу она не способна. </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Производительная способность шелкопряда просто уникальна, всего за месяц он способен увеличить свой вес в десять тысяч раз.</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Один шёлковый кокон даёт 90 грамм натуральной ткани.  Длина одной из нитей шелкового кокона может превышать 1 км. А теперь представите сколько нужно потрудиться шелкопряду, если в среднем на одно шёлковое платье уходит 1500 коконов.</a:t>
            </a:r>
          </a:p>
          <a:p>
            <a:endParaRPr lang="ru-RU" dirty="0"/>
          </a:p>
        </p:txBody>
      </p:sp>
      <p:sp>
        <p:nvSpPr>
          <p:cNvPr id="11" name="Прямоугольник 10"/>
          <p:cNvSpPr/>
          <p:nvPr/>
        </p:nvSpPr>
        <p:spPr>
          <a:xfrm>
            <a:off x="251520" y="3140968"/>
            <a:ext cx="3816424" cy="34563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ru-RU" dirty="0" smtClean="0"/>
              <a:t> </a:t>
            </a:r>
            <a:r>
              <a:rPr lang="ru-RU" b="1" dirty="0" smtClean="0">
                <a:solidFill>
                  <a:srgbClr val="0070C0"/>
                </a:solidFill>
                <a:latin typeface="Times New Roman" pitchFamily="18" charset="0"/>
                <a:cs typeface="Times New Roman" pitchFamily="18" charset="0"/>
              </a:rPr>
              <a:t>Шелковая нить очень прочная, способна выдержать большое давление. Канаты из шёлка более эффективны в эксплуатации, чем торосы, сделанные из стали той же толщины.</a:t>
            </a:r>
          </a:p>
          <a:p>
            <a:pPr lvl="0" algn="ctr"/>
            <a:r>
              <a:rPr lang="ru-RU" b="1" dirty="0" smtClean="0">
                <a:solidFill>
                  <a:srgbClr val="0070C0"/>
                </a:solidFill>
                <a:latin typeface="Times New Roman" pitchFamily="18" charset="0"/>
                <a:cs typeface="Times New Roman" pitchFamily="18" charset="0"/>
              </a:rPr>
              <a:t>Бронежилеты прошивают спинальной шёлковой нитью. 16 слоев шелка способны удержать свинцовую пулю выпушенную из </a:t>
            </a:r>
            <a:r>
              <a:rPr lang="ru-RU" b="1" dirty="0" err="1" smtClean="0">
                <a:solidFill>
                  <a:srgbClr val="0070C0"/>
                </a:solidFill>
                <a:latin typeface="Times New Roman" pitchFamily="18" charset="0"/>
                <a:cs typeface="Times New Roman" pitchFamily="18" charset="0"/>
              </a:rPr>
              <a:t>м</a:t>
            </a:r>
            <a:r>
              <a:rPr lang="ru-RU" b="1" dirty="0" err="1" smtClean="0">
                <a:solidFill>
                  <a:srgbClr val="0070C0"/>
                </a:solidFill>
                <a:latin typeface="Times New Roman" pitchFamily="18" charset="0"/>
                <a:cs typeface="Times New Roman" pitchFamily="18" charset="0"/>
              </a:rPr>
              <a:t>агнума</a:t>
            </a:r>
            <a:r>
              <a:rPr lang="ru-RU" b="1" dirty="0" smtClean="0">
                <a:solidFill>
                  <a:srgbClr val="0070C0"/>
                </a:solidFill>
                <a:latin typeface="Times New Roman" pitchFamily="18" charset="0"/>
                <a:cs typeface="Times New Roman" pitchFamily="18" charset="0"/>
              </a:rPr>
              <a:t>.</a:t>
            </a:r>
          </a:p>
          <a:p>
            <a:pPr algn="ct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23528" y="548680"/>
            <a:ext cx="8640960" cy="5976664"/>
          </a:xfrm>
        </p:spPr>
        <p:txBody>
          <a:bodyPr>
            <a:normAutofit fontScale="55000" lnSpcReduction="20000"/>
          </a:bodyPr>
          <a:lstStyle/>
          <a:p>
            <a:pPr algn="ctr">
              <a:buNone/>
            </a:pPr>
            <a:r>
              <a:rPr lang="ru-RU" sz="3300" b="1" dirty="0" smtClean="0">
                <a:solidFill>
                  <a:srgbClr val="0070C0"/>
                </a:solidFill>
                <a:latin typeface="Times New Roman" pitchFamily="18" charset="0"/>
                <a:cs typeface="Times New Roman" pitchFamily="18" charset="0"/>
              </a:rPr>
              <a:t>Виды геномных мутаций</a:t>
            </a:r>
          </a:p>
          <a:p>
            <a:pPr>
              <a:buNone/>
            </a:pPr>
            <a:r>
              <a:rPr lang="ru-RU" sz="3300" b="1" dirty="0" smtClean="0">
                <a:solidFill>
                  <a:srgbClr val="0070C0"/>
                </a:solidFill>
                <a:latin typeface="Times New Roman" pitchFamily="18" charset="0"/>
                <a:cs typeface="Times New Roman" pitchFamily="18" charset="0"/>
              </a:rPr>
              <a:t>2. Анэуплоидия – </a:t>
            </a:r>
            <a:r>
              <a:rPr lang="ru-RU" sz="3300" b="1" dirty="0" smtClean="0">
                <a:latin typeface="Times New Roman" pitchFamily="18" charset="0"/>
                <a:cs typeface="Times New Roman" pitchFamily="18" charset="0"/>
              </a:rPr>
              <a:t>изменение числа хромосом некратное геному.</a:t>
            </a:r>
          </a:p>
          <a:p>
            <a:pPr algn="ctr">
              <a:buNone/>
            </a:pPr>
            <a:r>
              <a:rPr lang="ru-RU" sz="3300" b="1" dirty="0" smtClean="0">
                <a:solidFill>
                  <a:srgbClr val="0070C0"/>
                </a:solidFill>
                <a:latin typeface="Times New Roman" pitchFamily="18" charset="0"/>
                <a:cs typeface="Times New Roman" pitchFamily="18" charset="0"/>
              </a:rPr>
              <a:t>Формы анеуплоидии</a:t>
            </a:r>
          </a:p>
          <a:p>
            <a:r>
              <a:rPr lang="ru-RU" sz="3300" b="1" dirty="0" smtClean="0">
                <a:latin typeface="Times New Roman" pitchFamily="18" charset="0"/>
                <a:cs typeface="Times New Roman" pitchFamily="18" charset="0"/>
              </a:rPr>
              <a:t>Моносомия по целой хромосоме почти всегда летальна, исключение – моносомия Х хромосомы, наблюдаемая при синдроме Шерешевского-Тёрнера</a:t>
            </a:r>
          </a:p>
          <a:p>
            <a:pPr>
              <a:buNone/>
            </a:pPr>
            <a:r>
              <a:rPr lang="ru-RU" sz="3300" b="1" dirty="0" smtClean="0">
                <a:latin typeface="Times New Roman" pitchFamily="18" charset="0"/>
                <a:cs typeface="Times New Roman" pitchFamily="18" charset="0"/>
              </a:rPr>
              <a:t> (ХО) - отсутствуют обычные вторичные половые признаки, характерен низкий рост, крыловидные сладки.</a:t>
            </a:r>
          </a:p>
          <a:p>
            <a:pPr>
              <a:buNone/>
            </a:pPr>
            <a:r>
              <a:rPr lang="ru-RU" sz="3300" b="1" dirty="0" smtClean="0">
                <a:latin typeface="Times New Roman" pitchFamily="18" charset="0"/>
                <a:cs typeface="Times New Roman" pitchFamily="18" charset="0"/>
              </a:rPr>
              <a:t>Трисомия — это наличие трёх гомологичных хромосом вместо пары в норме.</a:t>
            </a:r>
          </a:p>
          <a:p>
            <a:r>
              <a:rPr lang="ru-RU" sz="3300" b="1" dirty="0" smtClean="0">
                <a:latin typeface="Times New Roman" pitchFamily="18" charset="0"/>
                <a:cs typeface="Times New Roman" pitchFamily="18" charset="0"/>
              </a:rPr>
              <a:t> Трисомия по 21 (синдром Дауна)</a:t>
            </a:r>
          </a:p>
          <a:p>
            <a:r>
              <a:rPr lang="ru-RU" sz="3300" b="1" dirty="0" smtClean="0">
                <a:latin typeface="Times New Roman" pitchFamily="18" charset="0"/>
                <a:cs typeface="Times New Roman" pitchFamily="18" charset="0"/>
              </a:rPr>
              <a:t>Трисомия 18 (синдром Эдвардса) аномалии почти всех систем</a:t>
            </a:r>
          </a:p>
          <a:p>
            <a:r>
              <a:rPr lang="ru-RU" sz="3300" b="1" dirty="0" smtClean="0">
                <a:latin typeface="Times New Roman" pitchFamily="18" charset="0"/>
                <a:cs typeface="Times New Roman" pitchFamily="18" charset="0"/>
              </a:rPr>
              <a:t>Трисомия 13 (синдром Патау) патология с незаращением неба и губы умственная  отсталость.</a:t>
            </a:r>
          </a:p>
          <a:p>
            <a:r>
              <a:rPr lang="ru-RU" sz="3300" b="1" dirty="0" smtClean="0">
                <a:latin typeface="Times New Roman" pitchFamily="18" charset="0"/>
                <a:cs typeface="Times New Roman" pitchFamily="18" charset="0"/>
              </a:rPr>
              <a:t>Трисомия 16 выкидыш (до 1 процента всех беременностей)</a:t>
            </a:r>
          </a:p>
          <a:p>
            <a:pPr>
              <a:buNone/>
            </a:pPr>
            <a:r>
              <a:rPr lang="ru-RU" sz="3300" b="1" dirty="0" smtClean="0">
                <a:latin typeface="Times New Roman" pitchFamily="18" charset="0"/>
                <a:cs typeface="Times New Roman" pitchFamily="18" charset="0"/>
              </a:rPr>
              <a:t>Случаи нерасхождения половых хромосом:</a:t>
            </a:r>
          </a:p>
          <a:p>
            <a:r>
              <a:rPr lang="ru-RU" sz="3300" b="1" dirty="0" smtClean="0">
                <a:latin typeface="Times New Roman" pitchFamily="18" charset="0"/>
                <a:cs typeface="Times New Roman" pitchFamily="18" charset="0"/>
              </a:rPr>
              <a:t>XXX (женщины внешне нормальны, плодовиты, но отмечается умственная отсталость)</a:t>
            </a:r>
          </a:p>
          <a:p>
            <a:r>
              <a:rPr lang="ru-RU" sz="3300" b="1" dirty="0" smtClean="0">
                <a:latin typeface="Times New Roman" pitchFamily="18" charset="0"/>
                <a:cs typeface="Times New Roman" pitchFamily="18" charset="0"/>
              </a:rPr>
              <a:t>XXY -  Синдром Клайнфельтера (мужчины, обладающие некоторыми вторичными женскими половыми признаками, бесплодны, яички развиты слабо, волос на лице мало, иногда развиваются молочные железы, обычно низкий уровень умственного развития.</a:t>
            </a:r>
          </a:p>
          <a:p>
            <a:r>
              <a:rPr lang="ru-RU" sz="3300" b="1" dirty="0" smtClean="0">
                <a:latin typeface="Times New Roman" pitchFamily="18" charset="0"/>
                <a:cs typeface="Times New Roman" pitchFamily="18" charset="0"/>
              </a:rPr>
              <a:t>XYY  - мужчины высокого роста с различным уровнем умственного развития.</a:t>
            </a:r>
          </a:p>
          <a:p>
            <a:pPr>
              <a:buNone/>
            </a:pPr>
            <a:r>
              <a:rPr lang="ru-RU" sz="3300" b="1" dirty="0" smtClean="0">
                <a:latin typeface="Times New Roman" pitchFamily="18" charset="0"/>
                <a:cs typeface="Times New Roman" pitchFamily="18" charset="0"/>
              </a:rPr>
              <a:t> </a:t>
            </a:r>
          </a:p>
          <a:p>
            <a:pPr>
              <a:buNone/>
            </a:pPr>
            <a:endParaRPr lang="ru-RU" sz="2800" b="1" dirty="0" smtClean="0">
              <a:latin typeface="Times New Roman" pitchFamily="18" charset="0"/>
              <a:cs typeface="Times New Roman" pitchFamily="18" charset="0"/>
            </a:endParaRPr>
          </a:p>
          <a:p>
            <a:pPr>
              <a:buNone/>
            </a:pP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normAutofit/>
          </a:bodyPr>
          <a:lstStyle/>
          <a:p>
            <a:r>
              <a:rPr lang="ru-RU" sz="2800" b="1" dirty="0" smtClean="0">
                <a:solidFill>
                  <a:srgbClr val="0070C0"/>
                </a:solidFill>
                <a:latin typeface="Times New Roman" pitchFamily="18" charset="0"/>
                <a:cs typeface="Times New Roman" pitchFamily="18" charset="0"/>
              </a:rPr>
              <a:t>Синдром Шерешевского –Тёрнера Х0</a:t>
            </a:r>
            <a:endParaRPr lang="ru-RU" sz="2800" b="1" dirty="0">
              <a:solidFill>
                <a:srgbClr val="0070C0"/>
              </a:solidFill>
              <a:latin typeface="Times New Roman" pitchFamily="18" charset="0"/>
              <a:cs typeface="Times New Roman" pitchFamily="18" charset="0"/>
            </a:endParaRPr>
          </a:p>
        </p:txBody>
      </p:sp>
      <p:sp>
        <p:nvSpPr>
          <p:cNvPr id="4" name="Содержимое 3"/>
          <p:cNvSpPr>
            <a:spLocks noGrp="1"/>
          </p:cNvSpPr>
          <p:nvPr>
            <p:ph sz="half" idx="4294967295"/>
          </p:nvPr>
        </p:nvSpPr>
        <p:spPr>
          <a:xfrm>
            <a:off x="179512" y="4725144"/>
            <a:ext cx="8502898" cy="1871663"/>
          </a:xfrm>
        </p:spPr>
        <p:txBody>
          <a:bodyPr>
            <a:noAutofit/>
          </a:bodyPr>
          <a:lstStyle/>
          <a:p>
            <a:pPr marL="0" indent="0" algn="ctr">
              <a:lnSpc>
                <a:spcPct val="120000"/>
              </a:lnSpc>
              <a:spcBef>
                <a:spcPts val="0"/>
              </a:spcBef>
              <a:buNone/>
            </a:pPr>
            <a:r>
              <a:rPr lang="ru-RU" sz="2000" b="1" dirty="0" smtClean="0">
                <a:latin typeface="Times New Roman" pitchFamily="18" charset="0"/>
                <a:cs typeface="Times New Roman" pitchFamily="18" charset="0"/>
              </a:rPr>
              <a:t>Хромосомная патология, обусловленная частичной или полной </a:t>
            </a:r>
          </a:p>
          <a:p>
            <a:pPr marL="0" indent="0" algn="ctr">
              <a:lnSpc>
                <a:spcPct val="120000"/>
              </a:lnSpc>
              <a:spcBef>
                <a:spcPts val="0"/>
              </a:spcBef>
              <a:buNone/>
            </a:pPr>
            <a:r>
              <a:rPr lang="ru-RU" sz="2000" b="1" dirty="0" smtClean="0">
                <a:latin typeface="Times New Roman" pitchFamily="18" charset="0"/>
                <a:cs typeface="Times New Roman" pitchFamily="18" charset="0"/>
              </a:rPr>
              <a:t>Х-моносомией. Клиническими признаками синдрома Шерешевского-Тёрнера служат низкорослость, гипогонадизм, пороки развития (ВПС, подковообразая почка, косоглазие и др.), лимфостаз, деформация суставов, крыловидные складки кожи на шее и др. </a:t>
            </a:r>
            <a:endParaRPr lang="ru-RU" sz="2000" b="1" dirty="0">
              <a:latin typeface="Times New Roman" pitchFamily="18" charset="0"/>
              <a:cs typeface="Times New Roman" pitchFamily="18" charset="0"/>
            </a:endParaRPr>
          </a:p>
        </p:txBody>
      </p:sp>
      <p:pic>
        <p:nvPicPr>
          <p:cNvPr id="28674" name="Picture 2"/>
          <p:cNvPicPr>
            <a:picLocks noChangeAspect="1" noChangeArrowheads="1"/>
          </p:cNvPicPr>
          <p:nvPr/>
        </p:nvPicPr>
        <p:blipFill>
          <a:blip r:embed="rId2" cstate="print"/>
          <a:srcRect/>
          <a:stretch>
            <a:fillRect/>
          </a:stretch>
        </p:blipFill>
        <p:spPr bwMode="auto">
          <a:xfrm>
            <a:off x="827584" y="1196752"/>
            <a:ext cx="7620000" cy="3400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sz="3100" b="1" dirty="0" smtClean="0">
                <a:solidFill>
                  <a:srgbClr val="0070C0"/>
                </a:solidFill>
                <a:latin typeface="Times New Roman" pitchFamily="18" charset="0"/>
                <a:cs typeface="Times New Roman" pitchFamily="18" charset="0"/>
              </a:rPr>
              <a:t/>
            </a:r>
            <a:br>
              <a:rPr lang="ru-RU" sz="3100" b="1" dirty="0" smtClean="0">
                <a:solidFill>
                  <a:srgbClr val="0070C0"/>
                </a:solidFill>
                <a:latin typeface="Times New Roman" pitchFamily="18" charset="0"/>
                <a:cs typeface="Times New Roman" pitchFamily="18" charset="0"/>
              </a:rPr>
            </a:br>
            <a:r>
              <a:rPr lang="en-US" sz="3100" b="1" dirty="0" smtClean="0">
                <a:solidFill>
                  <a:srgbClr val="0070C0"/>
                </a:solidFill>
                <a:latin typeface="Times New Roman" pitchFamily="18" charset="0"/>
                <a:cs typeface="Times New Roman" pitchFamily="18" charset="0"/>
              </a:rPr>
              <a:t>C</a:t>
            </a:r>
            <a:r>
              <a:rPr lang="ru-RU" sz="3100" b="1" dirty="0" smtClean="0">
                <a:solidFill>
                  <a:srgbClr val="0070C0"/>
                </a:solidFill>
                <a:latin typeface="Times New Roman" pitchFamily="18" charset="0"/>
                <a:cs typeface="Times New Roman" pitchFamily="18" charset="0"/>
              </a:rPr>
              <a:t>индром  Клайнфельтера – ХХУ</a:t>
            </a:r>
            <a:r>
              <a:rPr lang="ru-RU" dirty="0" smtClean="0"/>
              <a:t/>
            </a:r>
            <a:br>
              <a:rPr lang="ru-RU" dirty="0" smtClean="0"/>
            </a:br>
            <a:endParaRPr lang="ru-RU" dirty="0"/>
          </a:p>
        </p:txBody>
      </p:sp>
      <p:sp>
        <p:nvSpPr>
          <p:cNvPr id="4" name="Содержимое 3"/>
          <p:cNvSpPr>
            <a:spLocks noGrp="1"/>
          </p:cNvSpPr>
          <p:nvPr>
            <p:ph sz="half" idx="2"/>
          </p:nvPr>
        </p:nvSpPr>
        <p:spPr>
          <a:xfrm>
            <a:off x="4067944" y="836712"/>
            <a:ext cx="4896544" cy="6021288"/>
          </a:xfrm>
        </p:spPr>
        <p:txBody>
          <a:bodyPr>
            <a:noAutofit/>
          </a:bodyPr>
          <a:lstStyle/>
          <a:p>
            <a:pPr marL="0" indent="0">
              <a:lnSpc>
                <a:spcPct val="120000"/>
              </a:lnSpc>
              <a:spcBef>
                <a:spcPts val="0"/>
              </a:spcBef>
              <a:buNone/>
            </a:pPr>
            <a:r>
              <a:rPr lang="ru-RU" sz="1600" b="1" dirty="0" smtClean="0">
                <a:latin typeface="Times New Roman" pitchFamily="18" charset="0"/>
                <a:cs typeface="Times New Roman" pitchFamily="18" charset="0"/>
              </a:rPr>
              <a:t>Обычно пациенты с синдромом Клайнфельтера имеют высокий рост, непропорционально длинные конечности, евнухоидный тип телосложения (широкие бёдра, узкий плечевой пояс), у взрослых пациентов отмечается склонность к  ожирению, а дети чаще худые. Отмечается недоразвитие яичек и полового члена, а также сниженная функция мужских половых желёз (яичек),  характерно  увеличение  молочных</a:t>
            </a:r>
          </a:p>
          <a:p>
            <a:pPr marL="0" indent="0">
              <a:lnSpc>
                <a:spcPct val="120000"/>
              </a:lnSpc>
              <a:spcBef>
                <a:spcPts val="0"/>
              </a:spcBef>
              <a:buNone/>
            </a:pPr>
            <a:r>
              <a:rPr lang="ru-RU" sz="1600" b="1" dirty="0" smtClean="0">
                <a:latin typeface="Times New Roman" pitchFamily="18" charset="0"/>
                <a:cs typeface="Times New Roman" pitchFamily="18" charset="0"/>
              </a:rPr>
              <a:t>желёз.  Вторичные половые признаки (борода, усы, низкий тембр голоса, широкие плечи, узкий таз и др.) недоразвиты, часто наблюдается оволосение по женскому типу. Характерно лёгкое отставание в умственном, физическом, моторном, речевом развитии. Затруднена социализация пациентов за счёт особенностей характера и телосложения. Пациенты с синдромом Клайнфельтера часто замкнуты, склонны к агрессии и депрессивным состояниям. </a:t>
            </a:r>
            <a:endParaRPr lang="ru-RU" sz="1600" b="1" dirty="0">
              <a:latin typeface="Times New Roman" pitchFamily="18" charset="0"/>
              <a:cs typeface="Times New Roman" pitchFamily="18" charset="0"/>
            </a:endParaRPr>
          </a:p>
        </p:txBody>
      </p:sp>
      <p:pic>
        <p:nvPicPr>
          <p:cNvPr id="32770" name="Picture 2"/>
          <p:cNvPicPr>
            <a:picLocks noGrp="1" noChangeAspect="1" noChangeArrowheads="1"/>
          </p:cNvPicPr>
          <p:nvPr>
            <p:ph sz="half" idx="1"/>
          </p:nvPr>
        </p:nvPicPr>
        <p:blipFill>
          <a:blip r:embed="rId2" cstate="print"/>
          <a:srcRect/>
          <a:stretch>
            <a:fillRect/>
          </a:stretch>
        </p:blipFill>
        <p:spPr bwMode="auto">
          <a:xfrm>
            <a:off x="457199" y="1412776"/>
            <a:ext cx="3483221" cy="4422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23528" y="274638"/>
            <a:ext cx="8208912" cy="1143000"/>
          </a:xfrm>
        </p:spPr>
        <p:txBody>
          <a:bodyPr>
            <a:normAutofit/>
          </a:bodyPr>
          <a:lstStyle/>
          <a:p>
            <a:r>
              <a:rPr lang="ru-RU" sz="2800" b="1" dirty="0" smtClean="0">
                <a:solidFill>
                  <a:srgbClr val="0070C0"/>
                </a:solidFill>
                <a:latin typeface="Times New Roman" pitchFamily="18" charset="0"/>
                <a:cs typeface="Times New Roman" pitchFamily="18" charset="0"/>
              </a:rPr>
              <a:t>Синдром Дауна- трисомия по 21 хромосоме</a:t>
            </a:r>
            <a:endParaRPr lang="ru-RU" sz="2800" b="1" dirty="0">
              <a:solidFill>
                <a:srgbClr val="0070C0"/>
              </a:solidFill>
              <a:latin typeface="Times New Roman" pitchFamily="18" charset="0"/>
              <a:cs typeface="Times New Roman" pitchFamily="18" charset="0"/>
            </a:endParaRPr>
          </a:p>
        </p:txBody>
      </p:sp>
      <p:sp>
        <p:nvSpPr>
          <p:cNvPr id="4" name="Содержимое 3"/>
          <p:cNvSpPr>
            <a:spLocks noGrp="1"/>
          </p:cNvSpPr>
          <p:nvPr>
            <p:ph sz="half" idx="4294967295"/>
          </p:nvPr>
        </p:nvSpPr>
        <p:spPr>
          <a:xfrm>
            <a:off x="3708400" y="1268413"/>
            <a:ext cx="5435600" cy="5256212"/>
          </a:xfrm>
        </p:spPr>
        <p:txBody>
          <a:bodyPr>
            <a:noAutofit/>
          </a:bodyPr>
          <a:lstStyle/>
          <a:p>
            <a:pPr>
              <a:buNone/>
            </a:pPr>
            <a:r>
              <a:rPr lang="ru-RU" sz="18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У ребенка с синдромом Дауна широко расставленные глаза, имеющие монголоидный разрез, короткий нос, плоская переносица, небольшие ушные раковины, брахицефалия (короткая и широкая, почти круглая, голова), плоский затылок, аркообразное небо. У детей нередко встречаются аномалии зубного ряда, недоразвитие нижней челюсти.</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Тело и конечности сформированы непропорционально – фигура приземистая, плечи опущены, конечности короткие, на шее имеется кожная складка, пальцы могут быть укороченными за счет недоразвития средних фаланг. </a:t>
            </a:r>
            <a:endParaRPr lang="ru-RU" sz="2000" b="1" dirty="0">
              <a:latin typeface="Times New Roman" pitchFamily="18" charset="0"/>
              <a:cs typeface="Times New Roman" pitchFamily="18" charset="0"/>
            </a:endParaRPr>
          </a:p>
        </p:txBody>
      </p:sp>
      <p:pic>
        <p:nvPicPr>
          <p:cNvPr id="29698" name="Picture 2"/>
          <p:cNvPicPr>
            <a:picLocks noChangeAspect="1" noChangeArrowheads="1"/>
          </p:cNvPicPr>
          <p:nvPr/>
        </p:nvPicPr>
        <p:blipFill>
          <a:blip r:embed="rId2" cstate="print"/>
          <a:srcRect/>
          <a:stretch>
            <a:fillRect/>
          </a:stretch>
        </p:blipFill>
        <p:spPr bwMode="auto">
          <a:xfrm>
            <a:off x="144463" y="1988839"/>
            <a:ext cx="3754683" cy="35848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4294967295"/>
          </p:nvPr>
        </p:nvSpPr>
        <p:spPr>
          <a:xfrm>
            <a:off x="395536" y="476672"/>
            <a:ext cx="4392488" cy="5760616"/>
          </a:xfrm>
        </p:spPr>
        <p:txBody>
          <a:bodyPr>
            <a:noAutofit/>
          </a:bodyPr>
          <a:lstStyle/>
          <a:p>
            <a:pPr algn="ctr">
              <a:buNone/>
            </a:pPr>
            <a:r>
              <a:rPr lang="ru-RU" sz="2400" b="1" dirty="0" smtClean="0">
                <a:latin typeface="Times New Roman" pitchFamily="18" charset="0"/>
                <a:cs typeface="Times New Roman" pitchFamily="18" charset="0"/>
              </a:rPr>
              <a:t>Виды наследственной изменчивости:</a:t>
            </a:r>
          </a:p>
          <a:p>
            <a:pPr marL="514350" indent="-514350">
              <a:buAutoNum type="arabicPeriod"/>
            </a:pPr>
            <a:r>
              <a:rPr lang="ru-RU" sz="2400" b="1" dirty="0" smtClean="0">
                <a:solidFill>
                  <a:srgbClr val="0070C0"/>
                </a:solidFill>
                <a:latin typeface="Times New Roman" pitchFamily="18" charset="0"/>
                <a:cs typeface="Times New Roman" pitchFamily="18" charset="0"/>
              </a:rPr>
              <a:t>Комбинативная </a:t>
            </a:r>
            <a:r>
              <a:rPr lang="ru-RU" sz="2400" b="1" dirty="0" smtClean="0">
                <a:latin typeface="Times New Roman" pitchFamily="18" charset="0"/>
                <a:cs typeface="Times New Roman" pitchFamily="18" charset="0"/>
              </a:rPr>
              <a:t>- вызвана перегруппировкой хромосом в процессе полового размножения и участков хромосом в процессе кроссинговера.</a:t>
            </a:r>
          </a:p>
          <a:p>
            <a:pPr marL="514350" indent="-514350">
              <a:buAutoNum type="arabicPeriod"/>
            </a:pPr>
            <a:endParaRPr lang="ru-RU" sz="2400" b="1" dirty="0" smtClean="0">
              <a:latin typeface="Times New Roman" pitchFamily="18" charset="0"/>
              <a:cs typeface="Times New Roman" pitchFamily="18" charset="0"/>
            </a:endParaRPr>
          </a:p>
          <a:p>
            <a:pPr marL="514350" indent="-514350">
              <a:buAutoNum type="arabicPeriod"/>
            </a:pPr>
            <a:r>
              <a:rPr lang="ru-RU" sz="2400" b="1" dirty="0" smtClean="0">
                <a:solidFill>
                  <a:srgbClr val="0070C0"/>
                </a:solidFill>
                <a:latin typeface="Times New Roman" pitchFamily="18" charset="0"/>
                <a:cs typeface="Times New Roman" pitchFamily="18" charset="0"/>
              </a:rPr>
              <a:t>Мутационная </a:t>
            </a:r>
            <a:r>
              <a:rPr lang="ru-RU" sz="2400" b="1" dirty="0" smtClean="0">
                <a:latin typeface="Times New Roman" pitchFamily="18" charset="0"/>
                <a:cs typeface="Times New Roman" pitchFamily="18" charset="0"/>
              </a:rPr>
              <a:t>- вызвана  мутациями.</a:t>
            </a:r>
          </a:p>
          <a:p>
            <a:pPr marL="514350" indent="-514350">
              <a:buNone/>
            </a:pPr>
            <a:r>
              <a:rPr lang="ru-RU" sz="2400" b="1" dirty="0" smtClean="0">
                <a:solidFill>
                  <a:srgbClr val="0070C0"/>
                </a:solidFill>
                <a:latin typeface="Times New Roman" pitchFamily="18" charset="0"/>
                <a:cs typeface="Times New Roman" pitchFamily="18" charset="0"/>
              </a:rPr>
              <a:t>Мутации</a:t>
            </a:r>
            <a:r>
              <a:rPr lang="ru-RU" sz="2400" b="1" dirty="0" smtClean="0">
                <a:latin typeface="Times New Roman" pitchFamily="18" charset="0"/>
                <a:cs typeface="Times New Roman" pitchFamily="18" charset="0"/>
              </a:rPr>
              <a:t> – это наследуемые изменения генетического материала</a:t>
            </a:r>
          </a:p>
        </p:txBody>
      </p:sp>
      <p:pic>
        <p:nvPicPr>
          <p:cNvPr id="6" name="Содержимое 5" descr="https://avatars.mds.yandex.net/i?id=a48ec96c62c0825b7aea9af72640720b9e444a7b-7465150-images-thumbs&amp;n=13"/>
          <p:cNvPicPr>
            <a:picLocks noGrp="1"/>
          </p:cNvPicPr>
          <p:nvPr>
            <p:ph sz="half" idx="4294967295"/>
          </p:nvPr>
        </p:nvPicPr>
        <p:blipFill>
          <a:blip r:embed="rId2" cstate="print"/>
          <a:srcRect/>
          <a:stretch>
            <a:fillRect/>
          </a:stretch>
        </p:blipFill>
        <p:spPr bwMode="auto">
          <a:xfrm>
            <a:off x="5105400" y="1556792"/>
            <a:ext cx="4038600" cy="1641475"/>
          </a:xfrm>
          <a:prstGeom prst="rect">
            <a:avLst/>
          </a:prstGeom>
          <a:noFill/>
          <a:ln w="9525">
            <a:noFill/>
            <a:miter lim="800000"/>
            <a:headEnd/>
            <a:tailEnd/>
          </a:ln>
        </p:spPr>
      </p:pic>
      <p:pic>
        <p:nvPicPr>
          <p:cNvPr id="1026" name="Picture 2" descr="https://avatars.mds.yandex.net/i?id=435cee9dba6238001296548585f0207b_l-8230897-images-thumbs&amp;n=13"/>
          <p:cNvPicPr>
            <a:picLocks noChangeAspect="1" noChangeArrowheads="1"/>
          </p:cNvPicPr>
          <p:nvPr/>
        </p:nvPicPr>
        <p:blipFill>
          <a:blip r:embed="rId3" cstate="print"/>
          <a:srcRect/>
          <a:stretch>
            <a:fillRect/>
          </a:stretch>
        </p:blipFill>
        <p:spPr bwMode="auto">
          <a:xfrm>
            <a:off x="5292080" y="3789040"/>
            <a:ext cx="3567562" cy="201622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964488" cy="1143000"/>
          </a:xfrm>
        </p:spPr>
        <p:txBody>
          <a:bodyPr>
            <a:normAutofit/>
          </a:bodyPr>
          <a:lstStyle/>
          <a:p>
            <a:r>
              <a:rPr lang="ru-RU" sz="2800" b="1" dirty="0" smtClean="0">
                <a:solidFill>
                  <a:srgbClr val="0070C0"/>
                </a:solidFill>
                <a:latin typeface="Times New Roman" pitchFamily="18" charset="0"/>
                <a:cs typeface="Times New Roman" pitchFamily="18" charset="0"/>
              </a:rPr>
              <a:t>Синдром Эдвардса - трисомия по 18-ой хромосоме</a:t>
            </a:r>
            <a:endParaRPr lang="ru-RU" sz="2800" b="1" dirty="0">
              <a:solidFill>
                <a:srgbClr val="0070C0"/>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4139952" y="1600200"/>
            <a:ext cx="4752528" cy="5069160"/>
          </a:xfrm>
        </p:spPr>
        <p:txBody>
          <a:bodyPr>
            <a:noAutofit/>
          </a:bodyPr>
          <a:lstStyle/>
          <a:p>
            <a:pPr marL="0" indent="0">
              <a:spcBef>
                <a:spcPts val="0"/>
              </a:spcBef>
              <a:buNone/>
            </a:pPr>
            <a:r>
              <a:rPr lang="ru-RU" sz="2000" b="1" dirty="0" smtClean="0">
                <a:latin typeface="Times New Roman" pitchFamily="18" charset="0"/>
                <a:cs typeface="Times New Roman" pitchFamily="18" charset="0"/>
              </a:rPr>
              <a:t>Череп больных детей имеет узкую и удлиненную форму, голова очень мала по отношению к туловищу, особенно сильно недоразвита мозговая часть черепа. </a:t>
            </a:r>
          </a:p>
          <a:p>
            <a:pPr marL="0" indent="0">
              <a:spcBef>
                <a:spcPts val="0"/>
              </a:spcBef>
              <a:buNone/>
            </a:pPr>
            <a:r>
              <a:rPr lang="ru-RU" sz="2000" b="1" dirty="0" smtClean="0">
                <a:latin typeface="Times New Roman" pitchFamily="18" charset="0"/>
                <a:cs typeface="Times New Roman" pitchFamily="18" charset="0"/>
              </a:rPr>
              <a:t>Еще одна характерная черта патологии — волчья пасть. Это врожденная аномалия развития твердого неба, которая появляется из-за несрастания небных отростков верхней челюсти.</a:t>
            </a:r>
          </a:p>
          <a:p>
            <a:pPr marL="0" indent="0">
              <a:spcBef>
                <a:spcPts val="0"/>
              </a:spcBef>
              <a:buNone/>
            </a:pPr>
            <a:r>
              <a:rPr lang="ru-RU" sz="2000" b="1" dirty="0" smtClean="0">
                <a:latin typeface="Times New Roman" pitchFamily="18" charset="0"/>
                <a:cs typeface="Times New Roman" pitchFamily="18" charset="0"/>
              </a:rPr>
              <a:t>Так же характерны: деформация ушных раковин, дефекты конечностей, половых органов. Также часто развиваются пороки сердца и другие патологии.</a:t>
            </a:r>
            <a:endParaRPr lang="ru-RU" sz="2000" b="1" dirty="0">
              <a:latin typeface="Times New Roman" pitchFamily="18" charset="0"/>
              <a:cs typeface="Times New Roman" pitchFamily="18" charset="0"/>
            </a:endParaRPr>
          </a:p>
        </p:txBody>
      </p:sp>
      <p:pic>
        <p:nvPicPr>
          <p:cNvPr id="30722" name="Picture 2"/>
          <p:cNvPicPr>
            <a:picLocks noGrp="1" noChangeAspect="1" noChangeArrowheads="1"/>
          </p:cNvPicPr>
          <p:nvPr>
            <p:ph sz="half" idx="1"/>
          </p:nvPr>
        </p:nvPicPr>
        <p:blipFill>
          <a:blip r:embed="rId2" cstate="print"/>
          <a:srcRect/>
          <a:stretch>
            <a:fillRect/>
          </a:stretch>
        </p:blipFill>
        <p:spPr bwMode="auto">
          <a:xfrm>
            <a:off x="395536" y="2132856"/>
            <a:ext cx="3533601" cy="35336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0" y="274638"/>
            <a:ext cx="8229600" cy="706437"/>
          </a:xfrm>
        </p:spPr>
        <p:txBody>
          <a:bodyPr>
            <a:normAutofit/>
          </a:bodyPr>
          <a:lstStyle/>
          <a:p>
            <a:r>
              <a:rPr lang="ru-RU" sz="2800" b="1" dirty="0" smtClean="0">
                <a:solidFill>
                  <a:srgbClr val="0070C0"/>
                </a:solidFill>
                <a:latin typeface="Times New Roman" pitchFamily="18" charset="0"/>
                <a:cs typeface="Times New Roman" pitchFamily="18" charset="0"/>
              </a:rPr>
              <a:t>Синдром Патау—трисомия по 13 хромосоме </a:t>
            </a:r>
            <a:endParaRPr lang="ru-RU" sz="2800" b="1" dirty="0">
              <a:solidFill>
                <a:srgbClr val="0070C0"/>
              </a:solidFill>
              <a:latin typeface="Times New Roman" pitchFamily="18" charset="0"/>
              <a:cs typeface="Times New Roman" pitchFamily="18" charset="0"/>
            </a:endParaRPr>
          </a:p>
        </p:txBody>
      </p:sp>
      <p:sp>
        <p:nvSpPr>
          <p:cNvPr id="7" name="Содержимое 6"/>
          <p:cNvSpPr>
            <a:spLocks noGrp="1"/>
          </p:cNvSpPr>
          <p:nvPr>
            <p:ph sz="half" idx="4294967295"/>
          </p:nvPr>
        </p:nvSpPr>
        <p:spPr>
          <a:xfrm>
            <a:off x="3382963" y="1052513"/>
            <a:ext cx="5761037" cy="5805487"/>
          </a:xfrm>
        </p:spPr>
        <p:txBody>
          <a:bodyPr>
            <a:normAutofit fontScale="47500" lnSpcReduction="20000"/>
          </a:bodyPr>
          <a:lstStyle/>
          <a:p>
            <a:pPr marL="0" indent="0">
              <a:lnSpc>
                <a:spcPct val="120000"/>
              </a:lnSpc>
              <a:spcBef>
                <a:spcPts val="0"/>
              </a:spcBef>
              <a:buNone/>
            </a:pPr>
            <a:r>
              <a:rPr lang="ru-RU" sz="3300" b="1" dirty="0" smtClean="0">
                <a:latin typeface="Times New Roman" pitchFamily="18" charset="0"/>
                <a:cs typeface="Times New Roman" pitchFamily="18" charset="0"/>
              </a:rPr>
              <a:t>Врожденные пороки внутренних органов настолько </a:t>
            </a:r>
            <a:r>
              <a:rPr lang="ru-RU" sz="3800" b="1" dirty="0" smtClean="0">
                <a:latin typeface="Times New Roman" pitchFamily="18" charset="0"/>
                <a:cs typeface="Times New Roman" pitchFamily="18" charset="0"/>
              </a:rPr>
              <a:t>тяжелы, что основная масса детей умирает в течение первых месяцев жизни и едва доживает до 1 года. Однако некоторые пациенты выживают в течение 3-5 лет, такие дети являются полными инвалидами и страдают глубокой идиотией. </a:t>
            </a:r>
          </a:p>
          <a:p>
            <a:pPr marL="0" indent="0">
              <a:lnSpc>
                <a:spcPct val="120000"/>
              </a:lnSpc>
              <a:spcBef>
                <a:spcPts val="0"/>
              </a:spcBef>
              <a:buNone/>
            </a:pPr>
            <a:r>
              <a:rPr lang="ru-RU" sz="3800" b="1" dirty="0" smtClean="0">
                <a:latin typeface="Times New Roman" pitchFamily="18" charset="0"/>
                <a:cs typeface="Times New Roman" pitchFamily="18" charset="0"/>
              </a:rPr>
              <a:t>У таких младенцев череп сильно сужен в лобной части и резко расширен к затылку. Кроме этого, характерным признаком заболевания является измененное строение стоп и кистей, возможна симметричная многопалость рук и ног. У больных наблюдается сужение глазных щелей, близкое расположение глазниц, помутнение хрусталика, укорочение шеи, возможно отсутствие радужной оболочки или отсутствие глазного яблока. Ушные раковины деформированы и расположены ниже обычного. Переносица западает, возможна расщелина нёба и губы. Иногда встречается отсутствие участков кожи или волос.</a:t>
            </a:r>
            <a:endParaRPr lang="ru-RU" sz="3800" b="1" dirty="0">
              <a:latin typeface="Times New Roman" pitchFamily="18" charset="0"/>
              <a:cs typeface="Times New Roman" pitchFamily="18" charset="0"/>
            </a:endParaRPr>
          </a:p>
        </p:txBody>
      </p:sp>
      <p:pic>
        <p:nvPicPr>
          <p:cNvPr id="31746" name="Picture 2"/>
          <p:cNvPicPr>
            <a:picLocks noGrp="1" noChangeAspect="1" noChangeArrowheads="1"/>
          </p:cNvPicPr>
          <p:nvPr>
            <p:ph sz="half" idx="4294967295"/>
          </p:nvPr>
        </p:nvPicPr>
        <p:blipFill>
          <a:blip r:embed="rId2" cstate="print"/>
          <a:srcRect/>
          <a:stretch>
            <a:fillRect/>
          </a:stretch>
        </p:blipFill>
        <p:spPr bwMode="auto">
          <a:xfrm>
            <a:off x="323528" y="2132856"/>
            <a:ext cx="2882900" cy="3167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23528" y="836712"/>
            <a:ext cx="8517632" cy="5616624"/>
          </a:xfrm>
        </p:spPr>
        <p:txBody>
          <a:bodyPr>
            <a:normAutofit fontScale="62500" lnSpcReduction="20000"/>
          </a:bodyPr>
          <a:lstStyle/>
          <a:p>
            <a:pPr>
              <a:buNone/>
            </a:pPr>
            <a:r>
              <a:rPr lang="ru-RU" sz="4000" b="1" dirty="0" smtClean="0">
                <a:solidFill>
                  <a:srgbClr val="0070C0"/>
                </a:solidFill>
                <a:latin typeface="Times New Roman" pitchFamily="18" charset="0"/>
                <a:cs typeface="Times New Roman" pitchFamily="18" charset="0"/>
              </a:rPr>
              <a:t>Мутагены  </a:t>
            </a:r>
            <a:r>
              <a:rPr lang="ru-RU" sz="4000" b="1" dirty="0" smtClean="0">
                <a:latin typeface="Times New Roman" pitchFamily="18" charset="0"/>
                <a:cs typeface="Times New Roman" pitchFamily="18" charset="0"/>
              </a:rPr>
              <a:t>- факторы, вызывающие мутации в организме</a:t>
            </a:r>
          </a:p>
          <a:p>
            <a:pPr>
              <a:buNone/>
            </a:pPr>
            <a:r>
              <a:rPr lang="ru-RU" sz="4000" b="1" dirty="0" smtClean="0">
                <a:latin typeface="Times New Roman" pitchFamily="18" charset="0"/>
                <a:cs typeface="Times New Roman" pitchFamily="18" charset="0"/>
              </a:rPr>
              <a:t>Экзогенные</a:t>
            </a:r>
          </a:p>
          <a:p>
            <a:r>
              <a:rPr lang="ru-RU" sz="4000" b="1" dirty="0" smtClean="0">
                <a:solidFill>
                  <a:srgbClr val="0070C0"/>
                </a:solidFill>
                <a:latin typeface="Times New Roman" pitchFamily="18" charset="0"/>
                <a:cs typeface="Times New Roman" pitchFamily="18" charset="0"/>
              </a:rPr>
              <a:t>Физические</a:t>
            </a:r>
            <a:r>
              <a:rPr lang="ru-RU" sz="4000" b="1" dirty="0" smtClean="0">
                <a:latin typeface="Times New Roman" pitchFamily="18" charset="0"/>
                <a:cs typeface="Times New Roman" pitchFamily="18" charset="0"/>
              </a:rPr>
              <a:t> - ионизирующие излучения, ультрафиолетовое излучение, электромагнитные поля, температурный фактор.</a:t>
            </a:r>
          </a:p>
          <a:p>
            <a:r>
              <a:rPr lang="ru-RU" sz="4000" b="1" dirty="0" smtClean="0">
                <a:solidFill>
                  <a:srgbClr val="0070C0"/>
                </a:solidFill>
                <a:latin typeface="Times New Roman" pitchFamily="18" charset="0"/>
                <a:cs typeface="Times New Roman" pitchFamily="18" charset="0"/>
              </a:rPr>
              <a:t>Химические</a:t>
            </a:r>
            <a:r>
              <a:rPr lang="ru-RU" sz="4000" b="1" dirty="0" smtClean="0">
                <a:latin typeface="Times New Roman" pitchFamily="18" charset="0"/>
                <a:cs typeface="Times New Roman" pitchFamily="18" charset="0"/>
              </a:rPr>
              <a:t> вещества - формалин, колхицин, соли тяжёлых металлов, некоторые лекарственные вещества</a:t>
            </a:r>
          </a:p>
          <a:p>
            <a:r>
              <a:rPr lang="ru-RU" sz="4000" b="1" dirty="0" smtClean="0">
                <a:solidFill>
                  <a:srgbClr val="0070C0"/>
                </a:solidFill>
                <a:latin typeface="Times New Roman" pitchFamily="18" charset="0"/>
                <a:cs typeface="Times New Roman" pitchFamily="18" charset="0"/>
              </a:rPr>
              <a:t>Биологические</a:t>
            </a:r>
            <a:r>
              <a:rPr lang="ru-RU" sz="4000" b="1" dirty="0" smtClean="0">
                <a:latin typeface="Times New Roman" pitchFamily="18" charset="0"/>
                <a:cs typeface="Times New Roman" pitchFamily="18" charset="0"/>
              </a:rPr>
              <a:t> – вирусы, токсины бактерий, паразитов, гельминтов.</a:t>
            </a:r>
          </a:p>
          <a:p>
            <a:pPr>
              <a:buNone/>
            </a:pPr>
            <a:r>
              <a:rPr lang="ru-RU" sz="4000" b="1" dirty="0" smtClean="0">
                <a:latin typeface="Times New Roman" pitchFamily="18" charset="0"/>
                <a:cs typeface="Times New Roman" pitchFamily="18" charset="0"/>
              </a:rPr>
              <a:t>Эндогенные</a:t>
            </a:r>
          </a:p>
          <a:p>
            <a:r>
              <a:rPr lang="ru-RU" sz="4000" b="1" dirty="0" smtClean="0">
                <a:latin typeface="Times New Roman" pitchFamily="18" charset="0"/>
                <a:cs typeface="Times New Roman" pitchFamily="18" charset="0"/>
              </a:rPr>
              <a:t>Возраст родителей</a:t>
            </a:r>
          </a:p>
          <a:p>
            <a:r>
              <a:rPr lang="ru-RU" sz="4000" b="1" dirty="0" smtClean="0">
                <a:latin typeface="Times New Roman" pitchFamily="18" charset="0"/>
                <a:cs typeface="Times New Roman" pitchFamily="18" charset="0"/>
              </a:rPr>
              <a:t>Хронический стресс</a:t>
            </a:r>
          </a:p>
          <a:p>
            <a:r>
              <a:rPr lang="ru-RU" sz="4000" b="1" dirty="0" smtClean="0">
                <a:latin typeface="Times New Roman" pitchFamily="18" charset="0"/>
                <a:cs typeface="Times New Roman" pitchFamily="18" charset="0"/>
              </a:rPr>
              <a:t>Гормональные нарушения</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971600" y="908720"/>
            <a:ext cx="7546032" cy="4525963"/>
          </a:xfrm>
        </p:spPr>
        <p:txBody>
          <a:bodyPr>
            <a:normAutofit fontScale="85000" lnSpcReduction="20000"/>
          </a:bodyPr>
          <a:lstStyle/>
          <a:p>
            <a:pPr marL="0" indent="0" algn="ctr">
              <a:lnSpc>
                <a:spcPct val="110000"/>
              </a:lnSpc>
              <a:spcBef>
                <a:spcPts val="0"/>
              </a:spcBef>
              <a:buNone/>
            </a:pPr>
            <a:r>
              <a:rPr lang="ru-RU" sz="2800" b="1" dirty="0" smtClean="0">
                <a:solidFill>
                  <a:srgbClr val="0070C0"/>
                </a:solidFill>
                <a:latin typeface="Times New Roman" pitchFamily="18" charset="0"/>
                <a:cs typeface="Times New Roman" pitchFamily="18" charset="0"/>
              </a:rPr>
              <a:t>Свойства мутаций</a:t>
            </a:r>
          </a:p>
          <a:p>
            <a:pPr marL="0" indent="0">
              <a:lnSpc>
                <a:spcPct val="110000"/>
              </a:lnSpc>
              <a:spcBef>
                <a:spcPts val="0"/>
              </a:spcBef>
              <a:buAutoNum type="arabicPeriod"/>
            </a:pPr>
            <a:r>
              <a:rPr lang="ru-RU" sz="2800" b="1" dirty="0" smtClean="0">
                <a:latin typeface="Times New Roman" pitchFamily="18" charset="0"/>
                <a:cs typeface="Times New Roman" pitchFamily="18" charset="0"/>
              </a:rPr>
              <a:t>Возникают внезапно, скачкообразно.</a:t>
            </a:r>
          </a:p>
          <a:p>
            <a:pPr marL="0" indent="0">
              <a:lnSpc>
                <a:spcPct val="110000"/>
              </a:lnSpc>
              <a:spcBef>
                <a:spcPts val="0"/>
              </a:spcBef>
              <a:buNone/>
            </a:pPr>
            <a:r>
              <a:rPr lang="ru-RU" sz="2800" b="1" dirty="0" smtClean="0">
                <a:latin typeface="Times New Roman" pitchFamily="18" charset="0"/>
                <a:cs typeface="Times New Roman" pitchFamily="18" charset="0"/>
              </a:rPr>
              <a:t>2. Передаются по наследству.</a:t>
            </a:r>
          </a:p>
          <a:p>
            <a:pPr marL="0" indent="0">
              <a:lnSpc>
                <a:spcPct val="110000"/>
              </a:lnSpc>
              <a:spcBef>
                <a:spcPts val="0"/>
              </a:spcBef>
              <a:buNone/>
            </a:pPr>
            <a:r>
              <a:rPr lang="ru-RU" sz="2800" b="1" dirty="0" smtClean="0">
                <a:latin typeface="Times New Roman" pitchFamily="18" charset="0"/>
                <a:cs typeface="Times New Roman" pitchFamily="18" charset="0"/>
              </a:rPr>
              <a:t>3. Случайны и ненаправленны – мутировать может любой ген, вызывающий изменение как незначительных, так и жизненно важных признаков.</a:t>
            </a:r>
          </a:p>
          <a:p>
            <a:pPr marL="0" indent="0">
              <a:lnSpc>
                <a:spcPct val="110000"/>
              </a:lnSpc>
              <a:spcBef>
                <a:spcPts val="0"/>
              </a:spcBef>
              <a:buNone/>
            </a:pPr>
            <a:r>
              <a:rPr lang="ru-RU" sz="2800" b="1" dirty="0" smtClean="0">
                <a:latin typeface="Times New Roman" pitchFamily="18" charset="0"/>
                <a:cs typeface="Times New Roman" pitchFamily="18" charset="0"/>
              </a:rPr>
              <a:t>4. Одни и те же мутации могут возникать повторно.</a:t>
            </a:r>
          </a:p>
          <a:p>
            <a:pPr marL="0" indent="457200">
              <a:lnSpc>
                <a:spcPct val="110000"/>
              </a:lnSpc>
              <a:spcBef>
                <a:spcPts val="0"/>
              </a:spcBef>
              <a:buNone/>
            </a:pPr>
            <a:endParaRPr lang="ru-RU" sz="2800" b="1" dirty="0" smtClean="0">
              <a:latin typeface="Times New Roman" pitchFamily="18" charset="0"/>
              <a:cs typeface="Times New Roman" pitchFamily="18" charset="0"/>
            </a:endParaRPr>
          </a:p>
          <a:p>
            <a:pPr marL="0" indent="0">
              <a:lnSpc>
                <a:spcPct val="110000"/>
              </a:lnSpc>
              <a:spcBef>
                <a:spcPts val="0"/>
              </a:spcBef>
              <a:buNone/>
            </a:pPr>
            <a:r>
              <a:rPr lang="ru-RU" sz="2800" b="1" dirty="0" smtClean="0">
                <a:latin typeface="Times New Roman" pitchFamily="18" charset="0"/>
                <a:cs typeface="Times New Roman" pitchFamily="18" charset="0"/>
              </a:rPr>
              <a:t>Способность к мутированию – одно из свойств гена. Каждая отдельная мутация вызывается какой-то причиной, но в большинстве случаев эти причины неизвестны.</a:t>
            </a:r>
          </a:p>
          <a:p>
            <a:pPr>
              <a:buNone/>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95736" y="404664"/>
            <a:ext cx="4464496"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smtClean="0">
                <a:latin typeface="Times New Roman" pitchFamily="18" charset="0"/>
                <a:cs typeface="Times New Roman" pitchFamily="18" charset="0"/>
              </a:rPr>
              <a:t>Классификация мутаций</a:t>
            </a:r>
            <a:endParaRPr lang="ru-RU" dirty="0"/>
          </a:p>
        </p:txBody>
      </p:sp>
      <p:sp>
        <p:nvSpPr>
          <p:cNvPr id="7" name="Прямоугольник 6"/>
          <p:cNvSpPr/>
          <p:nvPr/>
        </p:nvSpPr>
        <p:spPr>
          <a:xfrm>
            <a:off x="251520" y="1340768"/>
            <a:ext cx="2160240"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a:latin typeface="Times New Roman" pitchFamily="18" charset="0"/>
                <a:cs typeface="Times New Roman" pitchFamily="18" charset="0"/>
              </a:rPr>
              <a:t>п</a:t>
            </a:r>
            <a:r>
              <a:rPr lang="ru-RU" sz="2000" b="1" dirty="0" smtClean="0">
                <a:latin typeface="Times New Roman" pitchFamily="18" charset="0"/>
                <a:cs typeface="Times New Roman" pitchFamily="18" charset="0"/>
              </a:rPr>
              <a:t>о характеру проявления</a:t>
            </a:r>
            <a:endParaRPr lang="ru-RU" sz="2000" b="1" dirty="0">
              <a:latin typeface="Times New Roman" pitchFamily="18" charset="0"/>
              <a:cs typeface="Times New Roman" pitchFamily="18" charset="0"/>
            </a:endParaRPr>
          </a:p>
        </p:txBody>
      </p:sp>
      <p:sp>
        <p:nvSpPr>
          <p:cNvPr id="8" name="Прямоугольник 7"/>
          <p:cNvSpPr/>
          <p:nvPr/>
        </p:nvSpPr>
        <p:spPr>
          <a:xfrm>
            <a:off x="3059832" y="1340768"/>
            <a:ext cx="2520280"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a:latin typeface="Times New Roman" pitchFamily="18" charset="0"/>
                <a:cs typeface="Times New Roman" pitchFamily="18" charset="0"/>
              </a:rPr>
              <a:t>п</a:t>
            </a:r>
            <a:r>
              <a:rPr lang="ru-RU" sz="2000" b="1" dirty="0" smtClean="0">
                <a:latin typeface="Times New Roman" pitchFamily="18" charset="0"/>
                <a:cs typeface="Times New Roman" pitchFamily="18" charset="0"/>
              </a:rPr>
              <a:t>о месту возникновения</a:t>
            </a:r>
            <a:endParaRPr lang="ru-RU" sz="2000" b="1" dirty="0">
              <a:latin typeface="Times New Roman" pitchFamily="18" charset="0"/>
              <a:cs typeface="Times New Roman" pitchFamily="18" charset="0"/>
            </a:endParaRPr>
          </a:p>
        </p:txBody>
      </p:sp>
      <p:sp>
        <p:nvSpPr>
          <p:cNvPr id="9" name="Прямоугольник 8"/>
          <p:cNvSpPr/>
          <p:nvPr/>
        </p:nvSpPr>
        <p:spPr>
          <a:xfrm>
            <a:off x="6300192" y="1412776"/>
            <a:ext cx="2376264"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a:latin typeface="Times New Roman" pitchFamily="18" charset="0"/>
                <a:cs typeface="Times New Roman" pitchFamily="18" charset="0"/>
              </a:rPr>
              <a:t>п</a:t>
            </a:r>
            <a:r>
              <a:rPr lang="ru-RU" sz="2000" b="1" dirty="0" smtClean="0">
                <a:latin typeface="Times New Roman" pitchFamily="18" charset="0"/>
                <a:cs typeface="Times New Roman" pitchFamily="18" charset="0"/>
              </a:rPr>
              <a:t>о уровню возникновения</a:t>
            </a:r>
            <a:endParaRPr lang="ru-RU" sz="2000" b="1" dirty="0">
              <a:latin typeface="Times New Roman" pitchFamily="18" charset="0"/>
              <a:cs typeface="Times New Roman" pitchFamily="18" charset="0"/>
            </a:endParaRPr>
          </a:p>
        </p:txBody>
      </p:sp>
      <p:sp>
        <p:nvSpPr>
          <p:cNvPr id="10" name="Прямоугольник 9"/>
          <p:cNvSpPr/>
          <p:nvPr/>
        </p:nvSpPr>
        <p:spPr>
          <a:xfrm rot="16200000">
            <a:off x="-144524" y="3176972"/>
            <a:ext cx="1944216"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доминантные</a:t>
            </a:r>
            <a:endParaRPr lang="ru-RU" sz="2000" b="1" dirty="0">
              <a:latin typeface="Times New Roman" pitchFamily="18" charset="0"/>
              <a:cs typeface="Times New Roman" pitchFamily="18" charset="0"/>
            </a:endParaRPr>
          </a:p>
        </p:txBody>
      </p:sp>
      <p:sp>
        <p:nvSpPr>
          <p:cNvPr id="11" name="Прямоугольник 10"/>
          <p:cNvSpPr/>
          <p:nvPr/>
        </p:nvSpPr>
        <p:spPr>
          <a:xfrm rot="16200000">
            <a:off x="935596" y="3176972"/>
            <a:ext cx="1944216"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рецессивные</a:t>
            </a:r>
            <a:endParaRPr lang="ru-RU" sz="2000" b="1" dirty="0">
              <a:latin typeface="Times New Roman" pitchFamily="18" charset="0"/>
              <a:cs typeface="Times New Roman" pitchFamily="18" charset="0"/>
            </a:endParaRPr>
          </a:p>
        </p:txBody>
      </p:sp>
      <p:sp>
        <p:nvSpPr>
          <p:cNvPr id="12" name="Прямоугольник 11"/>
          <p:cNvSpPr/>
          <p:nvPr/>
        </p:nvSpPr>
        <p:spPr>
          <a:xfrm rot="16200000">
            <a:off x="5418094" y="3230978"/>
            <a:ext cx="1872208" cy="5400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генные</a:t>
            </a:r>
            <a:endParaRPr lang="ru-RU" sz="2000" b="1" dirty="0">
              <a:latin typeface="Times New Roman" pitchFamily="18" charset="0"/>
              <a:cs typeface="Times New Roman" pitchFamily="18" charset="0"/>
            </a:endParaRPr>
          </a:p>
        </p:txBody>
      </p:sp>
      <p:sp>
        <p:nvSpPr>
          <p:cNvPr id="13" name="Прямоугольник 12"/>
          <p:cNvSpPr/>
          <p:nvPr/>
        </p:nvSpPr>
        <p:spPr>
          <a:xfrm rot="16200000">
            <a:off x="6372200" y="3212976"/>
            <a:ext cx="1872208"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хромосомные</a:t>
            </a:r>
            <a:endParaRPr lang="ru-RU" sz="2000" b="1" dirty="0">
              <a:latin typeface="Times New Roman" pitchFamily="18" charset="0"/>
              <a:cs typeface="Times New Roman" pitchFamily="18" charset="0"/>
            </a:endParaRPr>
          </a:p>
        </p:txBody>
      </p:sp>
      <p:sp>
        <p:nvSpPr>
          <p:cNvPr id="14" name="Прямоугольник 13"/>
          <p:cNvSpPr/>
          <p:nvPr/>
        </p:nvSpPr>
        <p:spPr>
          <a:xfrm rot="16200000">
            <a:off x="7452320" y="3212976"/>
            <a:ext cx="1872208"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геномные</a:t>
            </a:r>
            <a:endParaRPr lang="ru-RU" sz="2000" b="1" dirty="0">
              <a:latin typeface="Times New Roman" pitchFamily="18" charset="0"/>
              <a:cs typeface="Times New Roman" pitchFamily="18" charset="0"/>
            </a:endParaRPr>
          </a:p>
        </p:txBody>
      </p:sp>
      <p:sp>
        <p:nvSpPr>
          <p:cNvPr id="15" name="Прямоугольник 14"/>
          <p:cNvSpPr/>
          <p:nvPr/>
        </p:nvSpPr>
        <p:spPr>
          <a:xfrm>
            <a:off x="3347864" y="2492896"/>
            <a:ext cx="576064" cy="1944216"/>
          </a:xfrm>
          <a:prstGeom prst="rect">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ru-RU" sz="2000" b="1" dirty="0" smtClean="0">
                <a:latin typeface="Times New Roman" pitchFamily="18" charset="0"/>
                <a:cs typeface="Times New Roman" pitchFamily="18" charset="0"/>
              </a:rPr>
              <a:t>соматические</a:t>
            </a:r>
            <a:endParaRPr lang="ru-RU" sz="2000" b="1" dirty="0">
              <a:latin typeface="Times New Roman" pitchFamily="18" charset="0"/>
              <a:cs typeface="Times New Roman" pitchFamily="18" charset="0"/>
            </a:endParaRPr>
          </a:p>
        </p:txBody>
      </p:sp>
      <p:sp>
        <p:nvSpPr>
          <p:cNvPr id="16" name="Прямоугольник 15"/>
          <p:cNvSpPr/>
          <p:nvPr/>
        </p:nvSpPr>
        <p:spPr>
          <a:xfrm>
            <a:off x="4572000" y="2492896"/>
            <a:ext cx="576064" cy="1944216"/>
          </a:xfrm>
          <a:prstGeom prst="rect">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ru-RU" sz="2000" b="1" dirty="0" smtClean="0">
                <a:latin typeface="Times New Roman" pitchFamily="18" charset="0"/>
                <a:cs typeface="Times New Roman" pitchFamily="18" charset="0"/>
              </a:rPr>
              <a:t>генеративные</a:t>
            </a:r>
            <a:endParaRPr lang="ru-RU" sz="2000" b="1" dirty="0">
              <a:latin typeface="Times New Roman" pitchFamily="18" charset="0"/>
              <a:cs typeface="Times New Roman" pitchFamily="18" charset="0"/>
            </a:endParaRPr>
          </a:p>
        </p:txBody>
      </p:sp>
      <p:sp>
        <p:nvSpPr>
          <p:cNvPr id="17" name="Прямоугольник 16"/>
          <p:cNvSpPr/>
          <p:nvPr/>
        </p:nvSpPr>
        <p:spPr>
          <a:xfrm>
            <a:off x="611560" y="4725144"/>
            <a:ext cx="4176464"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по влиянию на жизнеспособность</a:t>
            </a:r>
            <a:endParaRPr lang="ru-RU" sz="2000" b="1" dirty="0">
              <a:latin typeface="Times New Roman" pitchFamily="18" charset="0"/>
              <a:cs typeface="Times New Roman" pitchFamily="18" charset="0"/>
            </a:endParaRPr>
          </a:p>
        </p:txBody>
      </p:sp>
      <p:sp>
        <p:nvSpPr>
          <p:cNvPr id="18" name="Прямоугольник 17"/>
          <p:cNvSpPr/>
          <p:nvPr/>
        </p:nvSpPr>
        <p:spPr>
          <a:xfrm>
            <a:off x="323528" y="5661248"/>
            <a:ext cx="1512168"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летальные</a:t>
            </a:r>
            <a:endParaRPr lang="ru-RU" sz="2000" b="1" dirty="0">
              <a:latin typeface="Times New Roman" pitchFamily="18" charset="0"/>
              <a:cs typeface="Times New Roman" pitchFamily="18" charset="0"/>
            </a:endParaRPr>
          </a:p>
        </p:txBody>
      </p:sp>
      <p:sp>
        <p:nvSpPr>
          <p:cNvPr id="19" name="Прямоугольник 18"/>
          <p:cNvSpPr/>
          <p:nvPr/>
        </p:nvSpPr>
        <p:spPr>
          <a:xfrm>
            <a:off x="1979712" y="5661248"/>
            <a:ext cx="1584176"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полулетальные</a:t>
            </a:r>
            <a:endParaRPr lang="ru-RU" sz="2000" b="1" dirty="0">
              <a:latin typeface="Times New Roman" pitchFamily="18" charset="0"/>
              <a:cs typeface="Times New Roman" pitchFamily="18" charset="0"/>
            </a:endParaRPr>
          </a:p>
        </p:txBody>
      </p:sp>
      <p:sp>
        <p:nvSpPr>
          <p:cNvPr id="20" name="Прямоугольник 19"/>
          <p:cNvSpPr/>
          <p:nvPr/>
        </p:nvSpPr>
        <p:spPr>
          <a:xfrm>
            <a:off x="3707904" y="5661248"/>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нейтральные</a:t>
            </a:r>
            <a:endParaRPr lang="ru-RU" sz="2000" b="1" dirty="0">
              <a:latin typeface="Times New Roman" pitchFamily="18" charset="0"/>
              <a:cs typeface="Times New Roman" pitchFamily="18" charset="0"/>
            </a:endParaRPr>
          </a:p>
        </p:txBody>
      </p:sp>
      <p:sp>
        <p:nvSpPr>
          <p:cNvPr id="21" name="Прямоугольник 20"/>
          <p:cNvSpPr/>
          <p:nvPr/>
        </p:nvSpPr>
        <p:spPr>
          <a:xfrm>
            <a:off x="5076056" y="4725144"/>
            <a:ext cx="3851920"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a:latin typeface="Times New Roman" pitchFamily="18" charset="0"/>
                <a:cs typeface="Times New Roman" pitchFamily="18" charset="0"/>
              </a:rPr>
              <a:t>п</a:t>
            </a:r>
            <a:r>
              <a:rPr lang="ru-RU" sz="2000" b="1" dirty="0" smtClean="0">
                <a:latin typeface="Times New Roman" pitchFamily="18" charset="0"/>
                <a:cs typeface="Times New Roman" pitchFamily="18" charset="0"/>
              </a:rPr>
              <a:t>о признакам возникновения</a:t>
            </a:r>
            <a:endParaRPr lang="ru-RU" sz="2000" b="1" dirty="0">
              <a:latin typeface="Times New Roman" pitchFamily="18" charset="0"/>
              <a:cs typeface="Times New Roman" pitchFamily="18" charset="0"/>
            </a:endParaRPr>
          </a:p>
        </p:txBody>
      </p:sp>
      <p:sp>
        <p:nvSpPr>
          <p:cNvPr id="22" name="Прямоугольник 21"/>
          <p:cNvSpPr/>
          <p:nvPr/>
        </p:nvSpPr>
        <p:spPr>
          <a:xfrm>
            <a:off x="5364088" y="5661248"/>
            <a:ext cx="1584176"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спонтанные</a:t>
            </a:r>
            <a:endParaRPr lang="ru-RU" sz="2000" b="1" dirty="0">
              <a:latin typeface="Times New Roman" pitchFamily="18" charset="0"/>
              <a:cs typeface="Times New Roman" pitchFamily="18" charset="0"/>
            </a:endParaRPr>
          </a:p>
        </p:txBody>
      </p:sp>
      <p:sp>
        <p:nvSpPr>
          <p:cNvPr id="23" name="Прямоугольник 22"/>
          <p:cNvSpPr/>
          <p:nvPr/>
        </p:nvSpPr>
        <p:spPr>
          <a:xfrm>
            <a:off x="7236296" y="5661248"/>
            <a:ext cx="172819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индуцированные</a:t>
            </a:r>
            <a:endParaRPr lang="ru-RU" sz="2000" b="1" dirty="0">
              <a:latin typeface="Times New Roman" pitchFamily="18" charset="0"/>
              <a:cs typeface="Times New Roman" pitchFamily="18" charset="0"/>
            </a:endParaRPr>
          </a:p>
        </p:txBody>
      </p:sp>
      <p:cxnSp>
        <p:nvCxnSpPr>
          <p:cNvPr id="25" name="Прямая со стрелкой 24"/>
          <p:cNvCxnSpPr/>
          <p:nvPr/>
        </p:nvCxnSpPr>
        <p:spPr>
          <a:xfrm flipH="1">
            <a:off x="1331640" y="980728"/>
            <a:ext cx="1512168" cy="288032"/>
          </a:xfrm>
          <a:prstGeom prst="straightConnector1">
            <a:avLst/>
          </a:prstGeom>
          <a:ln w="12700">
            <a:tailEnd type="arrow"/>
          </a:ln>
        </p:spPr>
        <p:style>
          <a:lnRef idx="1">
            <a:schemeClr val="accent5"/>
          </a:lnRef>
          <a:fillRef idx="0">
            <a:schemeClr val="accent5"/>
          </a:fillRef>
          <a:effectRef idx="0">
            <a:schemeClr val="accent5"/>
          </a:effectRef>
          <a:fontRef idx="minor">
            <a:schemeClr val="tx1"/>
          </a:fontRef>
        </p:style>
      </p:cxnSp>
      <p:cxnSp>
        <p:nvCxnSpPr>
          <p:cNvPr id="30" name="Прямая со стрелкой 29"/>
          <p:cNvCxnSpPr>
            <a:stCxn id="6" idx="2"/>
          </p:cNvCxnSpPr>
          <p:nvPr/>
        </p:nvCxnSpPr>
        <p:spPr>
          <a:xfrm>
            <a:off x="4427984" y="980728"/>
            <a:ext cx="0" cy="28803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5796136" y="980728"/>
            <a:ext cx="169218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2771800" y="980728"/>
            <a:ext cx="0" cy="36724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5796136" y="980728"/>
            <a:ext cx="72008" cy="36724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Стрелка вниз 40"/>
          <p:cNvSpPr/>
          <p:nvPr/>
        </p:nvSpPr>
        <p:spPr>
          <a:xfrm>
            <a:off x="755576" y="2132856"/>
            <a:ext cx="7200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трелка вниз 41"/>
          <p:cNvSpPr/>
          <p:nvPr/>
        </p:nvSpPr>
        <p:spPr>
          <a:xfrm>
            <a:off x="1907704" y="2132856"/>
            <a:ext cx="7200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Стрелка вниз 44"/>
          <p:cNvSpPr/>
          <p:nvPr/>
        </p:nvSpPr>
        <p:spPr>
          <a:xfrm>
            <a:off x="3635896" y="2132856"/>
            <a:ext cx="7200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Стрелка вниз 45"/>
          <p:cNvSpPr/>
          <p:nvPr/>
        </p:nvSpPr>
        <p:spPr>
          <a:xfrm>
            <a:off x="4860032" y="2132856"/>
            <a:ext cx="45719"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Стрелка вниз 46"/>
          <p:cNvSpPr/>
          <p:nvPr/>
        </p:nvSpPr>
        <p:spPr>
          <a:xfrm>
            <a:off x="6372200" y="2204864"/>
            <a:ext cx="7200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Стрелка вниз 47"/>
          <p:cNvSpPr/>
          <p:nvPr/>
        </p:nvSpPr>
        <p:spPr>
          <a:xfrm>
            <a:off x="7380312" y="2204864"/>
            <a:ext cx="45719"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Стрелка вниз 50"/>
          <p:cNvSpPr/>
          <p:nvPr/>
        </p:nvSpPr>
        <p:spPr>
          <a:xfrm>
            <a:off x="8460432" y="2204864"/>
            <a:ext cx="45719"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Стрелка вниз 54"/>
          <p:cNvSpPr/>
          <p:nvPr/>
        </p:nvSpPr>
        <p:spPr>
          <a:xfrm>
            <a:off x="971600" y="5229200"/>
            <a:ext cx="4571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Стрелка вниз 55"/>
          <p:cNvSpPr/>
          <p:nvPr/>
        </p:nvSpPr>
        <p:spPr>
          <a:xfrm>
            <a:off x="2699792" y="5229200"/>
            <a:ext cx="4571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Стрелка вниз 56"/>
          <p:cNvSpPr/>
          <p:nvPr/>
        </p:nvSpPr>
        <p:spPr>
          <a:xfrm>
            <a:off x="4283968" y="5229200"/>
            <a:ext cx="4571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Стрелка вниз 57"/>
          <p:cNvSpPr/>
          <p:nvPr/>
        </p:nvSpPr>
        <p:spPr>
          <a:xfrm>
            <a:off x="6156176" y="5229200"/>
            <a:ext cx="4571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Стрелка вниз 58"/>
          <p:cNvSpPr/>
          <p:nvPr/>
        </p:nvSpPr>
        <p:spPr>
          <a:xfrm>
            <a:off x="8028384" y="5229200"/>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75656" y="274638"/>
            <a:ext cx="5976664" cy="706090"/>
          </a:xfrm>
        </p:spPr>
        <p:txBody>
          <a:bodyPr>
            <a:normAutofit/>
          </a:bodyPr>
          <a:lstStyle/>
          <a:p>
            <a:r>
              <a:rPr lang="ru-RU" sz="2800" b="1" dirty="0" smtClean="0">
                <a:solidFill>
                  <a:srgbClr val="0070C0"/>
                </a:solidFill>
                <a:latin typeface="Times New Roman" pitchFamily="18" charset="0"/>
                <a:cs typeface="Times New Roman" pitchFamily="18" charset="0"/>
              </a:rPr>
              <a:t>Мутации по характеру проявления</a:t>
            </a:r>
            <a:endParaRPr lang="ru-RU" sz="28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179512" y="1052736"/>
            <a:ext cx="4392488" cy="1368151"/>
          </a:xfrm>
        </p:spPr>
        <p:txBody>
          <a:bodyPr>
            <a:normAutofit fontScale="85000" lnSpcReduction="10000"/>
          </a:bodyPr>
          <a:lstStyle/>
          <a:p>
            <a:pPr marL="0" indent="0">
              <a:lnSpc>
                <a:spcPct val="120000"/>
              </a:lnSpc>
              <a:spcBef>
                <a:spcPts val="0"/>
              </a:spcBef>
              <a:buNone/>
            </a:pPr>
            <a:r>
              <a:rPr lang="ru-RU" sz="2600" b="1" dirty="0" smtClean="0">
                <a:solidFill>
                  <a:srgbClr val="0070C0"/>
                </a:solidFill>
                <a:latin typeface="Times New Roman" pitchFamily="18" charset="0"/>
                <a:cs typeface="Times New Roman" pitchFamily="18" charset="0"/>
              </a:rPr>
              <a:t>Доминантные</a:t>
            </a:r>
            <a:r>
              <a:rPr lang="ru-RU" sz="2600" b="1" dirty="0" smtClean="0">
                <a:solidFill>
                  <a:srgbClr val="FF0000"/>
                </a:solidFill>
                <a:latin typeface="Times New Roman" pitchFamily="18" charset="0"/>
                <a:cs typeface="Times New Roman" pitchFamily="18" charset="0"/>
              </a:rPr>
              <a:t> </a:t>
            </a:r>
            <a:r>
              <a:rPr lang="ru-RU" sz="2600" b="1" dirty="0" smtClean="0">
                <a:latin typeface="Times New Roman" pitchFamily="18" charset="0"/>
                <a:cs typeface="Times New Roman" pitchFamily="18" charset="0"/>
              </a:rPr>
              <a:t>мутации – проявляются и в </a:t>
            </a:r>
            <a:r>
              <a:rPr lang="ru-RU" sz="2600" b="1" dirty="0" smtClean="0">
                <a:latin typeface="Times New Roman" pitchFamily="18" charset="0"/>
                <a:cs typeface="Times New Roman" pitchFamily="18" charset="0"/>
              </a:rPr>
              <a:t>гомозиготном </a:t>
            </a:r>
            <a:r>
              <a:rPr lang="ru-RU" sz="2600" b="1" dirty="0" smtClean="0">
                <a:latin typeface="Times New Roman" pitchFamily="18" charset="0"/>
                <a:cs typeface="Times New Roman" pitchFamily="18" charset="0"/>
              </a:rPr>
              <a:t>и в гетерозиготном состоянии</a:t>
            </a:r>
          </a:p>
          <a:p>
            <a:pPr>
              <a:buNone/>
            </a:pPr>
            <a:endParaRPr lang="ru-RU" b="1" dirty="0">
              <a:latin typeface="Times New Roman" pitchFamily="18" charset="0"/>
              <a:cs typeface="Times New Roman" pitchFamily="18" charset="0"/>
            </a:endParaRPr>
          </a:p>
          <a:p>
            <a:pPr>
              <a:buNone/>
            </a:pPr>
            <a:endParaRPr lang="ru-RU" b="1" dirty="0">
              <a:latin typeface="Times New Roman" pitchFamily="18" charset="0"/>
              <a:cs typeface="Times New Roman" pitchFamily="18" charset="0"/>
            </a:endParaRPr>
          </a:p>
        </p:txBody>
      </p:sp>
      <p:pic>
        <p:nvPicPr>
          <p:cNvPr id="6" name="Содержимое 5" descr="https://funart.pro/uploads/posts/2021-11/1638201867_71-funart-pro-p-petukh-golosheika-zhivotnie-krasivo-foto-78.jpg"/>
          <p:cNvPicPr>
            <a:picLocks noGrp="1"/>
          </p:cNvPicPr>
          <p:nvPr>
            <p:ph sz="half" idx="2"/>
          </p:nvPr>
        </p:nvPicPr>
        <p:blipFill>
          <a:blip r:embed="rId2" cstate="print"/>
          <a:srcRect/>
          <a:stretch>
            <a:fillRect/>
          </a:stretch>
        </p:blipFill>
        <p:spPr bwMode="auto">
          <a:xfrm>
            <a:off x="4788024" y="1052736"/>
            <a:ext cx="4038600" cy="2232248"/>
          </a:xfrm>
          <a:prstGeom prst="rect">
            <a:avLst/>
          </a:prstGeom>
          <a:noFill/>
          <a:ln w="9525">
            <a:noFill/>
            <a:miter lim="800000"/>
            <a:headEnd/>
            <a:tailEnd/>
          </a:ln>
        </p:spPr>
      </p:pic>
      <p:sp>
        <p:nvSpPr>
          <p:cNvPr id="8" name="Прямоугольник 7"/>
          <p:cNvSpPr/>
          <p:nvPr/>
        </p:nvSpPr>
        <p:spPr>
          <a:xfrm>
            <a:off x="4788024" y="3284984"/>
            <a:ext cx="3960440" cy="1015663"/>
          </a:xfrm>
          <a:prstGeom prst="rect">
            <a:avLst/>
          </a:prstGeom>
        </p:spPr>
        <p:txBody>
          <a:bodyPr wrap="square">
            <a:spAutoFit/>
          </a:bodyPr>
          <a:lstStyle/>
          <a:p>
            <a:pPr algn="ctr">
              <a:buNone/>
            </a:pPr>
            <a:r>
              <a:rPr lang="ru-RU" sz="2000" b="1" dirty="0" smtClean="0">
                <a:solidFill>
                  <a:srgbClr val="0070C0"/>
                </a:solidFill>
                <a:latin typeface="Times New Roman" pitchFamily="18" charset="0"/>
                <a:cs typeface="Times New Roman" pitchFamily="18" charset="0"/>
              </a:rPr>
              <a:t>Доминантная мутация – отсутствие оперения на шее у петуха</a:t>
            </a:r>
          </a:p>
        </p:txBody>
      </p:sp>
      <p:pic>
        <p:nvPicPr>
          <p:cNvPr id="9" name="Рисунок 8" descr="C:\Users\User\Downloads\a15dd316-41ca-44b4-8f5a-6e46cc7d730e.jpeg.jpg"/>
          <p:cNvPicPr/>
          <p:nvPr/>
        </p:nvPicPr>
        <p:blipFill>
          <a:blip r:embed="rId3" cstate="print"/>
          <a:srcRect/>
          <a:stretch>
            <a:fillRect/>
          </a:stretch>
        </p:blipFill>
        <p:spPr bwMode="auto">
          <a:xfrm>
            <a:off x="539552" y="2492896"/>
            <a:ext cx="2667000" cy="4171950"/>
          </a:xfrm>
          <a:prstGeom prst="rect">
            <a:avLst/>
          </a:prstGeom>
          <a:noFill/>
          <a:ln w="9525">
            <a:noFill/>
            <a:miter lim="800000"/>
            <a:headEnd/>
            <a:tailEnd/>
          </a:ln>
        </p:spPr>
      </p:pic>
      <p:sp>
        <p:nvSpPr>
          <p:cNvPr id="10" name="Прямоугольник 9"/>
          <p:cNvSpPr/>
          <p:nvPr/>
        </p:nvSpPr>
        <p:spPr>
          <a:xfrm>
            <a:off x="3599384" y="4437112"/>
            <a:ext cx="5544616" cy="830997"/>
          </a:xfrm>
          <a:prstGeom prst="rect">
            <a:avLst/>
          </a:prstGeom>
        </p:spPr>
        <p:txBody>
          <a:bodyPr wrap="square">
            <a:spAutoFit/>
          </a:bodyPr>
          <a:lstStyle/>
          <a:p>
            <a:pPr>
              <a:buNone/>
            </a:pPr>
            <a:r>
              <a:rPr lang="ru-RU" sz="2400" b="1" dirty="0" smtClean="0">
                <a:solidFill>
                  <a:srgbClr val="0070C0"/>
                </a:solidFill>
                <a:latin typeface="Times New Roman" pitchFamily="18" charset="0"/>
                <a:cs typeface="Times New Roman" pitchFamily="18" charset="0"/>
              </a:rPr>
              <a:t>Рецессивные</a:t>
            </a:r>
            <a:r>
              <a:rPr lang="ru-RU" sz="2400" b="1" dirty="0" smtClean="0">
                <a:solidFill>
                  <a:srgbClr val="FF0000"/>
                </a:solidFill>
                <a:latin typeface="Times New Roman" pitchFamily="18" charset="0"/>
                <a:cs typeface="Times New Roman" pitchFamily="18" charset="0"/>
              </a:rPr>
              <a:t> </a:t>
            </a:r>
            <a:r>
              <a:rPr lang="ru-RU" sz="2400" b="1" dirty="0" smtClean="0">
                <a:latin typeface="Times New Roman" pitchFamily="18" charset="0"/>
                <a:cs typeface="Times New Roman" pitchFamily="18" charset="0"/>
              </a:rPr>
              <a:t>мутации – проявляются только в гомозиготном состоянии</a:t>
            </a:r>
          </a:p>
        </p:txBody>
      </p:sp>
      <p:sp>
        <p:nvSpPr>
          <p:cNvPr id="11" name="Прямоугольник 10"/>
          <p:cNvSpPr/>
          <p:nvPr/>
        </p:nvSpPr>
        <p:spPr>
          <a:xfrm>
            <a:off x="3707904" y="5301208"/>
            <a:ext cx="5184576" cy="1323439"/>
          </a:xfrm>
          <a:prstGeom prst="rect">
            <a:avLst/>
          </a:prstGeom>
        </p:spPr>
        <p:txBody>
          <a:bodyPr wrap="square">
            <a:spAutoFit/>
          </a:bodyPr>
          <a:lstStyle/>
          <a:p>
            <a:r>
              <a:rPr lang="ru-RU" sz="2000" b="1" dirty="0">
                <a:solidFill>
                  <a:srgbClr val="0070C0"/>
                </a:solidFill>
                <a:latin typeface="Times New Roman" pitchFamily="18" charset="0"/>
                <a:cs typeface="Times New Roman" pitchFamily="18" charset="0"/>
              </a:rPr>
              <a:t>Рецессивная мутация в гене, отвечающем за окраску шерсти кошек, превращает чёрный цвет в светло-коричневый (кофе с молоком)</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half" idx="4294967295"/>
          </p:nvPr>
        </p:nvSpPr>
        <p:spPr>
          <a:xfrm>
            <a:off x="4355976" y="476672"/>
            <a:ext cx="4464496" cy="5904656"/>
          </a:xfrm>
        </p:spPr>
        <p:txBody>
          <a:bodyPr>
            <a:noAutofit/>
          </a:bodyPr>
          <a:lstStyle/>
          <a:p>
            <a:pPr marL="0" indent="0">
              <a:spcBef>
                <a:spcPts val="0"/>
              </a:spcBef>
              <a:buNone/>
            </a:pPr>
            <a:r>
              <a:rPr lang="ru-RU" sz="2400" b="1" dirty="0" smtClean="0">
                <a:solidFill>
                  <a:srgbClr val="0070C0"/>
                </a:solidFill>
                <a:latin typeface="Times New Roman" pitchFamily="18" charset="0"/>
                <a:cs typeface="Times New Roman" pitchFamily="18" charset="0"/>
              </a:rPr>
              <a:t>Канадский сфинкс</a:t>
            </a:r>
            <a:r>
              <a:rPr lang="ru-RU" sz="2400" b="1" dirty="0" smtClean="0">
                <a:latin typeface="Times New Roman" pitchFamily="18" charset="0"/>
                <a:cs typeface="Times New Roman" pitchFamily="18" charset="0"/>
              </a:rPr>
              <a:t> — одна из нескольких бесшерстных пород кошек. При выведении породы была закреплена естественная </a:t>
            </a:r>
            <a:r>
              <a:rPr lang="ru-RU" sz="2400" b="1" dirty="0" smtClean="0">
                <a:solidFill>
                  <a:srgbClr val="0070C0"/>
                </a:solidFill>
                <a:latin typeface="Times New Roman" pitchFamily="18" charset="0"/>
                <a:cs typeface="Times New Roman" pitchFamily="18" charset="0"/>
              </a:rPr>
              <a:t>рецессивная  мутация</a:t>
            </a:r>
            <a:r>
              <a:rPr lang="ru-RU" sz="2400" b="1" dirty="0" smtClean="0">
                <a:latin typeface="Times New Roman" pitchFamily="18" charset="0"/>
                <a:cs typeface="Times New Roman" pitchFamily="18" charset="0"/>
              </a:rPr>
              <a:t>, приводящая к отсутствию шерсти — </a:t>
            </a:r>
            <a:r>
              <a:rPr lang="ru-RU" sz="2400" b="1" i="1" dirty="0" err="1" smtClean="0">
                <a:latin typeface="Times New Roman" pitchFamily="18" charset="0"/>
                <a:cs typeface="Times New Roman" pitchFamily="18" charset="0"/>
              </a:rPr>
              <a:t>hr</a:t>
            </a:r>
            <a:r>
              <a:rPr lang="ru-RU" sz="2400" b="1" dirty="0" smtClean="0">
                <a:latin typeface="Times New Roman" pitchFamily="18" charset="0"/>
                <a:cs typeface="Times New Roman" pitchFamily="18" charset="0"/>
              </a:rPr>
              <a:t>.</a:t>
            </a:r>
          </a:p>
          <a:p>
            <a:pPr marL="0" indent="0">
              <a:spcBef>
                <a:spcPts val="0"/>
              </a:spcBef>
              <a:buNone/>
            </a:pPr>
            <a:r>
              <a:rPr lang="ru-RU" sz="2400" b="1" dirty="0" smtClean="0">
                <a:latin typeface="Times New Roman" pitchFamily="18" charset="0"/>
                <a:cs typeface="Times New Roman" pitchFamily="18" charset="0"/>
              </a:rPr>
              <a:t>В нынешний момент это полностью сформированная и достаточно стабильная порода с 50-летним стажем, передающая свои признаки по рецессивному типу.</a:t>
            </a:r>
          </a:p>
          <a:p>
            <a:pPr>
              <a:buNone/>
            </a:pPr>
            <a:endParaRPr lang="ru-RU" sz="2400" dirty="0">
              <a:latin typeface="Times New Roman" pitchFamily="18" charset="0"/>
              <a:cs typeface="Times New Roman" pitchFamily="18" charset="0"/>
            </a:endParaRPr>
          </a:p>
        </p:txBody>
      </p:sp>
      <p:pic>
        <p:nvPicPr>
          <p:cNvPr id="10" name="Рисунок 9" descr="Канадский сфинкс"/>
          <p:cNvPicPr/>
          <p:nvPr/>
        </p:nvPicPr>
        <p:blipFill>
          <a:blip r:embed="rId2" cstate="print"/>
          <a:srcRect/>
          <a:stretch>
            <a:fillRect/>
          </a:stretch>
        </p:blipFill>
        <p:spPr bwMode="auto">
          <a:xfrm>
            <a:off x="323528" y="980728"/>
            <a:ext cx="3672408"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Содержимое 10" descr="C:\Users\User\Downloads\img5 (1).jpg"/>
          <p:cNvPicPr>
            <a:picLocks noGrp="1"/>
          </p:cNvPicPr>
          <p:nvPr>
            <p:ph sz="half" idx="4294967295"/>
          </p:nvPr>
        </p:nvPicPr>
        <p:blipFill>
          <a:blip r:embed="rId2" cstate="print"/>
          <a:srcRect/>
          <a:stretch>
            <a:fillRect/>
          </a:stretch>
        </p:blipFill>
        <p:spPr bwMode="auto">
          <a:xfrm>
            <a:off x="2987824" y="4221088"/>
            <a:ext cx="3671887" cy="2447925"/>
          </a:xfrm>
          <a:prstGeom prst="rect">
            <a:avLst/>
          </a:prstGeom>
          <a:noFill/>
          <a:ln w="9525">
            <a:noFill/>
            <a:miter lim="800000"/>
            <a:headEnd/>
            <a:tailEnd/>
          </a:ln>
        </p:spPr>
      </p:pic>
      <p:sp>
        <p:nvSpPr>
          <p:cNvPr id="8" name="Содержимое 7"/>
          <p:cNvSpPr>
            <a:spLocks noGrp="1"/>
          </p:cNvSpPr>
          <p:nvPr>
            <p:ph sz="half" idx="4294967295"/>
          </p:nvPr>
        </p:nvSpPr>
        <p:spPr>
          <a:xfrm>
            <a:off x="323528" y="1557338"/>
            <a:ext cx="4500885" cy="2592387"/>
          </a:xfrm>
        </p:spPr>
        <p:txBody>
          <a:bodyPr>
            <a:normAutofit fontScale="92500" lnSpcReduction="10000"/>
          </a:bodyPr>
          <a:lstStyle/>
          <a:p>
            <a:pPr marL="0" indent="0" algn="ctr">
              <a:lnSpc>
                <a:spcPct val="110000"/>
              </a:lnSpc>
              <a:spcBef>
                <a:spcPts val="0"/>
              </a:spcBef>
              <a:buNone/>
            </a:pPr>
            <a:r>
              <a:rPr lang="ru-RU" sz="2400" b="1" dirty="0" smtClean="0">
                <a:solidFill>
                  <a:srgbClr val="0070C0"/>
                </a:solidFill>
                <a:latin typeface="Times New Roman" pitchFamily="18" charset="0"/>
                <a:cs typeface="Times New Roman" pitchFamily="18" charset="0"/>
              </a:rPr>
              <a:t>Генеративные </a:t>
            </a:r>
          </a:p>
          <a:p>
            <a:pPr marL="0" indent="0" algn="ctr">
              <a:lnSpc>
                <a:spcPct val="110000"/>
              </a:lnSpc>
              <a:spcBef>
                <a:spcPts val="0"/>
              </a:spcBef>
              <a:buNone/>
            </a:pPr>
            <a:r>
              <a:rPr lang="ru-RU" sz="2400" b="1" dirty="0" smtClean="0">
                <a:latin typeface="Times New Roman" pitchFamily="18" charset="0"/>
                <a:cs typeface="Times New Roman" pitchFamily="18" charset="0"/>
              </a:rPr>
              <a:t>мутации возникают</a:t>
            </a:r>
          </a:p>
          <a:p>
            <a:pPr marL="0" indent="0" algn="ctr">
              <a:lnSpc>
                <a:spcPct val="110000"/>
              </a:lnSpc>
              <a:spcBef>
                <a:spcPts val="0"/>
              </a:spcBef>
              <a:buNone/>
            </a:pPr>
            <a:r>
              <a:rPr lang="ru-RU" sz="2400" b="1" dirty="0" smtClean="0">
                <a:latin typeface="Times New Roman" pitchFamily="18" charset="0"/>
                <a:cs typeface="Times New Roman" pitchFamily="18" charset="0"/>
              </a:rPr>
              <a:t> в половых клетках,</a:t>
            </a:r>
          </a:p>
          <a:p>
            <a:pPr marL="0" indent="0" algn="ctr">
              <a:lnSpc>
                <a:spcPct val="110000"/>
              </a:lnSpc>
              <a:spcBef>
                <a:spcPts val="0"/>
              </a:spcBef>
              <a:buNone/>
            </a:pPr>
            <a:r>
              <a:rPr lang="ru-RU" sz="2400" b="1" dirty="0" smtClean="0">
                <a:latin typeface="Times New Roman" pitchFamily="18" charset="0"/>
                <a:cs typeface="Times New Roman" pitchFamily="18" charset="0"/>
              </a:rPr>
              <a:t> не влияют на проявление признаков данного организма, проявляются только в следующем поколении</a:t>
            </a:r>
          </a:p>
          <a:p>
            <a:pPr algn="ctr">
              <a:buNone/>
            </a:pPr>
            <a:endParaRPr lang="ru-RU" sz="2400" b="1" dirty="0">
              <a:solidFill>
                <a:srgbClr val="0070C0"/>
              </a:solidFill>
              <a:latin typeface="Times New Roman" pitchFamily="18" charset="0"/>
              <a:cs typeface="Times New Roman" pitchFamily="18" charset="0"/>
            </a:endParaRPr>
          </a:p>
        </p:txBody>
      </p:sp>
      <p:sp>
        <p:nvSpPr>
          <p:cNvPr id="7" name="Заголовок 6"/>
          <p:cNvSpPr>
            <a:spLocks noGrp="1"/>
          </p:cNvSpPr>
          <p:nvPr>
            <p:ph type="title" idx="4294967295"/>
          </p:nvPr>
        </p:nvSpPr>
        <p:spPr>
          <a:xfrm>
            <a:off x="0" y="274638"/>
            <a:ext cx="8229600" cy="1143000"/>
          </a:xfrm>
        </p:spPr>
        <p:txBody>
          <a:bodyPr>
            <a:normAutofit/>
          </a:bodyPr>
          <a:lstStyle/>
          <a:p>
            <a:r>
              <a:rPr lang="ru-RU" sz="2800" b="1" dirty="0" smtClean="0">
                <a:solidFill>
                  <a:srgbClr val="0070C0"/>
                </a:solidFill>
                <a:latin typeface="Times New Roman" pitchFamily="18" charset="0"/>
                <a:cs typeface="Times New Roman" pitchFamily="18" charset="0"/>
              </a:rPr>
              <a:t>Мутации по месту возникновения</a:t>
            </a:r>
            <a:endParaRPr lang="ru-RU" sz="2800" b="1" dirty="0">
              <a:solidFill>
                <a:srgbClr val="0070C0"/>
              </a:solidFill>
              <a:latin typeface="Times New Roman" pitchFamily="18" charset="0"/>
              <a:cs typeface="Times New Roman" pitchFamily="18" charset="0"/>
            </a:endParaRPr>
          </a:p>
        </p:txBody>
      </p:sp>
      <p:pic>
        <p:nvPicPr>
          <p:cNvPr id="10" name="Рисунок 9" descr="C:\Users\User\Downloads\img5.jpg"/>
          <p:cNvPicPr/>
          <p:nvPr/>
        </p:nvPicPr>
        <p:blipFill>
          <a:blip r:embed="rId3" cstate="print"/>
          <a:srcRect/>
          <a:stretch>
            <a:fillRect/>
          </a:stretch>
        </p:blipFill>
        <p:spPr bwMode="auto">
          <a:xfrm>
            <a:off x="4932040" y="1628800"/>
            <a:ext cx="3071614" cy="2448272"/>
          </a:xfrm>
          <a:prstGeom prst="rect">
            <a:avLst/>
          </a:prstGeom>
          <a:noFill/>
          <a:ln w="9525">
            <a:noFill/>
            <a:miter lim="800000"/>
            <a:headEnd/>
            <a:tailEnd/>
          </a:ln>
        </p:spPr>
      </p:pic>
      <p:sp>
        <p:nvSpPr>
          <p:cNvPr id="13" name="Прямоугольник 12"/>
          <p:cNvSpPr/>
          <p:nvPr/>
        </p:nvSpPr>
        <p:spPr>
          <a:xfrm>
            <a:off x="7020272" y="4437112"/>
            <a:ext cx="1944216" cy="13681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solidFill>
                  <a:srgbClr val="0070C0"/>
                </a:solidFill>
                <a:latin typeface="Times New Roman" pitchFamily="18" charset="0"/>
                <a:cs typeface="Times New Roman" pitchFamily="18" charset="0"/>
              </a:rPr>
              <a:t>Окраска тела у плодовой мухи дрозофилы</a:t>
            </a:r>
            <a:endParaRPr lang="ru-RU" sz="20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6166</TotalTime>
  <Words>1748</Words>
  <Application>Microsoft Office PowerPoint</Application>
  <PresentationFormat>Экран (4:3)</PresentationFormat>
  <Paragraphs>215</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 Наследственная = генотипическая изменчивость  </vt:lpstr>
      <vt:lpstr>Слайд 2</vt:lpstr>
      <vt:lpstr>Слайд 3</vt:lpstr>
      <vt:lpstr>Слайд 4</vt:lpstr>
      <vt:lpstr>Слайд 5</vt:lpstr>
      <vt:lpstr>Слайд 6</vt:lpstr>
      <vt:lpstr>Мутации по характеру проявления</vt:lpstr>
      <vt:lpstr>Слайд 8</vt:lpstr>
      <vt:lpstr>Мутации по месту возникновения</vt:lpstr>
      <vt:lpstr>Мутации по месту возникновения</vt:lpstr>
      <vt:lpstr>Мутации по уровню возникновения</vt:lpstr>
      <vt:lpstr>Серповидно-клеточная анемия аутосомно-рецессивная патология</vt:lpstr>
      <vt:lpstr>Фенилкетонурия аутосомно-рецессивная патология</vt:lpstr>
      <vt:lpstr>Мутации по уровню возникновения</vt:lpstr>
      <vt:lpstr>Слайд 15</vt:lpstr>
      <vt:lpstr>Слайд 16</vt:lpstr>
      <vt:lpstr>Слайд 17</vt:lpstr>
      <vt:lpstr>Слайд 18</vt:lpstr>
      <vt:lpstr>Слайд 19</vt:lpstr>
      <vt:lpstr>Слайд 20</vt:lpstr>
      <vt:lpstr>Полиплоидный ряд земляники (аутополиплоиды)</vt:lpstr>
      <vt:lpstr>Слайд 22</vt:lpstr>
      <vt:lpstr>  </vt:lpstr>
      <vt:lpstr>Астауров  Борис Львович (1904-1974) русский биолог, генетик </vt:lpstr>
      <vt:lpstr>Слайд 25</vt:lpstr>
      <vt:lpstr>Слайд 26</vt:lpstr>
      <vt:lpstr>Синдром Шерешевского –Тёрнера Х0</vt:lpstr>
      <vt:lpstr> Cиндром  Клайнфельтера – ХХУ </vt:lpstr>
      <vt:lpstr>Синдром Дауна- трисомия по 21 хромосоме</vt:lpstr>
      <vt:lpstr>Синдром Эдвардса - трисомия по 18-ой хромосоме</vt:lpstr>
      <vt:lpstr>Синдром Патау—трисомия по 13 хромосоме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73</cp:revision>
  <dcterms:created xsi:type="dcterms:W3CDTF">2023-02-27T12:39:23Z</dcterms:created>
  <dcterms:modified xsi:type="dcterms:W3CDTF">2023-03-11T12:38:10Z</dcterms:modified>
</cp:coreProperties>
</file>