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70" r:id="rId3"/>
    <p:sldId id="258" r:id="rId4"/>
    <p:sldId id="271" r:id="rId5"/>
    <p:sldId id="257" r:id="rId6"/>
    <p:sldId id="272" r:id="rId7"/>
    <p:sldId id="259" r:id="rId8"/>
    <p:sldId id="260" r:id="rId9"/>
    <p:sldId id="265" r:id="rId10"/>
    <p:sldId id="274" r:id="rId11"/>
    <p:sldId id="264" r:id="rId12"/>
    <p:sldId id="262" r:id="rId13"/>
    <p:sldId id="266" r:id="rId14"/>
    <p:sldId id="267" r:id="rId15"/>
    <p:sldId id="275" r:id="rId16"/>
    <p:sldId id="276" r:id="rId17"/>
    <p:sldId id="269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139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4CBBF-D253-4B7D-BC9A-F8A79527B3AE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06BD-FFA2-452E-B0F1-0C8B7115BB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4CBBF-D253-4B7D-BC9A-F8A79527B3AE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06BD-FFA2-452E-B0F1-0C8B7115BB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4CBBF-D253-4B7D-BC9A-F8A79527B3AE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06BD-FFA2-452E-B0F1-0C8B7115BB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4CBBF-D253-4B7D-BC9A-F8A79527B3AE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06BD-FFA2-452E-B0F1-0C8B7115BB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4CBBF-D253-4B7D-BC9A-F8A79527B3AE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06BD-FFA2-452E-B0F1-0C8B7115BB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4CBBF-D253-4B7D-BC9A-F8A79527B3AE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06BD-FFA2-452E-B0F1-0C8B7115BB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4CBBF-D253-4B7D-BC9A-F8A79527B3AE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06BD-FFA2-452E-B0F1-0C8B7115BB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4CBBF-D253-4B7D-BC9A-F8A79527B3AE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06BD-FFA2-452E-B0F1-0C8B7115BB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4CBBF-D253-4B7D-BC9A-F8A79527B3AE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06BD-FFA2-452E-B0F1-0C8B7115BB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4CBBF-D253-4B7D-BC9A-F8A79527B3AE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06BD-FFA2-452E-B0F1-0C8B7115BB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4CBBF-D253-4B7D-BC9A-F8A79527B3AE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06BD-FFA2-452E-B0F1-0C8B7115BB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4CBBF-D253-4B7D-BC9A-F8A79527B3AE}" type="datetimeFigureOut">
              <a:rPr lang="ru-RU" smtClean="0"/>
              <a:pPr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606BD-FFA2-452E-B0F1-0C8B7115BB1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pobedarf.ru/2021/03/06/nachalo-vojny-rassekretyat/" TargetMode="External"/><Relationship Id="rId13" Type="http://schemas.openxmlformats.org/officeDocument/2006/relationships/hyperlink" Target="https://avatars.dzeninfra.ru/get-zen_doc/2458644/pub_5ff48e46fe4e686f6a2a6fc1_5ff49907f906b16872fd4d30/scale_1200" TargetMode="External"/><Relationship Id="rId3" Type="http://schemas.openxmlformats.org/officeDocument/2006/relationships/hyperlink" Target="https://o-gto.ru/istoriya-gto/" TargetMode="External"/><Relationship Id="rId7" Type="http://schemas.openxmlformats.org/officeDocument/2006/relationships/hyperlink" Target="https://kamozin100.ucoz.net/publ/inye-stati/pervyj_vypusk_bezhickogo_aehrokluba/2-1-0-40" TargetMode="External"/><Relationship Id="rId12" Type="http://schemas.openxmlformats.org/officeDocument/2006/relationships/hyperlink" Target="https://ageytomesh.ru/flipbook/?book=red_army&amp;page=134" TargetMode="External"/><Relationship Id="rId2" Type="http://schemas.openxmlformats.org/officeDocument/2006/relationships/hyperlink" Target="https://statearchive.ru/assets/images/plakat/73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vestsocial.com/ru/forum/forum-treyderov/layfpediya-konkurs-luchshih-otvetov-svobodnaya-tematika/139131-chto-vy-znaete-o-nagrudnom-znake-voroshilovskiy-strelok#post24049785" TargetMode="External"/><Relationship Id="rId11" Type="http://schemas.openxmlformats.org/officeDocument/2006/relationships/hyperlink" Target="https://svs-gru.ru/fakty-o-velikoy-voyne/sovetskiy-lyzhnyy-spetsnaz-pochemu-fashisty-prozvali-ih-prizrakami/html" TargetMode="External"/><Relationship Id="rId5" Type="http://schemas.openxmlformats.org/officeDocument/2006/relationships/hyperlink" Target="https://victory.rusarchives.ru/photo/zhenshchiny-vo-vremya-obucheniya-strelbe-iz-vintovki" TargetMode="External"/><Relationship Id="rId10" Type="http://schemas.openxmlformats.org/officeDocument/2006/relationships/hyperlink" Target="https://www.moypolk.ru/Almaty/during_war" TargetMode="External"/><Relationship Id="rId4" Type="http://schemas.openxmlformats.org/officeDocument/2006/relationships/hyperlink" Target="https://news.myseldon.com/ru/news/index/246993883" TargetMode="External"/><Relationship Id="rId9" Type="http://schemas.openxmlformats.org/officeDocument/2006/relationships/hyperlink" Target="https://vologdaregion.ru/data/images/450/1585149768_XBtWe6fE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7694E0-8168-1B32-DBE4-F22472B14D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4973431"/>
            <a:ext cx="8892480" cy="1767936"/>
          </a:xfrm>
        </p:spPr>
        <p:txBody>
          <a:bodyPr>
            <a:normAutofit/>
          </a:bodyPr>
          <a:lstStyle/>
          <a:p>
            <a:r>
              <a:rPr lang="ru-RU" sz="6000" b="1" dirty="0">
                <a:solidFill>
                  <a:srgbClr val="C00000"/>
                </a:solidFill>
                <a:latin typeface="Book Antiqua" panose="02040602050305030304" pitchFamily="18" charset="0"/>
              </a:rPr>
              <a:t>«ГОТОВ К ОБОРОНЕ!»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2BF1556-8DA5-CF46-44A5-5466288CEF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76256" y="3933056"/>
            <a:ext cx="2141329" cy="1152985"/>
          </a:xfrm>
        </p:spPr>
        <p:txBody>
          <a:bodyPr>
            <a:normAutofit lnSpcReduction="10000"/>
          </a:bodyPr>
          <a:lstStyle/>
          <a:p>
            <a:pPr algn="r"/>
            <a:r>
              <a:rPr lang="ru-RU" sz="130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</a:p>
          <a:p>
            <a:pPr algn="r"/>
            <a:r>
              <a:rPr lang="ru-RU" sz="1300" dirty="0">
                <a:solidFill>
                  <a:srgbClr val="002060"/>
                </a:solidFill>
                <a:latin typeface="Book Antiqua" panose="02040602050305030304" pitchFamily="18" charset="0"/>
              </a:rPr>
              <a:t>учитель физической культуры</a:t>
            </a:r>
          </a:p>
          <a:p>
            <a:pPr algn="r"/>
            <a:r>
              <a:rPr lang="ru-RU" sz="1300" dirty="0">
                <a:solidFill>
                  <a:srgbClr val="002060"/>
                </a:solidFill>
                <a:latin typeface="Book Antiqua" panose="02040602050305030304" pitchFamily="18" charset="0"/>
              </a:rPr>
              <a:t>Шилина </a:t>
            </a:r>
          </a:p>
          <a:p>
            <a:pPr algn="r"/>
            <a:r>
              <a:rPr lang="ru-RU" sz="1300" dirty="0">
                <a:solidFill>
                  <a:srgbClr val="002060"/>
                </a:solidFill>
                <a:latin typeface="Book Antiqua" panose="02040602050305030304" pitchFamily="18" charset="0"/>
              </a:rPr>
              <a:t>Марина Евгеньевна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1BC27B-0628-D257-2197-13EA926D4E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" t="2503" r="4918" b="3550"/>
          <a:stretch/>
        </p:blipFill>
        <p:spPr>
          <a:xfrm>
            <a:off x="3986447" y="408547"/>
            <a:ext cx="3024335" cy="4509008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9E0494-BA46-2827-715E-AA27D050F4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" t="6698" r="6441" b="2388"/>
          <a:stretch/>
        </p:blipFill>
        <p:spPr>
          <a:xfrm>
            <a:off x="495873" y="408547"/>
            <a:ext cx="3149514" cy="4509008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073847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19ED2E-C189-0D4E-2DD8-37467032E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754"/>
            <a:ext cx="8229600" cy="796950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Book Antiqua" panose="02040602050305030304" pitchFamily="18" charset="0"/>
              </a:rPr>
              <a:t>Герои Великой Отечественной войны, обладатели </a:t>
            </a:r>
            <a:br>
              <a:rPr lang="ru-RU" sz="2000" b="1" dirty="0">
                <a:solidFill>
                  <a:srgbClr val="C00000"/>
                </a:solidFill>
                <a:latin typeface="Book Antiqua" panose="02040602050305030304" pitchFamily="18" charset="0"/>
              </a:rPr>
            </a:br>
            <a:r>
              <a:rPr lang="ru-RU" sz="2000" b="1" dirty="0">
                <a:solidFill>
                  <a:srgbClr val="C00000"/>
                </a:solidFill>
                <a:latin typeface="Book Antiqua" panose="02040602050305030304" pitchFamily="18" charset="0"/>
              </a:rPr>
              <a:t>золотых значков ГТО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C4E6BD-3B8F-573C-A3ED-FB59C5F1A1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885" y="970702"/>
            <a:ext cx="1792808" cy="2458298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661459-E759-3D26-562A-10414CECCBD0}"/>
              </a:ext>
            </a:extLst>
          </p:cNvPr>
          <p:cNvSpPr txBox="1"/>
          <p:nvPr/>
        </p:nvSpPr>
        <p:spPr>
          <a:xfrm>
            <a:off x="4609813" y="3439879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C00000"/>
                </a:solidFill>
                <a:latin typeface="Book Antiqua" panose="02040602050305030304" pitchFamily="18" charset="0"/>
              </a:rPr>
              <a:t>Иван Кожедуб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F493535-04FE-3296-8EFB-53219E29D0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64" y="3812392"/>
            <a:ext cx="1684357" cy="2636380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9B7CC5-6DBA-02DC-E311-FC36F665D8BA}"/>
              </a:ext>
            </a:extLst>
          </p:cNvPr>
          <p:cNvSpPr txBox="1"/>
          <p:nvPr/>
        </p:nvSpPr>
        <p:spPr>
          <a:xfrm>
            <a:off x="44252" y="6440489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  <a:latin typeface="Book Antiqua" panose="02040602050305030304" pitchFamily="18" charset="0"/>
              </a:rPr>
              <a:t>Александр Покрышкин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71C6C44-89CA-E081-7892-7CB2E7662E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87"/>
          <a:stretch/>
        </p:blipFill>
        <p:spPr>
          <a:xfrm>
            <a:off x="2699792" y="968875"/>
            <a:ext cx="1826139" cy="2448115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34978A7-C396-EE1C-BB57-E91089E94171}"/>
              </a:ext>
            </a:extLst>
          </p:cNvPr>
          <p:cNvSpPr txBox="1"/>
          <p:nvPr/>
        </p:nvSpPr>
        <p:spPr>
          <a:xfrm>
            <a:off x="2915816" y="3416990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  <a:latin typeface="Book Antiqua" panose="02040602050305030304" pitchFamily="18" charset="0"/>
              </a:rPr>
              <a:t>Николай Гастелло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C70199-FE7B-9AAE-F761-9D8FCCB533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828416"/>
            <a:ext cx="1845466" cy="2636380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09E6637-48B4-CF4C-893B-8D95C56D7B26}"/>
              </a:ext>
            </a:extLst>
          </p:cNvPr>
          <p:cNvSpPr txBox="1"/>
          <p:nvPr/>
        </p:nvSpPr>
        <p:spPr>
          <a:xfrm>
            <a:off x="2489214" y="6440091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  <a:latin typeface="Book Antiqua" panose="02040602050305030304" pitchFamily="18" charset="0"/>
              </a:rPr>
              <a:t>Владимир Пчелинцев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5195AE-9775-5AA2-6569-FB1C4A44C69B}"/>
              </a:ext>
            </a:extLst>
          </p:cNvPr>
          <p:cNvSpPr txBox="1"/>
          <p:nvPr/>
        </p:nvSpPr>
        <p:spPr>
          <a:xfrm>
            <a:off x="5115525" y="4164308"/>
            <a:ext cx="34563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«Не будь я спортсменом, значкистом ГТО, вряд ли дошел бы до Берлина!»</a:t>
            </a:r>
          </a:p>
          <a:p>
            <a:pPr algn="r"/>
            <a:r>
              <a:rPr lang="ru-RU" sz="1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Н.В.Копылов</a:t>
            </a:r>
            <a:endParaRPr lang="ru-RU" sz="11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FECF67E-A6E3-F9A7-0353-CED02E976E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579" y="954018"/>
            <a:ext cx="1472821" cy="2483127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17655BB-9345-C655-27F3-9FADF588AC16}"/>
              </a:ext>
            </a:extLst>
          </p:cNvPr>
          <p:cNvSpPr txBox="1"/>
          <p:nvPr/>
        </p:nvSpPr>
        <p:spPr>
          <a:xfrm>
            <a:off x="7020272" y="3455096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  <a:latin typeface="Book Antiqua" panose="02040602050305030304" pitchFamily="18" charset="0"/>
              </a:rPr>
              <a:t>Николай Копылов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B748AD0-C3A5-34DD-DE7C-AA6BCE7B37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1" r="21572"/>
          <a:stretch/>
        </p:blipFill>
        <p:spPr>
          <a:xfrm>
            <a:off x="510964" y="956700"/>
            <a:ext cx="1730873" cy="2472299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066732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7712" y="171760"/>
            <a:ext cx="5908251" cy="634082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Book Antiqua" panose="02040602050305030304" pitchFamily="18" charset="0"/>
              </a:rPr>
              <a:t>Обучение призывников физкультурными организации совместно с </a:t>
            </a:r>
            <a:r>
              <a:rPr lang="ru-RU" sz="20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ОСОАВИАХИМом</a:t>
            </a:r>
            <a:r>
              <a:rPr lang="ru-RU" sz="2000" b="1" dirty="0">
                <a:solidFill>
                  <a:srgbClr val="C00000"/>
                </a:solidFill>
                <a:latin typeface="Book Antiqua" panose="02040602050305030304" pitchFamily="18" charset="0"/>
              </a:rPr>
              <a:t>  </a:t>
            </a:r>
            <a:endParaRPr lang="ru-RU" sz="24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22530" name="Picture 2" descr="13_25-Волков Н.А. 40-е Подмосковье ГТО граната эл.копия ч-б один из участников сорвновани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0762" y="2665947"/>
            <a:ext cx="2523310" cy="4018458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</p:pic>
      <p:pic>
        <p:nvPicPr>
          <p:cNvPr id="22534" name="Picture 6" descr="Москомспорт 2.14_ Девушки - участницы военизиованного кросс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134" y="4580231"/>
            <a:ext cx="2897573" cy="2088232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1A2412-C6D0-375B-7FBA-58B2A6A74E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119" y="2665946"/>
            <a:ext cx="2405415" cy="4018458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02B3B5-565C-DDD0-AFAC-ECAC224D68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28" y="2492896"/>
            <a:ext cx="2897573" cy="1931715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B17ACE-4EC9-9C08-0CC1-3AD41E1231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28" y="306546"/>
            <a:ext cx="2897573" cy="1997621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D9C427-D4E3-6C23-2D3D-15F519F12CA1}"/>
              </a:ext>
            </a:extLst>
          </p:cNvPr>
          <p:cNvSpPr txBox="1"/>
          <p:nvPr/>
        </p:nvSpPr>
        <p:spPr>
          <a:xfrm>
            <a:off x="3561986" y="980728"/>
            <a:ext cx="53220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годы войны действовало 606 коллективов физкультуры, 166 штатных физкультурных работников и 305 общественников. Спортивные военные организации насчитывали 35 тысяч физкультурников. </a:t>
            </a:r>
            <a:endParaRPr lang="ru-RU" sz="16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274638"/>
            <a:ext cx="3250704" cy="834007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Book Antiqua" panose="02040602050305030304" pitchFamily="18" charset="0"/>
              </a:rPr>
              <a:t>Помощь  раненым в госпиталях и больницах</a:t>
            </a:r>
          </a:p>
        </p:txBody>
      </p:sp>
      <p:pic>
        <p:nvPicPr>
          <p:cNvPr id="20482" name="Picture 2" descr="http://festival.1september.ru/articles/615942/presentation/27.JPG"/>
          <p:cNvPicPr>
            <a:picLocks noChangeAspect="1" noChangeArrowheads="1"/>
          </p:cNvPicPr>
          <p:nvPr/>
        </p:nvPicPr>
        <p:blipFill>
          <a:blip r:embed="rId2" cstate="print"/>
          <a:srcRect l="4725" t="9450" r="4714" b="10751"/>
          <a:stretch>
            <a:fillRect/>
          </a:stretch>
        </p:blipFill>
        <p:spPr bwMode="auto">
          <a:xfrm>
            <a:off x="5134062" y="1196752"/>
            <a:ext cx="3803274" cy="2513468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</p:pic>
      <p:pic>
        <p:nvPicPr>
          <p:cNvPr id="20486" name="Picture 6" descr="Oбозник.r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3150" y="4063082"/>
            <a:ext cx="3834186" cy="252028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</p:pic>
      <p:pic>
        <p:nvPicPr>
          <p:cNvPr id="20488" name="Picture 8" descr="Losos.nu - Женский клу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066" y="416699"/>
            <a:ext cx="4486070" cy="2938338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0E2299-CE7C-7DDE-1357-E899C93158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645025"/>
            <a:ext cx="4486608" cy="2938338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Book Antiqua" panose="02040602050305030304" pitchFamily="18" charset="0"/>
              </a:rPr>
              <a:t>Лыжные батальоны наносили чувствительные удары по фашистским захватчикам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51257" y="980728"/>
            <a:ext cx="4372310" cy="244827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dirty="0">
                <a:solidFill>
                  <a:srgbClr val="002060"/>
                </a:solidFill>
                <a:ea typeface="Calibri"/>
              </a:rPr>
              <a:t>   </a:t>
            </a:r>
            <a:r>
              <a:rPr lang="ru-RU" sz="1700" u="sng" dirty="0">
                <a:solidFill>
                  <a:srgbClr val="002060"/>
                </a:solidFill>
                <a:latin typeface="Book Antiqua" panose="02040602050305030304" pitchFamily="18" charset="0"/>
                <a:ea typeface="Calibri"/>
              </a:rPr>
              <a:t>только за первый год войны: </a:t>
            </a:r>
          </a:p>
          <a:p>
            <a:pPr>
              <a:buNone/>
            </a:pPr>
            <a:r>
              <a:rPr lang="ru-RU" sz="1700" dirty="0">
                <a:solidFill>
                  <a:srgbClr val="002060"/>
                </a:solidFill>
                <a:latin typeface="Book Antiqua" panose="02040602050305030304" pitchFamily="18" charset="0"/>
                <a:ea typeface="Calibri"/>
              </a:rPr>
              <a:t>    - уничтожено около трёх тысяч вражеских солдат и офицеров;</a:t>
            </a:r>
          </a:p>
          <a:p>
            <a:pPr>
              <a:buNone/>
            </a:pPr>
            <a:r>
              <a:rPr lang="ru-RU" sz="1700" dirty="0">
                <a:solidFill>
                  <a:srgbClr val="002060"/>
                </a:solidFill>
                <a:latin typeface="Book Antiqua" panose="02040602050305030304" pitchFamily="18" charset="0"/>
                <a:ea typeface="Calibri"/>
              </a:rPr>
              <a:t>    -  взорвано 87 железнодорожных мостов, пущено под откос более 1000 вагонов с войсками и военными грузами неприятеля;</a:t>
            </a:r>
          </a:p>
          <a:p>
            <a:pPr>
              <a:buNone/>
            </a:pPr>
            <a:r>
              <a:rPr lang="ru-RU" sz="1700" dirty="0">
                <a:solidFill>
                  <a:srgbClr val="002060"/>
                </a:solidFill>
                <a:latin typeface="Book Antiqua" panose="02040602050305030304" pitchFamily="18" charset="0"/>
                <a:ea typeface="Calibri"/>
              </a:rPr>
              <a:t>    - совершено 24 нападения на фашистские аэродромы. </a:t>
            </a:r>
            <a:endParaRPr lang="ru-RU" sz="17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87AC79-E044-4D64-799C-831D9D3C1DEA}"/>
              </a:ext>
            </a:extLst>
          </p:cNvPr>
          <p:cNvSpPr txBox="1"/>
          <p:nvPr/>
        </p:nvSpPr>
        <p:spPr>
          <a:xfrm>
            <a:off x="107505" y="4221088"/>
            <a:ext cx="41044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0" i="0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«Лыжные батальоны Советской Армии сыграли заметную роль в разгроме врага, особенно на первых этапах войны. Действуя смело, решительно, умело, они совершали на полях сражений настоящие подвиги».</a:t>
            </a:r>
            <a:r>
              <a:rPr lang="ru-RU" sz="160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</a:p>
          <a:p>
            <a:pPr algn="ctr"/>
            <a:r>
              <a:rPr lang="ru-RU" sz="1600" i="1" dirty="0">
                <a:solidFill>
                  <a:srgbClr val="002060"/>
                </a:solidFill>
                <a:latin typeface="Book Antiqua" panose="02040602050305030304" pitchFamily="18" charset="0"/>
              </a:rPr>
              <a:t>Маршал Советского Союза К.К. Рокоссовский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8318D4-8F48-F743-21FC-9A5FEADF61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398" y="3872520"/>
            <a:ext cx="4223323" cy="2759238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7E9A63-9B3B-A92A-4925-D00B3540C1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87" y="980728"/>
            <a:ext cx="4223320" cy="2759237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5232642"/>
            <a:ext cx="7546658" cy="146767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600" b="1" dirty="0">
                <a:solidFill>
                  <a:srgbClr val="C00000"/>
                </a:solidFill>
              </a:rPr>
              <a:t>          </a:t>
            </a:r>
            <a:r>
              <a:rPr lang="ru-RU" sz="1600" b="1" dirty="0">
                <a:solidFill>
                  <a:srgbClr val="C00000"/>
                </a:solidFill>
                <a:latin typeface="Book Antiqua" panose="02040602050305030304" pitchFamily="18" charset="0"/>
              </a:rPr>
              <a:t>За годы войны было подготовлено:</a:t>
            </a:r>
          </a:p>
          <a:p>
            <a:pPr>
              <a:buNone/>
            </a:pPr>
            <a:r>
              <a:rPr lang="ru-RU" sz="1600" b="1" dirty="0">
                <a:solidFill>
                  <a:srgbClr val="C00000"/>
                </a:solidFill>
                <a:latin typeface="Book Antiqua" panose="02040602050305030304" pitchFamily="18" charset="0"/>
              </a:rPr>
              <a:t>                                -  143 тысячи значкистов комплекса ГТО;</a:t>
            </a:r>
          </a:p>
          <a:p>
            <a:pPr>
              <a:buNone/>
            </a:pPr>
            <a:r>
              <a:rPr lang="ru-RU" sz="1600" b="1" dirty="0">
                <a:solidFill>
                  <a:srgbClr val="C00000"/>
                </a:solidFill>
                <a:latin typeface="Book Antiqua" panose="02040602050305030304" pitchFamily="18" charset="0"/>
              </a:rPr>
              <a:t>                                -  210 тысяч лыжников;</a:t>
            </a:r>
          </a:p>
          <a:p>
            <a:pPr>
              <a:buNone/>
            </a:pPr>
            <a:r>
              <a:rPr lang="ru-RU" sz="1600" b="1" dirty="0">
                <a:solidFill>
                  <a:srgbClr val="C00000"/>
                </a:solidFill>
                <a:latin typeface="Book Antiqua" panose="02040602050305030304" pitchFamily="18" charset="0"/>
              </a:rPr>
              <a:t>                                -  50 тысяч бойцов рукопашного боя;</a:t>
            </a:r>
          </a:p>
          <a:p>
            <a:pPr>
              <a:buNone/>
            </a:pPr>
            <a:r>
              <a:rPr lang="ru-RU" sz="1600" b="1" dirty="0">
                <a:solidFill>
                  <a:srgbClr val="C00000"/>
                </a:solidFill>
                <a:latin typeface="Book Antiqua" panose="02040602050305030304" pitchFamily="18" charset="0"/>
              </a:rPr>
              <a:t>                                -  свыше тысячи стрелков – </a:t>
            </a:r>
            <a:r>
              <a:rPr lang="ru-RU" sz="16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мотоводителей</a:t>
            </a:r>
            <a:r>
              <a:rPr lang="ru-RU" sz="1600" b="1" dirty="0">
                <a:solidFill>
                  <a:srgbClr val="C00000"/>
                </a:solidFill>
                <a:latin typeface="Book Antiqua" panose="02040602050305030304" pitchFamily="18" charset="0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67A6C3-C038-27D7-6318-4AEA06B9E2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6"/>
          <a:stretch/>
        </p:blipFill>
        <p:spPr>
          <a:xfrm>
            <a:off x="1115616" y="352647"/>
            <a:ext cx="6912768" cy="4879995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A06C8A6-D27A-8C73-3033-494A74C1900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004048" y="332656"/>
            <a:ext cx="3888432" cy="633670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«Я вспоминаю красивые и прекрасные тридцатые годы, когда миллионы людей после работы шли на стадионы и спортплощадки сдавать нормы на значок ГТО...   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Маленький значок был символом мужества и доблести. Я особенно запомнил те далекие и неповторимые годы. Значок ГТО, меткого стрелка, отважного парашютиста вызывал огромное уважение.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sz="2400" b="1" dirty="0">
                <a:solidFill>
                  <a:srgbClr val="00206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я твердо убежден, что отлично поставленная военно-спортивная работа во многом помогала советским людям выдержать великий экзамен, каким была для всех нас война...»</a:t>
            </a:r>
            <a:endParaRPr lang="ru-RU" sz="24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DEA16B-A672-F902-DB1F-0FF43F561D5A}"/>
              </a:ext>
            </a:extLst>
          </p:cNvPr>
          <p:cNvSpPr txBox="1"/>
          <p:nvPr/>
        </p:nvSpPr>
        <p:spPr>
          <a:xfrm>
            <a:off x="539552" y="5862929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Маршал Советского Союза, </a:t>
            </a:r>
          </a:p>
          <a:p>
            <a:pPr algn="ctr"/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дважды Герой Советского Союза </a:t>
            </a:r>
          </a:p>
          <a:p>
            <a:pPr algn="ctr"/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К.К. Рокоссовский</a:t>
            </a:r>
            <a:endParaRPr lang="ru-RU" sz="11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7A7F2C-F6AE-1078-0AA8-591FD22AA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53" y="167565"/>
            <a:ext cx="4108347" cy="571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50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755604F-376C-37B7-0E57-2A26A7A49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36912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262994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Book Antiqua" panose="02040602050305030304" pitchFamily="18" charset="0"/>
              </a:rPr>
              <a:t>Использованные источники: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 dirty="0">
                <a:solidFill>
                  <a:srgbClr val="0020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https://statearchive.ru/assets/images/plakat/73.jpg</a:t>
            </a:r>
            <a:endParaRPr lang="ru-RU" sz="2000" dirty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https://o-gto.ru/istoriya-gto/</a:t>
            </a:r>
            <a:endParaRPr lang="ru-RU" sz="2000" dirty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https://news.myseldon.com/ru/news/index/246993883</a:t>
            </a:r>
            <a:endParaRPr lang="ru-RU" sz="2000" dirty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solidFill>
                  <a:srgbClr val="00206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https://victory.rusarchives.ru/photo/zhenshchiny-vo-vremya-obucheniya-strelbe-iz-vintovki</a:t>
            </a:r>
            <a:endParaRPr lang="ru-RU" sz="2000" dirty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solidFill>
                  <a:srgbClr val="00206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https://investsocial.com/ru/forum/forum-treyderov/layfpediya-konkurs-luchshih-otvetov-svobodnaya-tematika/139131-chto-vy-znaete-o-nagrudnom-znake-voroshilovskiy-strelok#post24049785</a:t>
            </a:r>
            <a:endParaRPr lang="ru-RU" sz="2000" dirty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solidFill>
                  <a:srgbClr val="00206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https://kamozin100.ucoz.net/publ/inye-stati/pervyj_vypusk_bezhickogo_aehrokluba/2-1-0-40</a:t>
            </a:r>
            <a:endParaRPr lang="ru-RU" sz="2000" dirty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solidFill>
                  <a:srgbClr val="00206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https://pobedarf.ru/2021/03/06/nachalo-vojny-rassekretyat/#</a:t>
            </a:r>
            <a:r>
              <a:rPr lang="en-US" sz="2000" dirty="0">
                <a:solidFill>
                  <a:srgbClr val="002060"/>
                </a:solidFill>
              </a:rPr>
              <a:t>!</a:t>
            </a:r>
            <a:endParaRPr lang="ru-RU" sz="2000" dirty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solidFill>
                  <a:srgbClr val="00206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https://vologdaregion.ru/data/images/450/1585149768_XBtWe6fE.jpg</a:t>
            </a:r>
            <a:endParaRPr lang="ru-RU" sz="2000" dirty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solidFill>
                  <a:srgbClr val="00206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https://www.moypolk.ru/Almaty/during_war</a:t>
            </a:r>
            <a:endParaRPr lang="ru-RU" sz="2000" dirty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solidFill>
                  <a:srgbClr val="002060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https://svs-gru.ru/fakty-o-velikoy-voyne/sovetskiy-lyzhnyy-spetsnaz-pochemu-fashisty-prozvali-ih-prizrakami/html</a:t>
            </a:r>
            <a:endParaRPr lang="ru-RU" sz="2000" dirty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solidFill>
                  <a:srgbClr val="002060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https://ageytomesh.ru/flipbook/?book=red_army&amp;page=134</a:t>
            </a:r>
            <a:endParaRPr lang="ru-RU" sz="2000" dirty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solidFill>
                  <a:srgbClr val="002060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https://avatars.dzeninfra.ru/get-zen_doc/2458644/pub_5ff48e46fe4e686f6a2a6fc1_5ff49907f906b16872fd4d30/scale_1200</a:t>
            </a:r>
            <a:endParaRPr lang="ru-RU" sz="2000" dirty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ru-RU" sz="2000" dirty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ru-RU" sz="2000" dirty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ru-RU" sz="2000" dirty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ru-RU" sz="2000" dirty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ru-RU" sz="2000" dirty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ru-RU" sz="2000" dirty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ru-RU" sz="2000" dirty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ru-RU" sz="2000" dirty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ru-RU" sz="2000" dirty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ru-RU" sz="2000" dirty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837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37586E-3DDE-19F3-AD62-361B614FE7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966772"/>
            <a:ext cx="5248349" cy="3747392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362A1D8-5821-A54C-AD6C-3F99E910CB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30" y="260647"/>
            <a:ext cx="1678320" cy="2506291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15E9AF-1D7A-64F7-144A-789D065A03C3}"/>
              </a:ext>
            </a:extLst>
          </p:cNvPr>
          <p:cNvSpPr txBox="1"/>
          <p:nvPr/>
        </p:nvSpPr>
        <p:spPr>
          <a:xfrm>
            <a:off x="2428962" y="49004"/>
            <a:ext cx="6715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Book Antiqua" panose="02040602050305030304" pitchFamily="18" charset="0"/>
              </a:rPr>
              <a:t>11 марта 1931 года правительством СССР утверждена программа «Готов к труду и обороне»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874A783-C909-D96C-3DA1-5879301519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" r="52451"/>
          <a:stretch/>
        </p:blipFill>
        <p:spPr>
          <a:xfrm>
            <a:off x="509874" y="2966772"/>
            <a:ext cx="2637907" cy="3747391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C9F454A-1CA8-012D-62C3-D54374B907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708" y="873814"/>
            <a:ext cx="2957690" cy="1910175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1B44674-0B12-5A96-3F08-B441AEEADC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773" y="873814"/>
            <a:ext cx="2883414" cy="1893125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920300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225819"/>
            <a:ext cx="3399607" cy="832389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Book Antiqua" panose="02040602050305030304" pitchFamily="18" charset="0"/>
              </a:rPr>
              <a:t>Предвоенные годы </a:t>
            </a:r>
            <a:br>
              <a:rPr lang="ru-RU" sz="2000" b="1" dirty="0">
                <a:solidFill>
                  <a:srgbClr val="C00000"/>
                </a:solidFill>
                <a:latin typeface="Book Antiqua" panose="02040602050305030304" pitchFamily="18" charset="0"/>
              </a:rPr>
            </a:br>
            <a:r>
              <a:rPr lang="ru-RU" sz="2000" b="1" dirty="0">
                <a:solidFill>
                  <a:srgbClr val="C00000"/>
                </a:solidFill>
                <a:latin typeface="Book Antiqua" panose="02040602050305030304" pitchFamily="18" charset="0"/>
              </a:rPr>
              <a:t>(1930-1940г.г.)</a:t>
            </a:r>
          </a:p>
        </p:txBody>
      </p:sp>
      <p:pic>
        <p:nvPicPr>
          <p:cNvPr id="2053" name="Picture 5" descr="C:\Users\Dmitry\Desktop\Мама\проекты\фк парады\сталинские фк парады\записки скучного человека\1930 Ленинград сводный отряд пловцов на  парад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297" y="201774"/>
            <a:ext cx="3015629" cy="2111092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CCA785-64F1-4685-3E80-E501B9AD7B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89"/>
          <a:stretch/>
        </p:blipFill>
        <p:spPr>
          <a:xfrm>
            <a:off x="308297" y="2495224"/>
            <a:ext cx="3903663" cy="1769624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39485D-F475-FCB0-F081-65309EECE2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0" t="15024" r="3732" b="10726"/>
          <a:stretch/>
        </p:blipFill>
        <p:spPr>
          <a:xfrm>
            <a:off x="4426355" y="3645025"/>
            <a:ext cx="4575985" cy="3071332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A6A1E4-5497-D72E-56BE-BC7FC1B977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87" t="6168" b="12718"/>
          <a:stretch/>
        </p:blipFill>
        <p:spPr>
          <a:xfrm>
            <a:off x="308297" y="4434592"/>
            <a:ext cx="3903663" cy="2281765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81EDD89-3F93-3194-6CFB-4D0F9691C0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1"/>
          <a:stretch/>
        </p:blipFill>
        <p:spPr>
          <a:xfrm>
            <a:off x="3568545" y="201773"/>
            <a:ext cx="1649868" cy="2111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8926C9-8D6B-BF3B-5C4A-ABD840562F37}"/>
              </a:ext>
            </a:extLst>
          </p:cNvPr>
          <p:cNvSpPr txBox="1"/>
          <p:nvPr/>
        </p:nvSpPr>
        <p:spPr>
          <a:xfrm>
            <a:off x="5436096" y="1443675"/>
            <a:ext cx="35123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К 1941 году б</a:t>
            </a:r>
            <a:r>
              <a:rPr lang="ru-RU" sz="1600" dirty="0">
                <a:solidFill>
                  <a:srgbClr val="002060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олее 6 миллионов человек сдали все нормы на значок «Готов к труду и обороне СССР» 1-й и 2-й ступени (ГТО) и более 1,5 миллионов школьников получили значок «Будь готов к труду и обороне» (БГТО). </a:t>
            </a:r>
            <a:endParaRPr lang="ru-RU" sz="16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0C46AF0-3D4F-7615-77B4-1C082A431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94" y="247715"/>
            <a:ext cx="2536346" cy="3505117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4F5C89E-0BDA-17CC-4E1D-3DE22A4CF3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688" y="4020657"/>
            <a:ext cx="4282118" cy="2676324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547D16A-63DE-0B13-2132-5EF9272FF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94" y="4020657"/>
            <a:ext cx="4282118" cy="2691162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75176E-7681-15CB-640C-2E9118E79DE0}"/>
              </a:ext>
            </a:extLst>
          </p:cNvPr>
          <p:cNvSpPr txBox="1"/>
          <p:nvPr/>
        </p:nvSpPr>
        <p:spPr>
          <a:xfrm>
            <a:off x="5652120" y="571956"/>
            <a:ext cx="338437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Book Antiqua" panose="02040602050305030304" pitchFamily="18" charset="0"/>
              </a:rPr>
              <a:t>Перед войной через ОСОАВИАХИМ прошли до 80 процентов военнослужащих Сухопутных войск и почти весь личный состав авиации. </a:t>
            </a:r>
          </a:p>
          <a:p>
            <a:pPr algn="ctr"/>
            <a:endParaRPr lang="ru-RU" sz="1600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algn="ctr"/>
            <a:endParaRPr lang="ru-RU" sz="1600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Book Antiqua" panose="02040602050305030304" pitchFamily="18" charset="0"/>
              </a:rPr>
              <a:t>В 1935 году знаком «Ворошиловский стрелок» </a:t>
            </a:r>
          </a:p>
          <a:p>
            <a:pPr algn="ctr"/>
            <a:r>
              <a:rPr lang="en-US" sz="1600" dirty="0">
                <a:solidFill>
                  <a:srgbClr val="002060"/>
                </a:solidFill>
                <a:latin typeface="Book Antiqua" panose="02040602050305030304" pitchFamily="18" charset="0"/>
              </a:rPr>
              <a:t>I</a:t>
            </a:r>
            <a:r>
              <a:rPr lang="ru-RU" sz="1600" dirty="0">
                <a:solidFill>
                  <a:srgbClr val="002060"/>
                </a:solidFill>
                <a:latin typeface="Book Antiqua" panose="02040602050305030304" pitchFamily="18" charset="0"/>
              </a:rPr>
              <a:t> степени были награждены 900 тыс. человек, 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Book Antiqua" panose="02040602050305030304" pitchFamily="18" charset="0"/>
              </a:rPr>
              <a:t>«Ворошиловский стрелок» </a:t>
            </a:r>
          </a:p>
          <a:p>
            <a:pPr algn="ctr"/>
            <a:r>
              <a:rPr lang="en-US" sz="1600" dirty="0">
                <a:solidFill>
                  <a:srgbClr val="002060"/>
                </a:solidFill>
                <a:latin typeface="Book Antiqua" panose="02040602050305030304" pitchFamily="18" charset="0"/>
              </a:rPr>
              <a:t>II</a:t>
            </a:r>
            <a:r>
              <a:rPr lang="ru-RU" sz="1600" dirty="0">
                <a:solidFill>
                  <a:srgbClr val="002060"/>
                </a:solidFill>
                <a:latin typeface="Book Antiqua" panose="02040602050305030304" pitchFamily="18" charset="0"/>
              </a:rPr>
              <a:t> степени — 4706 человек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E67715-8F83-B2DE-3093-459F5A6AD0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" t="2300" r="3307" b="9184"/>
          <a:stretch/>
        </p:blipFill>
        <p:spPr>
          <a:xfrm>
            <a:off x="2987825" y="232283"/>
            <a:ext cx="2514541" cy="3505117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0AED97-1814-DA83-A312-1FC20328AF4D}"/>
              </a:ext>
            </a:extLst>
          </p:cNvPr>
          <p:cNvSpPr txBox="1"/>
          <p:nvPr/>
        </p:nvSpPr>
        <p:spPr>
          <a:xfrm>
            <a:off x="6156176" y="156235"/>
            <a:ext cx="2536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Book Antiqua" panose="02040602050305030304" pitchFamily="18" charset="0"/>
              </a:rPr>
              <a:t>ОСОАВИАХИМ</a:t>
            </a:r>
          </a:p>
        </p:txBody>
      </p:sp>
    </p:spTree>
    <p:extLst>
      <p:ext uri="{BB962C8B-B14F-4D97-AF65-F5344CB8AC3E}">
        <p14:creationId xmlns:p14="http://schemas.microsoft.com/office/powerpoint/2010/main" val="1258024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99434" y="99037"/>
            <a:ext cx="3960440" cy="792088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Book Antiqua" panose="02040602050305030304" pitchFamily="18" charset="0"/>
              </a:rPr>
              <a:t>В нормативы комплекса ГТО были включены в 1939 году: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71643" y="1340768"/>
            <a:ext cx="2088232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переползание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по-пластунски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скоростной пеший переход 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метание связки гранат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лазание по канату и шесту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переноска патронного ящика 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плавание с гранатой в руке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преодоление полосы препятствий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оборонительные и нападающие приемы различных единоборств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179D67-750B-8991-1445-62885D16B1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1" t="3042" r="33183" b="2135"/>
          <a:stretch/>
        </p:blipFill>
        <p:spPr>
          <a:xfrm>
            <a:off x="4198818" y="987330"/>
            <a:ext cx="2177296" cy="3126921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0A7B985-F86A-F837-0E62-2875B2999B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6"/>
          <a:stretch/>
        </p:blipFill>
        <p:spPr>
          <a:xfrm>
            <a:off x="251519" y="974695"/>
            <a:ext cx="3672409" cy="2454305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082199D-1A81-482F-9E2C-4732B85A96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1"/>
          <a:stretch/>
        </p:blipFill>
        <p:spPr>
          <a:xfrm>
            <a:off x="251519" y="3587064"/>
            <a:ext cx="2088232" cy="3126920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068A52B-EE91-6DC9-3144-51F6854486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31" y="4261514"/>
            <a:ext cx="3849624" cy="2432304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310638-043A-6413-727C-442C107DB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latin typeface="Book Antiqua" panose="02040602050305030304" pitchFamily="18" charset="0"/>
              </a:rPr>
              <a:t>22 июня 1941 года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5D26688-C7D5-C429-9D7B-21827C45EC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45" y="1556792"/>
            <a:ext cx="8623710" cy="4469606"/>
          </a:xfr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63534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46300" y="233061"/>
            <a:ext cx="4680520" cy="324688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1600" b="1" dirty="0"/>
              <a:t>     </a:t>
            </a:r>
            <a:r>
              <a:rPr lang="ru-RU" sz="2000" b="1" dirty="0">
                <a:solidFill>
                  <a:srgbClr val="C00000"/>
                </a:solidFill>
                <a:latin typeface="Book Antiqua" panose="02040602050305030304" pitchFamily="18" charset="0"/>
              </a:rPr>
              <a:t>25 июня 1941 года</a:t>
            </a:r>
          </a:p>
          <a:p>
            <a:pPr algn="ctr">
              <a:buNone/>
            </a:pPr>
            <a:endParaRPr lang="ru-RU" sz="16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pPr algn="ctr">
              <a:buNone/>
            </a:pPr>
            <a:r>
              <a:rPr lang="ru-RU" sz="1600" dirty="0">
                <a:solidFill>
                  <a:srgbClr val="002060"/>
                </a:solidFill>
                <a:latin typeface="Book Antiqua" panose="02040602050305030304" pitchFamily="18" charset="0"/>
              </a:rPr>
              <a:t>Всесоюзный комитет по делам физической культуры и спорта издал приказ «О работе физкультурных организаций по военной подготовке». </a:t>
            </a:r>
          </a:p>
          <a:p>
            <a:pPr algn="ctr">
              <a:buNone/>
            </a:pPr>
            <a:endParaRPr lang="ru-RU" sz="1600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algn="ctr">
              <a:buNone/>
            </a:pPr>
            <a:r>
              <a:rPr lang="ru-RU" sz="1600" dirty="0">
                <a:solidFill>
                  <a:srgbClr val="002060"/>
                </a:solidFill>
                <a:latin typeface="Book Antiqua" panose="02040602050305030304" pitchFamily="18" charset="0"/>
              </a:rPr>
              <a:t>Каждая комсомольская организация отвечала за патриотическое воспитание и стремилась подготовить наибольшее число снайперов, пулеметчиков, гранатометчиков, медсестер, радистов. </a:t>
            </a:r>
          </a:p>
        </p:txBody>
      </p:sp>
      <p:pic>
        <p:nvPicPr>
          <p:cNvPr id="4098" name="Picture 2" descr="http://victory.rusarchives.ru/img/photos/1776_1399674673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33061"/>
            <a:ext cx="4342433" cy="2922792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</p:pic>
      <p:pic>
        <p:nvPicPr>
          <p:cNvPr id="4100" name="Picture 4" descr="http://www.playcast.ru/uploads/2014/05/10/85459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429000"/>
            <a:ext cx="4331392" cy="2922791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</p:pic>
      <p:pic>
        <p:nvPicPr>
          <p:cNvPr id="4102" name="Picture 6" descr="http://www.maksimov.su/gallery/vi/foto-wow-2/91.jpg"/>
          <p:cNvPicPr>
            <a:picLocks noChangeAspect="1" noChangeArrowheads="1"/>
          </p:cNvPicPr>
          <p:nvPr/>
        </p:nvPicPr>
        <p:blipFill>
          <a:blip r:embed="rId4" cstate="print"/>
          <a:srcRect t="4720" b="4561"/>
          <a:stretch>
            <a:fillRect/>
          </a:stretch>
        </p:blipFill>
        <p:spPr bwMode="auto">
          <a:xfrm>
            <a:off x="4654802" y="3463858"/>
            <a:ext cx="4312002" cy="2905362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6860" y="116632"/>
            <a:ext cx="6012160" cy="978041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Book Antiqua" panose="02040602050305030304" pitchFamily="18" charset="0"/>
              </a:rPr>
              <a:t>27 июня 1941 года </a:t>
            </a:r>
            <a:br>
              <a:rPr lang="ru-RU" sz="2000" b="1" dirty="0">
                <a:solidFill>
                  <a:srgbClr val="C00000"/>
                </a:solidFill>
                <a:latin typeface="Book Antiqua" panose="02040602050305030304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Book Antiqua" panose="02040602050305030304" pitchFamily="18" charset="0"/>
              </a:rPr>
              <a:t>были сформированы первые отряды отдельной мотострелковой бригады особого назначения (ОМСБОН)</a:t>
            </a:r>
            <a:endParaRPr lang="ru-RU" sz="2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10" name="Picture 2" descr="http://voenhronika.ru/images9/HjSX4o1W6F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95" y="476672"/>
            <a:ext cx="2787114" cy="231256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1" name="Picture 12" descr="http://img1.liveinternet.ru/images/attach/c/2/72/260/72260370_1300522979_Zagrad_otryad.jpg"/>
          <p:cNvPicPr>
            <a:picLocks noChangeAspect="1" noChangeArrowheads="1"/>
          </p:cNvPicPr>
          <p:nvPr/>
        </p:nvPicPr>
        <p:blipFill>
          <a:blip r:embed="rId3" cstate="print"/>
          <a:srcRect l="1136" t="3120" r="13636" b="1759"/>
          <a:stretch>
            <a:fillRect/>
          </a:stretch>
        </p:blipFill>
        <p:spPr bwMode="auto">
          <a:xfrm>
            <a:off x="3086861" y="1417536"/>
            <a:ext cx="3627982" cy="301546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6737152" y="1700808"/>
            <a:ext cx="240909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     </a:t>
            </a:r>
            <a:r>
              <a:rPr lang="ru-RU" sz="1600" dirty="0">
                <a:solidFill>
                  <a:srgbClr val="002060"/>
                </a:solidFill>
                <a:latin typeface="Book Antiqua" panose="02040602050305030304" pitchFamily="18" charset="0"/>
              </a:rPr>
              <a:t>В 1941-1945 годах за линию фронта было отправлено свыше 200 оперативных групп, в которые входило более 7000 человек. </a:t>
            </a:r>
          </a:p>
          <a:p>
            <a:pPr algn="ctr"/>
            <a:endParaRPr lang="ru-RU" sz="1600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Book Antiqua" panose="02040602050305030304" pitchFamily="18" charset="0"/>
              </a:rPr>
              <a:t>     В тылу противника они пустили под откос 1500 воинских эшелонов с вооружением и гитлеровскими захватчиками, разрушили сотни мостов и переправ, уничтожили 50 самолетов и 145 танков.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CA3389-2189-9785-FB20-BFAE73471D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860" y="4596517"/>
            <a:ext cx="3650292" cy="2062415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8A5A66-A540-3FAA-3D77-1DDD79F41D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6" y="3058909"/>
            <a:ext cx="2831732" cy="3630426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Капчинский Физкультура и спорт в СССР"/>
          <p:cNvPicPr>
            <a:picLocks noChangeAspect="1" noChangeArrowheads="1"/>
          </p:cNvPicPr>
          <p:nvPr/>
        </p:nvPicPr>
        <p:blipFill>
          <a:blip r:embed="rId2" cstate="print"/>
          <a:srcRect b="7261"/>
          <a:stretch>
            <a:fillRect/>
          </a:stretch>
        </p:blipFill>
        <p:spPr bwMode="auto">
          <a:xfrm>
            <a:off x="179512" y="1030167"/>
            <a:ext cx="2529683" cy="398300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059"/>
            <a:ext cx="9143999" cy="953297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Book Antiqua" panose="02040602050305030304" pitchFamily="18" charset="0"/>
              </a:rPr>
              <a:t>В составе отрядов ОМСБОН – заслуженные мастера спорта, </a:t>
            </a:r>
            <a:br>
              <a:rPr lang="ru-RU" sz="2000" b="1" dirty="0">
                <a:solidFill>
                  <a:srgbClr val="C00000"/>
                </a:solidFill>
                <a:latin typeface="Book Antiqua" panose="02040602050305030304" pitchFamily="18" charset="0"/>
              </a:rPr>
            </a:br>
            <a:r>
              <a:rPr lang="ru-RU" sz="2000" b="1" dirty="0">
                <a:solidFill>
                  <a:srgbClr val="C00000"/>
                </a:solidFill>
                <a:latin typeface="Book Antiqua" panose="02040602050305030304" pitchFamily="18" charset="0"/>
              </a:rPr>
              <a:t>чемпионы СССР</a:t>
            </a:r>
            <a:endParaRPr lang="ru-RU" sz="2000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-324544" y="5242635"/>
            <a:ext cx="3159289" cy="1354717"/>
          </a:xfrm>
        </p:spPr>
        <p:txBody>
          <a:bodyPr>
            <a:normAutofit fontScale="47500" lnSpcReduction="20000"/>
          </a:bodyPr>
          <a:lstStyle/>
          <a:p>
            <a:pPr algn="ctr">
              <a:buNone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3400" dirty="0">
                <a:solidFill>
                  <a:srgbClr val="002060"/>
                </a:solidFill>
                <a:latin typeface="Book Antiqua" panose="02040602050305030304" pitchFamily="18" charset="0"/>
                <a:cs typeface="Times New Roman" pitchFamily="18" charset="0"/>
              </a:rPr>
              <a:t>Анатолий </a:t>
            </a:r>
            <a:r>
              <a:rPr lang="ru-RU" sz="3400" dirty="0" err="1">
                <a:solidFill>
                  <a:srgbClr val="002060"/>
                </a:solidFill>
                <a:latin typeface="Book Antiqua" panose="02040602050305030304" pitchFamily="18" charset="0"/>
                <a:cs typeface="Times New Roman" pitchFamily="18" charset="0"/>
              </a:rPr>
              <a:t>Капчинский</a:t>
            </a:r>
            <a:r>
              <a:rPr lang="ru-RU" sz="3400" dirty="0">
                <a:solidFill>
                  <a:srgbClr val="002060"/>
                </a:solidFill>
                <a:latin typeface="Book Antiqua" panose="02040602050305030304" pitchFamily="18" charset="0"/>
                <a:cs typeface="Times New Roman" pitchFamily="18" charset="0"/>
              </a:rPr>
              <a:t> – двукратный  чемпион СССР  по конькобежному спорту. </a:t>
            </a:r>
          </a:p>
          <a:p>
            <a:pPr algn="ctr">
              <a:buNone/>
            </a:pPr>
            <a:r>
              <a:rPr lang="ru-RU" sz="3400" dirty="0">
                <a:solidFill>
                  <a:srgbClr val="002060"/>
                </a:solidFill>
                <a:latin typeface="Book Antiqua" panose="02040602050305030304" pitchFamily="18" charset="0"/>
                <a:cs typeface="Times New Roman" pitchFamily="18" charset="0"/>
              </a:rPr>
              <a:t>1912 – 1942г.г.</a:t>
            </a:r>
          </a:p>
        </p:txBody>
      </p:sp>
      <p:pic>
        <p:nvPicPr>
          <p:cNvPr id="21506" name="Picture 2" descr="http://persons-info.com/userfiles/image/persons/20000-30000/24000-25000/24151/KOROLEV_Nikolai_Fedorovich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3855" y="1026058"/>
            <a:ext cx="2987257" cy="398300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2811834" y="5229201"/>
            <a:ext cx="3159289" cy="10801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Book Antiqua" panose="02040602050305030304" pitchFamily="18" charset="0"/>
                <a:cs typeface="Times New Roman" pitchFamily="18" charset="0"/>
              </a:rPr>
              <a:t>Николай </a:t>
            </a: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Book Antiqua" panose="02040602050305030304" pitchFamily="18" charset="0"/>
                <a:cs typeface="Times New Roman" pitchFamily="18" charset="0"/>
              </a:rPr>
              <a:t>Королев –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Book Antiqua" panose="02040602050305030304" pitchFamily="18" charset="0"/>
                <a:cs typeface="Times New Roman" pitchFamily="18" charset="0"/>
              </a:rPr>
              <a:t>ЗМС, девятикратный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Book Antiqua" panose="02040602050305030304" pitchFamily="18" charset="0"/>
                <a:cs typeface="Times New Roman" pitchFamily="18" charset="0"/>
              </a:rPr>
              <a:t>чемпион СССР  по боксу.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Book Antiqua" panose="02040602050305030304" pitchFamily="18" charset="0"/>
                <a:cs typeface="Times New Roman" pitchFamily="18" charset="0"/>
              </a:rPr>
              <a:t>1917-1974г.г</a:t>
            </a:r>
            <a: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Book Antiqua" panose="020406020503050303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1508" name="Picture 4" descr="http://www.unitedsouth.ru/images/news/l_kulakova_2.jpg"/>
          <p:cNvPicPr>
            <a:picLocks noChangeAspect="1" noChangeArrowheads="1"/>
          </p:cNvPicPr>
          <p:nvPr/>
        </p:nvPicPr>
        <p:blipFill>
          <a:blip r:embed="rId4" cstate="print"/>
          <a:srcRect l="2248" r="5603"/>
          <a:stretch>
            <a:fillRect/>
          </a:stretch>
        </p:blipFill>
        <p:spPr bwMode="auto">
          <a:xfrm>
            <a:off x="6065773" y="1026058"/>
            <a:ext cx="2887214" cy="398300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</p:pic>
      <p:sp>
        <p:nvSpPr>
          <p:cNvPr id="9" name="Содержимое 2"/>
          <p:cNvSpPr txBox="1">
            <a:spLocks/>
          </p:cNvSpPr>
          <p:nvPr/>
        </p:nvSpPr>
        <p:spPr>
          <a:xfrm>
            <a:off x="5793698" y="5157192"/>
            <a:ext cx="3159289" cy="10801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Book Antiqua" panose="02040602050305030304" pitchFamily="18" charset="0"/>
                <a:cs typeface="Times New Roman" pitchFamily="18" charset="0"/>
              </a:rPr>
              <a:t>Любовь Кулакова -  трехкратная чемпионка СССР  по лыжам.</a:t>
            </a:r>
          </a:p>
          <a:p>
            <a:pPr marL="342900" marR="0" lvl="0" indent="-342900" algn="ctr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600" dirty="0">
                <a:solidFill>
                  <a:srgbClr val="002060"/>
                </a:solidFill>
                <a:latin typeface="Book Antiqua" panose="02040602050305030304" pitchFamily="18" charset="0"/>
                <a:cs typeface="Times New Roman" pitchFamily="18" charset="0"/>
              </a:rPr>
              <a:t>1920-1942 </a:t>
            </a:r>
            <a:r>
              <a:rPr lang="ru-RU" sz="1600" dirty="0" err="1">
                <a:solidFill>
                  <a:srgbClr val="002060"/>
                </a:solidFill>
                <a:latin typeface="Book Antiqua" panose="02040602050305030304" pitchFamily="18" charset="0"/>
                <a:cs typeface="Times New Roman" pitchFamily="18" charset="0"/>
              </a:rPr>
              <a:t>г.г</a:t>
            </a:r>
            <a:endParaRPr kumimoji="0" lang="ru-RU" sz="1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Book Antiqua" panose="02040602050305030304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1017</TotalTime>
  <Words>833</Words>
  <Application>Microsoft Office PowerPoint</Application>
  <PresentationFormat>Экран (4:3)</PresentationFormat>
  <Paragraphs>96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Book Antiqua</vt:lpstr>
      <vt:lpstr>Calibri</vt:lpstr>
      <vt:lpstr>Times New Roman</vt:lpstr>
      <vt:lpstr>Wingdings</vt:lpstr>
      <vt:lpstr>Тема Office</vt:lpstr>
      <vt:lpstr>«ГОТОВ К ОБОРОНЕ!»</vt:lpstr>
      <vt:lpstr>Презентация PowerPoint</vt:lpstr>
      <vt:lpstr>Предвоенные годы  (1930-1940г.г.)</vt:lpstr>
      <vt:lpstr>Презентация PowerPoint</vt:lpstr>
      <vt:lpstr>В нормативы комплекса ГТО были включены в 1939 году:</vt:lpstr>
      <vt:lpstr>22 июня 1941 года</vt:lpstr>
      <vt:lpstr>Презентация PowerPoint</vt:lpstr>
      <vt:lpstr>27 июня 1941 года  были сформированы первые отряды отдельной мотострелковой бригады особого назначения (ОМСБОН)</vt:lpstr>
      <vt:lpstr>В составе отрядов ОМСБОН – заслуженные мастера спорта,  чемпионы СССР</vt:lpstr>
      <vt:lpstr>Герои Великой Отечественной войны, обладатели  золотых значков ГТО</vt:lpstr>
      <vt:lpstr>Обучение призывников физкультурными организации совместно с ОСОАВИАХИМом  </vt:lpstr>
      <vt:lpstr>Помощь  раненым в госпиталях и больницах</vt:lpstr>
      <vt:lpstr>Лыжные батальоны наносили чувствительные удары по фашистским захватчикам</vt:lpstr>
      <vt:lpstr>Презентация PowerPoint</vt:lpstr>
      <vt:lpstr>Презентация PowerPoint</vt:lpstr>
      <vt:lpstr>Спасибо за внимание!</vt:lpstr>
      <vt:lpstr>Использованные источники: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Customer</dc:creator>
  <cp:lastModifiedBy>Пользователь</cp:lastModifiedBy>
  <cp:revision>34</cp:revision>
  <dcterms:created xsi:type="dcterms:W3CDTF">2015-04-05T16:30:32Z</dcterms:created>
  <dcterms:modified xsi:type="dcterms:W3CDTF">2023-03-12T15:08:19Z</dcterms:modified>
</cp:coreProperties>
</file>