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6" r:id="rId4"/>
    <p:sldId id="267" r:id="rId5"/>
    <p:sldId id="268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8" r:id="rId14"/>
    <p:sldId id="279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75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8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1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7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9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6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29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E60E-E611-4F22-9D5C-1BF06999EB0F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63BB7-8552-4AB1-818C-23A9E4909F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7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4a"/><Relationship Id="rId13" Type="http://schemas.microsoft.com/office/2007/relationships/media" Target="../media/media24.m4a"/><Relationship Id="rId18" Type="http://schemas.openxmlformats.org/officeDocument/2006/relationships/image" Target="../media/image3.gif"/><Relationship Id="rId3" Type="http://schemas.microsoft.com/office/2007/relationships/media" Target="../media/media19.m4a"/><Relationship Id="rId21" Type="http://schemas.openxmlformats.org/officeDocument/2006/relationships/image" Target="../media/image23.png"/><Relationship Id="rId7" Type="http://schemas.microsoft.com/office/2007/relationships/media" Target="../media/media21.m4a"/><Relationship Id="rId12" Type="http://schemas.openxmlformats.org/officeDocument/2006/relationships/audio" Target="../media/media23.m4a"/><Relationship Id="rId17" Type="http://schemas.openxmlformats.org/officeDocument/2006/relationships/image" Target="../media/image7.png"/><Relationship Id="rId2" Type="http://schemas.openxmlformats.org/officeDocument/2006/relationships/audio" Target="../media/media18.m4a"/><Relationship Id="rId16" Type="http://schemas.openxmlformats.org/officeDocument/2006/relationships/slide" Target="slide11.xml"/><Relationship Id="rId20" Type="http://schemas.openxmlformats.org/officeDocument/2006/relationships/image" Target="../media/image22.png"/><Relationship Id="rId1" Type="http://schemas.microsoft.com/office/2007/relationships/media" Target="../media/media18.m4a"/><Relationship Id="rId6" Type="http://schemas.openxmlformats.org/officeDocument/2006/relationships/audio" Target="../media/media20.m4a"/><Relationship Id="rId11" Type="http://schemas.microsoft.com/office/2007/relationships/media" Target="../media/media23.m4a"/><Relationship Id="rId24" Type="http://schemas.openxmlformats.org/officeDocument/2006/relationships/image" Target="../media/image5.png"/><Relationship Id="rId5" Type="http://schemas.microsoft.com/office/2007/relationships/media" Target="../media/media20.m4a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25.png"/><Relationship Id="rId10" Type="http://schemas.openxmlformats.org/officeDocument/2006/relationships/audio" Target="../media/media22.m4a"/><Relationship Id="rId19" Type="http://schemas.openxmlformats.org/officeDocument/2006/relationships/image" Target="../media/image21.png"/><Relationship Id="rId4" Type="http://schemas.openxmlformats.org/officeDocument/2006/relationships/audio" Target="../media/media19.m4a"/><Relationship Id="rId9" Type="http://schemas.microsoft.com/office/2007/relationships/media" Target="../media/media22.m4a"/><Relationship Id="rId14" Type="http://schemas.openxmlformats.org/officeDocument/2006/relationships/audio" Target="../media/media24.m4a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12" Type="http://schemas.openxmlformats.org/officeDocument/2006/relationships/slide" Target="slide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2.png"/><Relationship Id="rId11" Type="http://schemas.openxmlformats.org/officeDocument/2006/relationships/image" Target="../media/image5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3.gif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3.gif"/><Relationship Id="rId9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ogiclike.com/math-logic" TargetMode="External"/><Relationship Id="rId2" Type="http://schemas.openxmlformats.org/officeDocument/2006/relationships/hyperlink" Target="https://lbz.ru/metodist/authors/informatika/3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fourok.ru/testConstructor/testView/91281" TargetMode="External"/><Relationship Id="rId5" Type="http://schemas.openxmlformats.org/officeDocument/2006/relationships/hyperlink" Target="https://www.sparkol.com/" TargetMode="External"/><Relationship Id="rId4" Type="http://schemas.openxmlformats.org/officeDocument/2006/relationships/hyperlink" Target="https://apihost.ru/account.php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1.jpg"/><Relationship Id="rId7" Type="http://schemas.openxmlformats.org/officeDocument/2006/relationships/slide" Target="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4.xml"/><Relationship Id="rId4" Type="http://schemas.openxmlformats.org/officeDocument/2006/relationships/audio" Target="../media/media2.m4a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4.m4a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4.m4a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6.m4a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6.m4a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8.m4a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8.m4a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0.m4a"/><Relationship Id="rId7" Type="http://schemas.openxmlformats.org/officeDocument/2006/relationships/image" Target="../media/image3.gif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slide" Target="slide2.xml"/><Relationship Id="rId4" Type="http://schemas.openxmlformats.org/officeDocument/2006/relationships/audio" Target="../media/media10.m4a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microsoft.com/office/2007/relationships/media" Target="../media/media17.m4a"/><Relationship Id="rId18" Type="http://schemas.openxmlformats.org/officeDocument/2006/relationships/image" Target="../media/image17.png"/><Relationship Id="rId3" Type="http://schemas.microsoft.com/office/2007/relationships/media" Target="../media/media12.mp4"/><Relationship Id="rId21" Type="http://schemas.openxmlformats.org/officeDocument/2006/relationships/image" Target="../media/image20.png"/><Relationship Id="rId7" Type="http://schemas.microsoft.com/office/2007/relationships/media" Target="../media/media14.mp4"/><Relationship Id="rId12" Type="http://schemas.openxmlformats.org/officeDocument/2006/relationships/video" Target="../media/media16.mp4"/><Relationship Id="rId17" Type="http://schemas.openxmlformats.org/officeDocument/2006/relationships/image" Target="../media/image16.png"/><Relationship Id="rId2" Type="http://schemas.openxmlformats.org/officeDocument/2006/relationships/video" Target="../media/media11.mp4"/><Relationship Id="rId16" Type="http://schemas.openxmlformats.org/officeDocument/2006/relationships/image" Target="../media/image3.gif"/><Relationship Id="rId20" Type="http://schemas.openxmlformats.org/officeDocument/2006/relationships/image" Target="../media/image19.png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microsoft.com/office/2007/relationships/media" Target="../media/media16.mp4"/><Relationship Id="rId24" Type="http://schemas.openxmlformats.org/officeDocument/2006/relationships/image" Target="../media/image5.png"/><Relationship Id="rId5" Type="http://schemas.microsoft.com/office/2007/relationships/media" Target="../media/media13.mp4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10.png"/><Relationship Id="rId10" Type="http://schemas.openxmlformats.org/officeDocument/2006/relationships/video" Target="../media/media15.mp4"/><Relationship Id="rId19" Type="http://schemas.openxmlformats.org/officeDocument/2006/relationships/image" Target="../media/image18.png"/><Relationship Id="rId4" Type="http://schemas.openxmlformats.org/officeDocument/2006/relationships/video" Target="../media/media12.mp4"/><Relationship Id="rId9" Type="http://schemas.microsoft.com/office/2007/relationships/media" Target="../media/media15.mp4"/><Relationship Id="rId14" Type="http://schemas.openxmlformats.org/officeDocument/2006/relationships/audio" Target="../media/media17.m4a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35" y="4591470"/>
            <a:ext cx="3765665" cy="2509463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70943" y="290945"/>
            <a:ext cx="8382112" cy="5295208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0943" y="399011"/>
            <a:ext cx="8296274" cy="2988685"/>
          </a:xfrm>
          <a:noFill/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Презентация по материалам </a:t>
            </a:r>
            <a: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учебника </a:t>
            </a:r>
            <a:b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«</a:t>
            </a:r>
            <a: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Информатика </a:t>
            </a: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8 </a:t>
            </a:r>
            <a: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класс», Л.Л. Босова, А.Ю. Босова по теме </a:t>
            </a: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«Элементы алгебры логики»</a:t>
            </a:r>
            <a:b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I</a:t>
            </a:r>
            <a:r>
              <a:rPr lang="en-US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X</a:t>
            </a: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дистанционный </a:t>
            </a: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конкурс </a:t>
            </a:r>
            <a:r>
              <a:rPr lang="ru-RU" sz="31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«Моя презентация</a:t>
            </a: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»,</a:t>
            </a:r>
            <a:b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ru-RU" sz="31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номинация «Интеллектуально-познавательная деятельность»</a:t>
            </a:r>
            <a:endParaRPr lang="ru-RU" sz="31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79" y="3517429"/>
            <a:ext cx="8038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Автор: Лукова </a:t>
            </a: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Наталья Александровна,</a:t>
            </a:r>
            <a:b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учитель информатики</a:t>
            </a:r>
            <a:b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МБОУ «Лицей № 1 г. Инты</a:t>
            </a: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»</a:t>
            </a:r>
          </a:p>
          <a:p>
            <a:pPr algn="ctr"/>
            <a: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/>
            </a:r>
            <a:br>
              <a:rPr lang="ru-RU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ru-RU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2022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68407" y="111911"/>
            <a:ext cx="7656493" cy="117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Решение логических задач</a:t>
            </a:r>
            <a:endParaRPr lang="ru-RU" sz="25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2" name="Рисунок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8078" y="6022494"/>
            <a:ext cx="571580" cy="562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88401" y="1454936"/>
            <a:ext cx="7656494" cy="4221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Разбирается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дело Джона, Брауна и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Смита. Известно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что один из них нашёл и утаил клад. </a:t>
            </a:r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следствии каждый из подозреваемых сделал два заявления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Смит: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«Я не делал этого. Браун сделал это».</a:t>
            </a:r>
          </a:p>
          <a:p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Джон: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«Браун не виновен. Смит сделал это».</a:t>
            </a:r>
          </a:p>
          <a:p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Браун: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«Я не делал этого. Джон не делал этого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».</a:t>
            </a: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Суд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установил, что один из них дважды солгал, другой дважды сказал правду, третий один раз солгал, один раз сказал правду.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Кто из подозреваемых должен быть оправдан?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839" y="871852"/>
            <a:ext cx="948186" cy="1167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49331" y="1743075"/>
            <a:ext cx="867019" cy="8670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8408" y="3083706"/>
            <a:ext cx="230166" cy="288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20725" y="2944832"/>
            <a:ext cx="1163534" cy="12932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1981" y="3382402"/>
            <a:ext cx="304882" cy="3388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26231" y="2987536"/>
            <a:ext cx="1104558" cy="12310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35885" y="3773943"/>
            <a:ext cx="260978" cy="290859"/>
          </a:xfrm>
          <a:prstGeom prst="rect">
            <a:avLst/>
          </a:prstGeom>
        </p:spPr>
      </p:pic>
      <p:pic>
        <p:nvPicPr>
          <p:cNvPr id="11" name="11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997826" y="5650384"/>
            <a:ext cx="609600" cy="609600"/>
          </a:xfrm>
          <a:prstGeom prst="rect">
            <a:avLst/>
          </a:prstGeom>
        </p:spPr>
      </p:pic>
      <p:pic>
        <p:nvPicPr>
          <p:cNvPr id="13" name="11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2239" y="2388776"/>
            <a:ext cx="609600" cy="609600"/>
          </a:xfrm>
          <a:prstGeom prst="rect">
            <a:avLst/>
          </a:prstGeom>
        </p:spPr>
      </p:pic>
      <p:pic>
        <p:nvPicPr>
          <p:cNvPr id="16" name="11-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29054" y="3046430"/>
            <a:ext cx="949635" cy="1191698"/>
          </a:xfrm>
          <a:prstGeom prst="rect">
            <a:avLst/>
          </a:prstGeom>
        </p:spPr>
      </p:pic>
      <p:pic>
        <p:nvPicPr>
          <p:cNvPr id="17" name="11-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8" name="11-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9" name="11-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11-нач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47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31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891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92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14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2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68407" y="111911"/>
            <a:ext cx="7656493" cy="117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Решение логических задач</a:t>
            </a:r>
            <a:endParaRPr lang="ru-RU" sz="25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88401" y="1454936"/>
            <a:ext cx="7656494" cy="4221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Решение</a:t>
            </a:r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 </a:t>
            </a:r>
          </a:p>
          <a:p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	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Пусть 	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С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=«Смит утаил вклад»,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	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Д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=«Джон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утаил вклад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»,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          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Б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=«Браун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утаил вклад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». 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Представим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таблице истинности высказывания каждого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пирата:</a:t>
            </a: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Браун виновен.</a:t>
            </a:r>
            <a:endParaRPr lang="en-US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Ответ</a:t>
            </a:r>
            <a:r>
              <a:rPr lang="en-US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: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Джона и Смита</a:t>
            </a: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	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оправдать!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39" y="202811"/>
            <a:ext cx="948186" cy="11671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906" y="202811"/>
            <a:ext cx="867019" cy="867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2054" y="3862027"/>
            <a:ext cx="1163534" cy="12932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0200" y="4070977"/>
            <a:ext cx="1104558" cy="1231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1766" y="3521197"/>
            <a:ext cx="949635" cy="11916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0386" y="3549712"/>
            <a:ext cx="4577399" cy="1344043"/>
          </a:xfrm>
          <a:prstGeom prst="rect">
            <a:avLst/>
          </a:prstGeom>
        </p:spPr>
      </p:pic>
      <p:pic>
        <p:nvPicPr>
          <p:cNvPr id="21" name="1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Рисунок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09" y="6187669"/>
            <a:ext cx="605401" cy="60540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7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68407" y="111911"/>
            <a:ext cx="7656493" cy="117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Логические элементы</a:t>
            </a:r>
            <a:endParaRPr lang="ru-RU" sz="25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76213" y="1540393"/>
            <a:ext cx="7656494" cy="4221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</a:t>
            </a:r>
            <a:endParaRPr lang="ru-RU" b="1" i="1" spc="300" dirty="0" smtClean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	Логический элемент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– устройство, которое после обработки двоичных сигналов выдаёт значение одной из логических операций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  <a:p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Анализ 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электронной </a:t>
            </a:r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схемы</a:t>
            </a:r>
          </a:p>
          <a:p>
            <a:pPr algn="ctr"/>
            <a:endParaRPr lang="ru-RU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pPr algn="ctr"/>
            <a:endParaRPr lang="ru-RU" b="1" i="1" spc="300" dirty="0" smtClean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pPr algn="ctr"/>
            <a:endParaRPr lang="ru-RU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pPr algn="ctr"/>
            <a:endParaRPr lang="ru-RU" b="1" i="1" spc="300" dirty="0" smtClean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pPr algn="ctr"/>
            <a:endParaRPr lang="ru-RU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              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	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676" y="2508215"/>
            <a:ext cx="4143953" cy="11431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340" y="4081613"/>
            <a:ext cx="2257740" cy="12860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8460" y="4337534"/>
            <a:ext cx="27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8350" y="4148048"/>
            <a:ext cx="1720937" cy="1480626"/>
          </a:xfrm>
          <a:prstGeom prst="rect">
            <a:avLst/>
          </a:prstGeom>
        </p:spPr>
      </p:pic>
      <p:pic>
        <p:nvPicPr>
          <p:cNvPr id="24" name="13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50555" y="3346575"/>
            <a:ext cx="609600" cy="609600"/>
          </a:xfrm>
          <a:prstGeom prst="rect">
            <a:avLst/>
          </a:prstGeom>
        </p:spPr>
      </p:pic>
      <p:pic>
        <p:nvPicPr>
          <p:cNvPr id="13" name="Рисунок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09" y="6187669"/>
            <a:ext cx="605401" cy="60540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" y="5273007"/>
            <a:ext cx="2139950" cy="1455166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1223412" y="5014410"/>
            <a:ext cx="249382" cy="2597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91433" y="1643098"/>
            <a:ext cx="7653462" cy="43746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Какое высказывание является ложным?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а)	Знаком V обозначается логическая операция ИЛИ.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б)	Логическую операцию ИЛИ также называют логическим сложением.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в)	Дизъюнкцию также называют логическим сложением.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г)	Знаком V обозначается логическая операция конъюнкция.</a:t>
            </a: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16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Для какого из указанных значений числа X истинно высказывание: ((X&lt;5) V (X&lt;3)) ʌ ((X&lt;2)V(X&lt;1)) ?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а)	1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б)	2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в)	3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г)	4</a:t>
            </a: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68407" y="111911"/>
            <a:ext cx="7656493" cy="117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Тест</a:t>
            </a:r>
          </a:p>
          <a:p>
            <a:pPr algn="ctr"/>
            <a:r>
              <a:rPr lang="ru-RU" sz="25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(нажимайте на кнопку) </a:t>
            </a:r>
          </a:p>
          <a:p>
            <a:pPr algn="ctr"/>
            <a:endParaRPr lang="ru-RU" sz="25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2" name="Рисунок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8078" y="6022494"/>
            <a:ext cx="571580" cy="562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16" name="Полилиния 15"/>
          <p:cNvSpPr>
            <a:spLocks/>
          </p:cNvSpPr>
          <p:nvPr/>
        </p:nvSpPr>
        <p:spPr bwMode="auto">
          <a:xfrm>
            <a:off x="1753657" y="3110546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1753656" y="4445516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177521" y="2223655"/>
            <a:ext cx="5054552" cy="103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1251608" y="2093769"/>
            <a:ext cx="249382" cy="259772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249530" y="2384447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247854" y="2925122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246319" y="3206851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177521" y="2493551"/>
            <a:ext cx="5706144" cy="51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177521" y="3042079"/>
            <a:ext cx="5605270" cy="1292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1238006" y="4454853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234393" y="4735407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34393" y="5031550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236185" y="5313654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036231" y="4851044"/>
            <a:ext cx="433089" cy="9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015529" y="5154160"/>
            <a:ext cx="433089" cy="9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025931" y="5413756"/>
            <a:ext cx="433089" cy="99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 animBg="1"/>
      <p:bldP spid="13" grpId="0" animBg="1"/>
      <p:bldP spid="14" grpId="0" animBg="1"/>
      <p:bldP spid="18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993722" y="1490698"/>
            <a:ext cx="7805862" cy="4527032"/>
            <a:chOff x="1176213" y="1540393"/>
            <a:chExt cx="7805862" cy="452703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176213" y="1540393"/>
              <a:ext cx="7805862" cy="452703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i="1" spc="30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</a:rPr>
                <a:t>Какое высказывание является ложным?</a:t>
              </a: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Для какого символьного выражения верно высказывание: «НЕ (Первая буква согласная И НЕ (Вторая буква гласная)»? </a:t>
              </a: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а)	</a:t>
              </a:r>
              <a:r>
                <a:rPr lang="ru-RU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abcde</a:t>
              </a:r>
              <a:endPara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б)	bcade</a:t>
              </a: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в)	babas</a:t>
              </a: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г)	</a:t>
              </a:r>
              <a:r>
                <a:rPr lang="ru-RU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cabab</a:t>
              </a:r>
              <a:endPara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  <a:p>
              <a:r>
                <a:rPr lang="ru-RU" sz="1600" b="1" i="1" spc="300" dirty="0">
                  <a:ln w="6600">
                    <a:solidFill>
                      <a:srgbClr val="C00000"/>
                    </a:solidFill>
                    <a:prstDash val="solid"/>
                  </a:ln>
                  <a:solidFill>
                    <a:schemeClr val="accent2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</a:rPr>
                <a:t>Какому логическому выражению соответствует следующая таблица истинности?</a:t>
              </a:r>
            </a:p>
            <a:p>
              <a:r>
                <a:rPr lang="ru-RU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а</a:t>
              </a:r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)	A &amp; B</a:t>
              </a: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б)	A v B</a:t>
              </a: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в)	A &amp; B</a:t>
              </a:r>
            </a:p>
            <a:p>
              <a:r>
                <a:rPr lang="ru-RU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г)	A &amp; B</a:t>
              </a:r>
            </a:p>
            <a:p>
              <a:endPara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6163" y="4334312"/>
              <a:ext cx="4777157" cy="1329371"/>
            </a:xfrm>
            <a:prstGeom prst="rect">
              <a:avLst/>
            </a:prstGeom>
          </p:spPr>
        </p:pic>
      </p:grpSp>
      <p:sp>
        <p:nvSpPr>
          <p:cNvPr id="15" name="Скругленный прямоугольник 14"/>
          <p:cNvSpPr/>
          <p:nvPr/>
        </p:nvSpPr>
        <p:spPr>
          <a:xfrm>
            <a:off x="1068407" y="111911"/>
            <a:ext cx="7656493" cy="117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Тест</a:t>
            </a:r>
          </a:p>
          <a:p>
            <a:pPr algn="ctr"/>
            <a:r>
              <a:rPr lang="ru-RU" sz="25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(нажимайте на кнопку) </a:t>
            </a:r>
          </a:p>
          <a:p>
            <a:pPr algn="ctr"/>
            <a:endParaRPr lang="ru-RU" sz="25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2" name="Рисунок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8078" y="6022494"/>
            <a:ext cx="571580" cy="562053"/>
          </a:xfrm>
          <a:prstGeom prst="rect">
            <a:avLst/>
          </a:prstGeom>
        </p:spPr>
      </p:pic>
      <p:sp>
        <p:nvSpPr>
          <p:cNvPr id="13" name="Полилиния 12"/>
          <p:cNvSpPr>
            <a:spLocks/>
          </p:cNvSpPr>
          <p:nvPr/>
        </p:nvSpPr>
        <p:spPr bwMode="auto">
          <a:xfrm>
            <a:off x="1686982" y="2700971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1639835" y="4812777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258695" y="4833097"/>
            <a:ext cx="44640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177521" y="5085827"/>
            <a:ext cx="19420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596621" y="5085827"/>
            <a:ext cx="19420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258695" y="3099985"/>
            <a:ext cx="5321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274623" y="3380539"/>
            <a:ext cx="5321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243219" y="3661094"/>
            <a:ext cx="5321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217352" y="4398848"/>
            <a:ext cx="5321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236604" y="4679402"/>
            <a:ext cx="5321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220897" y="5212568"/>
            <a:ext cx="5321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1246834" y="2690580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246834" y="2970099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260100" y="3248951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246834" y="3531208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1246834" y="4268962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241090" y="4560862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241090" y="4860496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1241090" y="5152109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1" y="5442547"/>
            <a:ext cx="2139950" cy="14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107546" y="1490698"/>
            <a:ext cx="7617354" cy="45270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Когда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сломался компьютер, его хозяин  сказал: «Оперативная память не могла выйти  из строя». Сын хозяина компьютера предположил, что вышел из строя процессор, а жесткий диск исправен. Пришедший специалист по обслуживанию сказал, что с процессором все в порядке, а оперативная память неисправна. В результате оказалось, что двое из них сказали всё верно, а третий -  всё неверно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  <a:p>
            <a:endParaRPr lang="ru-RU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ru-RU" sz="16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Что </a:t>
            </a:r>
            <a:r>
              <a:rPr lang="ru-RU" sz="16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же сломалось?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а)	оперативная память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б)	процессор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в)	жесткий диск</a:t>
            </a:r>
          </a:p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г)	процессор и оперативная память</a:t>
            </a:r>
          </a:p>
          <a:p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68407" y="111911"/>
            <a:ext cx="7656493" cy="117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Тест</a:t>
            </a:r>
          </a:p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(нажимайте на кнопку) </a:t>
            </a:r>
            <a:endParaRPr lang="ru-RU" sz="25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17" name="Полилиния 16"/>
          <p:cNvSpPr>
            <a:spLocks/>
          </p:cNvSpPr>
          <p:nvPr/>
        </p:nvSpPr>
        <p:spPr bwMode="auto">
          <a:xfrm>
            <a:off x="1886248" y="4462187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374538" y="4452686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374538" y="4165507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376555" y="4742008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74538" y="5030375"/>
            <a:ext cx="249382" cy="259772"/>
          </a:xfrm>
          <a:prstGeom prst="ellipse">
            <a:avLst/>
          </a:prstGeom>
          <a:solidFill>
            <a:schemeClr val="accent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2355978" y="4305993"/>
            <a:ext cx="1933389" cy="332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355978" y="4880451"/>
            <a:ext cx="13606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355978" y="5131666"/>
            <a:ext cx="33764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Рисунок 1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09" y="6187669"/>
            <a:ext cx="605401" cy="60540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6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23849" y="1495424"/>
            <a:ext cx="8582025" cy="5093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Босова </a:t>
            </a:r>
            <a:r>
              <a:rPr lang="ru-RU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Л.Л., Босова А.Ю. Информатика. 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Учебник для 8 класса. – М.: БИНОМ. Лаборатория знаний, 2020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2"/>
              </a:rPr>
              <a:t>https://lbz.ru/metodist/authors/informatika/3/ 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Страница </a:t>
            </a:r>
            <a:r>
              <a:rPr lang="ru-RU" sz="1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Босовой</a:t>
            </a:r>
            <a:r>
              <a:rPr lang="ru-RU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Л. Л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.,</a:t>
            </a:r>
          </a:p>
          <a:p>
            <a:r>
              <a:rPr 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д.п.н</a:t>
            </a:r>
            <a:r>
              <a:rPr 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заслуженного учителя РФ, автора УМК по информатике для основной и старшей школы</a:t>
            </a:r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ru-RU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3"/>
              </a:rPr>
              <a:t>http://logiclike.com/math-logic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ru-RU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Как решать логические задачи.</a:t>
            </a:r>
          </a:p>
          <a:p>
            <a:endParaRPr lang="ru-RU" sz="16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4"/>
              </a:rPr>
              <a:t>https</a:t>
            </a:r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4"/>
              </a:rPr>
              <a:t>://</a:t>
            </a:r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4"/>
              </a:rPr>
              <a:t>apihost.ru/account.php</a:t>
            </a:r>
            <a:r>
              <a:rPr lang="ru-RU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Сервис по озвучке текста Apihost.ru</a:t>
            </a:r>
            <a:r>
              <a:rPr lang="ru-RU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endParaRPr lang="ru-RU" sz="1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5"/>
              </a:rPr>
              <a:t>https://</a:t>
            </a:r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5"/>
              </a:rPr>
              <a:t>www.sparkol.com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Программа создания анимированных видеороликов</a:t>
            </a:r>
            <a:r>
              <a:rPr lang="ru-RU" sz="1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endParaRPr lang="ru-RU" sz="1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6"/>
              </a:rPr>
              <a:t>https://</a:t>
            </a:r>
            <a:r>
              <a:rPr lang="en-US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6"/>
              </a:rPr>
              <a:t>infourok.ru/testConstructor/testView/91281</a:t>
            </a:r>
            <a:r>
              <a:rPr lang="ru-RU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linkClick r:id="rId6"/>
              </a:rPr>
              <a:t> </a:t>
            </a:r>
            <a:r>
              <a:rPr lang="ru-RU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Тесты по алгебре логики</a:t>
            </a:r>
          </a:p>
          <a:p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26617" y="122302"/>
            <a:ext cx="7576488" cy="1183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Использованные </a:t>
            </a:r>
            <a:r>
              <a:rPr lang="ru-RU" sz="25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24985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>
            <a:hlinkClick r:id="rId4" action="ppaction://hlinksldjump"/>
          </p:cNvPr>
          <p:cNvSpPr/>
          <p:nvPr/>
        </p:nvSpPr>
        <p:spPr>
          <a:xfrm>
            <a:off x="7207134" y="842567"/>
            <a:ext cx="1868601" cy="1868601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Тест</a:t>
            </a: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510309" y="1162241"/>
            <a:ext cx="6364316" cy="871537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Высказывания</a:t>
            </a:r>
            <a:endParaRPr lang="ru-RU" sz="3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510309" y="2129029"/>
            <a:ext cx="6364316" cy="871537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Логические операции</a:t>
            </a:r>
            <a:endParaRPr lang="ru-RU" sz="3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5" name="Скругленный прямоугольник 14">
            <a:hlinkClick r:id="rId7" action="ppaction://hlinksldjump"/>
          </p:cNvPr>
          <p:cNvSpPr/>
          <p:nvPr/>
        </p:nvSpPr>
        <p:spPr>
          <a:xfrm>
            <a:off x="510309" y="3201370"/>
            <a:ext cx="6364316" cy="871537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Свойства логических операций</a:t>
            </a:r>
            <a:endParaRPr lang="ru-RU" sz="3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510309" y="4212093"/>
            <a:ext cx="6364316" cy="871537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Решение логических задач</a:t>
            </a:r>
            <a:endParaRPr lang="ru-RU" sz="3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>
            <a:off x="510309" y="5284434"/>
            <a:ext cx="6364316" cy="871537"/>
          </a:xfrm>
          <a:prstGeom prst="round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Логические элементы</a:t>
            </a:r>
            <a:endParaRPr lang="ru-RU" sz="3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Овал 9">
            <a:hlinkClick r:id="rId10" action="ppaction://hlinksldjump"/>
          </p:cNvPr>
          <p:cNvSpPr/>
          <p:nvPr/>
        </p:nvSpPr>
        <p:spPr>
          <a:xfrm>
            <a:off x="7047429" y="4451084"/>
            <a:ext cx="1886990" cy="1886990"/>
          </a:xfrm>
          <a:prstGeom prst="ellipse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Выход</a:t>
            </a:r>
          </a:p>
        </p:txBody>
      </p:sp>
    </p:spTree>
    <p:extLst>
      <p:ext uri="{BB962C8B-B14F-4D97-AF65-F5344CB8AC3E}">
        <p14:creationId xmlns:p14="http://schemas.microsoft.com/office/powerpoint/2010/main" val="3785386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554491" y="4466327"/>
            <a:ext cx="6364316" cy="871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9569" y="3128893"/>
            <a:ext cx="6364316" cy="871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4491" y="1542355"/>
            <a:ext cx="6364316" cy="871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182708" y="240912"/>
            <a:ext cx="6364316" cy="871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Высказывания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6951" y="1670689"/>
            <a:ext cx="6296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Алгебра</a:t>
            </a:r>
            <a:r>
              <a:rPr lang="ru-RU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наука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 общих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операциях с разнообразными математическими объектами.</a:t>
            </a:r>
            <a:endParaRPr 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6951" y="4430336"/>
            <a:ext cx="6194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Высказывание</a:t>
            </a:r>
            <a:r>
              <a:rPr lang="ru-RU" altLang="ru-RU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alt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- это предложение на любом языке, содержание которого можно однозначно определить как истинное или ложное.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9570" y="3163985"/>
            <a:ext cx="6234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Алгебра логики </a:t>
            </a:r>
            <a:r>
              <a:rPr lang="ru-RU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–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это раздел математики в котором объектами </a:t>
            </a:r>
            <a:r>
              <a:rPr 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выступают высказывания.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8" name="Picture 4" descr="https://i.pinimg.com/originals/20/ce/55/20ce55e5f6aacb6d7040e777386091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28" y="1542355"/>
            <a:ext cx="1413829" cy="199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3- Алгеб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4007" y="5889860"/>
            <a:ext cx="609600" cy="609600"/>
          </a:xfrm>
          <a:prstGeom prst="rect">
            <a:avLst/>
          </a:prstGeom>
        </p:spPr>
      </p:pic>
      <p:pic>
        <p:nvPicPr>
          <p:cNvPr id="1038" name="Picture 14" descr="https://holy-day.ru/pluginfile.php/29805/course/overviewfiles/2021-09-01-20-45-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506" y="4054168"/>
            <a:ext cx="1932671" cy="145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8078" y="6022494"/>
            <a:ext cx="571580" cy="562053"/>
          </a:xfrm>
          <a:prstGeom prst="rect">
            <a:avLst/>
          </a:prstGeom>
        </p:spPr>
      </p:pic>
      <p:pic>
        <p:nvPicPr>
          <p:cNvPr id="14" name="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4508" y="6134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8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3350"/>
            <a:ext cx="2139950" cy="1455166"/>
          </a:xfrm>
          <a:prstGeom prst="rect">
            <a:avLst/>
          </a:prstGeom>
        </p:spPr>
      </p:pic>
      <p:pic>
        <p:nvPicPr>
          <p:cNvPr id="2" name="4-земл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0859" y="1381004"/>
            <a:ext cx="2525401" cy="1420538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1302350" y="208136"/>
            <a:ext cx="6364316" cy="8715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Высказывания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8585" y="1361187"/>
            <a:ext cx="5954944" cy="1475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ru-RU" alt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русском языке высказывания выражаются повествовательными предложениями:</a:t>
            </a:r>
          </a:p>
          <a:p>
            <a:pPr algn="ctr">
              <a:spcBef>
                <a:spcPct val="0"/>
              </a:spcBef>
            </a:pPr>
            <a:r>
              <a:rPr lang="ru-RU" alt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Земля вращается вокруг Солнца.</a:t>
            </a:r>
          </a:p>
          <a:p>
            <a:pPr algn="ctr">
              <a:spcBef>
                <a:spcPct val="0"/>
              </a:spcBef>
            </a:pPr>
            <a:r>
              <a:rPr lang="ru-RU" alt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Москва - столица.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22768" y="2937208"/>
            <a:ext cx="5954944" cy="1475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ru-RU" alt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Но не всякое повествовательное предложение является высказыванием:</a:t>
            </a:r>
          </a:p>
          <a:p>
            <a:pPr algn="ctr">
              <a:spcBef>
                <a:spcPct val="0"/>
              </a:spcBef>
            </a:pPr>
            <a:r>
              <a:rPr lang="ru-RU" alt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Картины Пикассо слишком абстрактны. </a:t>
            </a:r>
            <a:r>
              <a:rPr lang="ru-RU" altLang="ru-RU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(Это субъективное мнение)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06378" y="4523411"/>
            <a:ext cx="5954944" cy="14754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</a:pPr>
            <a:r>
              <a:rPr lang="ru-RU" alt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Примеры предложений не являющихся высказыванием</a:t>
            </a:r>
            <a:r>
              <a:rPr lang="en-US" alt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  <a:endParaRPr lang="ru-RU" altLang="ru-RU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>
              <a:spcBef>
                <a:spcPct val="0"/>
              </a:spcBef>
            </a:pPr>
            <a:r>
              <a:rPr lang="ru-RU" alt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Без стука не входить!</a:t>
            </a:r>
          </a:p>
          <a:p>
            <a:pPr algn="ctr">
              <a:spcBef>
                <a:spcPct val="0"/>
              </a:spcBef>
            </a:pPr>
            <a:r>
              <a:rPr lang="ru-RU" alt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Откройте учебники.</a:t>
            </a:r>
          </a:p>
          <a:p>
            <a:pPr algn="ctr">
              <a:spcBef>
                <a:spcPct val="0"/>
              </a:spcBef>
            </a:pPr>
            <a:r>
              <a:rPr lang="ru-RU" alt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Ты выучил стихотворение?</a:t>
            </a:r>
          </a:p>
        </p:txBody>
      </p:sp>
      <p:pic>
        <p:nvPicPr>
          <p:cNvPr id="2050" name="Picture 2" descr="https://privately.ru/gossip/uploads/posts/2020-03/privately.ru_bapon-mjunhgauzen-20-lychshih-citat-moj-luchshij-drug-menja-predal-moja-ljubimaja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22" y="2913706"/>
            <a:ext cx="2458838" cy="149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29442" y="6177358"/>
            <a:ext cx="571580" cy="562053"/>
          </a:xfrm>
          <a:prstGeom prst="rect">
            <a:avLst/>
          </a:prstGeom>
        </p:spPr>
      </p:pic>
      <p:pic>
        <p:nvPicPr>
          <p:cNvPr id="6" name="5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2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276350" y="1480839"/>
            <a:ext cx="8713826" cy="47575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498845" y="1682662"/>
            <a:ext cx="8217865" cy="4401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3603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ru-RU" alt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Зимой идет дождь.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ru-RU" alt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Снегири живут в Крыму.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ru-RU" alt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Кто к нам пришел?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ru-RU" alt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У треугольника 5 сторон.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ru-RU" alt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Как пройти в библиотеку?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ru-RU" alt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Переведите число в десятичную систему.</a:t>
            </a:r>
          </a:p>
          <a:p>
            <a:pPr lvl="1">
              <a:spcBef>
                <a:spcPct val="50000"/>
              </a:spcBef>
              <a:buFontTx/>
              <a:buNone/>
            </a:pPr>
            <a:r>
              <a:rPr lang="ru-RU" alt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</a:rPr>
              <a:t>Запишите домашнее задание.</a:t>
            </a:r>
            <a:endParaRPr lang="ru-RU" alt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116012" y="3229005"/>
            <a:ext cx="3404713" cy="34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1175833" y="4475065"/>
            <a:ext cx="4601123" cy="6476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V="1">
            <a:off x="1116012" y="5194011"/>
            <a:ext cx="7273836" cy="96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175833" y="5776556"/>
            <a:ext cx="5040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89317" y="1786391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699525" y="2412281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699525" y="3723109"/>
            <a:ext cx="282575" cy="273050"/>
          </a:xfrm>
          <a:custGeom>
            <a:avLst/>
            <a:gdLst>
              <a:gd name="T0" fmla="*/ 1 w 564204"/>
              <a:gd name="T1" fmla="*/ 0 h 671208"/>
              <a:gd name="T2" fmla="*/ 1 w 564204"/>
              <a:gd name="T3" fmla="*/ 0 h 671208"/>
              <a:gd name="T4" fmla="*/ 1 w 564204"/>
              <a:gd name="T5" fmla="*/ 0 h 671208"/>
              <a:gd name="T6" fmla="*/ 1 w 564204"/>
              <a:gd name="T7" fmla="*/ 0 h 671208"/>
              <a:gd name="T8" fmla="*/ 1 w 564204"/>
              <a:gd name="T9" fmla="*/ 0 h 671208"/>
              <a:gd name="T10" fmla="*/ 0 w 564204"/>
              <a:gd name="T11" fmla="*/ 0 h 671208"/>
              <a:gd name="T12" fmla="*/ 1 w 564204"/>
              <a:gd name="T13" fmla="*/ 0 h 6712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4204"/>
              <a:gd name="T22" fmla="*/ 0 h 671208"/>
              <a:gd name="T23" fmla="*/ 564204 w 564204"/>
              <a:gd name="T24" fmla="*/ 671208 h 67120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4204" h="671208">
                <a:moveTo>
                  <a:pt x="68093" y="204281"/>
                </a:moveTo>
                <a:lnTo>
                  <a:pt x="262647" y="505838"/>
                </a:lnTo>
                <a:lnTo>
                  <a:pt x="535021" y="0"/>
                </a:lnTo>
                <a:lnTo>
                  <a:pt x="564204" y="48638"/>
                </a:lnTo>
                <a:lnTo>
                  <a:pt x="282102" y="671208"/>
                </a:lnTo>
                <a:lnTo>
                  <a:pt x="0" y="369651"/>
                </a:lnTo>
                <a:lnTo>
                  <a:pt x="68093" y="204281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3465" y="81052"/>
            <a:ext cx="6505040" cy="11834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Это высказывание </a:t>
            </a:r>
            <a:r>
              <a:rPr lang="ru-RU" sz="4000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или </a:t>
            </a:r>
            <a:r>
              <a:rPr lang="ru-RU" sz="40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нет?</a:t>
            </a:r>
            <a:endParaRPr lang="ru-RU" sz="40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08" y="5513610"/>
            <a:ext cx="2139950" cy="1455166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09" y="6187669"/>
            <a:ext cx="605401" cy="60540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93" y="2477193"/>
            <a:ext cx="1629412" cy="214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3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12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12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212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12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3212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212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withGroup">
                            <p:stCondLst>
                              <p:cond delay="4312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312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withGroup">
                            <p:stCondLst>
                              <p:cond delay="5312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312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6612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75" y="3692872"/>
            <a:ext cx="3968710" cy="2610646"/>
          </a:xfrm>
          <a:prstGeom prst="rect">
            <a:avLst/>
          </a:prstGeom>
        </p:spPr>
      </p:pic>
      <p:pic>
        <p:nvPicPr>
          <p:cNvPr id="4" name="Коньюн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2625" y="3591491"/>
            <a:ext cx="4821382" cy="2712027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554491" y="1542355"/>
            <a:ext cx="6364316" cy="13757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182707" y="240912"/>
            <a:ext cx="6739321" cy="9160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Логические операции</a:t>
            </a:r>
            <a:endParaRPr lang="ru-RU" sz="40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951" y="1670689"/>
            <a:ext cx="6296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Конъюнкция </a:t>
            </a:r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– </a:t>
            </a:r>
            <a:r>
              <a:rPr lang="ru-RU" alt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логическое умножение</a:t>
            </a:r>
            <a:endParaRPr lang="ru-RU" altLang="ru-RU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Обозначения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ru-RU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/\ , Х, &amp;, И. </a:t>
            </a:r>
          </a:p>
        </p:txBody>
      </p:sp>
      <p:pic>
        <p:nvPicPr>
          <p:cNvPr id="32" name="Рисунок 3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8078" y="6022494"/>
            <a:ext cx="571580" cy="56205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782627" y="3046466"/>
            <a:ext cx="4821382" cy="5450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Графическое представление: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82626" y="3046466"/>
            <a:ext cx="4821382" cy="5450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Таблица истинности: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8041" y="1925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616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4" y="3719825"/>
            <a:ext cx="3808011" cy="2515557"/>
          </a:xfrm>
          <a:prstGeom prst="rect">
            <a:avLst/>
          </a:prstGeom>
        </p:spPr>
      </p:pic>
      <p:pic>
        <p:nvPicPr>
          <p:cNvPr id="2" name="Диз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85612" y="3593172"/>
            <a:ext cx="4818396" cy="2710348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554491" y="1542355"/>
            <a:ext cx="6364316" cy="13757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182707" y="240912"/>
            <a:ext cx="6739321" cy="9160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Логические операции</a:t>
            </a:r>
            <a:endParaRPr lang="ru-RU" sz="40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951" y="1670689"/>
            <a:ext cx="6296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Дизъюнкция – </a:t>
            </a:r>
            <a:r>
              <a:rPr lang="ru-RU" alt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логическое сложение.</a:t>
            </a:r>
            <a:endParaRPr lang="ru-RU" altLang="ru-RU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Обозначения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V</a:t>
            </a:r>
            <a:r>
              <a:rPr 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ru-RU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+</a:t>
            </a:r>
            <a:r>
              <a:rPr 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|</a:t>
            </a:r>
            <a:r>
              <a:rPr 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, ИЛИ. </a:t>
            </a:r>
            <a:endParaRPr lang="ru-RU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32" name="Рисунок 3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78078" y="6022494"/>
            <a:ext cx="571580" cy="56205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782627" y="3046466"/>
            <a:ext cx="4821382" cy="5450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Графическое представление: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82626" y="3046466"/>
            <a:ext cx="4821382" cy="5450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Таблица истинности: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8041" y="1670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616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66" y="3639130"/>
            <a:ext cx="4780642" cy="271004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554491" y="1542355"/>
            <a:ext cx="6364316" cy="13757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182707" y="240912"/>
            <a:ext cx="6739321" cy="9160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Логические операции</a:t>
            </a:r>
            <a:endParaRPr lang="ru-RU" sz="40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6951" y="1670689"/>
            <a:ext cx="629677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Инверсия – </a:t>
            </a:r>
            <a:r>
              <a:rPr lang="ru-RU" alt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логическое отрицание.</a:t>
            </a:r>
            <a:endParaRPr lang="ru-RU" altLang="ru-RU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just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Обозначения</a:t>
            </a:r>
            <a:r>
              <a:rPr lang="ru-RU" b="1" i="1" spc="30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: </a:t>
            </a:r>
            <a:r>
              <a:rPr 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НЕ, </a:t>
            </a:r>
            <a:r>
              <a:rPr lang="ru-RU" sz="4800" b="1" baseline="100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-</a:t>
            </a:r>
            <a:r>
              <a:rPr lang="ru-RU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</a:rPr>
              <a:t>. </a:t>
            </a:r>
            <a:endParaRPr lang="ru-RU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2627" y="3046466"/>
            <a:ext cx="4821382" cy="5450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Графическое представление: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82626" y="3046466"/>
            <a:ext cx="4821382" cy="5450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Таблица истинности:</a:t>
            </a:r>
            <a:endParaRPr lang="ru-RU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Тнверс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02995" y="3617619"/>
            <a:ext cx="4821383" cy="2712028"/>
          </a:xfrm>
          <a:prstGeom prst="rect">
            <a:avLst/>
          </a:prstGeom>
        </p:spPr>
      </p:pic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2028" y="1796893"/>
            <a:ext cx="609600" cy="609600"/>
          </a:xfrm>
          <a:prstGeom prst="rect">
            <a:avLst/>
          </a:prstGeom>
        </p:spPr>
      </p:pic>
      <p:pic>
        <p:nvPicPr>
          <p:cNvPr id="13" name="Рисунок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09" y="6187669"/>
            <a:ext cx="605401" cy="60540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25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32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68407" y="111911"/>
            <a:ext cx="7656493" cy="1173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i="1" spc="300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</a:rPr>
              <a:t>Свойства логических операций. Законы алгебры логики.</a:t>
            </a:r>
            <a:endParaRPr lang="ru-RU" sz="2500" b="1" i="1" spc="300" dirty="0">
              <a:ln w="6600">
                <a:solidFill>
                  <a:srgbClr val="C00000"/>
                </a:solidFill>
                <a:prstDash val="solid"/>
              </a:ln>
              <a:solidFill>
                <a:schemeClr val="accent2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" y="5290147"/>
            <a:ext cx="2139950" cy="1455166"/>
          </a:xfrm>
          <a:prstGeom prst="rect">
            <a:avLst/>
          </a:prstGeom>
        </p:spPr>
      </p:pic>
      <p:pic>
        <p:nvPicPr>
          <p:cNvPr id="5" name="Законы общей инверси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7546" y="1285019"/>
            <a:ext cx="7572484" cy="4249005"/>
          </a:xfrm>
          <a:prstGeom prst="rect">
            <a:avLst/>
          </a:prstGeom>
        </p:spPr>
      </p:pic>
      <p:pic>
        <p:nvPicPr>
          <p:cNvPr id="6" name="Закон двойного отрицания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7583" y="1285018"/>
            <a:ext cx="7455189" cy="4183189"/>
          </a:xfrm>
          <a:prstGeom prst="rect">
            <a:avLst/>
          </a:prstGeom>
        </p:spPr>
      </p:pic>
      <p:pic>
        <p:nvPicPr>
          <p:cNvPr id="7" name="Переместительный закон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86456" y="1259071"/>
            <a:ext cx="7429792" cy="4168939"/>
          </a:xfrm>
          <a:prstGeom prst="rect">
            <a:avLst/>
          </a:prstGeom>
        </p:spPr>
      </p:pic>
      <p:pic>
        <p:nvPicPr>
          <p:cNvPr id="9" name="Сочетательный закон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8013" y="1263056"/>
            <a:ext cx="7494328" cy="4205151"/>
          </a:xfrm>
          <a:prstGeom prst="rect">
            <a:avLst/>
          </a:prstGeom>
        </p:spPr>
      </p:pic>
      <p:pic>
        <p:nvPicPr>
          <p:cNvPr id="10" name="Законы общей инверсии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4107" y="1328872"/>
            <a:ext cx="7494330" cy="4205152"/>
          </a:xfrm>
          <a:prstGeom prst="rect">
            <a:avLst/>
          </a:prstGeom>
        </p:spPr>
      </p:pic>
      <p:pic>
        <p:nvPicPr>
          <p:cNvPr id="11" name="Распределительный закон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41487" y="1285017"/>
            <a:ext cx="7533342" cy="4227042"/>
          </a:xfrm>
          <a:prstGeom prst="rect">
            <a:avLst/>
          </a:prstGeom>
        </p:spPr>
      </p:pic>
      <p:pic>
        <p:nvPicPr>
          <p:cNvPr id="13" name="Рисунок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009" y="6187669"/>
            <a:ext cx="605401" cy="605401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10-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67759" y="2301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94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9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391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2883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4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832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showWhenStopped="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showWhenStopped="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7382</TotalTime>
  <Words>443</Words>
  <Application>Microsoft Office PowerPoint</Application>
  <PresentationFormat>Экран (4:3)</PresentationFormat>
  <Paragraphs>138</Paragraphs>
  <Slides>16</Slides>
  <Notes>0</Notes>
  <HiddenSlides>0</HiddenSlides>
  <MMClips>26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          Презентация по материалам учебника  «Информатика 8 класс», Л.Л. Босова, А.Ю. Босова по теме «Элементы алгебры логики»  IX дистанционный конкурс «Моя презентация», номинация «Интеллектуально-познавательная деятельность»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Int</cp:lastModifiedBy>
  <cp:revision>177</cp:revision>
  <dcterms:created xsi:type="dcterms:W3CDTF">2021-11-03T07:07:12Z</dcterms:created>
  <dcterms:modified xsi:type="dcterms:W3CDTF">2023-04-10T06:56:06Z</dcterms:modified>
</cp:coreProperties>
</file>