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480" r:id="rId3"/>
    <p:sldId id="267" r:id="rId4"/>
    <p:sldId id="256" r:id="rId5"/>
    <p:sldId id="258" r:id="rId6"/>
    <p:sldId id="482" r:id="rId7"/>
    <p:sldId id="483" r:id="rId8"/>
    <p:sldId id="373" r:id="rId9"/>
    <p:sldId id="263" r:id="rId10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3A37"/>
    <a:srgbClr val="FDE6D3"/>
    <a:srgbClr val="85312F"/>
    <a:srgbClr val="B42B00"/>
    <a:srgbClr val="8A2E00"/>
    <a:srgbClr val="B9B4B0"/>
    <a:srgbClr val="006699"/>
    <a:srgbClr val="006666"/>
    <a:srgbClr val="502604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27" autoAdjust="0"/>
  </p:normalViewPr>
  <p:slideViewPr>
    <p:cSldViewPr>
      <p:cViewPr>
        <p:scale>
          <a:sx n="74" d="100"/>
          <a:sy n="74" d="100"/>
        </p:scale>
        <p:origin x="-54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"5"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2017-2018 г.г.</c:v>
                </c:pt>
                <c:pt idx="1">
                  <c:v>2018-2019 г.г.</c:v>
                </c:pt>
                <c:pt idx="2">
                  <c:v>2020-2021 г.г.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8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1C-480D-8246-C050CE8C15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оценка "4"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2017-2018 г.г.</c:v>
                </c:pt>
                <c:pt idx="1">
                  <c:v>2018-2019 г.г.</c:v>
                </c:pt>
                <c:pt idx="2">
                  <c:v>2020-2021 г.г.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38</c:v>
                </c:pt>
                <c:pt idx="1">
                  <c:v>50</c:v>
                </c:pt>
                <c:pt idx="2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31C-480D-8246-C050CE8C154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оценка "3"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2017-2018 г.г.</c:v>
                </c:pt>
                <c:pt idx="1">
                  <c:v>2018-2019 г.г.</c:v>
                </c:pt>
                <c:pt idx="2">
                  <c:v>2020-2021 г.г.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35</c:v>
                </c:pt>
                <c:pt idx="1">
                  <c:v>25</c:v>
                </c:pt>
                <c:pt idx="2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1C-480D-8246-C050CE8C154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оценка "2"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2017-2018 г.г.</c:v>
                </c:pt>
                <c:pt idx="1">
                  <c:v>2018-2019 г.г.</c:v>
                </c:pt>
                <c:pt idx="2">
                  <c:v>2020-2021 г.г.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12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31C-480D-8246-C050CE8C1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039104"/>
        <c:axId val="75040640"/>
      </c:barChart>
      <c:catAx>
        <c:axId val="7503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5040640"/>
        <c:crosses val="autoZero"/>
        <c:auto val="1"/>
        <c:lblAlgn val="ctr"/>
        <c:lblOffset val="100"/>
        <c:noMultiLvlLbl val="0"/>
      </c:catAx>
      <c:valAx>
        <c:axId val="75040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0391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FF000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 г.</c:v>
                </c:pt>
                <c:pt idx="1">
                  <c:v>2021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D2-456F-8953-36B0321034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 г.</c:v>
                </c:pt>
                <c:pt idx="1">
                  <c:v>2021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69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D2-456F-8953-36B0321034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 г.</c:v>
                </c:pt>
                <c:pt idx="1">
                  <c:v>2021 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D2-456F-8953-36B03210345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 г.</c:v>
                </c:pt>
                <c:pt idx="1">
                  <c:v>2021 г.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2-456F-8953-36B03210345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 уровень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2020 г.</c:v>
                </c:pt>
                <c:pt idx="1">
                  <c:v>2021 г.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2-456F-8953-36B032103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123328"/>
        <c:axId val="75141504"/>
      </c:barChart>
      <c:catAx>
        <c:axId val="7512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5141504"/>
        <c:crosses val="autoZero"/>
        <c:auto val="1"/>
        <c:lblAlgn val="ctr"/>
        <c:lblOffset val="100"/>
        <c:noMultiLvlLbl val="0"/>
      </c:catAx>
      <c:valAx>
        <c:axId val="7514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123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FF00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Отзывы моих учеников </a:t>
            </a:r>
          </a:p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задания с кейсами</a:t>
            </a:r>
          </a:p>
        </c:rich>
      </c:tx>
      <c:layout>
        <c:manualLayout>
          <c:xMode val="edge"/>
          <c:yMode val="edge"/>
          <c:x val="0.24029131319386829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Отзывы обучающихся</c:v>
                </c:pt>
              </c:strCache>
            </c:strRef>
          </c:tx>
          <c:explosion val="1"/>
          <c:cat>
            <c:strRef>
              <c:f>Лист1!$A$2:$A$4</c:f>
              <c:strCache>
                <c:ptCount val="3"/>
                <c:pt idx="0">
                  <c:v>Положительно</c:v>
                </c:pt>
                <c:pt idx="1">
                  <c:v>В восторге</c:v>
                </c:pt>
                <c:pt idx="2">
                  <c:v>Затрудняюсь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3E-4D90-B5A4-03040741C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383985839168487"/>
          <c:y val="0.29369622169357995"/>
          <c:w val="0.37125935503451041"/>
          <c:h val="0.64183794659057214"/>
        </c:manualLayout>
      </c:layout>
      <c:overlay val="0"/>
    </c:legend>
    <c:plotVisOnly val="1"/>
    <c:dispBlanksAs val="gap"/>
    <c:showDLblsOverMax val="0"/>
  </c:chart>
  <c:spPr>
    <a:ln>
      <a:solidFill>
        <a:srgbClr val="FF00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1BCF-228E-4F4D-AB2B-C55419B2E030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68CB4-6DE3-4F20-B6CD-76718FE59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12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1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Предлагаю сделать вот в таком варианте, схема как ступеньки вверх, но с такими элементами стрелок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81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55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3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039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31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8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6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5925" y="1235075"/>
            <a:ext cx="5929313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68CB4-6DE3-4F20-B6CD-76718FE5974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94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83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42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1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8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2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54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4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37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55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61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6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3B325-B697-47F0-A55B-582AD0CAF48B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FCE4-302E-4E1F-8F1F-9B13552637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9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movita-tlt.ru/" TargetMode="External"/><Relationship Id="rId3" Type="http://schemas.openxmlformats.org/officeDocument/2006/relationships/hyperlink" Target="https://zvettorg.ru/" TargetMode="External"/><Relationship Id="rId7" Type="http://schemas.openxmlformats.org/officeDocument/2006/relationships/hyperlink" Target="https://posudacenter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cvetochke.ru/" TargetMode="External"/><Relationship Id="rId5" Type="http://schemas.openxmlformats.org/officeDocument/2006/relationships/hyperlink" Target="https://flowwow.com/" TargetMode="External"/><Relationship Id="rId4" Type="http://schemas.openxmlformats.org/officeDocument/2006/relationships/hyperlink" Target="https://tlt.cvetov.ru/" TargetMode="External"/><Relationship Id="rId9" Type="http://schemas.openxmlformats.org/officeDocument/2006/relationships/hyperlink" Target="https://magnitcosmetic.ru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2BA727-A225-4E45-8660-7490B91B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97" y="4005064"/>
            <a:ext cx="6442956" cy="2308324"/>
          </a:xfr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Оноприенко </a:t>
            </a:r>
            <a:br>
              <a:rPr lang="ru-RU" sz="3600" b="1" i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b="1" i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Лариса Владимировна,</a:t>
            </a:r>
            <a:br>
              <a:rPr lang="ru-RU" sz="3600" b="1" i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b="1" i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математики</a:t>
            </a:r>
            <a:r>
              <a:rPr lang="ru-RU" sz="3600" b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3600" b="1" dirty="0">
              <a:solidFill>
                <a:srgbClr val="85312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1A5A58-A8F7-4F5E-A4C9-53F53692180B}"/>
              </a:ext>
            </a:extLst>
          </p:cNvPr>
          <p:cNvSpPr/>
          <p:nvPr/>
        </p:nvSpPr>
        <p:spPr>
          <a:xfrm>
            <a:off x="6194436" y="2446674"/>
            <a:ext cx="5209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 г</a:t>
            </a:r>
            <a:r>
              <a:rPr lang="ru-RU" sz="1600" b="1" dirty="0" smtClean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</a:t>
            </a:r>
            <a:r>
              <a:rPr lang="ru-RU" sz="16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Тольятти </a:t>
            </a:r>
          </a:p>
          <a:p>
            <a:pPr algn="ctr"/>
            <a:r>
              <a:rPr lang="ru-RU" sz="16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 с углубленным изучением </a:t>
            </a:r>
          </a:p>
          <a:p>
            <a:pPr algn="ctr"/>
            <a:r>
              <a:rPr lang="ru-RU" sz="16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отдельных предметов №21»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9576" y="34678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«Учитель года Самарской области - 2022»</a:t>
            </a:r>
          </a:p>
        </p:txBody>
      </p:sp>
      <p:pic>
        <p:nvPicPr>
          <p:cNvPr id="1026" name="Picture 2" descr="C:\Users\M\Downloads\IMG-e117c2b0ea13997c23987fd65df19dc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0" y="1988840"/>
            <a:ext cx="537659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633;p41">
            <a:extLst>
              <a:ext uri="{FF2B5EF4-FFF2-40B4-BE49-F238E27FC236}">
                <a16:creationId xmlns:a16="http://schemas.microsoft.com/office/drawing/2014/main" xmlns="" id="{2175FC53-2BF0-4A99-B87E-2D4DBBB853EB}"/>
              </a:ext>
            </a:extLst>
          </p:cNvPr>
          <p:cNvSpPr/>
          <p:nvPr/>
        </p:nvSpPr>
        <p:spPr>
          <a:xfrm>
            <a:off x="3310586" y="2232321"/>
            <a:ext cx="3334115" cy="3175576"/>
          </a:xfrm>
          <a:custGeom>
            <a:avLst/>
            <a:gdLst/>
            <a:ahLst/>
            <a:cxnLst/>
            <a:rect l="l" t="t" r="r" b="b"/>
            <a:pathLst>
              <a:path w="17245" h="22164" extrusionOk="0">
                <a:moveTo>
                  <a:pt x="2325" y="1"/>
                </a:moveTo>
                <a:cubicBezTo>
                  <a:pt x="1043" y="1"/>
                  <a:pt x="1" y="1043"/>
                  <a:pt x="1" y="2324"/>
                </a:cubicBezTo>
                <a:lnTo>
                  <a:pt x="1" y="19840"/>
                </a:lnTo>
                <a:cubicBezTo>
                  <a:pt x="1" y="21122"/>
                  <a:pt x="1043" y="22163"/>
                  <a:pt x="2325" y="22163"/>
                </a:cubicBezTo>
                <a:lnTo>
                  <a:pt x="14921" y="22163"/>
                </a:lnTo>
                <a:cubicBezTo>
                  <a:pt x="16201" y="22163"/>
                  <a:pt x="17245" y="21122"/>
                  <a:pt x="17245" y="19840"/>
                </a:cubicBezTo>
                <a:lnTo>
                  <a:pt x="17245" y="14536"/>
                </a:lnTo>
                <a:lnTo>
                  <a:pt x="16111" y="14536"/>
                </a:lnTo>
                <a:lnTo>
                  <a:pt x="16111" y="19840"/>
                </a:lnTo>
                <a:cubicBezTo>
                  <a:pt x="16111" y="20496"/>
                  <a:pt x="15577" y="21031"/>
                  <a:pt x="14921" y="21031"/>
                </a:cubicBezTo>
                <a:lnTo>
                  <a:pt x="2325" y="21031"/>
                </a:lnTo>
                <a:cubicBezTo>
                  <a:pt x="1668" y="21031"/>
                  <a:pt x="1134" y="20496"/>
                  <a:pt x="1134" y="19840"/>
                </a:cubicBezTo>
                <a:lnTo>
                  <a:pt x="1134" y="2324"/>
                </a:lnTo>
                <a:cubicBezTo>
                  <a:pt x="1134" y="1668"/>
                  <a:pt x="1668" y="1134"/>
                  <a:pt x="2325" y="1134"/>
                </a:cubicBezTo>
                <a:lnTo>
                  <a:pt x="12012" y="1134"/>
                </a:lnTo>
                <a:lnTo>
                  <a:pt x="12012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0EE03D0-C364-4AAE-855B-508F43AA03B3}"/>
              </a:ext>
            </a:extLst>
          </p:cNvPr>
          <p:cNvGrpSpPr/>
          <p:nvPr/>
        </p:nvGrpSpPr>
        <p:grpSpPr>
          <a:xfrm>
            <a:off x="6102369" y="973560"/>
            <a:ext cx="3334334" cy="3297594"/>
            <a:chOff x="7026956" y="3037494"/>
            <a:chExt cx="2534857" cy="2903336"/>
          </a:xfrm>
        </p:grpSpPr>
        <p:sp>
          <p:nvSpPr>
            <p:cNvPr id="10" name="Google Shape;1628;p41">
              <a:extLst>
                <a:ext uri="{FF2B5EF4-FFF2-40B4-BE49-F238E27FC236}">
                  <a16:creationId xmlns:a16="http://schemas.microsoft.com/office/drawing/2014/main" xmlns="" id="{3E5CF421-C70A-4F48-A188-A3395F5BC29E}"/>
                </a:ext>
              </a:extLst>
            </p:cNvPr>
            <p:cNvSpPr/>
            <p:nvPr/>
          </p:nvSpPr>
          <p:spPr>
            <a:xfrm>
              <a:off x="7026956" y="3155137"/>
              <a:ext cx="2534857" cy="2785693"/>
            </a:xfrm>
            <a:custGeom>
              <a:avLst/>
              <a:gdLst/>
              <a:ahLst/>
              <a:cxnLst/>
              <a:rect l="l" t="t" r="r" b="b"/>
              <a:pathLst>
                <a:path w="17244" h="22164" extrusionOk="0">
                  <a:moveTo>
                    <a:pt x="2324" y="1"/>
                  </a:moveTo>
                  <a:cubicBezTo>
                    <a:pt x="1043" y="1"/>
                    <a:pt x="1" y="1043"/>
                    <a:pt x="1" y="2324"/>
                  </a:cubicBezTo>
                  <a:lnTo>
                    <a:pt x="1" y="19840"/>
                  </a:lnTo>
                  <a:cubicBezTo>
                    <a:pt x="1" y="21122"/>
                    <a:pt x="1043" y="22163"/>
                    <a:pt x="2324" y="22163"/>
                  </a:cubicBezTo>
                  <a:lnTo>
                    <a:pt x="14921" y="22163"/>
                  </a:lnTo>
                  <a:cubicBezTo>
                    <a:pt x="16200" y="22163"/>
                    <a:pt x="17243" y="21122"/>
                    <a:pt x="17244" y="19840"/>
                  </a:cubicBezTo>
                  <a:lnTo>
                    <a:pt x="17244" y="14536"/>
                  </a:lnTo>
                  <a:lnTo>
                    <a:pt x="16111" y="14536"/>
                  </a:lnTo>
                  <a:lnTo>
                    <a:pt x="16111" y="19840"/>
                  </a:lnTo>
                  <a:cubicBezTo>
                    <a:pt x="16111" y="20496"/>
                    <a:pt x="15576" y="21031"/>
                    <a:pt x="14921" y="21031"/>
                  </a:cubicBezTo>
                  <a:lnTo>
                    <a:pt x="2324" y="21031"/>
                  </a:lnTo>
                  <a:cubicBezTo>
                    <a:pt x="1668" y="21031"/>
                    <a:pt x="1133" y="20496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4"/>
                    <a:pt x="2324" y="1134"/>
                  </a:cubicBezTo>
                  <a:lnTo>
                    <a:pt x="12011" y="1134"/>
                  </a:lnTo>
                  <a:lnTo>
                    <a:pt x="1201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Google Shape;1629;p41">
              <a:extLst>
                <a:ext uri="{FF2B5EF4-FFF2-40B4-BE49-F238E27FC236}">
                  <a16:creationId xmlns:a16="http://schemas.microsoft.com/office/drawing/2014/main" xmlns="" id="{6894DC32-D339-40CA-A71D-392489DE2BE5}"/>
                </a:ext>
              </a:extLst>
            </p:cNvPr>
            <p:cNvSpPr/>
            <p:nvPr/>
          </p:nvSpPr>
          <p:spPr>
            <a:xfrm>
              <a:off x="8783774" y="3037494"/>
              <a:ext cx="288597" cy="377936"/>
            </a:xfrm>
            <a:custGeom>
              <a:avLst/>
              <a:gdLst/>
              <a:ahLst/>
              <a:cxnLst/>
              <a:rect l="l" t="t" r="r" b="b"/>
              <a:pathLst>
                <a:path w="2329" h="3007" extrusionOk="0">
                  <a:moveTo>
                    <a:pt x="1" y="1"/>
                  </a:moveTo>
                  <a:lnTo>
                    <a:pt x="1" y="3006"/>
                  </a:lnTo>
                  <a:lnTo>
                    <a:pt x="2328" y="1504"/>
                  </a:lnTo>
                  <a:lnTo>
                    <a:pt x="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" name="Google Shape;1634;p41">
            <a:extLst>
              <a:ext uri="{FF2B5EF4-FFF2-40B4-BE49-F238E27FC236}">
                <a16:creationId xmlns:a16="http://schemas.microsoft.com/office/drawing/2014/main" xmlns="" id="{AF66549D-FA99-437C-96B8-223E821DF763}"/>
              </a:ext>
            </a:extLst>
          </p:cNvPr>
          <p:cNvSpPr/>
          <p:nvPr/>
        </p:nvSpPr>
        <p:spPr>
          <a:xfrm>
            <a:off x="5590889" y="2159784"/>
            <a:ext cx="386744" cy="335140"/>
          </a:xfrm>
          <a:custGeom>
            <a:avLst/>
            <a:gdLst/>
            <a:ahLst/>
            <a:cxnLst/>
            <a:rect l="l" t="t" r="r" b="b"/>
            <a:pathLst>
              <a:path w="2328" h="3007" extrusionOk="0">
                <a:moveTo>
                  <a:pt x="1" y="1"/>
                </a:moveTo>
                <a:lnTo>
                  <a:pt x="1" y="3006"/>
                </a:lnTo>
                <a:lnTo>
                  <a:pt x="2328" y="1504"/>
                </a:lnTo>
                <a:lnTo>
                  <a:pt x="1" y="1"/>
                </a:lnTo>
                <a:close/>
              </a:path>
            </a:pathLst>
          </a:custGeom>
          <a:solidFill>
            <a:srgbClr val="2BBB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172A69A-47B1-422C-930C-18A883C69120}"/>
              </a:ext>
            </a:extLst>
          </p:cNvPr>
          <p:cNvGrpSpPr/>
          <p:nvPr/>
        </p:nvGrpSpPr>
        <p:grpSpPr>
          <a:xfrm flipV="1">
            <a:off x="8885620" y="194680"/>
            <a:ext cx="2943931" cy="2855634"/>
            <a:chOff x="4766010" y="1094509"/>
            <a:chExt cx="3263181" cy="3487229"/>
          </a:xfrm>
          <a:solidFill>
            <a:schemeClr val="accent6">
              <a:lumMod val="75000"/>
            </a:schemeClr>
          </a:solidFill>
        </p:grpSpPr>
        <p:sp>
          <p:nvSpPr>
            <p:cNvPr id="18" name="Google Shape;1643;p41">
              <a:extLst>
                <a:ext uri="{FF2B5EF4-FFF2-40B4-BE49-F238E27FC236}">
                  <a16:creationId xmlns:a16="http://schemas.microsoft.com/office/drawing/2014/main" xmlns="" id="{3BCF7FE3-8A18-4327-924E-9F442FCFEEB4}"/>
                </a:ext>
              </a:extLst>
            </p:cNvPr>
            <p:cNvSpPr/>
            <p:nvPr/>
          </p:nvSpPr>
          <p:spPr>
            <a:xfrm>
              <a:off x="4766010" y="1094509"/>
              <a:ext cx="3263181" cy="3389990"/>
            </a:xfrm>
            <a:custGeom>
              <a:avLst/>
              <a:gdLst/>
              <a:ahLst/>
              <a:cxnLst/>
              <a:rect l="l" t="t" r="r" b="b"/>
              <a:pathLst>
                <a:path w="17244" h="22162" extrusionOk="0">
                  <a:moveTo>
                    <a:pt x="2324" y="1"/>
                  </a:moveTo>
                  <a:cubicBezTo>
                    <a:pt x="1042" y="1"/>
                    <a:pt x="1" y="1042"/>
                    <a:pt x="1" y="2324"/>
                  </a:cubicBezTo>
                  <a:lnTo>
                    <a:pt x="1" y="19838"/>
                  </a:lnTo>
                  <a:cubicBezTo>
                    <a:pt x="1" y="21119"/>
                    <a:pt x="1042" y="22162"/>
                    <a:pt x="2324" y="22162"/>
                  </a:cubicBezTo>
                  <a:lnTo>
                    <a:pt x="12011" y="22162"/>
                  </a:lnTo>
                  <a:lnTo>
                    <a:pt x="12011" y="21029"/>
                  </a:lnTo>
                  <a:lnTo>
                    <a:pt x="2324" y="21029"/>
                  </a:lnTo>
                  <a:cubicBezTo>
                    <a:pt x="1668" y="21029"/>
                    <a:pt x="1133" y="20495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3"/>
                    <a:pt x="2324" y="1133"/>
                  </a:cubicBezTo>
                  <a:lnTo>
                    <a:pt x="14921" y="1133"/>
                  </a:lnTo>
                  <a:cubicBezTo>
                    <a:pt x="15576" y="1133"/>
                    <a:pt x="16110" y="1668"/>
                    <a:pt x="16110" y="2324"/>
                  </a:cubicBezTo>
                  <a:lnTo>
                    <a:pt x="16110" y="7628"/>
                  </a:lnTo>
                  <a:lnTo>
                    <a:pt x="17244" y="7628"/>
                  </a:lnTo>
                  <a:lnTo>
                    <a:pt x="17244" y="2324"/>
                  </a:lnTo>
                  <a:cubicBezTo>
                    <a:pt x="17244" y="1042"/>
                    <a:pt x="16201" y="1"/>
                    <a:pt x="1492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Google Shape;1644;p41">
              <a:extLst>
                <a:ext uri="{FF2B5EF4-FFF2-40B4-BE49-F238E27FC236}">
                  <a16:creationId xmlns:a16="http://schemas.microsoft.com/office/drawing/2014/main" xmlns="" id="{2747AA7C-89BE-4070-B271-153467BED080}"/>
                </a:ext>
              </a:extLst>
            </p:cNvPr>
            <p:cNvSpPr/>
            <p:nvPr/>
          </p:nvSpPr>
          <p:spPr>
            <a:xfrm>
              <a:off x="6976433" y="4203928"/>
              <a:ext cx="288597" cy="377810"/>
            </a:xfrm>
            <a:custGeom>
              <a:avLst/>
              <a:gdLst/>
              <a:ahLst/>
              <a:cxnLst/>
              <a:rect l="l" t="t" r="r" b="b"/>
              <a:pathLst>
                <a:path w="2329" h="3006" extrusionOk="0">
                  <a:moveTo>
                    <a:pt x="1" y="0"/>
                  </a:moveTo>
                  <a:lnTo>
                    <a:pt x="1" y="3006"/>
                  </a:lnTo>
                  <a:lnTo>
                    <a:pt x="2328" y="1503"/>
                  </a:ln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AAF1EA-68E7-4B39-83F8-0A58DA424508}"/>
              </a:ext>
            </a:extLst>
          </p:cNvPr>
          <p:cNvSpPr txBox="1"/>
          <p:nvPr/>
        </p:nvSpPr>
        <p:spPr>
          <a:xfrm>
            <a:off x="1074621" y="3782983"/>
            <a:ext cx="218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Высшее</a:t>
            </a:r>
          </a:p>
          <a:p>
            <a:pPr lvl="0"/>
            <a:r>
              <a:rPr lang="ru-RU" sz="16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1CF92D-9B7C-4A36-A9B9-BC3E026AC5B8}"/>
              </a:ext>
            </a:extLst>
          </p:cNvPr>
          <p:cNvSpPr txBox="1"/>
          <p:nvPr/>
        </p:nvSpPr>
        <p:spPr>
          <a:xfrm>
            <a:off x="3612593" y="2616475"/>
            <a:ext cx="25560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Профессиональная удовлетворенность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F40821-4011-445F-AB47-23189CDAC2E8}"/>
              </a:ext>
            </a:extLst>
          </p:cNvPr>
          <p:cNvSpPr txBox="1"/>
          <p:nvPr/>
        </p:nvSpPr>
        <p:spPr>
          <a:xfrm>
            <a:off x="9178684" y="972014"/>
            <a:ext cx="23578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МБУ «Школа №21»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Учитель</a:t>
            </a:r>
          </a:p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математики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F123FA-96B2-49E1-B18C-6F3C7C714B35}"/>
              </a:ext>
            </a:extLst>
          </p:cNvPr>
          <p:cNvSpPr txBox="1"/>
          <p:nvPr/>
        </p:nvSpPr>
        <p:spPr>
          <a:xfrm>
            <a:off x="6384032" y="2123098"/>
            <a:ext cx="2501588" cy="100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Профессиональная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переподготовка</a:t>
            </a:r>
          </a:p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99F7F2-45C1-4808-9A52-66E429174D24}"/>
              </a:ext>
            </a:extLst>
          </p:cNvPr>
          <p:cNvSpPr txBox="1"/>
          <p:nvPr/>
        </p:nvSpPr>
        <p:spPr>
          <a:xfrm>
            <a:off x="2925129" y="49504"/>
            <a:ext cx="5417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9D3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Я – УЧИТЕЛЬ!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628" y="3927099"/>
            <a:ext cx="2447725" cy="2534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8" descr="https://yasispolkom.ru/wp-content/uploads/2021/05/dipl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1112" r="67201" b="1476"/>
          <a:stretch>
            <a:fillRect/>
          </a:stretch>
        </p:blipFill>
        <p:spPr bwMode="auto">
          <a:xfrm>
            <a:off x="1074621" y="1720224"/>
            <a:ext cx="1042988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95" y="425830"/>
            <a:ext cx="1313686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6" y="370935"/>
            <a:ext cx="1158782" cy="178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0" descr="https://www.xn--38-emcq.xn--p1acf/images/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0"/>
          <a:stretch>
            <a:fillRect/>
          </a:stretch>
        </p:blipFill>
        <p:spPr bwMode="auto">
          <a:xfrm>
            <a:off x="7240273" y="4437112"/>
            <a:ext cx="111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9261" y="3934951"/>
            <a:ext cx="19725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исходной ситуации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88445" y="4545939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Династия педагогов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01442" y="5382823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Личные качества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44200" y="2638378"/>
            <a:ext cx="23171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и анализ недостающей информации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34418" y="3449190"/>
            <a:ext cx="2286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Финансовая и социальная стабильность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738876" y="4365839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Место и график работы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68435" y="1649644"/>
            <a:ext cx="2667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вариантов решения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51879" y="516119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выработка наилучшего решения </a:t>
            </a:r>
          </a:p>
        </p:txBody>
      </p:sp>
      <p:pic>
        <p:nvPicPr>
          <p:cNvPr id="33" name="Picture 2" descr="- LedTipps.net ">
            <a:extLst>
              <a:ext uri="{FF2B5EF4-FFF2-40B4-BE49-F238E27FC236}">
                <a16:creationId xmlns:a16="http://schemas.microsoft.com/office/drawing/2014/main" xmlns="" id="{344C17AC-107A-41F2-8ACB-E23E4593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40" y="5453412"/>
            <a:ext cx="1322254" cy="8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1622;p41">
            <a:extLst>
              <a:ext uri="{FF2B5EF4-FFF2-40B4-BE49-F238E27FC236}">
                <a16:creationId xmlns:a16="http://schemas.microsoft.com/office/drawing/2014/main" xmlns="" id="{879CE97B-2A25-4B0E-9DCC-E76C97B02C67}"/>
              </a:ext>
            </a:extLst>
          </p:cNvPr>
          <p:cNvGrpSpPr/>
          <p:nvPr/>
        </p:nvGrpSpPr>
        <p:grpSpPr>
          <a:xfrm flipV="1">
            <a:off x="563571" y="3196052"/>
            <a:ext cx="3340135" cy="3309711"/>
            <a:chOff x="356900" y="1529779"/>
            <a:chExt cx="1943313" cy="2225619"/>
          </a:xfrm>
        </p:grpSpPr>
        <p:sp>
          <p:nvSpPr>
            <p:cNvPr id="6" name="Google Shape;1623;p41">
              <a:extLst>
                <a:ext uri="{FF2B5EF4-FFF2-40B4-BE49-F238E27FC236}">
                  <a16:creationId xmlns:a16="http://schemas.microsoft.com/office/drawing/2014/main" xmlns="" id="{B8C51957-11E5-40EC-B357-75FBDB4881E4}"/>
                </a:ext>
              </a:extLst>
            </p:cNvPr>
            <p:cNvSpPr/>
            <p:nvPr/>
          </p:nvSpPr>
          <p:spPr>
            <a:xfrm>
              <a:off x="356900" y="1529779"/>
              <a:ext cx="1943313" cy="2135420"/>
            </a:xfrm>
            <a:custGeom>
              <a:avLst/>
              <a:gdLst/>
              <a:ahLst/>
              <a:cxnLst/>
              <a:rect l="l" t="t" r="r" b="b"/>
              <a:pathLst>
                <a:path w="17244" h="22162" extrusionOk="0">
                  <a:moveTo>
                    <a:pt x="2324" y="1"/>
                  </a:moveTo>
                  <a:cubicBezTo>
                    <a:pt x="1042" y="1"/>
                    <a:pt x="1" y="1042"/>
                    <a:pt x="1" y="2324"/>
                  </a:cubicBezTo>
                  <a:lnTo>
                    <a:pt x="1" y="19838"/>
                  </a:lnTo>
                  <a:cubicBezTo>
                    <a:pt x="1" y="21119"/>
                    <a:pt x="1042" y="22162"/>
                    <a:pt x="2324" y="22162"/>
                  </a:cubicBezTo>
                  <a:lnTo>
                    <a:pt x="12011" y="22162"/>
                  </a:lnTo>
                  <a:lnTo>
                    <a:pt x="12011" y="21029"/>
                  </a:lnTo>
                  <a:lnTo>
                    <a:pt x="2324" y="21029"/>
                  </a:lnTo>
                  <a:cubicBezTo>
                    <a:pt x="1668" y="21029"/>
                    <a:pt x="1133" y="20495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3"/>
                    <a:pt x="2324" y="1133"/>
                  </a:cubicBezTo>
                  <a:lnTo>
                    <a:pt x="14920" y="1133"/>
                  </a:lnTo>
                  <a:cubicBezTo>
                    <a:pt x="15576" y="1133"/>
                    <a:pt x="16111" y="1668"/>
                    <a:pt x="16111" y="2324"/>
                  </a:cubicBezTo>
                  <a:lnTo>
                    <a:pt x="16111" y="7628"/>
                  </a:lnTo>
                  <a:lnTo>
                    <a:pt x="17244" y="7628"/>
                  </a:lnTo>
                  <a:lnTo>
                    <a:pt x="17244" y="2324"/>
                  </a:lnTo>
                  <a:cubicBezTo>
                    <a:pt x="17244" y="1042"/>
                    <a:pt x="16201" y="1"/>
                    <a:pt x="1492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Google Shape;1624;p41">
              <a:extLst>
                <a:ext uri="{FF2B5EF4-FFF2-40B4-BE49-F238E27FC236}">
                  <a16:creationId xmlns:a16="http://schemas.microsoft.com/office/drawing/2014/main" xmlns="" id="{43F89A2B-0F88-43E0-8566-8E083650CC48}"/>
                </a:ext>
              </a:extLst>
            </p:cNvPr>
            <p:cNvSpPr/>
            <p:nvPr/>
          </p:nvSpPr>
          <p:spPr>
            <a:xfrm>
              <a:off x="1706952" y="3465755"/>
              <a:ext cx="221249" cy="289643"/>
            </a:xfrm>
            <a:custGeom>
              <a:avLst/>
              <a:gdLst/>
              <a:ahLst/>
              <a:cxnLst/>
              <a:rect l="l" t="t" r="r" b="b"/>
              <a:pathLst>
                <a:path w="2329" h="3006" extrusionOk="0">
                  <a:moveTo>
                    <a:pt x="1" y="0"/>
                  </a:moveTo>
                  <a:lnTo>
                    <a:pt x="1" y="3006"/>
                  </a:lnTo>
                  <a:lnTo>
                    <a:pt x="2329" y="1503"/>
                  </a:ln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8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2" grpId="0"/>
      <p:bldP spid="23" grpId="0"/>
      <p:bldP spid="4" grpId="0"/>
      <p:bldP spid="21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7D43D0-3098-414A-920B-46D294CD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166441"/>
            <a:ext cx="9955621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Математика - формальный набор теорем </a:t>
            </a:r>
            <a:br>
              <a:rPr lang="ru-RU" sz="3600" b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8531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абстрактных определений?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E771DD3-1A65-464A-AEFE-78BB137B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89" r="66218" b="55582"/>
          <a:stretch/>
        </p:blipFill>
        <p:spPr>
          <a:xfrm>
            <a:off x="551384" y="4737316"/>
            <a:ext cx="3700088" cy="190713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A375AD5-D622-4025-93F3-6373195B1825}"/>
              </a:ext>
            </a:extLst>
          </p:cNvPr>
          <p:cNvGrpSpPr/>
          <p:nvPr/>
        </p:nvGrpSpPr>
        <p:grpSpPr>
          <a:xfrm>
            <a:off x="7622776" y="4777356"/>
            <a:ext cx="4032448" cy="1828800"/>
            <a:chOff x="4860032" y="4691284"/>
            <a:chExt cx="3700089" cy="14417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07B17A98-3C90-4F7E-95D4-AA5841D2E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53699" b="56130"/>
            <a:stretch/>
          </p:blipFill>
          <p:spPr>
            <a:xfrm>
              <a:off x="4860032" y="4691284"/>
              <a:ext cx="3700089" cy="1434879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DE3A578E-EB03-485D-9519-0F38FAF7D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94802" t="17110" b="56130"/>
            <a:stretch/>
          </p:blipFill>
          <p:spPr>
            <a:xfrm>
              <a:off x="4860032" y="5257800"/>
              <a:ext cx="648072" cy="875231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AAAD660-E61A-433D-AC7C-8C5DFB998398}"/>
              </a:ext>
            </a:extLst>
          </p:cNvPr>
          <p:cNvSpPr/>
          <p:nvPr/>
        </p:nvSpPr>
        <p:spPr>
          <a:xfrm>
            <a:off x="5473434" y="4758011"/>
            <a:ext cx="11240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A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22857" r="35286" b="24952"/>
          <a:stretch/>
        </p:blipFill>
        <p:spPr bwMode="auto">
          <a:xfrm>
            <a:off x="3215681" y="1592807"/>
            <a:ext cx="5328591" cy="286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4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69" y="152922"/>
            <a:ext cx="11881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9D3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Использование кейс-метода </a:t>
            </a:r>
          </a:p>
          <a:p>
            <a:pPr algn="ctr"/>
            <a:r>
              <a:rPr lang="ru-RU" sz="4000" b="1" dirty="0">
                <a:solidFill>
                  <a:srgbClr val="9D3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как средства повышения </a:t>
            </a:r>
          </a:p>
          <a:p>
            <a:pPr algn="ctr"/>
            <a:r>
              <a:rPr lang="ru-RU" sz="4000" b="1" dirty="0">
                <a:solidFill>
                  <a:srgbClr val="9D3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математической грамотности обучающихся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EEA047F-4D2F-49CB-9EB6-E6E5A0E60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t="18934" r="25625" b="21600"/>
          <a:stretch/>
        </p:blipFill>
        <p:spPr bwMode="auto">
          <a:xfrm rot="20525177">
            <a:off x="364880" y="2889687"/>
            <a:ext cx="2306953" cy="3070825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38386B18-D141-4208-9132-7C8EB468B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4" t="22217" r="36443" b="10317"/>
          <a:stretch/>
        </p:blipFill>
        <p:spPr bwMode="auto">
          <a:xfrm>
            <a:off x="1955184" y="2264386"/>
            <a:ext cx="2369090" cy="3289753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1F1F49D7-10AC-4246-87C7-D57F6B8DE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t="16850" r="28550" b="8151"/>
          <a:stretch/>
        </p:blipFill>
        <p:spPr bwMode="auto">
          <a:xfrm rot="863087">
            <a:off x="2533369" y="3361004"/>
            <a:ext cx="2112229" cy="3009613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xmlns="" id="{9C80C768-50E7-4D2B-8AB6-C4ECE77BF7B6}"/>
              </a:ext>
            </a:extLst>
          </p:cNvPr>
          <p:cNvSpPr/>
          <p:nvPr/>
        </p:nvSpPr>
        <p:spPr>
          <a:xfrm>
            <a:off x="4994896" y="4625367"/>
            <a:ext cx="1464796" cy="535182"/>
          </a:xfrm>
          <a:prstGeom prst="rightArrow">
            <a:avLst/>
          </a:prstGeom>
          <a:solidFill>
            <a:srgbClr val="9D3A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CA8F19-651B-48DC-870A-274B8540898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DF6FE"/>
              </a:clrFrom>
              <a:clrTo>
                <a:srgbClr val="EDF6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86151" y="3971076"/>
            <a:ext cx="5454538" cy="23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t="7733" r="57609" b="67124"/>
          <a:stretch/>
        </p:blipFill>
        <p:spPr bwMode="auto">
          <a:xfrm>
            <a:off x="869522" y="521362"/>
            <a:ext cx="2599688" cy="253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267" y="3093151"/>
            <a:ext cx="313866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D3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направленность</a:t>
            </a:r>
          </a:p>
          <a:p>
            <a:pPr algn="ctr"/>
            <a:endParaRPr lang="ru-RU" b="1" dirty="0">
              <a:solidFill>
                <a:srgbClr val="9D3A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2095" y="5313417"/>
            <a:ext cx="6056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D3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формат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14857" y="2972653"/>
            <a:ext cx="3504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D3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Конкретные навыки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1388" y="894274"/>
            <a:ext cx="4811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000" b="1" dirty="0">
                <a:solidFill>
                  <a:srgbClr val="9D3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Кейс-метод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1" t="7647" r="32186" b="67211"/>
          <a:stretch/>
        </p:blipFill>
        <p:spPr bwMode="auto">
          <a:xfrm>
            <a:off x="9554266" y="644941"/>
            <a:ext cx="1959428" cy="204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0" t="37261" r="45491" b="38793"/>
          <a:stretch/>
        </p:blipFill>
        <p:spPr bwMode="auto">
          <a:xfrm>
            <a:off x="5164224" y="2972653"/>
            <a:ext cx="1920240" cy="194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https://fsd.multiurok.ru/html/2016/12/26/s_58611afddf03a/s514950_4_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" y="-191107"/>
            <a:ext cx="12164294" cy="8276646"/>
          </a:xfrm>
          <a:prstGeom prst="round2DiagRect">
            <a:avLst>
              <a:gd name="adj1" fmla="val 16667"/>
              <a:gd name="adj2" fmla="val 926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kirov-portal.ru/upload/original/news/b5a/b5ad1e28092dcdd15c59a49c844207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77" y="91847"/>
            <a:ext cx="10731439" cy="7233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znaemdengi.ru/wp-content/uploads/2018/07/srochnye-vklady-sberbanka-rossii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6"/>
          <a:stretch/>
        </p:blipFill>
        <p:spPr bwMode="auto">
          <a:xfrm>
            <a:off x="174438" y="-45855"/>
            <a:ext cx="10747020" cy="6546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14667" r="12465" b="22281"/>
          <a:stretch/>
        </p:blipFill>
        <p:spPr bwMode="auto">
          <a:xfrm>
            <a:off x="97998" y="91847"/>
            <a:ext cx="11820904" cy="5569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4" name="Picture 16" descr="https://disshelp.ru/blog/wp-content/uploads/2021/05/word-image-255-1024x61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8" y="91847"/>
            <a:ext cx="11589281" cy="6761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633;p41">
            <a:extLst>
              <a:ext uri="{FF2B5EF4-FFF2-40B4-BE49-F238E27FC236}">
                <a16:creationId xmlns:a16="http://schemas.microsoft.com/office/drawing/2014/main" xmlns="" id="{2175FC53-2BF0-4A99-B87E-2D4DBBB853EB}"/>
              </a:ext>
            </a:extLst>
          </p:cNvPr>
          <p:cNvSpPr/>
          <p:nvPr/>
        </p:nvSpPr>
        <p:spPr>
          <a:xfrm flipV="1">
            <a:off x="3809756" y="1944930"/>
            <a:ext cx="2621335" cy="2908697"/>
          </a:xfrm>
          <a:custGeom>
            <a:avLst/>
            <a:gdLst/>
            <a:ahLst/>
            <a:cxnLst/>
            <a:rect l="l" t="t" r="r" b="b"/>
            <a:pathLst>
              <a:path w="17245" h="22164" extrusionOk="0">
                <a:moveTo>
                  <a:pt x="2325" y="1"/>
                </a:moveTo>
                <a:cubicBezTo>
                  <a:pt x="1043" y="1"/>
                  <a:pt x="1" y="1043"/>
                  <a:pt x="1" y="2324"/>
                </a:cubicBezTo>
                <a:lnTo>
                  <a:pt x="1" y="19840"/>
                </a:lnTo>
                <a:cubicBezTo>
                  <a:pt x="1" y="21122"/>
                  <a:pt x="1043" y="22163"/>
                  <a:pt x="2325" y="22163"/>
                </a:cubicBezTo>
                <a:lnTo>
                  <a:pt x="14921" y="22163"/>
                </a:lnTo>
                <a:cubicBezTo>
                  <a:pt x="16201" y="22163"/>
                  <a:pt x="17245" y="21122"/>
                  <a:pt x="17245" y="19840"/>
                </a:cubicBezTo>
                <a:lnTo>
                  <a:pt x="17245" y="14536"/>
                </a:lnTo>
                <a:lnTo>
                  <a:pt x="16111" y="14536"/>
                </a:lnTo>
                <a:lnTo>
                  <a:pt x="16111" y="19840"/>
                </a:lnTo>
                <a:cubicBezTo>
                  <a:pt x="16111" y="20496"/>
                  <a:pt x="15577" y="21031"/>
                  <a:pt x="14921" y="21031"/>
                </a:cubicBezTo>
                <a:lnTo>
                  <a:pt x="2325" y="21031"/>
                </a:lnTo>
                <a:cubicBezTo>
                  <a:pt x="1668" y="21031"/>
                  <a:pt x="1134" y="20496"/>
                  <a:pt x="1134" y="19840"/>
                </a:cubicBezTo>
                <a:lnTo>
                  <a:pt x="1134" y="2324"/>
                </a:lnTo>
                <a:cubicBezTo>
                  <a:pt x="1134" y="1668"/>
                  <a:pt x="1668" y="1134"/>
                  <a:pt x="2325" y="1134"/>
                </a:cubicBezTo>
                <a:lnTo>
                  <a:pt x="12012" y="1134"/>
                </a:lnTo>
                <a:lnTo>
                  <a:pt x="12012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Google Shape;1622;p41">
            <a:extLst>
              <a:ext uri="{FF2B5EF4-FFF2-40B4-BE49-F238E27FC236}">
                <a16:creationId xmlns:a16="http://schemas.microsoft.com/office/drawing/2014/main" xmlns="" id="{879CE97B-2A25-4B0E-9DCC-E76C97B02C67}"/>
              </a:ext>
            </a:extLst>
          </p:cNvPr>
          <p:cNvGrpSpPr/>
          <p:nvPr/>
        </p:nvGrpSpPr>
        <p:grpSpPr>
          <a:xfrm>
            <a:off x="1658352" y="1055404"/>
            <a:ext cx="2672222" cy="2649887"/>
            <a:chOff x="356900" y="1529779"/>
            <a:chExt cx="1943313" cy="2225619"/>
          </a:xfrm>
        </p:grpSpPr>
        <p:sp>
          <p:nvSpPr>
            <p:cNvPr id="6" name="Google Shape;1623;p41">
              <a:extLst>
                <a:ext uri="{FF2B5EF4-FFF2-40B4-BE49-F238E27FC236}">
                  <a16:creationId xmlns:a16="http://schemas.microsoft.com/office/drawing/2014/main" xmlns="" id="{B8C51957-11E5-40EC-B357-75FBDB4881E4}"/>
                </a:ext>
              </a:extLst>
            </p:cNvPr>
            <p:cNvSpPr/>
            <p:nvPr/>
          </p:nvSpPr>
          <p:spPr>
            <a:xfrm>
              <a:off x="356900" y="1529779"/>
              <a:ext cx="1943313" cy="2135420"/>
            </a:xfrm>
            <a:custGeom>
              <a:avLst/>
              <a:gdLst/>
              <a:ahLst/>
              <a:cxnLst/>
              <a:rect l="l" t="t" r="r" b="b"/>
              <a:pathLst>
                <a:path w="17244" h="22162" extrusionOk="0">
                  <a:moveTo>
                    <a:pt x="2324" y="1"/>
                  </a:moveTo>
                  <a:cubicBezTo>
                    <a:pt x="1042" y="1"/>
                    <a:pt x="1" y="1042"/>
                    <a:pt x="1" y="2324"/>
                  </a:cubicBezTo>
                  <a:lnTo>
                    <a:pt x="1" y="19838"/>
                  </a:lnTo>
                  <a:cubicBezTo>
                    <a:pt x="1" y="21119"/>
                    <a:pt x="1042" y="22162"/>
                    <a:pt x="2324" y="22162"/>
                  </a:cubicBezTo>
                  <a:lnTo>
                    <a:pt x="12011" y="22162"/>
                  </a:lnTo>
                  <a:lnTo>
                    <a:pt x="12011" y="21029"/>
                  </a:lnTo>
                  <a:lnTo>
                    <a:pt x="2324" y="21029"/>
                  </a:lnTo>
                  <a:cubicBezTo>
                    <a:pt x="1668" y="21029"/>
                    <a:pt x="1133" y="20495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3"/>
                    <a:pt x="2324" y="1133"/>
                  </a:cubicBezTo>
                  <a:lnTo>
                    <a:pt x="14920" y="1133"/>
                  </a:lnTo>
                  <a:cubicBezTo>
                    <a:pt x="15576" y="1133"/>
                    <a:pt x="16111" y="1668"/>
                    <a:pt x="16111" y="2324"/>
                  </a:cubicBezTo>
                  <a:lnTo>
                    <a:pt x="16111" y="7628"/>
                  </a:lnTo>
                  <a:lnTo>
                    <a:pt x="17244" y="7628"/>
                  </a:lnTo>
                  <a:lnTo>
                    <a:pt x="17244" y="2324"/>
                  </a:lnTo>
                  <a:cubicBezTo>
                    <a:pt x="17244" y="1042"/>
                    <a:pt x="16201" y="1"/>
                    <a:pt x="1492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Google Shape;1624;p41">
              <a:extLst>
                <a:ext uri="{FF2B5EF4-FFF2-40B4-BE49-F238E27FC236}">
                  <a16:creationId xmlns:a16="http://schemas.microsoft.com/office/drawing/2014/main" xmlns="" id="{43F89A2B-0F88-43E0-8566-8E083650CC48}"/>
                </a:ext>
              </a:extLst>
            </p:cNvPr>
            <p:cNvSpPr/>
            <p:nvPr/>
          </p:nvSpPr>
          <p:spPr>
            <a:xfrm>
              <a:off x="1706952" y="3465755"/>
              <a:ext cx="221249" cy="289643"/>
            </a:xfrm>
            <a:custGeom>
              <a:avLst/>
              <a:gdLst/>
              <a:ahLst/>
              <a:cxnLst/>
              <a:rect l="l" t="t" r="r" b="b"/>
              <a:pathLst>
                <a:path w="2329" h="3006" extrusionOk="0">
                  <a:moveTo>
                    <a:pt x="1" y="0"/>
                  </a:moveTo>
                  <a:lnTo>
                    <a:pt x="1" y="3006"/>
                  </a:lnTo>
                  <a:lnTo>
                    <a:pt x="2329" y="1503"/>
                  </a:ln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0EE03D0-C364-4AAE-855B-508F43AA03B3}"/>
              </a:ext>
            </a:extLst>
          </p:cNvPr>
          <p:cNvGrpSpPr/>
          <p:nvPr/>
        </p:nvGrpSpPr>
        <p:grpSpPr>
          <a:xfrm flipV="1">
            <a:off x="6116493" y="2946059"/>
            <a:ext cx="2447220" cy="2997050"/>
            <a:chOff x="7026956" y="3037494"/>
            <a:chExt cx="2534857" cy="2903336"/>
          </a:xfrm>
        </p:grpSpPr>
        <p:sp>
          <p:nvSpPr>
            <p:cNvPr id="10" name="Google Shape;1628;p41">
              <a:extLst>
                <a:ext uri="{FF2B5EF4-FFF2-40B4-BE49-F238E27FC236}">
                  <a16:creationId xmlns:a16="http://schemas.microsoft.com/office/drawing/2014/main" xmlns="" id="{3E5CF421-C70A-4F48-A188-A3395F5BC29E}"/>
                </a:ext>
              </a:extLst>
            </p:cNvPr>
            <p:cNvSpPr/>
            <p:nvPr/>
          </p:nvSpPr>
          <p:spPr>
            <a:xfrm>
              <a:off x="7026956" y="3155137"/>
              <a:ext cx="2534857" cy="2785693"/>
            </a:xfrm>
            <a:custGeom>
              <a:avLst/>
              <a:gdLst/>
              <a:ahLst/>
              <a:cxnLst/>
              <a:rect l="l" t="t" r="r" b="b"/>
              <a:pathLst>
                <a:path w="17244" h="22164" extrusionOk="0">
                  <a:moveTo>
                    <a:pt x="2324" y="1"/>
                  </a:moveTo>
                  <a:cubicBezTo>
                    <a:pt x="1043" y="1"/>
                    <a:pt x="1" y="1043"/>
                    <a:pt x="1" y="2324"/>
                  </a:cubicBezTo>
                  <a:lnTo>
                    <a:pt x="1" y="19840"/>
                  </a:lnTo>
                  <a:cubicBezTo>
                    <a:pt x="1" y="21122"/>
                    <a:pt x="1043" y="22163"/>
                    <a:pt x="2324" y="22163"/>
                  </a:cubicBezTo>
                  <a:lnTo>
                    <a:pt x="14921" y="22163"/>
                  </a:lnTo>
                  <a:cubicBezTo>
                    <a:pt x="16200" y="22163"/>
                    <a:pt x="17243" y="21122"/>
                    <a:pt x="17244" y="19840"/>
                  </a:cubicBezTo>
                  <a:lnTo>
                    <a:pt x="17244" y="14536"/>
                  </a:lnTo>
                  <a:lnTo>
                    <a:pt x="16111" y="14536"/>
                  </a:lnTo>
                  <a:lnTo>
                    <a:pt x="16111" y="19840"/>
                  </a:lnTo>
                  <a:cubicBezTo>
                    <a:pt x="16111" y="20496"/>
                    <a:pt x="15576" y="21031"/>
                    <a:pt x="14921" y="21031"/>
                  </a:cubicBezTo>
                  <a:lnTo>
                    <a:pt x="2324" y="21031"/>
                  </a:lnTo>
                  <a:cubicBezTo>
                    <a:pt x="1668" y="21031"/>
                    <a:pt x="1133" y="20496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4"/>
                    <a:pt x="2324" y="1134"/>
                  </a:cubicBezTo>
                  <a:lnTo>
                    <a:pt x="12011" y="1134"/>
                  </a:lnTo>
                  <a:lnTo>
                    <a:pt x="1201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Google Shape;1629;p41">
              <a:extLst>
                <a:ext uri="{FF2B5EF4-FFF2-40B4-BE49-F238E27FC236}">
                  <a16:creationId xmlns:a16="http://schemas.microsoft.com/office/drawing/2014/main" xmlns="" id="{6894DC32-D339-40CA-A71D-392489DE2BE5}"/>
                </a:ext>
              </a:extLst>
            </p:cNvPr>
            <p:cNvSpPr/>
            <p:nvPr/>
          </p:nvSpPr>
          <p:spPr>
            <a:xfrm>
              <a:off x="8783774" y="3037494"/>
              <a:ext cx="288597" cy="377936"/>
            </a:xfrm>
            <a:custGeom>
              <a:avLst/>
              <a:gdLst/>
              <a:ahLst/>
              <a:cxnLst/>
              <a:rect l="l" t="t" r="r" b="b"/>
              <a:pathLst>
                <a:path w="2329" h="3007" extrusionOk="0">
                  <a:moveTo>
                    <a:pt x="1" y="1"/>
                  </a:moveTo>
                  <a:lnTo>
                    <a:pt x="1" y="3006"/>
                  </a:lnTo>
                  <a:lnTo>
                    <a:pt x="2328" y="1504"/>
                  </a:lnTo>
                  <a:lnTo>
                    <a:pt x="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" name="Google Shape;1634;p41">
            <a:extLst>
              <a:ext uri="{FF2B5EF4-FFF2-40B4-BE49-F238E27FC236}">
                <a16:creationId xmlns:a16="http://schemas.microsoft.com/office/drawing/2014/main" xmlns="" id="{AF66549D-FA99-437C-96B8-223E821DF763}"/>
              </a:ext>
            </a:extLst>
          </p:cNvPr>
          <p:cNvSpPr/>
          <p:nvPr/>
        </p:nvSpPr>
        <p:spPr>
          <a:xfrm>
            <a:off x="5627549" y="4617291"/>
            <a:ext cx="386744" cy="296748"/>
          </a:xfrm>
          <a:custGeom>
            <a:avLst/>
            <a:gdLst/>
            <a:ahLst/>
            <a:cxnLst/>
            <a:rect l="l" t="t" r="r" b="b"/>
            <a:pathLst>
              <a:path w="2328" h="3007" extrusionOk="0">
                <a:moveTo>
                  <a:pt x="1" y="1"/>
                </a:moveTo>
                <a:lnTo>
                  <a:pt x="1" y="3006"/>
                </a:lnTo>
                <a:lnTo>
                  <a:pt x="2328" y="1504"/>
                </a:lnTo>
                <a:lnTo>
                  <a:pt x="1" y="1"/>
                </a:lnTo>
                <a:close/>
              </a:path>
            </a:pathLst>
          </a:custGeom>
          <a:solidFill>
            <a:srgbClr val="2BBB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172A69A-47B1-422C-930C-18A883C69120}"/>
              </a:ext>
            </a:extLst>
          </p:cNvPr>
          <p:cNvGrpSpPr/>
          <p:nvPr/>
        </p:nvGrpSpPr>
        <p:grpSpPr>
          <a:xfrm flipV="1">
            <a:off x="8098813" y="3780068"/>
            <a:ext cx="2447386" cy="2673268"/>
            <a:chOff x="4766010" y="1094509"/>
            <a:chExt cx="3263181" cy="3487229"/>
          </a:xfrm>
          <a:solidFill>
            <a:schemeClr val="accent6">
              <a:lumMod val="75000"/>
            </a:schemeClr>
          </a:solidFill>
        </p:grpSpPr>
        <p:sp>
          <p:nvSpPr>
            <p:cNvPr id="18" name="Google Shape;1643;p41">
              <a:extLst>
                <a:ext uri="{FF2B5EF4-FFF2-40B4-BE49-F238E27FC236}">
                  <a16:creationId xmlns:a16="http://schemas.microsoft.com/office/drawing/2014/main" xmlns="" id="{3BCF7FE3-8A18-4327-924E-9F442FCFEEB4}"/>
                </a:ext>
              </a:extLst>
            </p:cNvPr>
            <p:cNvSpPr/>
            <p:nvPr/>
          </p:nvSpPr>
          <p:spPr>
            <a:xfrm>
              <a:off x="4766010" y="1094509"/>
              <a:ext cx="3263181" cy="3389990"/>
            </a:xfrm>
            <a:custGeom>
              <a:avLst/>
              <a:gdLst/>
              <a:ahLst/>
              <a:cxnLst/>
              <a:rect l="l" t="t" r="r" b="b"/>
              <a:pathLst>
                <a:path w="17244" h="22162" extrusionOk="0">
                  <a:moveTo>
                    <a:pt x="2324" y="1"/>
                  </a:moveTo>
                  <a:cubicBezTo>
                    <a:pt x="1042" y="1"/>
                    <a:pt x="1" y="1042"/>
                    <a:pt x="1" y="2324"/>
                  </a:cubicBezTo>
                  <a:lnTo>
                    <a:pt x="1" y="19838"/>
                  </a:lnTo>
                  <a:cubicBezTo>
                    <a:pt x="1" y="21119"/>
                    <a:pt x="1042" y="22162"/>
                    <a:pt x="2324" y="22162"/>
                  </a:cubicBezTo>
                  <a:lnTo>
                    <a:pt x="12011" y="22162"/>
                  </a:lnTo>
                  <a:lnTo>
                    <a:pt x="12011" y="21029"/>
                  </a:lnTo>
                  <a:lnTo>
                    <a:pt x="2324" y="21029"/>
                  </a:lnTo>
                  <a:cubicBezTo>
                    <a:pt x="1668" y="21029"/>
                    <a:pt x="1133" y="20495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3"/>
                    <a:pt x="2324" y="1133"/>
                  </a:cubicBezTo>
                  <a:lnTo>
                    <a:pt x="14921" y="1133"/>
                  </a:lnTo>
                  <a:cubicBezTo>
                    <a:pt x="15576" y="1133"/>
                    <a:pt x="16110" y="1668"/>
                    <a:pt x="16110" y="2324"/>
                  </a:cubicBezTo>
                  <a:lnTo>
                    <a:pt x="16110" y="7628"/>
                  </a:lnTo>
                  <a:lnTo>
                    <a:pt x="17244" y="7628"/>
                  </a:lnTo>
                  <a:lnTo>
                    <a:pt x="17244" y="2324"/>
                  </a:lnTo>
                  <a:cubicBezTo>
                    <a:pt x="17244" y="1042"/>
                    <a:pt x="16201" y="1"/>
                    <a:pt x="1492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Google Shape;1644;p41">
              <a:extLst>
                <a:ext uri="{FF2B5EF4-FFF2-40B4-BE49-F238E27FC236}">
                  <a16:creationId xmlns:a16="http://schemas.microsoft.com/office/drawing/2014/main" xmlns="" id="{2747AA7C-89BE-4070-B271-153467BED080}"/>
                </a:ext>
              </a:extLst>
            </p:cNvPr>
            <p:cNvSpPr/>
            <p:nvPr/>
          </p:nvSpPr>
          <p:spPr>
            <a:xfrm>
              <a:off x="6976433" y="4203928"/>
              <a:ext cx="288597" cy="377810"/>
            </a:xfrm>
            <a:custGeom>
              <a:avLst/>
              <a:gdLst/>
              <a:ahLst/>
              <a:cxnLst/>
              <a:rect l="l" t="t" r="r" b="b"/>
              <a:pathLst>
                <a:path w="2329" h="3006" extrusionOk="0">
                  <a:moveTo>
                    <a:pt x="1" y="0"/>
                  </a:moveTo>
                  <a:lnTo>
                    <a:pt x="1" y="3006"/>
                  </a:lnTo>
                  <a:lnTo>
                    <a:pt x="2328" y="1503"/>
                  </a:ln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AAF1EA-68E7-4B39-83F8-0A58DA424508}"/>
              </a:ext>
            </a:extLst>
          </p:cNvPr>
          <p:cNvSpPr txBox="1"/>
          <p:nvPr/>
        </p:nvSpPr>
        <p:spPr>
          <a:xfrm>
            <a:off x="1915396" y="1528161"/>
            <a:ext cx="20304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4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1CF92D-9B7C-4A36-A9B9-BC3E026AC5B8}"/>
              </a:ext>
            </a:extLst>
          </p:cNvPr>
          <p:cNvSpPr txBox="1"/>
          <p:nvPr/>
        </p:nvSpPr>
        <p:spPr>
          <a:xfrm>
            <a:off x="4076632" y="2742502"/>
            <a:ext cx="2092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F40821-4011-445F-AB47-23189CDAC2E8}"/>
              </a:ext>
            </a:extLst>
          </p:cNvPr>
          <p:cNvSpPr txBox="1"/>
          <p:nvPr/>
        </p:nvSpPr>
        <p:spPr>
          <a:xfrm>
            <a:off x="8153919" y="4534587"/>
            <a:ext cx="2357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F123FA-96B2-49E1-B18C-6F3C7C714B35}"/>
              </a:ext>
            </a:extLst>
          </p:cNvPr>
          <p:cNvSpPr txBox="1"/>
          <p:nvPr/>
        </p:nvSpPr>
        <p:spPr>
          <a:xfrm>
            <a:off x="6243144" y="3568383"/>
            <a:ext cx="2193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353" y="24583"/>
            <a:ext cx="11453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КЕЙСА </a:t>
            </a:r>
            <a:r>
              <a:rPr lang="ru-RU" sz="3600" b="1" dirty="0">
                <a:solidFill>
                  <a:srgbClr val="8531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«Подарок на юбилей»</a:t>
            </a:r>
          </a:p>
          <a:p>
            <a:pPr algn="ctr"/>
            <a:r>
              <a:rPr lang="ru-RU" sz="2000" b="1" dirty="0">
                <a:solidFill>
                  <a:srgbClr val="9D3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(Тема «Решение задач на проценты», 6 класс)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45859" y="1374273"/>
            <a:ext cx="6948001" cy="51706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02604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ru-RU" sz="2400" b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u="sng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исходной ситуации</a:t>
            </a:r>
          </a:p>
          <a:p>
            <a:pPr algn="just"/>
            <a:endParaRPr lang="ru-RU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 Лешиной бабушки 3 марта юбилей. Леша решил подарить бабушке букет цветов из 5 хризантем и 4 гербер – ее любимых цветов, и вазу под цветы. Леша зашел на сайт нескольких цветочных магазинов и магазинов посуды в г. Тольятти, узнал цены на нужные товары (Таблица 1 и Таблица 2) и выяснил, что у него не хватает денег на эти покупки, т.к. на данный момент у Леши в копилке 1000 рублей. Но, в будни родители дают Леше на карманные расходы каждый день по 100 рублей, поэтому он рассчитывает накопить необходимую сумму денег на покупку подарка для мамы.</a:t>
            </a:r>
          </a:p>
          <a:p>
            <a:pPr algn="just"/>
            <a:endParaRPr lang="ru-RU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Кроме того, Леша не забыл узнать про скидки и акции, действующие во всех магазинах (Таблица 3). Важно учесть, что букет необходимо купить за 1 день до дня рождения бабушки, а вазу можно приобрести раньше.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33976"/>
              </p:ext>
            </p:extLst>
          </p:nvPr>
        </p:nvGraphicFramePr>
        <p:xfrm>
          <a:off x="4857945" y="1238724"/>
          <a:ext cx="6847935" cy="537231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5286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9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7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627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5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магазина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Хризантемы,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руб.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Герберы, </a:t>
                      </a:r>
                      <a:endParaRPr lang="ru-RU" sz="20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 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руб.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0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Цветторг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https://zvettorg.ru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*скидки</a:t>
                      </a:r>
                      <a:endParaRPr lang="ru-RU" sz="14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от 3х штук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от 3х штук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0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Цветов.ру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https://tlt.cvetov.ru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*скидки</a:t>
                      </a:r>
                      <a:endParaRPr lang="ru-RU" sz="14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от 5х штук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от 3х штук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0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Flowoww</a:t>
                      </a:r>
                      <a:endParaRPr lang="ru-RU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https://flowwow.com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*скидки</a:t>
                      </a:r>
                      <a:endParaRPr lang="ru-RU" sz="14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от 2х штук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от 3х штук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0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цветочке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https://vcvetochke.ru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*скидки </a:t>
                      </a:r>
                      <a:endParaRPr lang="ru-RU" sz="14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 от 3х штук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 от 3х штук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40454"/>
              </p:ext>
            </p:extLst>
          </p:nvPr>
        </p:nvGraphicFramePr>
        <p:xfrm>
          <a:off x="4822692" y="1282690"/>
          <a:ext cx="6899506" cy="5170646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54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6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8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1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магазина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Ваза, руб.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6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посуды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https://posudacenter.ru/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28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6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1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Домовита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https://domovita-tlt.ru/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ru-RU" sz="28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6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Магнит-</a:t>
                      </a:r>
                      <a:r>
                        <a:rPr lang="ru-RU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косметик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https://magnitcosmetic.ru/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2800" b="1" dirty="0">
                        <a:solidFill>
                          <a:srgbClr val="502604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809715" y="1397990"/>
            <a:ext cx="6284334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026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к кейсу:</a:t>
            </a:r>
          </a:p>
          <a:p>
            <a:pPr algn="ctr"/>
            <a:endParaRPr lang="ru-RU" b="1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Используя таблицы кейса, проведите расчеты, чтобы узнать стоимость покупки в каждом случае без учета скидок и с учетом скидок. Сравните результаты</a:t>
            </a:r>
          </a:p>
          <a:p>
            <a:pPr marL="342900" indent="-342900">
              <a:buAutoNum type="arabicPeriod"/>
            </a:pPr>
            <a:endParaRPr lang="ru-RU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самый дешевый вариант покупки букета и вазы. Для этого заполните таблицу. В каких магазинах необходимо будет Леше покупать подарок?</a:t>
            </a:r>
          </a:p>
          <a:p>
            <a:pPr marL="342900" indent="-342900">
              <a:buAutoNum type="arabicPeriod"/>
            </a:pPr>
            <a:endParaRPr lang="ru-RU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Сумеет ли Леша накопить необходимую сумму на подарок, если он стал откладывать в понедельник, среду и пятницу по 80 рублей, а во вторник и четверг по 85 рублей, начиная с 10 января?</a:t>
            </a:r>
          </a:p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672064" y="1767322"/>
            <a:ext cx="4502779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026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Сбор и анализ </a:t>
            </a:r>
          </a:p>
          <a:p>
            <a:pPr algn="ctr"/>
            <a:r>
              <a:rPr lang="ru-RU" sz="2400" b="1" u="sng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недостающей информации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цветов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вазы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Скидки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Накопления</a:t>
            </a:r>
          </a:p>
          <a:p>
            <a:endParaRPr lang="ru-RU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2200972" y="1806639"/>
            <a:ext cx="5968652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026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4. Выработка наилучшего решения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Определена стоимость покупки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Выбран подходящий магазин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Удалось накопить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Бабушка очень рада подарку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3055" y="1049461"/>
            <a:ext cx="5174494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9D3A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Обсуждение вариантов решения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Сравнение стоимости цветов в разных магазинах с учетом скидки и без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Сравнение стоимости вазы в разных магазинах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Расчет накоплений 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87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412776"/>
            <a:ext cx="3802732" cy="38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t="20743" r="30416" b="12810"/>
          <a:stretch/>
        </p:blipFill>
        <p:spPr bwMode="auto">
          <a:xfrm>
            <a:off x="3193936" y="1229249"/>
            <a:ext cx="5804129" cy="455695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9238" r="64000" b="20335"/>
          <a:stretch/>
        </p:blipFill>
        <p:spPr bwMode="auto">
          <a:xfrm>
            <a:off x="2149305" y="870080"/>
            <a:ext cx="3122023" cy="414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8" t="28976" r="37572" b="9811"/>
          <a:stretch/>
        </p:blipFill>
        <p:spPr bwMode="auto">
          <a:xfrm>
            <a:off x="2197956" y="2492896"/>
            <a:ext cx="3165075" cy="419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26285" r="28285" b="20335"/>
          <a:stretch/>
        </p:blipFill>
        <p:spPr bwMode="auto">
          <a:xfrm>
            <a:off x="4918482" y="726011"/>
            <a:ext cx="4894257" cy="36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3" t="23238" r="52786" b="31619"/>
          <a:stretch/>
        </p:blipFill>
        <p:spPr bwMode="auto">
          <a:xfrm>
            <a:off x="5363031" y="2780929"/>
            <a:ext cx="4005160" cy="343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7" t="23238" r="16035" b="23428"/>
          <a:stretch/>
        </p:blipFill>
        <p:spPr bwMode="auto">
          <a:xfrm>
            <a:off x="6236912" y="3046424"/>
            <a:ext cx="357922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data:image/png;base64,iVBORw0KGgoAAAANSUhEUgAAA1MAAAJfCAYAAACaDYxTAAAAAXNSR0IArs4c6QAAIABJREFUeF7t16ERAAAIxDDYf2lmoDr4NzlMdxwBAgQIECBAgAABAgQIvAX2vTAgQIAAAQIECBAgQIAAgRFTn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KOwu05AAAIRElEQVQ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ATEV0EwIECBAgAABAgQIECAgpvwAAQIECBAgQIAAAQIEgoCYCmgmBAgQIECAAAECBAgQEFN+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/AABAgQIECBAgAABAgSCgJgKaCYECBAgQIAAAQIECBAQU36AAAECBAgQIECAAAECQUBMBTQTAgQIECBAgAABAgQIiCk/QIAAAQIECBAgQIAAgSAgpgKaCQECBAgQIECAAAECBMSUHyBAgAABAgQIECBAgEAQEFMBzYQAAQIECBAgQIAAAQJiyg8QIECAAAECBAgQIEAgCIipgGZCgAABAgQIECBAgAABMeUHCBAgQIAAAQIECBAgEATEVEAzIUCAAAECBAgQIECAgJjyAwQIECBAgAABAgQIEAgCYiqgmRAgQIAAAQIECBAgQEBM+QECBAgQIECAAAECBAgEgQMb3gJgWwqE0w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E3713BC-A084-4B0F-A2CA-3E452F2D7C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6" y="7936"/>
            <a:ext cx="7784032" cy="6850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82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 descr="https://znaemdengi.ru/wp-content/uploads/2018/07/srochnye-vklady-sberbanka-rossii2.png">
            <a:extLst>
              <a:ext uri="{FF2B5EF4-FFF2-40B4-BE49-F238E27FC236}">
                <a16:creationId xmlns:a16="http://schemas.microsoft.com/office/drawing/2014/main" xmlns="" id="{F27FC54E-900A-466E-9C88-D9AAB1D94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6"/>
          <a:stretch/>
        </p:blipFill>
        <p:spPr bwMode="auto">
          <a:xfrm>
            <a:off x="8401154" y="4270124"/>
            <a:ext cx="3684900" cy="2416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ADF04CE5-EE39-4836-912B-7B13835BB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t="29600" r="16850" b="7733"/>
          <a:stretch/>
        </p:blipFill>
        <p:spPr bwMode="auto">
          <a:xfrm>
            <a:off x="6858126" y="68661"/>
            <a:ext cx="4062460" cy="299272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9A02091E-444A-472C-B47D-C545FEB98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t="18934" r="25625" b="21600"/>
          <a:stretch/>
        </p:blipFill>
        <p:spPr bwMode="auto">
          <a:xfrm>
            <a:off x="1427" y="3309625"/>
            <a:ext cx="2909570" cy="348835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25C7CEB6-8D39-4236-BF4C-8478D8E7A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5" t="18144" r="29098" b="29209"/>
          <a:stretch/>
        </p:blipFill>
        <p:spPr bwMode="auto">
          <a:xfrm>
            <a:off x="2291235" y="3446712"/>
            <a:ext cx="2448945" cy="333788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49D295E9-CA62-419A-9F06-331A19A0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931" y="5008238"/>
            <a:ext cx="4243574" cy="2112743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9D3A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КЕЙСЫ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D185584C-F200-4351-81DB-585DFA01C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11821" r="26315" b="7079"/>
          <a:stretch/>
        </p:blipFill>
        <p:spPr bwMode="auto">
          <a:xfrm>
            <a:off x="2337667" y="68292"/>
            <a:ext cx="2593848" cy="312720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20F03091-7E32-4400-971E-AAF43DB5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0" t="24935" r="28625" b="19466"/>
          <a:stretch/>
        </p:blipFill>
        <p:spPr bwMode="auto">
          <a:xfrm>
            <a:off x="9274714" y="464674"/>
            <a:ext cx="2800023" cy="352752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1" t="13333" r="28244" b="4762"/>
          <a:stretch/>
        </p:blipFill>
        <p:spPr bwMode="auto">
          <a:xfrm>
            <a:off x="87139" y="51436"/>
            <a:ext cx="2427788" cy="3053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- LedTipps.net ">
            <a:extLst>
              <a:ext uri="{FF2B5EF4-FFF2-40B4-BE49-F238E27FC236}">
                <a16:creationId xmlns:a16="http://schemas.microsoft.com/office/drawing/2014/main" xmlns="" id="{38369EDE-E28F-425B-82B7-BB19D8DF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421" y="5394901"/>
            <a:ext cx="1789400" cy="11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742881-08CD-4614-97FF-06D0A169355B}"/>
              </a:ext>
            </a:extLst>
          </p:cNvPr>
          <p:cNvSpPr txBox="1"/>
          <p:nvPr/>
        </p:nvSpPr>
        <p:spPr>
          <a:xfrm>
            <a:off x="8678291" y="4160691"/>
            <a:ext cx="3832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altLang="zh-CN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проблем </a:t>
            </a:r>
          </a:p>
          <a:p>
            <a:pPr algn="ctr" fontAlgn="base"/>
            <a:r>
              <a:rPr lang="ru-RU" altLang="zh-CN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жизненных</a:t>
            </a:r>
          </a:p>
          <a:p>
            <a:pPr algn="ctr" fontAlgn="base"/>
            <a:r>
              <a:rPr lang="ru-RU" altLang="zh-CN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ситуациях</a:t>
            </a:r>
            <a:endParaRPr lang="en-US" altLang="zh-CN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63">
            <a:extLst>
              <a:ext uri="{FF2B5EF4-FFF2-40B4-BE49-F238E27FC236}">
                <a16:creationId xmlns:a16="http://schemas.microsoft.com/office/drawing/2014/main" xmlns="" id="{5170CD78-6DF6-433A-B048-FD64A2378BEB}"/>
              </a:ext>
            </a:extLst>
          </p:cNvPr>
          <p:cNvSpPr txBox="1"/>
          <p:nvPr/>
        </p:nvSpPr>
        <p:spPr>
          <a:xfrm>
            <a:off x="6637281" y="1834539"/>
            <a:ext cx="1221809" cy="327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TITLE HERE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305372" y="1886571"/>
            <a:ext cx="2822850" cy="1461389"/>
            <a:chOff x="6348627" y="2333652"/>
            <a:chExt cx="2822850" cy="1461389"/>
          </a:xfrm>
        </p:grpSpPr>
        <p:sp>
          <p:nvSpPr>
            <p:cNvPr id="75" name="Freeform 3735">
              <a:extLst>
                <a:ext uri="{FF2B5EF4-FFF2-40B4-BE49-F238E27FC236}">
                  <a16:creationId xmlns:a16="http://schemas.microsoft.com/office/drawing/2014/main" xmlns="" id="{16CD0B70-F7E2-4554-B6DD-C24E16BA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627" y="2333652"/>
              <a:ext cx="2822850" cy="1461389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5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35">
              <a:extLst>
                <a:ext uri="{FF2B5EF4-FFF2-40B4-BE49-F238E27FC236}">
                  <a16:creationId xmlns:a16="http://schemas.microsoft.com/office/drawing/2014/main" xmlns="" id="{C6D9838E-9A06-4FB0-891E-49D2F7F4F9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551851" y="2613615"/>
              <a:ext cx="1345240" cy="76944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base"/>
              <a:r>
                <a:rPr lang="ru-RU" altLang="zh-CN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ОГЭ</a:t>
              </a:r>
              <a:endParaRPr lang="en-US" altLang="zh-CN" sz="4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CB5E5EC7-6372-4027-8A1C-09991BA2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010" y="2648710"/>
              <a:ext cx="666140" cy="699250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6424819" y="4160691"/>
            <a:ext cx="2780692" cy="1478424"/>
            <a:chOff x="-1824880" y="2995045"/>
            <a:chExt cx="2780692" cy="1478424"/>
          </a:xfrm>
        </p:grpSpPr>
        <p:grpSp>
          <p:nvGrpSpPr>
            <p:cNvPr id="35" name="组合 96">
              <a:extLst>
                <a:ext uri="{FF2B5EF4-FFF2-40B4-BE49-F238E27FC236}">
                  <a16:creationId xmlns:a16="http://schemas.microsoft.com/office/drawing/2014/main" xmlns="" id="{BBB17E8C-709E-47E8-9B7D-4BA1451F8B58}"/>
                </a:ext>
              </a:extLst>
            </p:cNvPr>
            <p:cNvGrpSpPr/>
            <p:nvPr/>
          </p:nvGrpSpPr>
          <p:grpSpPr>
            <a:xfrm>
              <a:off x="-1824880" y="2995045"/>
              <a:ext cx="2780692" cy="1478424"/>
              <a:chOff x="6428745" y="3352422"/>
              <a:chExt cx="2606163" cy="1360941"/>
            </a:xfrm>
            <a:solidFill>
              <a:schemeClr val="accent3"/>
            </a:solidFill>
          </p:grpSpPr>
          <p:sp>
            <p:nvSpPr>
              <p:cNvPr id="77" name="Freeform 3732">
                <a:extLst>
                  <a:ext uri="{FF2B5EF4-FFF2-40B4-BE49-F238E27FC236}">
                    <a16:creationId xmlns:a16="http://schemas.microsoft.com/office/drawing/2014/main" xmlns="" id="{C361E38C-BA32-4536-BF6C-C5B0F73FD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8745" y="3382609"/>
                <a:ext cx="2606163" cy="1330754"/>
              </a:xfrm>
              <a:custGeom>
                <a:avLst/>
                <a:gdLst>
                  <a:gd name="T0" fmla="*/ 0 w 876"/>
                  <a:gd name="T1" fmla="*/ 154 h 447"/>
                  <a:gd name="T2" fmla="*/ 79 w 876"/>
                  <a:gd name="T3" fmla="*/ 75 h 447"/>
                  <a:gd name="T4" fmla="*/ 643 w 876"/>
                  <a:gd name="T5" fmla="*/ 75 h 447"/>
                  <a:gd name="T6" fmla="*/ 643 w 876"/>
                  <a:gd name="T7" fmla="*/ 25 h 447"/>
                  <a:gd name="T8" fmla="*/ 670 w 876"/>
                  <a:gd name="T9" fmla="*/ 13 h 447"/>
                  <a:gd name="T10" fmla="*/ 862 w 876"/>
                  <a:gd name="T11" fmla="*/ 187 h 447"/>
                  <a:gd name="T12" fmla="*/ 862 w 876"/>
                  <a:gd name="T13" fmla="*/ 235 h 447"/>
                  <a:gd name="T14" fmla="*/ 670 w 876"/>
                  <a:gd name="T15" fmla="*/ 409 h 447"/>
                  <a:gd name="T16" fmla="*/ 643 w 876"/>
                  <a:gd name="T17" fmla="*/ 397 h 447"/>
                  <a:gd name="T18" fmla="*/ 643 w 876"/>
                  <a:gd name="T19" fmla="*/ 353 h 447"/>
                  <a:gd name="T20" fmla="*/ 134 w 876"/>
                  <a:gd name="T21" fmla="*/ 353 h 447"/>
                  <a:gd name="T22" fmla="*/ 101 w 876"/>
                  <a:gd name="T23" fmla="*/ 353 h 447"/>
                  <a:gd name="T24" fmla="*/ 0 w 876"/>
                  <a:gd name="T25" fmla="*/ 447 h 447"/>
                  <a:gd name="T26" fmla="*/ 0 w 876"/>
                  <a:gd name="T27" fmla="*/ 282 h 447"/>
                  <a:gd name="T28" fmla="*/ 1 w 876"/>
                  <a:gd name="T29" fmla="*/ 282 h 447"/>
                  <a:gd name="T30" fmla="*/ 0 w 876"/>
                  <a:gd name="T31" fmla="*/ 274 h 447"/>
                  <a:gd name="T32" fmla="*/ 0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0" y="154"/>
                    </a:moveTo>
                    <a:cubicBezTo>
                      <a:pt x="0" y="110"/>
                      <a:pt x="35" y="75"/>
                      <a:pt x="79" y="75"/>
                    </a:cubicBezTo>
                    <a:cubicBezTo>
                      <a:pt x="643" y="75"/>
                      <a:pt x="643" y="75"/>
                      <a:pt x="643" y="75"/>
                    </a:cubicBezTo>
                    <a:cubicBezTo>
                      <a:pt x="643" y="25"/>
                      <a:pt x="643" y="25"/>
                      <a:pt x="643" y="25"/>
                    </a:cubicBezTo>
                    <a:cubicBezTo>
                      <a:pt x="643" y="6"/>
                      <a:pt x="655" y="0"/>
                      <a:pt x="670" y="13"/>
                    </a:cubicBezTo>
                    <a:cubicBezTo>
                      <a:pt x="862" y="187"/>
                      <a:pt x="862" y="187"/>
                      <a:pt x="862" y="187"/>
                    </a:cubicBezTo>
                    <a:cubicBezTo>
                      <a:pt x="876" y="200"/>
                      <a:pt x="876" y="222"/>
                      <a:pt x="862" y="235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55" y="422"/>
                      <a:pt x="643" y="417"/>
                      <a:pt x="643" y="397"/>
                    </a:cubicBezTo>
                    <a:cubicBezTo>
                      <a:pt x="643" y="353"/>
                      <a:pt x="643" y="353"/>
                      <a:pt x="643" y="353"/>
                    </a:cubicBezTo>
                    <a:cubicBezTo>
                      <a:pt x="134" y="353"/>
                      <a:pt x="134" y="353"/>
                      <a:pt x="134" y="353"/>
                    </a:cubicBezTo>
                    <a:cubicBezTo>
                      <a:pt x="101" y="353"/>
                      <a:pt x="101" y="353"/>
                      <a:pt x="101" y="353"/>
                    </a:cubicBezTo>
                    <a:cubicBezTo>
                      <a:pt x="48" y="353"/>
                      <a:pt x="4" y="395"/>
                      <a:pt x="0" y="447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1" y="282"/>
                      <a:pt x="1" y="282"/>
                      <a:pt x="1" y="282"/>
                    </a:cubicBezTo>
                    <a:cubicBezTo>
                      <a:pt x="0" y="279"/>
                      <a:pt x="0" y="277"/>
                      <a:pt x="0" y="274"/>
                    </a:cubicBezTo>
                    <a:lnTo>
                      <a:pt x="0" y="154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3733">
                <a:extLst>
                  <a:ext uri="{FF2B5EF4-FFF2-40B4-BE49-F238E27FC236}">
                    <a16:creationId xmlns:a16="http://schemas.microsoft.com/office/drawing/2014/main" xmlns="" id="{CE3F5028-AE41-4EC2-9A28-88186D06F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8745" y="3352422"/>
                <a:ext cx="2606163" cy="1330754"/>
              </a:xfrm>
              <a:custGeom>
                <a:avLst/>
                <a:gdLst>
                  <a:gd name="T0" fmla="*/ 0 w 876"/>
                  <a:gd name="T1" fmla="*/ 154 h 447"/>
                  <a:gd name="T2" fmla="*/ 79 w 876"/>
                  <a:gd name="T3" fmla="*/ 75 h 447"/>
                  <a:gd name="T4" fmla="*/ 643 w 876"/>
                  <a:gd name="T5" fmla="*/ 75 h 447"/>
                  <a:gd name="T6" fmla="*/ 643 w 876"/>
                  <a:gd name="T7" fmla="*/ 25 h 447"/>
                  <a:gd name="T8" fmla="*/ 670 w 876"/>
                  <a:gd name="T9" fmla="*/ 13 h 447"/>
                  <a:gd name="T10" fmla="*/ 862 w 876"/>
                  <a:gd name="T11" fmla="*/ 187 h 447"/>
                  <a:gd name="T12" fmla="*/ 862 w 876"/>
                  <a:gd name="T13" fmla="*/ 235 h 447"/>
                  <a:gd name="T14" fmla="*/ 670 w 876"/>
                  <a:gd name="T15" fmla="*/ 409 h 447"/>
                  <a:gd name="T16" fmla="*/ 643 w 876"/>
                  <a:gd name="T17" fmla="*/ 397 h 447"/>
                  <a:gd name="T18" fmla="*/ 643 w 876"/>
                  <a:gd name="T19" fmla="*/ 353 h 447"/>
                  <a:gd name="T20" fmla="*/ 134 w 876"/>
                  <a:gd name="T21" fmla="*/ 353 h 447"/>
                  <a:gd name="T22" fmla="*/ 101 w 876"/>
                  <a:gd name="T23" fmla="*/ 353 h 447"/>
                  <a:gd name="T24" fmla="*/ 0 w 876"/>
                  <a:gd name="T25" fmla="*/ 447 h 447"/>
                  <a:gd name="T26" fmla="*/ 0 w 876"/>
                  <a:gd name="T27" fmla="*/ 281 h 447"/>
                  <a:gd name="T28" fmla="*/ 1 w 876"/>
                  <a:gd name="T29" fmla="*/ 281 h 447"/>
                  <a:gd name="T30" fmla="*/ 0 w 876"/>
                  <a:gd name="T31" fmla="*/ 274 h 447"/>
                  <a:gd name="T32" fmla="*/ 0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0" y="154"/>
                    </a:moveTo>
                    <a:cubicBezTo>
                      <a:pt x="0" y="110"/>
                      <a:pt x="35" y="75"/>
                      <a:pt x="79" y="75"/>
                    </a:cubicBezTo>
                    <a:cubicBezTo>
                      <a:pt x="643" y="75"/>
                      <a:pt x="643" y="75"/>
                      <a:pt x="643" y="75"/>
                    </a:cubicBezTo>
                    <a:cubicBezTo>
                      <a:pt x="643" y="25"/>
                      <a:pt x="643" y="25"/>
                      <a:pt x="643" y="25"/>
                    </a:cubicBezTo>
                    <a:cubicBezTo>
                      <a:pt x="643" y="5"/>
                      <a:pt x="655" y="0"/>
                      <a:pt x="670" y="13"/>
                    </a:cubicBezTo>
                    <a:cubicBezTo>
                      <a:pt x="862" y="187"/>
                      <a:pt x="862" y="187"/>
                      <a:pt x="862" y="187"/>
                    </a:cubicBezTo>
                    <a:cubicBezTo>
                      <a:pt x="876" y="200"/>
                      <a:pt x="876" y="222"/>
                      <a:pt x="862" y="235"/>
                    </a:cubicBezTo>
                    <a:cubicBezTo>
                      <a:pt x="670" y="409"/>
                      <a:pt x="670" y="409"/>
                      <a:pt x="670" y="409"/>
                    </a:cubicBezTo>
                    <a:cubicBezTo>
                      <a:pt x="655" y="422"/>
                      <a:pt x="643" y="417"/>
                      <a:pt x="643" y="397"/>
                    </a:cubicBezTo>
                    <a:cubicBezTo>
                      <a:pt x="643" y="353"/>
                      <a:pt x="643" y="353"/>
                      <a:pt x="643" y="353"/>
                    </a:cubicBezTo>
                    <a:cubicBezTo>
                      <a:pt x="134" y="353"/>
                      <a:pt x="134" y="353"/>
                      <a:pt x="134" y="353"/>
                    </a:cubicBezTo>
                    <a:cubicBezTo>
                      <a:pt x="101" y="353"/>
                      <a:pt x="101" y="353"/>
                      <a:pt x="101" y="353"/>
                    </a:cubicBezTo>
                    <a:cubicBezTo>
                      <a:pt x="48" y="353"/>
                      <a:pt x="4" y="395"/>
                      <a:pt x="0" y="44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1" y="281"/>
                      <a:pt x="1" y="281"/>
                      <a:pt x="1" y="281"/>
                    </a:cubicBezTo>
                    <a:cubicBezTo>
                      <a:pt x="0" y="279"/>
                      <a:pt x="0" y="276"/>
                      <a:pt x="0" y="274"/>
                    </a:cubicBezTo>
                    <a:lnTo>
                      <a:pt x="0" y="154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102">
              <a:extLst>
                <a:ext uri="{FF2B5EF4-FFF2-40B4-BE49-F238E27FC236}">
                  <a16:creationId xmlns:a16="http://schemas.microsoft.com/office/drawing/2014/main" xmlns="" id="{0F7CA2BF-CE8B-415B-8A7C-02B79B469ABC}"/>
                </a:ext>
              </a:extLst>
            </p:cNvPr>
            <p:cNvGrpSpPr/>
            <p:nvPr/>
          </p:nvGrpSpPr>
          <p:grpSpPr>
            <a:xfrm>
              <a:off x="-96688" y="3402929"/>
              <a:ext cx="718465" cy="613654"/>
              <a:chOff x="8008544" y="2224241"/>
              <a:chExt cx="589908" cy="586135"/>
            </a:xfrm>
          </p:grpSpPr>
          <p:sp>
            <p:nvSpPr>
              <p:cNvPr id="67" name="Oval 3737">
                <a:extLst>
                  <a:ext uri="{FF2B5EF4-FFF2-40B4-BE49-F238E27FC236}">
                    <a16:creationId xmlns:a16="http://schemas.microsoft.com/office/drawing/2014/main" xmlns="" id="{ABB02CAD-A64E-4AC1-A3E6-22A4777B2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8544" y="2224241"/>
                <a:ext cx="589908" cy="58613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3765">
                <a:extLst>
                  <a:ext uri="{FF2B5EF4-FFF2-40B4-BE49-F238E27FC236}">
                    <a16:creationId xmlns:a16="http://schemas.microsoft.com/office/drawing/2014/main" xmlns="" id="{1A9A871A-8AE0-412C-8647-7AEA3F6051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8534" y="2244994"/>
                <a:ext cx="189928" cy="544628"/>
              </a:xfrm>
              <a:custGeom>
                <a:avLst/>
                <a:gdLst>
                  <a:gd name="T0" fmla="*/ 32 w 64"/>
                  <a:gd name="T1" fmla="*/ 28 h 183"/>
                  <a:gd name="T2" fmla="*/ 46 w 64"/>
                  <a:gd name="T3" fmla="*/ 14 h 183"/>
                  <a:gd name="T4" fmla="*/ 32 w 64"/>
                  <a:gd name="T5" fmla="*/ 0 h 183"/>
                  <a:gd name="T6" fmla="*/ 19 w 64"/>
                  <a:gd name="T7" fmla="*/ 14 h 183"/>
                  <a:gd name="T8" fmla="*/ 32 w 64"/>
                  <a:gd name="T9" fmla="*/ 28 h 183"/>
                  <a:gd name="T10" fmla="*/ 64 w 64"/>
                  <a:gd name="T11" fmla="*/ 45 h 183"/>
                  <a:gd name="T12" fmla="*/ 51 w 64"/>
                  <a:gd name="T13" fmla="*/ 33 h 183"/>
                  <a:gd name="T14" fmla="*/ 13 w 64"/>
                  <a:gd name="T15" fmla="*/ 33 h 183"/>
                  <a:gd name="T16" fmla="*/ 0 w 64"/>
                  <a:gd name="T17" fmla="*/ 45 h 183"/>
                  <a:gd name="T18" fmla="*/ 0 w 64"/>
                  <a:gd name="T19" fmla="*/ 96 h 183"/>
                  <a:gd name="T20" fmla="*/ 5 w 64"/>
                  <a:gd name="T21" fmla="*/ 102 h 183"/>
                  <a:gd name="T22" fmla="*/ 11 w 64"/>
                  <a:gd name="T23" fmla="*/ 96 h 183"/>
                  <a:gd name="T24" fmla="*/ 11 w 64"/>
                  <a:gd name="T25" fmla="*/ 50 h 183"/>
                  <a:gd name="T26" fmla="*/ 13 w 64"/>
                  <a:gd name="T27" fmla="*/ 50 h 183"/>
                  <a:gd name="T28" fmla="*/ 13 w 64"/>
                  <a:gd name="T29" fmla="*/ 174 h 183"/>
                  <a:gd name="T30" fmla="*/ 22 w 64"/>
                  <a:gd name="T31" fmla="*/ 183 h 183"/>
                  <a:gd name="T32" fmla="*/ 30 w 64"/>
                  <a:gd name="T33" fmla="*/ 174 h 183"/>
                  <a:gd name="T34" fmla="*/ 30 w 64"/>
                  <a:gd name="T35" fmla="*/ 106 h 183"/>
                  <a:gd name="T36" fmla="*/ 34 w 64"/>
                  <a:gd name="T37" fmla="*/ 106 h 183"/>
                  <a:gd name="T38" fmla="*/ 34 w 64"/>
                  <a:gd name="T39" fmla="*/ 174 h 183"/>
                  <a:gd name="T40" fmla="*/ 43 w 64"/>
                  <a:gd name="T41" fmla="*/ 183 h 183"/>
                  <a:gd name="T42" fmla="*/ 51 w 64"/>
                  <a:gd name="T43" fmla="*/ 174 h 183"/>
                  <a:gd name="T44" fmla="*/ 51 w 64"/>
                  <a:gd name="T45" fmla="*/ 50 h 183"/>
                  <a:gd name="T46" fmla="*/ 53 w 64"/>
                  <a:gd name="T47" fmla="*/ 50 h 183"/>
                  <a:gd name="T48" fmla="*/ 53 w 64"/>
                  <a:gd name="T49" fmla="*/ 96 h 183"/>
                  <a:gd name="T50" fmla="*/ 59 w 64"/>
                  <a:gd name="T51" fmla="*/ 102 h 183"/>
                  <a:gd name="T52" fmla="*/ 64 w 64"/>
                  <a:gd name="T53" fmla="*/ 96 h 183"/>
                  <a:gd name="T54" fmla="*/ 64 w 64"/>
                  <a:gd name="T55" fmla="*/ 4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4" h="183">
                    <a:moveTo>
                      <a:pt x="32" y="28"/>
                    </a:moveTo>
                    <a:cubicBezTo>
                      <a:pt x="40" y="28"/>
                      <a:pt x="46" y="21"/>
                      <a:pt x="46" y="14"/>
                    </a:cubicBezTo>
                    <a:cubicBezTo>
                      <a:pt x="46" y="6"/>
                      <a:pt x="40" y="0"/>
                      <a:pt x="32" y="0"/>
                    </a:cubicBezTo>
                    <a:cubicBezTo>
                      <a:pt x="25" y="0"/>
                      <a:pt x="19" y="6"/>
                      <a:pt x="19" y="14"/>
                    </a:cubicBezTo>
                    <a:cubicBezTo>
                      <a:pt x="19" y="21"/>
                      <a:pt x="25" y="28"/>
                      <a:pt x="32" y="28"/>
                    </a:cubicBezTo>
                    <a:moveTo>
                      <a:pt x="64" y="45"/>
                    </a:moveTo>
                    <a:cubicBezTo>
                      <a:pt x="64" y="38"/>
                      <a:pt x="58" y="33"/>
                      <a:pt x="51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6" y="33"/>
                      <a:pt x="0" y="38"/>
                      <a:pt x="0" y="45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9"/>
                      <a:pt x="2" y="102"/>
                      <a:pt x="5" y="102"/>
                    </a:cubicBezTo>
                    <a:cubicBezTo>
                      <a:pt x="9" y="102"/>
                      <a:pt x="11" y="99"/>
                      <a:pt x="11" y="9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174"/>
                      <a:pt x="13" y="174"/>
                      <a:pt x="13" y="174"/>
                    </a:cubicBezTo>
                    <a:cubicBezTo>
                      <a:pt x="13" y="179"/>
                      <a:pt x="17" y="183"/>
                      <a:pt x="22" y="183"/>
                    </a:cubicBezTo>
                    <a:cubicBezTo>
                      <a:pt x="26" y="183"/>
                      <a:pt x="30" y="179"/>
                      <a:pt x="30" y="174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4" y="179"/>
                      <a:pt x="38" y="183"/>
                      <a:pt x="43" y="183"/>
                    </a:cubicBezTo>
                    <a:cubicBezTo>
                      <a:pt x="47" y="183"/>
                      <a:pt x="51" y="179"/>
                      <a:pt x="51" y="174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3" y="96"/>
                      <a:pt x="53" y="96"/>
                      <a:pt x="53" y="96"/>
                    </a:cubicBezTo>
                    <a:cubicBezTo>
                      <a:pt x="53" y="99"/>
                      <a:pt x="56" y="102"/>
                      <a:pt x="59" y="102"/>
                    </a:cubicBezTo>
                    <a:cubicBezTo>
                      <a:pt x="62" y="102"/>
                      <a:pt x="64" y="99"/>
                      <a:pt x="64" y="96"/>
                    </a:cubicBezTo>
                    <a:lnTo>
                      <a:pt x="64" y="4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5" name="Rectangle 35">
              <a:extLst>
                <a:ext uri="{FF2B5EF4-FFF2-40B4-BE49-F238E27FC236}">
                  <a16:creationId xmlns:a16="http://schemas.microsoft.com/office/drawing/2014/main" xmlns="" id="{50A51A67-3167-46F8-B65C-D9EA434535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-1559787" y="3294258"/>
              <a:ext cx="1646926" cy="83099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base"/>
              <a:r>
                <a:rPr lang="ru-RU" altLang="zh-CN" sz="2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Реальная</a:t>
              </a:r>
            </a:p>
            <a:p>
              <a:pPr fontAlgn="base"/>
              <a:r>
                <a:rPr lang="ru-RU" altLang="zh-CN" sz="2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жизнь</a:t>
              </a:r>
              <a:endParaRPr lang="en-US" altLang="zh-CN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183323" y="864846"/>
            <a:ext cx="3006269" cy="1426370"/>
            <a:chOff x="3239121" y="1181736"/>
            <a:chExt cx="3006269" cy="1426370"/>
          </a:xfrm>
        </p:grpSpPr>
        <p:grpSp>
          <p:nvGrpSpPr>
            <p:cNvPr id="34" name="组合 100">
              <a:extLst>
                <a:ext uri="{FF2B5EF4-FFF2-40B4-BE49-F238E27FC236}">
                  <a16:creationId xmlns:a16="http://schemas.microsoft.com/office/drawing/2014/main" xmlns="" id="{B650C858-0D3C-419F-95B7-F80F23DDD793}"/>
                </a:ext>
              </a:extLst>
            </p:cNvPr>
            <p:cNvGrpSpPr/>
            <p:nvPr/>
          </p:nvGrpSpPr>
          <p:grpSpPr>
            <a:xfrm>
              <a:off x="3239121" y="1181736"/>
              <a:ext cx="3006269" cy="1426370"/>
              <a:chOff x="3359712" y="2561263"/>
              <a:chExt cx="3069033" cy="1601181"/>
            </a:xfrm>
          </p:grpSpPr>
          <p:sp>
            <p:nvSpPr>
              <p:cNvPr id="79" name="Freeform 3729">
                <a:extLst>
                  <a:ext uri="{FF2B5EF4-FFF2-40B4-BE49-F238E27FC236}">
                    <a16:creationId xmlns:a16="http://schemas.microsoft.com/office/drawing/2014/main" xmlns="" id="{FC124889-296C-49BC-B042-3AB016834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712" y="2593967"/>
                <a:ext cx="3069033" cy="1568477"/>
              </a:xfrm>
              <a:custGeom>
                <a:avLst/>
                <a:gdLst>
                  <a:gd name="T0" fmla="*/ 1031 w 1031"/>
                  <a:gd name="T1" fmla="*/ 181 h 527"/>
                  <a:gd name="T2" fmla="*/ 938 w 1031"/>
                  <a:gd name="T3" fmla="*/ 88 h 527"/>
                  <a:gd name="T4" fmla="*/ 274 w 1031"/>
                  <a:gd name="T5" fmla="*/ 88 h 527"/>
                  <a:gd name="T6" fmla="*/ 274 w 1031"/>
                  <a:gd name="T7" fmla="*/ 30 h 527"/>
                  <a:gd name="T8" fmla="*/ 243 w 1031"/>
                  <a:gd name="T9" fmla="*/ 16 h 527"/>
                  <a:gd name="T10" fmla="*/ 17 w 1031"/>
                  <a:gd name="T11" fmla="*/ 221 h 527"/>
                  <a:gd name="T12" fmla="*/ 17 w 1031"/>
                  <a:gd name="T13" fmla="*/ 277 h 527"/>
                  <a:gd name="T14" fmla="*/ 243 w 1031"/>
                  <a:gd name="T15" fmla="*/ 482 h 527"/>
                  <a:gd name="T16" fmla="*/ 274 w 1031"/>
                  <a:gd name="T17" fmla="*/ 468 h 527"/>
                  <a:gd name="T18" fmla="*/ 274 w 1031"/>
                  <a:gd name="T19" fmla="*/ 416 h 527"/>
                  <a:gd name="T20" fmla="*/ 874 w 1031"/>
                  <a:gd name="T21" fmla="*/ 416 h 527"/>
                  <a:gd name="T22" fmla="*/ 912 w 1031"/>
                  <a:gd name="T23" fmla="*/ 416 h 527"/>
                  <a:gd name="T24" fmla="*/ 1031 w 1031"/>
                  <a:gd name="T25" fmla="*/ 527 h 527"/>
                  <a:gd name="T26" fmla="*/ 1031 w 1031"/>
                  <a:gd name="T27" fmla="*/ 332 h 527"/>
                  <a:gd name="T28" fmla="*/ 1031 w 1031"/>
                  <a:gd name="T29" fmla="*/ 332 h 527"/>
                  <a:gd name="T30" fmla="*/ 1031 w 1031"/>
                  <a:gd name="T31" fmla="*/ 323 h 527"/>
                  <a:gd name="T32" fmla="*/ 1031 w 1031"/>
                  <a:gd name="T33" fmla="*/ 181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1" h="527">
                    <a:moveTo>
                      <a:pt x="1031" y="181"/>
                    </a:moveTo>
                    <a:cubicBezTo>
                      <a:pt x="1031" y="130"/>
                      <a:pt x="990" y="88"/>
                      <a:pt x="938" y="88"/>
                    </a:cubicBezTo>
                    <a:cubicBezTo>
                      <a:pt x="274" y="88"/>
                      <a:pt x="274" y="88"/>
                      <a:pt x="274" y="88"/>
                    </a:cubicBezTo>
                    <a:cubicBezTo>
                      <a:pt x="274" y="30"/>
                      <a:pt x="274" y="30"/>
                      <a:pt x="274" y="30"/>
                    </a:cubicBezTo>
                    <a:cubicBezTo>
                      <a:pt x="274" y="7"/>
                      <a:pt x="260" y="0"/>
                      <a:pt x="243" y="16"/>
                    </a:cubicBezTo>
                    <a:cubicBezTo>
                      <a:pt x="17" y="221"/>
                      <a:pt x="17" y="221"/>
                      <a:pt x="17" y="221"/>
                    </a:cubicBezTo>
                    <a:cubicBezTo>
                      <a:pt x="0" y="236"/>
                      <a:pt x="0" y="261"/>
                      <a:pt x="17" y="277"/>
                    </a:cubicBezTo>
                    <a:cubicBezTo>
                      <a:pt x="243" y="482"/>
                      <a:pt x="243" y="482"/>
                      <a:pt x="243" y="482"/>
                    </a:cubicBezTo>
                    <a:cubicBezTo>
                      <a:pt x="260" y="497"/>
                      <a:pt x="274" y="491"/>
                      <a:pt x="274" y="468"/>
                    </a:cubicBezTo>
                    <a:cubicBezTo>
                      <a:pt x="274" y="416"/>
                      <a:pt x="274" y="416"/>
                      <a:pt x="274" y="416"/>
                    </a:cubicBezTo>
                    <a:cubicBezTo>
                      <a:pt x="874" y="416"/>
                      <a:pt x="874" y="416"/>
                      <a:pt x="874" y="416"/>
                    </a:cubicBezTo>
                    <a:cubicBezTo>
                      <a:pt x="912" y="416"/>
                      <a:pt x="912" y="416"/>
                      <a:pt x="912" y="416"/>
                    </a:cubicBezTo>
                    <a:cubicBezTo>
                      <a:pt x="975" y="416"/>
                      <a:pt x="1027" y="465"/>
                      <a:pt x="1031" y="527"/>
                    </a:cubicBezTo>
                    <a:cubicBezTo>
                      <a:pt x="1031" y="332"/>
                      <a:pt x="1031" y="332"/>
                      <a:pt x="1031" y="332"/>
                    </a:cubicBezTo>
                    <a:cubicBezTo>
                      <a:pt x="1031" y="332"/>
                      <a:pt x="1031" y="332"/>
                      <a:pt x="1031" y="332"/>
                    </a:cubicBezTo>
                    <a:cubicBezTo>
                      <a:pt x="1031" y="329"/>
                      <a:pt x="1031" y="326"/>
                      <a:pt x="1031" y="323"/>
                    </a:cubicBezTo>
                    <a:lnTo>
                      <a:pt x="1031" y="18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3730">
                <a:extLst>
                  <a:ext uri="{FF2B5EF4-FFF2-40B4-BE49-F238E27FC236}">
                    <a16:creationId xmlns:a16="http://schemas.microsoft.com/office/drawing/2014/main" xmlns="" id="{06967E40-8AD8-4C0A-AD45-9D2C5B8E8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9712" y="2561263"/>
                <a:ext cx="3069033" cy="1565963"/>
              </a:xfrm>
              <a:custGeom>
                <a:avLst/>
                <a:gdLst>
                  <a:gd name="T0" fmla="*/ 1031 w 1031"/>
                  <a:gd name="T1" fmla="*/ 180 h 526"/>
                  <a:gd name="T2" fmla="*/ 938 w 1031"/>
                  <a:gd name="T3" fmla="*/ 87 h 526"/>
                  <a:gd name="T4" fmla="*/ 274 w 1031"/>
                  <a:gd name="T5" fmla="*/ 87 h 526"/>
                  <a:gd name="T6" fmla="*/ 274 w 1031"/>
                  <a:gd name="T7" fmla="*/ 29 h 526"/>
                  <a:gd name="T8" fmla="*/ 243 w 1031"/>
                  <a:gd name="T9" fmla="*/ 15 h 526"/>
                  <a:gd name="T10" fmla="*/ 17 w 1031"/>
                  <a:gd name="T11" fmla="*/ 220 h 526"/>
                  <a:gd name="T12" fmla="*/ 17 w 1031"/>
                  <a:gd name="T13" fmla="*/ 276 h 526"/>
                  <a:gd name="T14" fmla="*/ 243 w 1031"/>
                  <a:gd name="T15" fmla="*/ 481 h 526"/>
                  <a:gd name="T16" fmla="*/ 274 w 1031"/>
                  <a:gd name="T17" fmla="*/ 467 h 526"/>
                  <a:gd name="T18" fmla="*/ 274 w 1031"/>
                  <a:gd name="T19" fmla="*/ 415 h 526"/>
                  <a:gd name="T20" fmla="*/ 874 w 1031"/>
                  <a:gd name="T21" fmla="*/ 415 h 526"/>
                  <a:gd name="T22" fmla="*/ 912 w 1031"/>
                  <a:gd name="T23" fmla="*/ 415 h 526"/>
                  <a:gd name="T24" fmla="*/ 1031 w 1031"/>
                  <a:gd name="T25" fmla="*/ 526 h 526"/>
                  <a:gd name="T26" fmla="*/ 1031 w 1031"/>
                  <a:gd name="T27" fmla="*/ 331 h 526"/>
                  <a:gd name="T28" fmla="*/ 1031 w 1031"/>
                  <a:gd name="T29" fmla="*/ 331 h 526"/>
                  <a:gd name="T30" fmla="*/ 1031 w 1031"/>
                  <a:gd name="T31" fmla="*/ 322 h 526"/>
                  <a:gd name="T32" fmla="*/ 1031 w 1031"/>
                  <a:gd name="T33" fmla="*/ 18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1" h="526">
                    <a:moveTo>
                      <a:pt x="1031" y="180"/>
                    </a:moveTo>
                    <a:cubicBezTo>
                      <a:pt x="1031" y="129"/>
                      <a:pt x="990" y="87"/>
                      <a:pt x="938" y="87"/>
                    </a:cubicBezTo>
                    <a:cubicBezTo>
                      <a:pt x="274" y="87"/>
                      <a:pt x="274" y="87"/>
                      <a:pt x="274" y="87"/>
                    </a:cubicBezTo>
                    <a:cubicBezTo>
                      <a:pt x="274" y="29"/>
                      <a:pt x="274" y="29"/>
                      <a:pt x="274" y="29"/>
                    </a:cubicBezTo>
                    <a:cubicBezTo>
                      <a:pt x="274" y="6"/>
                      <a:pt x="260" y="0"/>
                      <a:pt x="243" y="15"/>
                    </a:cubicBezTo>
                    <a:cubicBezTo>
                      <a:pt x="17" y="220"/>
                      <a:pt x="17" y="220"/>
                      <a:pt x="17" y="220"/>
                    </a:cubicBezTo>
                    <a:cubicBezTo>
                      <a:pt x="0" y="235"/>
                      <a:pt x="0" y="261"/>
                      <a:pt x="17" y="276"/>
                    </a:cubicBezTo>
                    <a:cubicBezTo>
                      <a:pt x="243" y="481"/>
                      <a:pt x="243" y="481"/>
                      <a:pt x="243" y="481"/>
                    </a:cubicBezTo>
                    <a:cubicBezTo>
                      <a:pt x="260" y="496"/>
                      <a:pt x="274" y="490"/>
                      <a:pt x="274" y="467"/>
                    </a:cubicBezTo>
                    <a:cubicBezTo>
                      <a:pt x="274" y="415"/>
                      <a:pt x="274" y="415"/>
                      <a:pt x="274" y="415"/>
                    </a:cubicBezTo>
                    <a:cubicBezTo>
                      <a:pt x="874" y="415"/>
                      <a:pt x="874" y="415"/>
                      <a:pt x="874" y="415"/>
                    </a:cubicBezTo>
                    <a:cubicBezTo>
                      <a:pt x="912" y="415"/>
                      <a:pt x="912" y="415"/>
                      <a:pt x="912" y="415"/>
                    </a:cubicBezTo>
                    <a:cubicBezTo>
                      <a:pt x="975" y="415"/>
                      <a:pt x="1027" y="464"/>
                      <a:pt x="1031" y="526"/>
                    </a:cubicBezTo>
                    <a:cubicBezTo>
                      <a:pt x="1031" y="331"/>
                      <a:pt x="1031" y="331"/>
                      <a:pt x="1031" y="331"/>
                    </a:cubicBezTo>
                    <a:cubicBezTo>
                      <a:pt x="1031" y="331"/>
                      <a:pt x="1031" y="331"/>
                      <a:pt x="1031" y="331"/>
                    </a:cubicBezTo>
                    <a:cubicBezTo>
                      <a:pt x="1031" y="328"/>
                      <a:pt x="1031" y="325"/>
                      <a:pt x="1031" y="322"/>
                    </a:cubicBezTo>
                    <a:lnTo>
                      <a:pt x="1031" y="1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" name="Rectangle 35"/>
            <p:cNvSpPr>
              <a:spLocks noChangeArrowheads="1"/>
            </p:cNvSpPr>
            <p:nvPr/>
          </p:nvSpPr>
          <p:spPr bwMode="gray">
            <a:xfrm>
              <a:off x="4387193" y="1493502"/>
              <a:ext cx="1374094" cy="76944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base"/>
              <a:r>
                <a:rPr lang="ru-RU" altLang="zh-CN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ВПР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742B64C3-506B-4D4D-88B0-1FEC03945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022" y="1515384"/>
              <a:ext cx="640135" cy="646232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3482522" y="3309625"/>
            <a:ext cx="2822850" cy="1458757"/>
            <a:chOff x="3406869" y="3061383"/>
            <a:chExt cx="2822850" cy="1458757"/>
          </a:xfrm>
        </p:grpSpPr>
        <p:grpSp>
          <p:nvGrpSpPr>
            <p:cNvPr id="32" name="组合 99">
              <a:extLst>
                <a:ext uri="{FF2B5EF4-FFF2-40B4-BE49-F238E27FC236}">
                  <a16:creationId xmlns:a16="http://schemas.microsoft.com/office/drawing/2014/main" xmlns="" id="{F3347AEA-B283-4845-AB93-772DA6C77D2C}"/>
                </a:ext>
              </a:extLst>
            </p:cNvPr>
            <p:cNvGrpSpPr/>
            <p:nvPr/>
          </p:nvGrpSpPr>
          <p:grpSpPr>
            <a:xfrm>
              <a:off x="3406869" y="3061383"/>
              <a:ext cx="2822850" cy="1458757"/>
              <a:chOff x="3821326" y="3817808"/>
              <a:chExt cx="2607421" cy="1359683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83" name="Freeform 3720">
                <a:extLst>
                  <a:ext uri="{FF2B5EF4-FFF2-40B4-BE49-F238E27FC236}">
                    <a16:creationId xmlns:a16="http://schemas.microsoft.com/office/drawing/2014/main" xmlns="" id="{68860671-6E09-4678-BB2B-35226C7D8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326" y="3846737"/>
                <a:ext cx="2607421" cy="1330754"/>
              </a:xfrm>
              <a:custGeom>
                <a:avLst/>
                <a:gdLst>
                  <a:gd name="T0" fmla="*/ 876 w 876"/>
                  <a:gd name="T1" fmla="*/ 154 h 447"/>
                  <a:gd name="T2" fmla="*/ 797 w 876"/>
                  <a:gd name="T3" fmla="*/ 75 h 447"/>
                  <a:gd name="T4" fmla="*/ 233 w 876"/>
                  <a:gd name="T5" fmla="*/ 75 h 447"/>
                  <a:gd name="T6" fmla="*/ 233 w 876"/>
                  <a:gd name="T7" fmla="*/ 25 h 447"/>
                  <a:gd name="T8" fmla="*/ 207 w 876"/>
                  <a:gd name="T9" fmla="*/ 13 h 447"/>
                  <a:gd name="T10" fmla="*/ 14 w 876"/>
                  <a:gd name="T11" fmla="*/ 187 h 447"/>
                  <a:gd name="T12" fmla="*/ 14 w 876"/>
                  <a:gd name="T13" fmla="*/ 235 h 447"/>
                  <a:gd name="T14" fmla="*/ 207 w 876"/>
                  <a:gd name="T15" fmla="*/ 409 h 447"/>
                  <a:gd name="T16" fmla="*/ 233 w 876"/>
                  <a:gd name="T17" fmla="*/ 397 h 447"/>
                  <a:gd name="T18" fmla="*/ 233 w 876"/>
                  <a:gd name="T19" fmla="*/ 353 h 447"/>
                  <a:gd name="T20" fmla="*/ 743 w 876"/>
                  <a:gd name="T21" fmla="*/ 353 h 447"/>
                  <a:gd name="T22" fmla="*/ 775 w 876"/>
                  <a:gd name="T23" fmla="*/ 353 h 447"/>
                  <a:gd name="T24" fmla="*/ 876 w 876"/>
                  <a:gd name="T25" fmla="*/ 447 h 447"/>
                  <a:gd name="T26" fmla="*/ 876 w 876"/>
                  <a:gd name="T27" fmla="*/ 282 h 447"/>
                  <a:gd name="T28" fmla="*/ 876 w 876"/>
                  <a:gd name="T29" fmla="*/ 282 h 447"/>
                  <a:gd name="T30" fmla="*/ 876 w 876"/>
                  <a:gd name="T31" fmla="*/ 274 h 447"/>
                  <a:gd name="T32" fmla="*/ 876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876" y="154"/>
                    </a:moveTo>
                    <a:cubicBezTo>
                      <a:pt x="876" y="110"/>
                      <a:pt x="841" y="75"/>
                      <a:pt x="797" y="75"/>
                    </a:cubicBezTo>
                    <a:cubicBezTo>
                      <a:pt x="233" y="75"/>
                      <a:pt x="233" y="75"/>
                      <a:pt x="233" y="75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3" y="6"/>
                      <a:pt x="221" y="0"/>
                      <a:pt x="207" y="13"/>
                    </a:cubicBezTo>
                    <a:cubicBezTo>
                      <a:pt x="14" y="187"/>
                      <a:pt x="14" y="187"/>
                      <a:pt x="14" y="187"/>
                    </a:cubicBezTo>
                    <a:cubicBezTo>
                      <a:pt x="0" y="200"/>
                      <a:pt x="0" y="222"/>
                      <a:pt x="14" y="235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21" y="422"/>
                      <a:pt x="233" y="417"/>
                      <a:pt x="233" y="397"/>
                    </a:cubicBezTo>
                    <a:cubicBezTo>
                      <a:pt x="233" y="353"/>
                      <a:pt x="233" y="353"/>
                      <a:pt x="233" y="353"/>
                    </a:cubicBezTo>
                    <a:cubicBezTo>
                      <a:pt x="743" y="353"/>
                      <a:pt x="743" y="353"/>
                      <a:pt x="743" y="353"/>
                    </a:cubicBezTo>
                    <a:cubicBezTo>
                      <a:pt x="775" y="353"/>
                      <a:pt x="775" y="353"/>
                      <a:pt x="775" y="353"/>
                    </a:cubicBezTo>
                    <a:cubicBezTo>
                      <a:pt x="829" y="353"/>
                      <a:pt x="873" y="395"/>
                      <a:pt x="876" y="447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79"/>
                      <a:pt x="876" y="277"/>
                      <a:pt x="876" y="274"/>
                    </a:cubicBezTo>
                    <a:lnTo>
                      <a:pt x="876" y="154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3721">
                <a:extLst>
                  <a:ext uri="{FF2B5EF4-FFF2-40B4-BE49-F238E27FC236}">
                    <a16:creationId xmlns:a16="http://schemas.microsoft.com/office/drawing/2014/main" xmlns="" id="{2E1556BA-5C71-4F85-B400-7C71399E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1326" y="3817808"/>
                <a:ext cx="2607421" cy="1329495"/>
              </a:xfrm>
              <a:custGeom>
                <a:avLst/>
                <a:gdLst>
                  <a:gd name="T0" fmla="*/ 876 w 876"/>
                  <a:gd name="T1" fmla="*/ 154 h 447"/>
                  <a:gd name="T2" fmla="*/ 797 w 876"/>
                  <a:gd name="T3" fmla="*/ 75 h 447"/>
                  <a:gd name="T4" fmla="*/ 233 w 876"/>
                  <a:gd name="T5" fmla="*/ 75 h 447"/>
                  <a:gd name="T6" fmla="*/ 233 w 876"/>
                  <a:gd name="T7" fmla="*/ 25 h 447"/>
                  <a:gd name="T8" fmla="*/ 207 w 876"/>
                  <a:gd name="T9" fmla="*/ 13 h 447"/>
                  <a:gd name="T10" fmla="*/ 14 w 876"/>
                  <a:gd name="T11" fmla="*/ 187 h 447"/>
                  <a:gd name="T12" fmla="*/ 14 w 876"/>
                  <a:gd name="T13" fmla="*/ 235 h 447"/>
                  <a:gd name="T14" fmla="*/ 207 w 876"/>
                  <a:gd name="T15" fmla="*/ 409 h 447"/>
                  <a:gd name="T16" fmla="*/ 233 w 876"/>
                  <a:gd name="T17" fmla="*/ 397 h 447"/>
                  <a:gd name="T18" fmla="*/ 233 w 876"/>
                  <a:gd name="T19" fmla="*/ 353 h 447"/>
                  <a:gd name="T20" fmla="*/ 743 w 876"/>
                  <a:gd name="T21" fmla="*/ 353 h 447"/>
                  <a:gd name="T22" fmla="*/ 775 w 876"/>
                  <a:gd name="T23" fmla="*/ 353 h 447"/>
                  <a:gd name="T24" fmla="*/ 876 w 876"/>
                  <a:gd name="T25" fmla="*/ 447 h 447"/>
                  <a:gd name="T26" fmla="*/ 876 w 876"/>
                  <a:gd name="T27" fmla="*/ 282 h 447"/>
                  <a:gd name="T28" fmla="*/ 876 w 876"/>
                  <a:gd name="T29" fmla="*/ 282 h 447"/>
                  <a:gd name="T30" fmla="*/ 876 w 876"/>
                  <a:gd name="T31" fmla="*/ 274 h 447"/>
                  <a:gd name="T32" fmla="*/ 876 w 876"/>
                  <a:gd name="T33" fmla="*/ 1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76" h="447">
                    <a:moveTo>
                      <a:pt x="876" y="154"/>
                    </a:moveTo>
                    <a:cubicBezTo>
                      <a:pt x="876" y="110"/>
                      <a:pt x="841" y="75"/>
                      <a:pt x="797" y="75"/>
                    </a:cubicBezTo>
                    <a:cubicBezTo>
                      <a:pt x="233" y="75"/>
                      <a:pt x="233" y="75"/>
                      <a:pt x="233" y="75"/>
                    </a:cubicBezTo>
                    <a:cubicBezTo>
                      <a:pt x="233" y="25"/>
                      <a:pt x="233" y="25"/>
                      <a:pt x="233" y="25"/>
                    </a:cubicBezTo>
                    <a:cubicBezTo>
                      <a:pt x="233" y="5"/>
                      <a:pt x="221" y="0"/>
                      <a:pt x="207" y="13"/>
                    </a:cubicBezTo>
                    <a:cubicBezTo>
                      <a:pt x="14" y="187"/>
                      <a:pt x="14" y="187"/>
                      <a:pt x="14" y="187"/>
                    </a:cubicBezTo>
                    <a:cubicBezTo>
                      <a:pt x="0" y="200"/>
                      <a:pt x="0" y="222"/>
                      <a:pt x="14" y="235"/>
                    </a:cubicBezTo>
                    <a:cubicBezTo>
                      <a:pt x="207" y="409"/>
                      <a:pt x="207" y="409"/>
                      <a:pt x="207" y="409"/>
                    </a:cubicBezTo>
                    <a:cubicBezTo>
                      <a:pt x="221" y="422"/>
                      <a:pt x="233" y="417"/>
                      <a:pt x="233" y="397"/>
                    </a:cubicBezTo>
                    <a:cubicBezTo>
                      <a:pt x="233" y="353"/>
                      <a:pt x="233" y="353"/>
                      <a:pt x="233" y="353"/>
                    </a:cubicBezTo>
                    <a:cubicBezTo>
                      <a:pt x="743" y="353"/>
                      <a:pt x="743" y="353"/>
                      <a:pt x="743" y="353"/>
                    </a:cubicBezTo>
                    <a:cubicBezTo>
                      <a:pt x="775" y="353"/>
                      <a:pt x="775" y="353"/>
                      <a:pt x="775" y="353"/>
                    </a:cubicBezTo>
                    <a:cubicBezTo>
                      <a:pt x="829" y="353"/>
                      <a:pt x="873" y="395"/>
                      <a:pt x="876" y="447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82"/>
                      <a:pt x="876" y="282"/>
                      <a:pt x="876" y="282"/>
                    </a:cubicBezTo>
                    <a:cubicBezTo>
                      <a:pt x="876" y="279"/>
                      <a:pt x="876" y="277"/>
                      <a:pt x="876" y="274"/>
                    </a:cubicBezTo>
                    <a:lnTo>
                      <a:pt x="876" y="154"/>
                    </a:lnTo>
                    <a:close/>
                  </a:path>
                </a:pathLst>
              </a:cu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en-GB" sz="949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Rectangle 35">
              <a:extLst>
                <a:ext uri="{FF2B5EF4-FFF2-40B4-BE49-F238E27FC236}">
                  <a16:creationId xmlns:a16="http://schemas.microsoft.com/office/drawing/2014/main" xmlns="" id="{8A009CD2-5CFC-4322-8BE8-B676BA1A14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81157" y="3355814"/>
              <a:ext cx="986167" cy="76944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base"/>
              <a:r>
                <a:rPr lang="ru-RU" altLang="zh-CN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</a:t>
              </a:r>
              <a:endParaRPr lang="en-US" altLang="zh-CN" sz="4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7E0B443-5124-432A-A29F-DF1E7A0D7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217" y="3420466"/>
              <a:ext cx="640135" cy="640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58050976"/>
              </p:ext>
            </p:extLst>
          </p:nvPr>
        </p:nvGraphicFramePr>
        <p:xfrm>
          <a:off x="479376" y="692696"/>
          <a:ext cx="5724128" cy="376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35560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ВПР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184" y="182071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ФГ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26595976"/>
              </p:ext>
            </p:extLst>
          </p:nvPr>
        </p:nvGraphicFramePr>
        <p:xfrm>
          <a:off x="6672064" y="692696"/>
          <a:ext cx="504056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22041982"/>
              </p:ext>
            </p:extLst>
          </p:nvPr>
        </p:nvGraphicFramePr>
        <p:xfrm>
          <a:off x="3719108" y="4725144"/>
          <a:ext cx="4753784" cy="179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03794" y="845422"/>
            <a:ext cx="8316416" cy="455160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i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Математике должны учить в  школе </a:t>
            </a:r>
          </a:p>
          <a:p>
            <a:r>
              <a:rPr lang="ru-RU" sz="2800" b="1" i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с той целью, чтобы познания, </a:t>
            </a:r>
          </a:p>
          <a:p>
            <a:r>
              <a:rPr lang="ru-RU" sz="2800" b="1" i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приобретаемые, </a:t>
            </a:r>
          </a:p>
          <a:p>
            <a:r>
              <a:rPr lang="ru-RU" sz="2800" b="1" i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были достаточными </a:t>
            </a:r>
          </a:p>
          <a:p>
            <a:r>
              <a:rPr lang="ru-RU" sz="2800" b="1" i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обыкновенных потребностей в жизни».</a:t>
            </a:r>
          </a:p>
          <a:p>
            <a:endParaRPr lang="ru-RU" sz="2800" b="1" i="1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i="1" dirty="0">
              <a:solidFill>
                <a:srgbClr val="5026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800" b="1" i="1" dirty="0">
                <a:solidFill>
                  <a:srgbClr val="502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Н.И. Лобачевский</a:t>
            </a:r>
          </a:p>
        </p:txBody>
      </p:sp>
    </p:spTree>
    <p:extLst>
      <p:ext uri="{BB962C8B-B14F-4D97-AF65-F5344CB8AC3E}">
        <p14:creationId xmlns:p14="http://schemas.microsoft.com/office/powerpoint/2010/main" val="14650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7" grpId="0"/>
      <p:bldGraphic spid="2" grpId="0">
        <p:bldAsOne/>
      </p:bldGraphic>
      <p:bldGraphic spid="8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1874</TotalTime>
  <Words>426</Words>
  <Application>Microsoft Office PowerPoint</Application>
  <PresentationFormat>Произвольный</PresentationFormat>
  <Paragraphs>172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Оноприенко  Лариса Владимировна, учитель математики </vt:lpstr>
      <vt:lpstr>Презентация PowerPoint</vt:lpstr>
      <vt:lpstr>Математика - формальный набор теорем  и абстрактных определений?</vt:lpstr>
      <vt:lpstr>Презентация PowerPoint</vt:lpstr>
      <vt:lpstr>Презентация PowerPoint</vt:lpstr>
      <vt:lpstr>Презентация PowerPoint</vt:lpstr>
      <vt:lpstr>Презентация PowerPoint</vt:lpstr>
      <vt:lpstr>КЕЙСЫ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</dc:creator>
  <cp:lastModifiedBy>admin</cp:lastModifiedBy>
  <cp:revision>120</cp:revision>
  <cp:lastPrinted>2022-02-08T17:20:16Z</cp:lastPrinted>
  <dcterms:created xsi:type="dcterms:W3CDTF">2022-02-05T08:03:23Z</dcterms:created>
  <dcterms:modified xsi:type="dcterms:W3CDTF">2022-02-27T15:43:49Z</dcterms:modified>
</cp:coreProperties>
</file>