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PT Sans" panose="020B0604020202020204" charset="-52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bold r:id="rId33"/>
    </p:embeddedFont>
    <p:embeddedFont>
      <p:font typeface="Lucida Sans" panose="020B0602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oFKcU+w9JriQ217NPqq3hOwS3/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елковская Наталия Викторовна" initials="ШНВ" lastIdx="2" clrIdx="0">
    <p:extLst>
      <p:ext uri="{19B8F6BF-5375-455C-9EA6-DF929625EA0E}">
        <p15:presenceInfo xmlns:p15="http://schemas.microsoft.com/office/powerpoint/2012/main" userId="S-1-5-21-4110527633-3077493103-2606483700-34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6T13:17:33.16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2-02-16T13:17:40.416" idx="2">
    <p:pos x="146" y="14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446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54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99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287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746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428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9449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852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770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5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046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77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890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158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55a39236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55a39236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699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55a39236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55a39236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33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55a39236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55a39236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75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21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55a3923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55a3923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47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55a39236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55a39236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47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55a39236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55a39236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307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55a39236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55a39236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61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55a39236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55a39236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23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2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0" name="Google Shape;20;p21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3" name="Google Shape;23;p21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Google Shape;43;p24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" name="Google Shape;81;p29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29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3" name="Google Shape;83;p29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9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2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7;p20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" name="Google Shape;8;p2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9" name="Google Shape;9;p2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hyperlink" Target="https://youtu.be/C0_TON9Qyf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subTitle" idx="4294967295"/>
          </p:nvPr>
        </p:nvSpPr>
        <p:spPr>
          <a:xfrm>
            <a:off x="772713" y="3058482"/>
            <a:ext cx="77724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63500" lvl="0" indent="0" algn="ctr" rtl="0">
              <a:spcBef>
                <a:spcPts val="0"/>
              </a:spcBef>
              <a:spcAft>
                <a:spcPts val="0"/>
              </a:spcAft>
              <a:buSzPts val="3672"/>
              <a:buNone/>
            </a:pPr>
            <a:r>
              <a:rPr lang="ru-RU" sz="5400" dirty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«Юные </a:t>
            </a:r>
            <a:r>
              <a:rPr lang="ru-RU" sz="5400" smtClean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газовички</a:t>
            </a:r>
            <a:r>
              <a:rPr lang="ru-RU" sz="5400" dirty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»</a:t>
            </a:r>
            <a:endParaRPr sz="5400" dirty="0">
              <a:solidFill>
                <a:srgbClr val="0070C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179512" y="18052"/>
            <a:ext cx="8958808" cy="1052736"/>
            <a:chOff x="179512" y="18052"/>
            <a:chExt cx="8958808" cy="1052736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12" y="72008"/>
              <a:ext cx="1800200" cy="980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"/>
            <p:cNvSpPr/>
            <p:nvPr/>
          </p:nvSpPr>
          <p:spPr>
            <a:xfrm>
              <a:off x="2190056" y="18052"/>
              <a:ext cx="6948264" cy="1052736"/>
            </a:xfrm>
            <a:prstGeom prst="rect">
              <a:avLst/>
            </a:prstGeom>
            <a:gradFill>
              <a:gsLst>
                <a:gs pos="0">
                  <a:srgbClr val="005368"/>
                </a:gs>
                <a:gs pos="50000">
                  <a:srgbClr val="0085A7"/>
                </a:gs>
                <a:gs pos="70000">
                  <a:srgbClr val="0B98BC"/>
                </a:gs>
                <a:gs pos="100000">
                  <a:srgbClr val="29BAE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pic>
        <p:nvPicPr>
          <p:cNvPr id="106" name="Google Shape;106;p1" descr="http://www.eurosmi.ru/uploads/200x160/127670439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4509119"/>
            <a:ext cx="2808312" cy="224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https://politros.com/wp-content/uploads/2017/01/gazprom-1024x68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8064" y="260648"/>
            <a:ext cx="3744416" cy="249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https://chastnik.ru/upload/iblock/87c/87c0ddad0b15f2aed7843c539026b3c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6096" y="4437112"/>
            <a:ext cx="323877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descr="http://npn.net.ua/wp-content/uploads/2017/10/9___135_650x410-650x33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7664" y="1052736"/>
            <a:ext cx="3456384" cy="1754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body" idx="1"/>
          </p:nvPr>
        </p:nvSpPr>
        <p:spPr>
          <a:xfrm>
            <a:off x="2293199" y="5170884"/>
            <a:ext cx="6882444" cy="170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u-RU"/>
              <a:t>С. Он образовался из останков древних живых существ, обитавших в океанах.</a:t>
            </a:r>
            <a:endParaRPr/>
          </a:p>
        </p:txBody>
      </p:sp>
      <p:grpSp>
        <p:nvGrpSpPr>
          <p:cNvPr id="171" name="Google Shape;171;p5"/>
          <p:cNvGrpSpPr/>
          <p:nvPr/>
        </p:nvGrpSpPr>
        <p:grpSpPr>
          <a:xfrm>
            <a:off x="179512" y="18052"/>
            <a:ext cx="8958808" cy="1583128"/>
            <a:chOff x="179512" y="18052"/>
            <a:chExt cx="8958808" cy="1052736"/>
          </a:xfrm>
        </p:grpSpPr>
        <p:pic>
          <p:nvPicPr>
            <p:cNvPr id="172" name="Google Shape;17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12" y="72008"/>
              <a:ext cx="1800200" cy="980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5"/>
            <p:cNvSpPr/>
            <p:nvPr/>
          </p:nvSpPr>
          <p:spPr>
            <a:xfrm>
              <a:off x="2190056" y="18052"/>
              <a:ext cx="6948264" cy="1052736"/>
            </a:xfrm>
            <a:prstGeom prst="rect">
              <a:avLst/>
            </a:prstGeom>
            <a:gradFill>
              <a:gsLst>
                <a:gs pos="0">
                  <a:srgbClr val="005368"/>
                </a:gs>
                <a:gs pos="50000">
                  <a:srgbClr val="0085A7"/>
                </a:gs>
                <a:gs pos="70000">
                  <a:srgbClr val="0B98BC"/>
                </a:gs>
                <a:gs pos="100000">
                  <a:srgbClr val="29BAE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23120" y="2514431"/>
            <a:ext cx="169330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/>
          <p:nvPr/>
        </p:nvSpPr>
        <p:spPr>
          <a:xfrm>
            <a:off x="2334072" y="2510736"/>
            <a:ext cx="55446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7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А. Его завезли на Землю инопланетяне.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2334072" y="3645024"/>
            <a:ext cx="576632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7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В. Его выдыхали динозавры, которые жили на нашей планете 200 млн. лет назад.</a:t>
            </a:r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1549388" y="720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None/>
            </a:pPr>
            <a:r>
              <a:rPr lang="ru-RU">
                <a:solidFill>
                  <a:schemeClr val="lt1"/>
                </a:solidFill>
              </a:rPr>
              <a:t>Откуда на Земле появился природный газ?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4285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>
            <a:spLocks noGrp="1"/>
          </p:cNvSpPr>
          <p:nvPr>
            <p:ph type="body" idx="1"/>
          </p:nvPr>
        </p:nvSpPr>
        <p:spPr>
          <a:xfrm>
            <a:off x="1790564" y="3932955"/>
            <a:ext cx="7280311" cy="19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u-RU"/>
              <a:t>С. Сам по себе – ничем, но в него добавляют специальное вещество – одорант, запах которого напоминает резкий неприятный </a:t>
            </a:r>
            <a:r>
              <a:rPr lang="ru-RU" b="1"/>
              <a:t>запах</a:t>
            </a:r>
            <a:r>
              <a:rPr lang="ru-RU"/>
              <a:t>.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grpSp>
        <p:nvGrpSpPr>
          <p:cNvPr id="188" name="Google Shape;188;p12"/>
          <p:cNvGrpSpPr/>
          <p:nvPr/>
        </p:nvGrpSpPr>
        <p:grpSpPr>
          <a:xfrm>
            <a:off x="179512" y="18052"/>
            <a:ext cx="8958808" cy="1538740"/>
            <a:chOff x="179512" y="18052"/>
            <a:chExt cx="8958808" cy="1052736"/>
          </a:xfrm>
        </p:grpSpPr>
        <p:pic>
          <p:nvPicPr>
            <p:cNvPr id="189" name="Google Shape;189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12" y="72008"/>
              <a:ext cx="1800200" cy="980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12"/>
            <p:cNvSpPr/>
            <p:nvPr/>
          </p:nvSpPr>
          <p:spPr>
            <a:xfrm>
              <a:off x="2190056" y="18052"/>
              <a:ext cx="6948264" cy="1052736"/>
            </a:xfrm>
            <a:prstGeom prst="rect">
              <a:avLst/>
            </a:prstGeom>
            <a:gradFill>
              <a:gsLst>
                <a:gs pos="0">
                  <a:srgbClr val="005368"/>
                </a:gs>
                <a:gs pos="50000">
                  <a:srgbClr val="0085A7"/>
                </a:gs>
                <a:gs pos="70000">
                  <a:srgbClr val="0B98BC"/>
                </a:gs>
                <a:gs pos="100000">
                  <a:srgbClr val="29BAE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046" y="2024743"/>
            <a:ext cx="169330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/>
          <p:nvPr/>
        </p:nvSpPr>
        <p:spPr>
          <a:xfrm>
            <a:off x="1776568" y="2245026"/>
            <a:ext cx="684076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7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А. Пахнет озоном, как после дождя.</a:t>
            </a:r>
            <a:endParaRPr/>
          </a:p>
        </p:txBody>
      </p:sp>
      <p:sp>
        <p:nvSpPr>
          <p:cNvPr id="193" name="Google Shape;193;p12"/>
          <p:cNvSpPr/>
          <p:nvPr/>
        </p:nvSpPr>
        <p:spPr>
          <a:xfrm>
            <a:off x="1790564" y="3004133"/>
            <a:ext cx="715860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7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В. Имеет  резкий неприятный </a:t>
            </a:r>
            <a:r>
              <a:rPr lang="ru-RU" sz="2700" b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запах</a:t>
            </a: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title"/>
          </p:nvPr>
        </p:nvSpPr>
        <p:spPr>
          <a:xfrm>
            <a:off x="1775350" y="242161"/>
            <a:ext cx="783721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None/>
            </a:pPr>
            <a:r>
              <a:rPr lang="ru-RU">
                <a:solidFill>
                  <a:schemeClr val="lt1"/>
                </a:solidFill>
              </a:rPr>
              <a:t>Чем пахнет </a:t>
            </a:r>
            <a:br>
              <a:rPr lang="ru-RU">
                <a:solidFill>
                  <a:schemeClr val="lt1"/>
                </a:solidFill>
              </a:rPr>
            </a:br>
            <a:r>
              <a:rPr lang="ru-RU">
                <a:solidFill>
                  <a:schemeClr val="lt1"/>
                </a:solidFill>
              </a:rPr>
              <a:t>природный газ?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2419024" y="4293096"/>
            <a:ext cx="632565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ru-RU"/>
              <a:t>Транспортировка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5087" y="1839392"/>
            <a:ext cx="1527043" cy="3441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13"/>
          <p:cNvGrpSpPr/>
          <p:nvPr/>
        </p:nvGrpSpPr>
        <p:grpSpPr>
          <a:xfrm>
            <a:off x="185192" y="26166"/>
            <a:ext cx="8958808" cy="1530626"/>
            <a:chOff x="179512" y="18052"/>
            <a:chExt cx="8958808" cy="1052736"/>
          </a:xfrm>
        </p:grpSpPr>
        <p:pic>
          <p:nvPicPr>
            <p:cNvPr id="202" name="Google Shape;202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512" y="72008"/>
              <a:ext cx="1800200" cy="980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3"/>
            <p:cNvSpPr/>
            <p:nvPr/>
          </p:nvSpPr>
          <p:spPr>
            <a:xfrm>
              <a:off x="2190056" y="18052"/>
              <a:ext cx="6948264" cy="1052736"/>
            </a:xfrm>
            <a:prstGeom prst="rect">
              <a:avLst/>
            </a:prstGeom>
            <a:gradFill>
              <a:gsLst>
                <a:gs pos="0">
                  <a:srgbClr val="005368"/>
                </a:gs>
                <a:gs pos="50000">
                  <a:srgbClr val="0085A7"/>
                </a:gs>
                <a:gs pos="70000">
                  <a:srgbClr val="0B98BC"/>
                </a:gs>
                <a:gs pos="100000">
                  <a:srgbClr val="29BAE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1559454" y="188640"/>
            <a:ext cx="89172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ucida Sans"/>
              <a:buNone/>
            </a:pPr>
            <a:r>
              <a:rPr lang="ru-RU" sz="3600">
                <a:solidFill>
                  <a:srgbClr val="FFFFFF"/>
                </a:solidFill>
              </a:rPr>
              <a:t>С чего начинают </a:t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добычу газа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2198025" y="1815700"/>
            <a:ext cx="673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Char char="🞂"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Геологоразведочные работы</a:t>
            </a: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2198026" y="3098576"/>
            <a:ext cx="6952455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Char char="🞂"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Извлечение газа из недр земли </a:t>
            </a:r>
            <a:endParaRPr/>
          </a:p>
          <a:p>
            <a:pPr marL="109728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или моря</a:t>
            </a: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2198025" y="2549650"/>
            <a:ext cx="185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0" marR="0" lvl="0" indent="-256032" algn="l" rtl="0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Char char="🞂"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Сбор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3203848" y="4725144"/>
            <a:ext cx="4299919" cy="72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u-RU"/>
              <a:t>С. Буровых скважин.</a:t>
            </a:r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ru-RU"/>
              <a:t>Природный газ добывают с помощью:</a:t>
            </a:r>
            <a:endParaRPr/>
          </a:p>
        </p:txBody>
      </p:sp>
      <p:grpSp>
        <p:nvGrpSpPr>
          <p:cNvPr id="214" name="Google Shape;214;p8"/>
          <p:cNvGrpSpPr/>
          <p:nvPr/>
        </p:nvGrpSpPr>
        <p:grpSpPr>
          <a:xfrm>
            <a:off x="179512" y="18052"/>
            <a:ext cx="8958808" cy="1052736"/>
            <a:chOff x="179512" y="18052"/>
            <a:chExt cx="8958808" cy="1052736"/>
          </a:xfrm>
        </p:grpSpPr>
        <p:pic>
          <p:nvPicPr>
            <p:cNvPr id="215" name="Google Shape;21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9512" y="72008"/>
              <a:ext cx="1800200" cy="980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8"/>
            <p:cNvSpPr/>
            <p:nvPr/>
          </p:nvSpPr>
          <p:spPr>
            <a:xfrm>
              <a:off x="2190056" y="18052"/>
              <a:ext cx="6948264" cy="1052736"/>
            </a:xfrm>
            <a:prstGeom prst="rect">
              <a:avLst/>
            </a:prstGeom>
            <a:gradFill>
              <a:gsLst>
                <a:gs pos="0">
                  <a:srgbClr val="005368"/>
                </a:gs>
                <a:gs pos="50000">
                  <a:srgbClr val="0085A7"/>
                </a:gs>
                <a:gs pos="70000">
                  <a:srgbClr val="0B98BC"/>
                </a:gs>
                <a:gs pos="100000">
                  <a:srgbClr val="29BAE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pic>
        <p:nvPicPr>
          <p:cNvPr id="217" name="Google Shape;21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152519" y="2459043"/>
            <a:ext cx="1484797" cy="334648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8"/>
          <p:cNvSpPr/>
          <p:nvPr/>
        </p:nvSpPr>
        <p:spPr>
          <a:xfrm>
            <a:off x="3203848" y="2962834"/>
            <a:ext cx="554461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7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А. Биологических добавок.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3182347" y="3836785"/>
            <a:ext cx="346793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7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В. Рытья карьеров.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3244"/>
            <a:ext cx="9309758" cy="6854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7318"/>
          <a:stretch/>
        </p:blipFill>
        <p:spPr>
          <a:xfrm>
            <a:off x="0" y="0"/>
            <a:ext cx="9113838" cy="68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33" b="7549"/>
          <a:stretch/>
        </p:blipFill>
        <p:spPr>
          <a:xfrm>
            <a:off x="0" y="0"/>
            <a:ext cx="9148763" cy="682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3142811" y="3861048"/>
            <a:ext cx="3024336" cy="118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854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u-RU"/>
              <a:t>С. Водопровод</a:t>
            </a:r>
            <a:endParaRPr/>
          </a:p>
          <a:p>
            <a:pPr marL="365760" lvl="0" indent="-139318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27584" y="1628801"/>
            <a:ext cx="1693304" cy="381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5"/>
          <p:cNvGrpSpPr/>
          <p:nvPr/>
        </p:nvGrpSpPr>
        <p:grpSpPr>
          <a:xfrm>
            <a:off x="179975" y="18944"/>
            <a:ext cx="8958808" cy="1052736"/>
            <a:chOff x="179512" y="18052"/>
            <a:chExt cx="8958808" cy="1052736"/>
          </a:xfrm>
        </p:grpSpPr>
        <p:pic>
          <p:nvPicPr>
            <p:cNvPr id="242" name="Google Shape;242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512" y="72008"/>
              <a:ext cx="1800200" cy="980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15"/>
            <p:cNvSpPr/>
            <p:nvPr/>
          </p:nvSpPr>
          <p:spPr>
            <a:xfrm>
              <a:off x="2190056" y="18052"/>
              <a:ext cx="6948264" cy="1052736"/>
            </a:xfrm>
            <a:prstGeom prst="rect">
              <a:avLst/>
            </a:prstGeom>
            <a:gradFill>
              <a:gsLst>
                <a:gs pos="0">
                  <a:srgbClr val="005368"/>
                </a:gs>
                <a:gs pos="50000">
                  <a:srgbClr val="0085A7"/>
                </a:gs>
                <a:gs pos="70000">
                  <a:srgbClr val="0B98BC"/>
                </a:gs>
                <a:gs pos="100000">
                  <a:srgbClr val="29BAE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2124809" y="189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ucida Sans"/>
              <a:buNone/>
            </a:pPr>
            <a:r>
              <a:rPr lang="ru-RU" sz="2800">
                <a:solidFill>
                  <a:srgbClr val="FFFFFF"/>
                </a:solidFill>
              </a:rPr>
              <a:t>На каком транспорте путешествует природный газ? 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3175302" y="1988840"/>
            <a:ext cx="299184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85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А. Газопровод  </a:t>
            </a:r>
            <a:endParaRPr sz="270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3132822" y="2961168"/>
            <a:ext cx="307680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85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В. Нефтепровод</a:t>
            </a:r>
            <a:endParaRPr sz="270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4" descr="Изображение выглядит как небо, вода, внешний, лодка&#10;&#10;Описание создано с очень высокой степенью достоверности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789040" y="1206702"/>
            <a:ext cx="3806508" cy="2617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14"/>
          <p:cNvGrpSpPr/>
          <p:nvPr/>
        </p:nvGrpSpPr>
        <p:grpSpPr>
          <a:xfrm>
            <a:off x="189578" y="47625"/>
            <a:ext cx="8958808" cy="1052736"/>
            <a:chOff x="179512" y="18052"/>
            <a:chExt cx="8958808" cy="1052736"/>
          </a:xfrm>
        </p:grpSpPr>
        <p:pic>
          <p:nvPicPr>
            <p:cNvPr id="253" name="Google Shape;253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512" y="72008"/>
              <a:ext cx="1800200" cy="980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14"/>
            <p:cNvSpPr/>
            <p:nvPr/>
          </p:nvSpPr>
          <p:spPr>
            <a:xfrm>
              <a:off x="2190056" y="18052"/>
              <a:ext cx="6948264" cy="1052736"/>
            </a:xfrm>
            <a:prstGeom prst="rect">
              <a:avLst/>
            </a:prstGeom>
            <a:gradFill>
              <a:gsLst>
                <a:gs pos="0">
                  <a:srgbClr val="005368"/>
                </a:gs>
                <a:gs pos="50000">
                  <a:srgbClr val="0085A7"/>
                </a:gs>
                <a:gs pos="70000">
                  <a:srgbClr val="0B98BC"/>
                </a:gs>
                <a:gs pos="100000">
                  <a:srgbClr val="29BAE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191329" y="0"/>
            <a:ext cx="678915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ucida Sans"/>
              <a:buNone/>
            </a:pPr>
            <a:r>
              <a:rPr lang="ru-RU">
                <a:solidFill>
                  <a:srgbClr val="FFFFFF"/>
                </a:solidFill>
              </a:rPr>
              <a:t>Где используют природный газ?</a:t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2555776" y="1556792"/>
            <a:ext cx="61628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555555"/>
                </a:solidFill>
                <a:latin typeface="PT Sans"/>
                <a:ea typeface="PT Sans"/>
                <a:cs typeface="PT Sans"/>
                <a:sym typeface="PT Sans"/>
              </a:rPr>
              <a:t>А. </a:t>
            </a:r>
            <a:r>
              <a:rPr lang="ru-RU" sz="24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 качестве горючего в частных жилых домах и квартирах для отопления,</a:t>
            </a:r>
            <a:endParaRPr sz="24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2369054" y="3117111"/>
            <a:ext cx="66103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555555"/>
                </a:solidFill>
                <a:latin typeface="PT Sans"/>
                <a:ea typeface="PT Sans"/>
                <a:cs typeface="PT Sans"/>
                <a:sym typeface="PT Sans"/>
              </a:rPr>
              <a:t>В. </a:t>
            </a:r>
            <a:r>
              <a:rPr lang="ru-RU" sz="24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Подогрев воды и приготовления пищи</a:t>
            </a:r>
            <a:r>
              <a:rPr lang="ru-RU" sz="2400" b="1">
                <a:solidFill>
                  <a:srgbClr val="555555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24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2398271" y="4389929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555555"/>
                </a:solidFill>
                <a:latin typeface="PT Sans"/>
                <a:ea typeface="PT Sans"/>
                <a:cs typeface="PT Sans"/>
                <a:sym typeface="PT Sans"/>
              </a:rPr>
              <a:t>С. </a:t>
            </a:r>
            <a:r>
              <a:rPr lang="ru-RU" sz="24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Топливо для машин</a:t>
            </a:r>
            <a:r>
              <a:rPr lang="ru-RU" sz="24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ru-RU" sz="24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24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2382036" y="5220926"/>
            <a:ext cx="42484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D.  </a:t>
            </a:r>
            <a:r>
              <a:rPr lang="ru-RU" sz="2400" b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Верны все ответы</a:t>
            </a: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17772" y="1879957"/>
            <a:ext cx="1482350" cy="334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" descr="https://td-forbiz.ru/uploads/ckeditor/pictures/33/content_Foto-Bosch-trabajo-en-equipo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984" y="3915054"/>
            <a:ext cx="3923928" cy="29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539552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904"/>
              <a:buChar char="🞂"/>
            </a:pPr>
            <a:r>
              <a:rPr lang="ru-RU" sz="28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Мы работаем на командный результат.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ru-RU" sz="28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В игре принимает участие каждый.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ru-RU" sz="28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Высказываем свое мнение и слушаем других.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</a:pPr>
            <a:r>
              <a:rPr lang="ru-RU" sz="28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Не обижаемся и не обижаем!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100"/>
              <a:buFont typeface="Arial Black"/>
              <a:buNone/>
            </a:pPr>
            <a:r>
              <a:rPr lang="ru-RU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Правила работы в группе: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92422"/>
            <a:ext cx="9017000" cy="139236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>
            <a:spLocks noGrp="1"/>
          </p:cNvSpPr>
          <p:nvPr>
            <p:ph type="title"/>
          </p:nvPr>
        </p:nvSpPr>
        <p:spPr>
          <a:xfrm>
            <a:off x="2283744" y="125760"/>
            <a:ext cx="698477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None/>
            </a:pPr>
            <a:r>
              <a:rPr lang="ru-RU">
                <a:solidFill>
                  <a:schemeClr val="lt1"/>
                </a:solidFill>
              </a:rPr>
              <a:t>Что ни в коем случае нельзя делать при утечке газа?</a:t>
            </a:r>
            <a:endParaRPr/>
          </a:p>
        </p:txBody>
      </p:sp>
      <p:sp>
        <p:nvSpPr>
          <p:cNvPr id="267" name="Google Shape;267;p19"/>
          <p:cNvSpPr txBox="1"/>
          <p:nvPr/>
        </p:nvSpPr>
        <p:spPr>
          <a:xfrm>
            <a:off x="1763688" y="1959223"/>
            <a:ext cx="43348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А. Открывать окна и двери</a:t>
            </a:r>
            <a:endParaRPr/>
          </a:p>
        </p:txBody>
      </p:sp>
      <p:sp>
        <p:nvSpPr>
          <p:cNvPr id="268" name="Google Shape;268;p19"/>
          <p:cNvSpPr txBox="1"/>
          <p:nvPr/>
        </p:nvSpPr>
        <p:spPr>
          <a:xfrm>
            <a:off x="2123728" y="3068960"/>
            <a:ext cx="35044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В. Выходить на улицу</a:t>
            </a:r>
            <a:endParaRPr/>
          </a:p>
        </p:txBody>
      </p:sp>
      <p:sp>
        <p:nvSpPr>
          <p:cNvPr id="269" name="Google Shape;269;p19"/>
          <p:cNvSpPr txBox="1"/>
          <p:nvPr/>
        </p:nvSpPr>
        <p:spPr>
          <a:xfrm>
            <a:off x="2843808" y="3933867"/>
            <a:ext cx="50409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С. Звонить по телефону из помещения, где пахнет газом</a:t>
            </a:r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139446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55a392367_0_50"/>
          <p:cNvSpPr txBox="1"/>
          <p:nvPr/>
        </p:nvSpPr>
        <p:spPr>
          <a:xfrm>
            <a:off x="1618950" y="927825"/>
            <a:ext cx="6086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/>
              <a:t>Коллаж “Безопасность”</a:t>
            </a:r>
            <a:endParaRPr sz="4200"/>
          </a:p>
        </p:txBody>
      </p:sp>
      <p:pic>
        <p:nvPicPr>
          <p:cNvPr id="276" name="Google Shape;276;g1155a392367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950" y="1896925"/>
            <a:ext cx="5217875" cy="38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1155a392367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75" y="286850"/>
            <a:ext cx="7385400" cy="55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1155a392367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5480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950" y="887500"/>
            <a:ext cx="3124525" cy="153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350" y="1438824"/>
            <a:ext cx="3618514" cy="19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457175" y="4128250"/>
            <a:ext cx="61719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>
                <a:solidFill>
                  <a:schemeClr val="accent4"/>
                </a:solidFill>
                <a:highlight>
                  <a:srgbClr val="FFFFFF"/>
                </a:highlight>
              </a:rPr>
              <a:t>Учредителем школы является крупнейшая энергетическая компания - ПАО "Газпром"</a:t>
            </a:r>
            <a:endParaRPr sz="35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155a392367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50" y="413450"/>
            <a:ext cx="2514600" cy="123371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155a392367_0_9"/>
          <p:cNvSpPr txBox="1"/>
          <p:nvPr/>
        </p:nvSpPr>
        <p:spPr>
          <a:xfrm>
            <a:off x="860625" y="3612250"/>
            <a:ext cx="2928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50" b="1">
                <a:solidFill>
                  <a:srgbClr val="1155CC"/>
                </a:solidFill>
                <a:highlight>
                  <a:srgbClr val="FFFFFF"/>
                </a:highlight>
              </a:rPr>
              <a:t>геологоразведка</a:t>
            </a:r>
            <a:endParaRPr b="1">
              <a:solidFill>
                <a:srgbClr val="1155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5" name="Google Shape;135;g1155a392367_0_9"/>
          <p:cNvSpPr txBox="1"/>
          <p:nvPr/>
        </p:nvSpPr>
        <p:spPr>
          <a:xfrm>
            <a:off x="5338475" y="4558550"/>
            <a:ext cx="7336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 b="1">
              <a:solidFill>
                <a:srgbClr val="1155CC"/>
              </a:solidFill>
              <a:highlight>
                <a:srgbClr val="FFFFFF"/>
              </a:highlight>
            </a:endParaRPr>
          </a:p>
        </p:txBody>
      </p:sp>
      <p:sp>
        <p:nvSpPr>
          <p:cNvPr id="136" name="Google Shape;136;g1155a392367_0_9"/>
          <p:cNvSpPr txBox="1"/>
          <p:nvPr/>
        </p:nvSpPr>
        <p:spPr>
          <a:xfrm>
            <a:off x="1254525" y="4285388"/>
            <a:ext cx="1802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50" b="1">
                <a:solidFill>
                  <a:srgbClr val="1155CC"/>
                </a:solidFill>
                <a:highlight>
                  <a:srgbClr val="FFFFFF"/>
                </a:highlight>
              </a:rPr>
              <a:t>добыча</a:t>
            </a:r>
            <a:endParaRPr b="1">
              <a:solidFill>
                <a:srgbClr val="1155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7" name="Google Shape;137;g1155a392367_0_9"/>
          <p:cNvSpPr txBox="1"/>
          <p:nvPr/>
        </p:nvSpPr>
        <p:spPr>
          <a:xfrm>
            <a:off x="564825" y="4862600"/>
            <a:ext cx="3342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50" b="1">
                <a:solidFill>
                  <a:srgbClr val="1155CC"/>
                </a:solidFill>
                <a:highlight>
                  <a:srgbClr val="FFFFFF"/>
                </a:highlight>
              </a:rPr>
              <a:t>транспортировка</a:t>
            </a:r>
            <a:endParaRPr b="1">
              <a:solidFill>
                <a:srgbClr val="1155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Google Shape;138;g1155a392367_0_9"/>
          <p:cNvSpPr txBox="1"/>
          <p:nvPr/>
        </p:nvSpPr>
        <p:spPr>
          <a:xfrm>
            <a:off x="4814050" y="3612250"/>
            <a:ext cx="2850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50" b="1">
                <a:solidFill>
                  <a:srgbClr val="1155CC"/>
                </a:solidFill>
                <a:highlight>
                  <a:srgbClr val="FFFFFF"/>
                </a:highlight>
              </a:rPr>
              <a:t>хранение</a:t>
            </a:r>
            <a:endParaRPr>
              <a:solidFill>
                <a:srgbClr val="1155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g1155a392367_0_9"/>
          <p:cNvSpPr txBox="1"/>
          <p:nvPr/>
        </p:nvSpPr>
        <p:spPr>
          <a:xfrm>
            <a:off x="4699775" y="4285400"/>
            <a:ext cx="2514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50" b="1">
                <a:solidFill>
                  <a:srgbClr val="1155CC"/>
                </a:solidFill>
                <a:highlight>
                  <a:srgbClr val="FFFFFF"/>
                </a:highlight>
              </a:rPr>
              <a:t>переработка</a:t>
            </a:r>
            <a:endParaRPr sz="2550" b="1">
              <a:solidFill>
                <a:srgbClr val="1155CC"/>
              </a:solidFill>
              <a:highlight>
                <a:srgbClr val="FFFFFF"/>
              </a:highlight>
            </a:endParaRPr>
          </a:p>
        </p:txBody>
      </p:sp>
      <p:sp>
        <p:nvSpPr>
          <p:cNvPr id="140" name="Google Shape;140;g1155a392367_0_9"/>
          <p:cNvSpPr txBox="1"/>
          <p:nvPr/>
        </p:nvSpPr>
        <p:spPr>
          <a:xfrm>
            <a:off x="4397200" y="4958550"/>
            <a:ext cx="4161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50" b="1">
                <a:solidFill>
                  <a:srgbClr val="1155CC"/>
                </a:solidFill>
                <a:highlight>
                  <a:srgbClr val="FFFFFF"/>
                </a:highlight>
              </a:rPr>
              <a:t>производство и сбыт тепло- и электроэнергии</a:t>
            </a:r>
            <a:endParaRPr sz="29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1" name="Google Shape;141;g1155a392367_0_9"/>
          <p:cNvSpPr txBox="1"/>
          <p:nvPr/>
        </p:nvSpPr>
        <p:spPr>
          <a:xfrm>
            <a:off x="753050" y="1997400"/>
            <a:ext cx="79740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00B0F0"/>
                </a:solidFill>
              </a:rPr>
              <a:t>Все направления деятельности “Газпрома” связаны с такими природными ресурсами, как газ и нефть</a:t>
            </a:r>
            <a:endParaRPr sz="2700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55a392367_0_24"/>
          <p:cNvSpPr txBox="1"/>
          <p:nvPr/>
        </p:nvSpPr>
        <p:spPr>
          <a:xfrm>
            <a:off x="358029" y="342063"/>
            <a:ext cx="8202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dirty="0"/>
              <a:t>     </a:t>
            </a:r>
            <a:r>
              <a:rPr lang="ru-RU" sz="4200" dirty="0"/>
              <a:t>Мультфильм “Природный газ”</a:t>
            </a:r>
            <a:endParaRPr sz="4200" dirty="0"/>
          </a:p>
        </p:txBody>
      </p:sp>
      <p:pic>
        <p:nvPicPr>
          <p:cNvPr id="147" name="Google Shape;147;g1155a39236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830" y="1354234"/>
            <a:ext cx="6172998" cy="32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54383" y="5164202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youtu.be/C0_TON9Qyfw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55a392367_0_30"/>
          <p:cNvSpPr txBox="1"/>
          <p:nvPr/>
        </p:nvSpPr>
        <p:spPr>
          <a:xfrm>
            <a:off x="1666850" y="806825"/>
            <a:ext cx="5847525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dirty="0" smtClean="0"/>
              <a:t>    “</a:t>
            </a:r>
            <a:r>
              <a:rPr lang="ru-RU" sz="4200" dirty="0"/>
              <a:t>Реши </a:t>
            </a:r>
            <a:r>
              <a:rPr lang="ru-RU" sz="4200" dirty="0" smtClean="0"/>
              <a:t>кроссворд</a:t>
            </a:r>
            <a:r>
              <a:rPr lang="en-US" sz="4200" dirty="0" smtClean="0"/>
              <a:t>”</a:t>
            </a:r>
            <a:endParaRPr sz="3600" dirty="0"/>
          </a:p>
        </p:txBody>
      </p:sp>
      <p:pic>
        <p:nvPicPr>
          <p:cNvPr id="153" name="Google Shape;153;g1155a392367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850" y="1732250"/>
            <a:ext cx="5593525" cy="42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55a392367_0_35"/>
          <p:cNvSpPr txBox="1"/>
          <p:nvPr/>
        </p:nvSpPr>
        <p:spPr>
          <a:xfrm>
            <a:off x="2366675" y="632000"/>
            <a:ext cx="4249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/>
              <a:t>“Составь слово”</a:t>
            </a:r>
            <a:endParaRPr sz="4200"/>
          </a:p>
        </p:txBody>
      </p:sp>
      <p:pic>
        <p:nvPicPr>
          <p:cNvPr id="159" name="Google Shape;159;g1155a392367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175" y="1642575"/>
            <a:ext cx="6482250" cy="40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55a392367_0_40"/>
          <p:cNvSpPr txBox="1"/>
          <p:nvPr/>
        </p:nvSpPr>
        <p:spPr>
          <a:xfrm>
            <a:off x="1990125" y="632000"/>
            <a:ext cx="5338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/>
              <a:t>“Ответь на вопросы”</a:t>
            </a:r>
            <a:endParaRPr sz="4200"/>
          </a:p>
        </p:txBody>
      </p:sp>
      <p:pic>
        <p:nvPicPr>
          <p:cNvPr id="165" name="Google Shape;165;g1155a392367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700" y="1860350"/>
            <a:ext cx="5913725" cy="39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304</Words>
  <Application>Microsoft Office PowerPoint</Application>
  <PresentationFormat>Экран (4:3)</PresentationFormat>
  <Paragraphs>52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PT Sans</vt:lpstr>
      <vt:lpstr>Verdana</vt:lpstr>
      <vt:lpstr>Arial Black</vt:lpstr>
      <vt:lpstr>Noto Sans Symbols</vt:lpstr>
      <vt:lpstr>Arial</vt:lpstr>
      <vt:lpstr>Lucida Sans</vt:lpstr>
      <vt:lpstr>Открытая</vt:lpstr>
      <vt:lpstr>Презентация PowerPoint</vt:lpstr>
      <vt:lpstr>Правила работы в группе: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Откуда на Земле появился природный газ? </vt:lpstr>
      <vt:lpstr>Презентация PowerPoint</vt:lpstr>
      <vt:lpstr>Чем пахнет  природный газ?</vt:lpstr>
      <vt:lpstr>С чего начинают  добычу газа</vt:lpstr>
      <vt:lpstr>Природный газ добывают с помощью:</vt:lpstr>
      <vt:lpstr>Презентация PowerPoint</vt:lpstr>
      <vt:lpstr>Презентация PowerPoint</vt:lpstr>
      <vt:lpstr>Презентация PowerPoint</vt:lpstr>
      <vt:lpstr>На каком транспорте путешествует природный газ? </vt:lpstr>
      <vt:lpstr>Где используют природный газ?</vt:lpstr>
      <vt:lpstr>Что ни в коем случае нельзя делать при утечке газа?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kirianno</dc:creator>
  <cp:lastModifiedBy>Шелковская Наталия Викторовна</cp:lastModifiedBy>
  <cp:revision>4</cp:revision>
  <dcterms:created xsi:type="dcterms:W3CDTF">2018-01-29T14:26:52Z</dcterms:created>
  <dcterms:modified xsi:type="dcterms:W3CDTF">2022-02-16T10:19:16Z</dcterms:modified>
</cp:coreProperties>
</file>