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713D2-8E4A-4810-9097-4F677B073E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6B87D-A88A-417C-A4DD-8648CAD78E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929718" cy="3600451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Культура речи </a:t>
            </a:r>
            <a:r>
              <a:rPr lang="ru-RU" dirty="0" smtClean="0"/>
              <a:t>– это владение нормами устного и письменного литературного языка (правила произношения, ударения, грамматики, словоупотребления и т.д. 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В каком ряду пропущена буква «Ю» 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4000" dirty="0" smtClean="0"/>
          </a:p>
          <a:p>
            <a:r>
              <a:rPr lang="ru-RU" sz="4000" dirty="0" smtClean="0"/>
              <a:t>1</a:t>
            </a:r>
            <a:r>
              <a:rPr lang="ru-RU" sz="4000" dirty="0"/>
              <a:t>) их выгон…т, </a:t>
            </a:r>
            <a:r>
              <a:rPr lang="ru-RU" sz="4000" dirty="0" err="1"/>
              <a:t>почу</a:t>
            </a:r>
            <a:r>
              <a:rPr lang="ru-RU" sz="4000" dirty="0"/>
              <a:t>…</a:t>
            </a:r>
            <a:r>
              <a:rPr lang="ru-RU" sz="4000" dirty="0" err="1"/>
              <a:t>вший</a:t>
            </a:r>
            <a:r>
              <a:rPr lang="ru-RU" sz="4000" dirty="0"/>
              <a:t> запах</a:t>
            </a:r>
          </a:p>
          <a:p>
            <a:r>
              <a:rPr lang="ru-RU" sz="4000" dirty="0"/>
              <a:t>2) </a:t>
            </a:r>
            <a:r>
              <a:rPr lang="ru-RU" sz="4000" dirty="0" err="1"/>
              <a:t>щипл</a:t>
            </a:r>
            <a:r>
              <a:rPr lang="ru-RU" sz="4000" dirty="0"/>
              <a:t>…</a:t>
            </a:r>
            <a:r>
              <a:rPr lang="ru-RU" sz="4000" dirty="0" err="1"/>
              <a:t>щий</a:t>
            </a:r>
            <a:r>
              <a:rPr lang="ru-RU" sz="4000" dirty="0"/>
              <a:t> гусь, их </a:t>
            </a:r>
            <a:r>
              <a:rPr lang="ru-RU" sz="4000" dirty="0" err="1"/>
              <a:t>увид</a:t>
            </a:r>
            <a:r>
              <a:rPr lang="ru-RU" sz="4000" dirty="0"/>
              <a:t>…т</a:t>
            </a:r>
          </a:p>
          <a:p>
            <a:r>
              <a:rPr lang="ru-RU" sz="4000" dirty="0"/>
              <a:t>3) они завод…т спор, </a:t>
            </a:r>
            <a:r>
              <a:rPr lang="ru-RU" sz="4000" dirty="0" err="1"/>
              <a:t>колебл</a:t>
            </a:r>
            <a:r>
              <a:rPr lang="ru-RU" sz="4000" dirty="0"/>
              <a:t>…</a:t>
            </a:r>
            <a:r>
              <a:rPr lang="ru-RU" sz="4000" dirty="0" err="1"/>
              <a:t>щийся</a:t>
            </a:r>
            <a:r>
              <a:rPr lang="ru-RU" sz="4000" dirty="0"/>
              <a:t> лист</a:t>
            </a:r>
          </a:p>
          <a:p>
            <a:r>
              <a:rPr lang="ru-RU" sz="4000" dirty="0"/>
              <a:t>4) расстила…</a:t>
            </a:r>
            <a:r>
              <a:rPr lang="ru-RU" sz="4000" dirty="0" err="1"/>
              <a:t>щаяся</a:t>
            </a:r>
            <a:r>
              <a:rPr lang="ru-RU" sz="4000" dirty="0"/>
              <a:t> по долине, собаки </a:t>
            </a:r>
            <a:endParaRPr lang="ru-RU" sz="4000" dirty="0" smtClean="0"/>
          </a:p>
          <a:p>
            <a:r>
              <a:rPr lang="ru-RU" sz="4000" dirty="0"/>
              <a:t> </a:t>
            </a:r>
            <a:r>
              <a:rPr lang="ru-RU" sz="4000" dirty="0" smtClean="0"/>
              <a:t>                                                            </a:t>
            </a:r>
            <a:r>
              <a:rPr lang="ru-RU" sz="4000" dirty="0" err="1" smtClean="0"/>
              <a:t>дремл</a:t>
            </a:r>
            <a:r>
              <a:rPr lang="ru-RU" sz="4000" dirty="0" smtClean="0"/>
              <a:t>…т 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В каком ряду пропущена буква «Е» 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4000" dirty="0" smtClean="0"/>
          </a:p>
          <a:p>
            <a:r>
              <a:rPr lang="ru-RU" sz="4000" dirty="0" smtClean="0"/>
              <a:t>1</a:t>
            </a:r>
            <a:r>
              <a:rPr lang="ru-RU" sz="4000" dirty="0"/>
              <a:t>) малыш плач…т, </a:t>
            </a:r>
            <a:r>
              <a:rPr lang="ru-RU" sz="4000" dirty="0" err="1"/>
              <a:t>невид</a:t>
            </a:r>
            <a:r>
              <a:rPr lang="ru-RU" sz="4000" dirty="0"/>
              <a:t>…</a:t>
            </a:r>
            <a:r>
              <a:rPr lang="ru-RU" sz="4000" dirty="0" err="1"/>
              <a:t>мый</a:t>
            </a:r>
            <a:r>
              <a:rPr lang="ru-RU" sz="4000" dirty="0"/>
              <a:t> объект</a:t>
            </a:r>
          </a:p>
          <a:p>
            <a:r>
              <a:rPr lang="ru-RU" sz="4000" dirty="0"/>
              <a:t>2) спасатели </a:t>
            </a:r>
            <a:r>
              <a:rPr lang="ru-RU" sz="4000" dirty="0" err="1"/>
              <a:t>ищ</a:t>
            </a:r>
            <a:r>
              <a:rPr lang="ru-RU" sz="4000" dirty="0"/>
              <a:t>…т, </a:t>
            </a:r>
            <a:r>
              <a:rPr lang="ru-RU" sz="4000" dirty="0" err="1"/>
              <a:t>слыш</a:t>
            </a:r>
            <a:r>
              <a:rPr lang="ru-RU" sz="4000" dirty="0"/>
              <a:t>…</a:t>
            </a:r>
            <a:r>
              <a:rPr lang="ru-RU" sz="4000" dirty="0" err="1"/>
              <a:t>щий</a:t>
            </a:r>
            <a:r>
              <a:rPr lang="ru-RU" sz="4000" dirty="0"/>
              <a:t> далеко</a:t>
            </a:r>
          </a:p>
          <a:p>
            <a:r>
              <a:rPr lang="ru-RU" sz="4000" dirty="0"/>
              <a:t>3) зерно мел…</a:t>
            </a:r>
            <a:r>
              <a:rPr lang="ru-RU" sz="4000" dirty="0" err="1"/>
              <a:t>тся</a:t>
            </a:r>
            <a:r>
              <a:rPr lang="ru-RU" sz="4000" dirty="0"/>
              <a:t>, </a:t>
            </a:r>
            <a:r>
              <a:rPr lang="ru-RU" sz="4000" dirty="0" err="1"/>
              <a:t>колебл</a:t>
            </a:r>
            <a:r>
              <a:rPr lang="ru-RU" sz="4000" dirty="0"/>
              <a:t>…</a:t>
            </a:r>
            <a:r>
              <a:rPr lang="ru-RU" sz="4000" dirty="0" err="1"/>
              <a:t>мый</a:t>
            </a:r>
            <a:r>
              <a:rPr lang="ru-RU" sz="4000" dirty="0"/>
              <a:t> ветром</a:t>
            </a:r>
          </a:p>
          <a:p>
            <a:r>
              <a:rPr lang="ru-RU" sz="4000" dirty="0"/>
              <a:t>4) </a:t>
            </a:r>
            <a:r>
              <a:rPr lang="ru-RU" sz="4000" dirty="0" err="1"/>
              <a:t>незамеч</a:t>
            </a:r>
            <a:r>
              <a:rPr lang="ru-RU" sz="4000" dirty="0"/>
              <a:t>…</a:t>
            </a:r>
            <a:r>
              <a:rPr lang="ru-RU" sz="4000" dirty="0" err="1"/>
              <a:t>нная</a:t>
            </a:r>
            <a:r>
              <a:rPr lang="ru-RU" sz="4000" dirty="0"/>
              <a:t> ошибка, </a:t>
            </a:r>
            <a:r>
              <a:rPr lang="ru-RU" sz="4000" dirty="0" smtClean="0"/>
              <a:t>фонтаны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                                                         </a:t>
            </a:r>
            <a:r>
              <a:rPr lang="ru-RU" sz="4000" dirty="0" err="1"/>
              <a:t>брызж</a:t>
            </a:r>
            <a:r>
              <a:rPr lang="ru-RU" sz="4000" dirty="0"/>
              <a:t>…т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В каком ряду пропущена буква «У» 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4000" dirty="0" smtClean="0"/>
          </a:p>
          <a:p>
            <a:r>
              <a:rPr lang="ru-RU" sz="4000" dirty="0" smtClean="0"/>
              <a:t>1</a:t>
            </a:r>
            <a:r>
              <a:rPr lang="ru-RU" sz="4000" dirty="0"/>
              <a:t>) </a:t>
            </a:r>
            <a:r>
              <a:rPr lang="ru-RU" sz="4000" dirty="0" err="1"/>
              <a:t>щекоч</a:t>
            </a:r>
            <a:r>
              <a:rPr lang="ru-RU" sz="4000" dirty="0"/>
              <a:t>…</a:t>
            </a:r>
            <a:r>
              <a:rPr lang="ru-RU" sz="4000" dirty="0" err="1"/>
              <a:t>щий</a:t>
            </a:r>
            <a:r>
              <a:rPr lang="ru-RU" sz="4000" dirty="0"/>
              <a:t> лицо, звуки </a:t>
            </a:r>
            <a:r>
              <a:rPr lang="ru-RU" sz="4000" dirty="0" err="1"/>
              <a:t>слыш</a:t>
            </a:r>
            <a:r>
              <a:rPr lang="ru-RU" sz="4000" dirty="0"/>
              <a:t>…</a:t>
            </a:r>
            <a:r>
              <a:rPr lang="ru-RU" sz="4000" dirty="0" err="1"/>
              <a:t>тся</a:t>
            </a:r>
            <a:endParaRPr lang="ru-RU" sz="4000" dirty="0"/>
          </a:p>
          <a:p>
            <a:r>
              <a:rPr lang="ru-RU" sz="4000" dirty="0"/>
              <a:t>2) стены </a:t>
            </a:r>
            <a:r>
              <a:rPr lang="ru-RU" sz="4000" dirty="0" err="1"/>
              <a:t>руш</a:t>
            </a:r>
            <a:r>
              <a:rPr lang="ru-RU" sz="4000" dirty="0"/>
              <a:t>…</a:t>
            </a:r>
            <a:r>
              <a:rPr lang="ru-RU" sz="4000" dirty="0" err="1"/>
              <a:t>тся</a:t>
            </a:r>
            <a:r>
              <a:rPr lang="ru-RU" sz="4000" dirty="0"/>
              <a:t>, </a:t>
            </a:r>
            <a:r>
              <a:rPr lang="ru-RU" sz="4000" dirty="0" err="1"/>
              <a:t>движ</a:t>
            </a:r>
            <a:r>
              <a:rPr lang="ru-RU" sz="4000" dirty="0"/>
              <a:t>…</a:t>
            </a:r>
            <a:r>
              <a:rPr lang="ru-RU" sz="4000" dirty="0" err="1"/>
              <a:t>щаяся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dirty="0"/>
              <a:t> </a:t>
            </a:r>
            <a:r>
              <a:rPr lang="ru-RU" sz="4000" dirty="0" smtClean="0"/>
              <a:t>                                                       артиллерия</a:t>
            </a:r>
            <a:endParaRPr lang="ru-RU" sz="4000" dirty="0"/>
          </a:p>
          <a:p>
            <a:r>
              <a:rPr lang="ru-RU" sz="4000" dirty="0"/>
              <a:t>3) молнии </a:t>
            </a:r>
            <a:r>
              <a:rPr lang="ru-RU" sz="4000" dirty="0" err="1"/>
              <a:t>блещ</a:t>
            </a:r>
            <a:r>
              <a:rPr lang="ru-RU" sz="4000" dirty="0"/>
              <a:t>…т, </a:t>
            </a:r>
            <a:r>
              <a:rPr lang="ru-RU" sz="4000" dirty="0" err="1"/>
              <a:t>колыш</a:t>
            </a:r>
            <a:r>
              <a:rPr lang="ru-RU" sz="4000" dirty="0"/>
              <a:t>…</a:t>
            </a:r>
            <a:r>
              <a:rPr lang="ru-RU" sz="4000" dirty="0" err="1"/>
              <a:t>щиеся</a:t>
            </a:r>
            <a:r>
              <a:rPr lang="ru-RU" sz="4000" dirty="0"/>
              <a:t> ветки</a:t>
            </a:r>
          </a:p>
          <a:p>
            <a:r>
              <a:rPr lang="ru-RU" sz="4000" dirty="0"/>
              <a:t>4) листья </a:t>
            </a:r>
            <a:r>
              <a:rPr lang="ru-RU" sz="4000" dirty="0" err="1"/>
              <a:t>держ</a:t>
            </a:r>
            <a:r>
              <a:rPr lang="ru-RU" sz="4000" dirty="0"/>
              <a:t>…</a:t>
            </a:r>
            <a:r>
              <a:rPr lang="ru-RU" sz="4000" dirty="0" err="1"/>
              <a:t>тся</a:t>
            </a:r>
            <a:r>
              <a:rPr lang="ru-RU" sz="4000" dirty="0"/>
              <a:t>, </a:t>
            </a:r>
            <a:r>
              <a:rPr lang="ru-RU" sz="4000" dirty="0" err="1"/>
              <a:t>трепещ</a:t>
            </a:r>
            <a:r>
              <a:rPr lang="ru-RU" sz="4000" dirty="0"/>
              <a:t>…</a:t>
            </a:r>
            <a:r>
              <a:rPr lang="ru-RU" sz="4000" dirty="0" err="1"/>
              <a:t>щие</a:t>
            </a:r>
            <a:r>
              <a:rPr lang="ru-RU" sz="4000" dirty="0"/>
              <a:t> </a:t>
            </a:r>
            <a:r>
              <a:rPr lang="ru-RU" sz="4000" dirty="0" smtClean="0"/>
              <a:t>флаги </a:t>
            </a: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Подарки лежали в коробке, купленные к празднику.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Это была вторая по счету одержанному спортсменом победа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 парке было много покрашенных лавочек в синий цвет.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Котенок, лежащий на коврике, наблюдал за хозяином. 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Задача, решающаяся всем классом, была сложна.  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Итоги урока</a:t>
            </a:r>
            <a:endParaRPr kumimoji="0" lang="ru-RU" sz="4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Какая тема урока?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Какую задачу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решали…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Какие этапы вызвали трудности и почему 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Продолжи фразу </a:t>
            </a:r>
            <a:r>
              <a:rPr lang="ru-RU" sz="4400" dirty="0" smtClean="0"/>
              <a:t>«у </a:t>
            </a:r>
            <a:r>
              <a:rPr lang="ru-RU" sz="4400" dirty="0"/>
              <a:t>меня получилось</a:t>
            </a:r>
            <a:r>
              <a:rPr lang="ru-RU" sz="4400" dirty="0" smtClean="0"/>
              <a:t>…»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785794"/>
          <a:ext cx="79984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50"/>
                <a:gridCol w="470650"/>
                <a:gridCol w="470650"/>
                <a:gridCol w="470650"/>
                <a:gridCol w="470650"/>
                <a:gridCol w="470650"/>
                <a:gridCol w="470650"/>
                <a:gridCol w="470650"/>
                <a:gridCol w="468000"/>
                <a:gridCol w="470650"/>
                <a:gridCol w="470650"/>
                <a:gridCol w="470650"/>
                <a:gridCol w="470650"/>
                <a:gridCol w="470650"/>
                <a:gridCol w="470650"/>
                <a:gridCol w="470650"/>
                <a:gridCol w="470650"/>
              </a:tblGrid>
              <a:tr h="637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235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4396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Настраива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Слыш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…м                            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???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Надлом…т                                                                                                            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забыва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…т     </a:t>
            </a: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kumimoji="0" lang="ru-RU" sz="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3571868" y="285728"/>
            <a:ext cx="2428892" cy="2500330"/>
          </a:xfrm>
          <a:prstGeom prst="rightBrace">
            <a:avLst>
              <a:gd name="adj1" fmla="val 8333"/>
              <a:gd name="adj2" fmla="val 504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1643050"/>
            <a:ext cx="42862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Глагол придает речи жизнь – </a:t>
            </a:r>
            <a:r>
              <a:rPr lang="ru-RU" sz="4400" dirty="0" smtClean="0"/>
              <a:t>присутствием …..???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14338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своим </a:t>
            </a:r>
            <a:r>
              <a:rPr lang="ru-RU" sz="4400" b="1" dirty="0"/>
              <a:t>животворит </a:t>
            </a:r>
            <a:r>
              <a:rPr lang="ru-RU" sz="4400" b="1" dirty="0" smtClean="0"/>
              <a:t>отдельные слова.</a:t>
            </a:r>
          </a:p>
          <a:p>
            <a:r>
              <a:rPr lang="ru-RU" sz="4400" b="1" dirty="0"/>
              <a:t> </a:t>
            </a:r>
            <a:r>
              <a:rPr lang="ru-RU" sz="4400" b="1" dirty="0" smtClean="0"/>
              <a:t>                                                       </a:t>
            </a:r>
            <a:r>
              <a:rPr lang="ru-RU" sz="4400" dirty="0"/>
              <a:t>Н. </a:t>
            </a:r>
            <a:r>
              <a:rPr lang="ru-RU" sz="4400" dirty="0" smtClean="0"/>
              <a:t>Греч 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«Причастие. Орфограммы в причастиях. Правильное написание причастий»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2119194"/>
            <a:ext cx="914400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Цели урока: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систематизировать знания учащихся о причастии;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закрепить  навыки правописания гласных в суффиксах причастий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; разобрать варианты грамматических ошибок, допускаемых при построении предложений с причастным оборотом.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14291"/>
          <a:ext cx="8572560" cy="6103303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775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Автобиография причастия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УВИДЕННОГО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3" marR="62393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</a:tr>
              <a:tr h="1939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n-lt"/>
                          <a:ea typeface="Times New Roman"/>
                          <a:cs typeface="Calibri"/>
                        </a:rPr>
                        <a:t>Я,</a:t>
                      </a:r>
                      <a:r>
                        <a:rPr lang="ru-RU" sz="2800" baseline="0" dirty="0" smtClean="0"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800" dirty="0" smtClean="0">
                          <a:latin typeface="+mn-lt"/>
                          <a:ea typeface="Times New Roman"/>
                          <a:cs typeface="Calibri"/>
                        </a:rPr>
                        <a:t> причастие _____________, обозначаю ___________. Происхожу из семьи частей речи ___________</a:t>
                      </a:r>
                      <a:endParaRPr lang="ru-RU" sz="2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n-lt"/>
                          <a:ea typeface="Times New Roman"/>
                          <a:cs typeface="Calibri"/>
                        </a:rPr>
                        <a:t>Мой отец, _________, оставил мне в наследство свои признаки: _____________ и ___________.</a:t>
                      </a:r>
                      <a:endParaRPr lang="ru-RU" sz="2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n-lt"/>
                          <a:ea typeface="Times New Roman"/>
                          <a:cs typeface="Calibri"/>
                        </a:rPr>
                        <a:t>Моя мать, _________, подарила мне вопрос _______ и свою синтаксическую роль __________.</a:t>
                      </a:r>
                      <a:endParaRPr lang="ru-RU" sz="2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n-lt"/>
                          <a:ea typeface="Times New Roman"/>
                          <a:cs typeface="Calibri"/>
                        </a:rPr>
                        <a:t>Научила изменяться: ______________. Вот сейчас я стою в форме _____________. В предложении выполняю роль ____________________. </a:t>
                      </a:r>
                      <a:endParaRPr lang="ru-RU" sz="2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3" marR="62393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4000" cy="3502580"/>
        </p:xfrm>
        <a:graphic>
          <a:graphicData uri="http://schemas.openxmlformats.org/drawingml/2006/table">
            <a:tbl>
              <a:tblPr/>
              <a:tblGrid>
                <a:gridCol w="2285573"/>
                <a:gridCol w="2285573"/>
                <a:gridCol w="2286427"/>
                <a:gridCol w="2286427"/>
              </a:tblGrid>
              <a:tr h="4724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Действительные причастия настоящего времени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Действительные причастия прошедшего времени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85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Образованы от переходных// непереходных глаголов несовершенного вида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Образованы от переходных// непереходных глаголов несовершенного вида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От глаголов 1-го спряж.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От глаголов 2-го спряж.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От глаголов 1-го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Calibri"/>
                        </a:rPr>
                        <a:t>спряж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От глаголов 2-го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Calibri"/>
                        </a:rPr>
                        <a:t>спряж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929454" y="2500306"/>
            <a:ext cx="928693" cy="857256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err="1" smtClean="0"/>
              <a:t>нн</a:t>
            </a:r>
            <a:endParaRPr lang="ru-RU" dirty="0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4643439" y="2428868"/>
            <a:ext cx="1000132" cy="857256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ем</a:t>
            </a:r>
            <a:endParaRPr lang="ru-RU" dirty="0"/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428860" y="2428868"/>
            <a:ext cx="1071570" cy="857256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err="1" smtClean="0"/>
              <a:t>ащ</a:t>
            </a:r>
            <a:endParaRPr lang="ru-RU" dirty="0"/>
          </a:p>
        </p:txBody>
      </p:sp>
      <p:sp>
        <p:nvSpPr>
          <p:cNvPr id="18433" name="AutoShape 1"/>
          <p:cNvSpPr>
            <a:spLocks noChangeArrowheads="1"/>
          </p:cNvSpPr>
          <p:nvPr/>
        </p:nvSpPr>
        <p:spPr bwMode="auto">
          <a:xfrm>
            <a:off x="0" y="2500306"/>
            <a:ext cx="1142976" cy="785818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err="1" smtClean="0"/>
              <a:t>ущ</a:t>
            </a:r>
            <a:endParaRPr lang="ru-RU" dirty="0"/>
          </a:p>
        </p:txBody>
      </p:sp>
      <p:sp>
        <p:nvSpPr>
          <p:cNvPr id="10" name="Выноска с четырьмя стрелками 9"/>
          <p:cNvSpPr/>
          <p:nvPr/>
        </p:nvSpPr>
        <p:spPr>
          <a:xfrm>
            <a:off x="3428992" y="2428868"/>
            <a:ext cx="1071570" cy="928694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ящ</a:t>
            </a:r>
            <a:endParaRPr lang="ru-RU" dirty="0"/>
          </a:p>
        </p:txBody>
      </p:sp>
      <p:sp>
        <p:nvSpPr>
          <p:cNvPr id="11" name="Выноска с четырьмя стрелками 10"/>
          <p:cNvSpPr/>
          <p:nvPr/>
        </p:nvSpPr>
        <p:spPr>
          <a:xfrm>
            <a:off x="1142976" y="2428868"/>
            <a:ext cx="1143008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ющ</a:t>
            </a:r>
            <a:endParaRPr lang="ru-RU" dirty="0"/>
          </a:p>
        </p:txBody>
      </p:sp>
      <p:sp>
        <p:nvSpPr>
          <p:cNvPr id="12" name="Выноска с четырьмя стрелками 11"/>
          <p:cNvSpPr/>
          <p:nvPr/>
        </p:nvSpPr>
        <p:spPr>
          <a:xfrm>
            <a:off x="5643570" y="2428868"/>
            <a:ext cx="1071570" cy="928694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</a:t>
            </a:r>
            <a:endParaRPr lang="ru-RU" dirty="0"/>
          </a:p>
        </p:txBody>
      </p:sp>
      <p:sp>
        <p:nvSpPr>
          <p:cNvPr id="14" name="Выноска с четырьмя стрелками 13"/>
          <p:cNvSpPr/>
          <p:nvPr/>
        </p:nvSpPr>
        <p:spPr>
          <a:xfrm>
            <a:off x="7858148" y="2500306"/>
            <a:ext cx="1143008" cy="928694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енн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143108" y="3571876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715140" y="3571876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3982998"/>
            <a:ext cx="4643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/>
              <a:t>Вывод: </a:t>
            </a:r>
            <a:r>
              <a:rPr lang="ru-RU" sz="3600" b="1" i="1" dirty="0"/>
              <a:t>правописание </a:t>
            </a:r>
            <a:r>
              <a:rPr lang="ru-RU" sz="3600" b="1" i="1" dirty="0" smtClean="0"/>
              <a:t>суффиксов зависит от спряжения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 rot="10800000" flipH="1" flipV="1">
            <a:off x="4572000" y="4196775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/>
              <a:t>Вывод</a:t>
            </a:r>
            <a:r>
              <a:rPr lang="ru-RU" sz="3600" b="1" i="1" dirty="0"/>
              <a:t>: правописание гласных зависит от </a:t>
            </a:r>
            <a:r>
              <a:rPr lang="ru-RU" sz="3600" b="1" i="1" dirty="0" smtClean="0"/>
              <a:t>начальной формы глагола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Вариант 1</a:t>
            </a: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Поставьте глагол во 2-лицо единственное число настоящего или будущего времени.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Образец:   ДОГОНИШЬ ( 2-е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спр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Смотр…., обид…, дума….,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крикн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…, гон….,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узна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прыгн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зижд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…..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(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искл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Вариант 2</a:t>
            </a: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Поставьте глагол в 3-лицо множественное число настоящего или будущего времени.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Образец:   БОРЮТСЯ ( 1-е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спр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Стел…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стро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…т,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расста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…т,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подкле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…т,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посе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…т,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зыбл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искл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),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дыш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Укажите варианты ответов, в которых в обоих словах одного ряда пропущена одна и та же буква. Запишите номера ответов».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1)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намаж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шь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накле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вший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2)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рассмотр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шь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оконч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вший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3)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подремл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шь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определя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мый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4) 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постро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шь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озеленя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мый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5) 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узна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шь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раста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вший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2869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В каком ряду пропущена буква «Я» 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3600" dirty="0" smtClean="0"/>
          </a:p>
          <a:p>
            <a:r>
              <a:rPr lang="ru-RU" sz="3600" dirty="0" smtClean="0"/>
              <a:t>1</a:t>
            </a:r>
            <a:r>
              <a:rPr lang="ru-RU" sz="3600" dirty="0"/>
              <a:t>) краски </a:t>
            </a:r>
            <a:r>
              <a:rPr lang="ru-RU" sz="3600" dirty="0" err="1"/>
              <a:t>выгора</a:t>
            </a:r>
            <a:r>
              <a:rPr lang="ru-RU" sz="3600" dirty="0"/>
              <a:t>…т, </a:t>
            </a:r>
            <a:r>
              <a:rPr lang="ru-RU" sz="3600" dirty="0" err="1"/>
              <a:t>колебл</a:t>
            </a:r>
            <a:r>
              <a:rPr lang="ru-RU" sz="3600" dirty="0"/>
              <a:t>….</a:t>
            </a:r>
            <a:r>
              <a:rPr lang="ru-RU" sz="3600" dirty="0" err="1"/>
              <a:t>щиеся</a:t>
            </a:r>
            <a:r>
              <a:rPr lang="ru-RU" sz="3600" dirty="0"/>
              <a:t> листья;</a:t>
            </a:r>
          </a:p>
          <a:p>
            <a:r>
              <a:rPr lang="ru-RU" sz="3600" dirty="0"/>
              <a:t>2) о</a:t>
            </a:r>
            <a:r>
              <a:rPr lang="ru-RU" sz="3600" dirty="0" smtClean="0"/>
              <a:t>ни </a:t>
            </a:r>
            <a:r>
              <a:rPr lang="ru-RU" sz="3600" dirty="0" err="1" smtClean="0"/>
              <a:t>стро</a:t>
            </a:r>
            <a:r>
              <a:rPr lang="ru-RU" sz="3600" dirty="0" smtClean="0"/>
              <a:t>…т, </a:t>
            </a:r>
            <a:r>
              <a:rPr lang="ru-RU" sz="3600" dirty="0"/>
              <a:t>се…</a:t>
            </a:r>
            <a:r>
              <a:rPr lang="ru-RU" sz="3600" dirty="0" err="1"/>
              <a:t>вший</a:t>
            </a:r>
            <a:r>
              <a:rPr lang="ru-RU" sz="3600" dirty="0"/>
              <a:t> в поле</a:t>
            </a:r>
          </a:p>
          <a:p>
            <a:r>
              <a:rPr lang="ru-RU" sz="3600" dirty="0"/>
              <a:t>3) </a:t>
            </a:r>
            <a:r>
              <a:rPr lang="ru-RU" sz="3600" dirty="0" err="1" smtClean="0"/>
              <a:t>желте</a:t>
            </a:r>
            <a:r>
              <a:rPr lang="ru-RU" sz="3600" dirty="0" smtClean="0"/>
              <a:t>…т вдали, </a:t>
            </a:r>
            <a:r>
              <a:rPr lang="ru-RU" sz="3600" dirty="0" err="1"/>
              <a:t>скош</a:t>
            </a:r>
            <a:r>
              <a:rPr lang="ru-RU" sz="3600" dirty="0"/>
              <a:t>…</a:t>
            </a:r>
            <a:r>
              <a:rPr lang="ru-RU" sz="3600" dirty="0" err="1"/>
              <a:t>нный</a:t>
            </a:r>
            <a:r>
              <a:rPr lang="ru-RU" sz="3600" dirty="0"/>
              <a:t> луг</a:t>
            </a:r>
          </a:p>
          <a:p>
            <a:r>
              <a:rPr lang="ru-RU" sz="3600" dirty="0"/>
              <a:t>4) </a:t>
            </a:r>
            <a:r>
              <a:rPr lang="ru-RU" sz="3600" dirty="0" err="1"/>
              <a:t>ненавид</a:t>
            </a:r>
            <a:r>
              <a:rPr lang="ru-RU" sz="3600" dirty="0"/>
              <a:t>…т всех, </a:t>
            </a:r>
            <a:r>
              <a:rPr lang="ru-RU" sz="3600" dirty="0" err="1"/>
              <a:t>заплет</a:t>
            </a:r>
            <a:r>
              <a:rPr lang="ru-RU" sz="3600" dirty="0"/>
              <a:t>…</a:t>
            </a:r>
            <a:r>
              <a:rPr lang="ru-RU" sz="3600" dirty="0" err="1"/>
              <a:t>вший</a:t>
            </a:r>
            <a:r>
              <a:rPr lang="ru-RU" sz="3600" dirty="0"/>
              <a:t> </a:t>
            </a:r>
            <a:r>
              <a:rPr lang="ru-RU" sz="3600" dirty="0" smtClean="0"/>
              <a:t>косу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580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Культура речи – это владение нормами устного и письменного литературного языка (правила произношения, ударения, грамматики, словоупотребления и т.д. 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15</cp:revision>
  <dcterms:created xsi:type="dcterms:W3CDTF">2023-11-01T17:31:36Z</dcterms:created>
  <dcterms:modified xsi:type="dcterms:W3CDTF">2023-11-01T19:31:18Z</dcterms:modified>
</cp:coreProperties>
</file>