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63" r:id="rId2"/>
    <p:sldId id="362" r:id="rId3"/>
    <p:sldId id="325" r:id="rId4"/>
    <p:sldId id="299" r:id="rId5"/>
    <p:sldId id="300" r:id="rId6"/>
    <p:sldId id="326" r:id="rId7"/>
    <p:sldId id="327" r:id="rId8"/>
    <p:sldId id="302" r:id="rId9"/>
    <p:sldId id="334" r:id="rId10"/>
    <p:sldId id="328" r:id="rId11"/>
    <p:sldId id="364" r:id="rId12"/>
    <p:sldId id="298" r:id="rId13"/>
    <p:sldId id="343" r:id="rId14"/>
    <p:sldId id="347" r:id="rId15"/>
    <p:sldId id="348" r:id="rId16"/>
    <p:sldId id="307" r:id="rId17"/>
    <p:sldId id="366" r:id="rId18"/>
    <p:sldId id="350" r:id="rId19"/>
    <p:sldId id="338" r:id="rId20"/>
    <p:sldId id="374" r:id="rId21"/>
    <p:sldId id="353" r:id="rId22"/>
    <p:sldId id="369" r:id="rId23"/>
    <p:sldId id="376" r:id="rId24"/>
    <p:sldId id="375" r:id="rId25"/>
    <p:sldId id="371" r:id="rId26"/>
    <p:sldId id="372" r:id="rId27"/>
    <p:sldId id="373" r:id="rId28"/>
    <p:sldId id="370" r:id="rId29"/>
  </p:sldIdLst>
  <p:sldSz cx="9144000" cy="6858000" type="screen4x3"/>
  <p:notesSz cx="6858000" cy="9144000"/>
  <p:custDataLst>
    <p:tags r:id="rId3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БОУ СОШ с.Фащевка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>
        <p:scale>
          <a:sx n="68" d="100"/>
          <a:sy n="68" d="100"/>
        </p:scale>
        <p:origin x="-145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B7856A1-C45D-454B-BF7C-41EA375750AE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20AA96-AF78-4783-A6A7-FB0E29FA2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075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fld id="{760DAC18-B86B-4EB5-85F6-735C74BAE4C2}" type="slidenum">
              <a:rPr lang="ru-RU" altLang="ru-RU" sz="1200" smtClean="0"/>
              <a:pPr eaLnBrk="1" hangingPunct="1"/>
              <a:t>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193D4-02B2-4D22-8B27-F46CF4BD6CA3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DB3B8-591E-4BC6-98C7-7BEB02C81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E04CA-E6D6-4E9A-AB0C-923CB2E48A3E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3768-463D-480E-BDFF-15802C3AC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0" y="6648"/>
            <a:ext cx="9132540" cy="614040"/>
          </a:xfrm>
        </p:spPr>
        <p:txBody>
          <a:bodyPr>
            <a:normAutofit/>
          </a:bodyPr>
          <a:lstStyle>
            <a:lvl1pPr algn="l">
              <a:defRPr sz="28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24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9C40D-5F2B-4437-B4D5-7123DD9BD306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0BC1B-F394-45C4-A4EA-2930B197C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1A3BB-C681-489C-9B16-7D190F00D0FC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C872A-2EBD-4205-A7B2-6168A7982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00D5D-B949-4D57-85F4-97F382B9F1FC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9E138-32D9-49F5-9A0F-42087AFDA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27C64-C039-4239-BDF7-B404911EBF59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41D9-9924-4CA9-BB59-4199147A7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F7A26-AD2A-45DF-BEE5-7B3EDAB7D1C4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E7DB0-1206-4C93-8D0F-E72796D47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E283E-47F5-4E6B-927E-9FFDC308E9D4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38CA6-55ED-41E4-842E-B6A6A5D376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F112-5987-4EF0-A354-7AD9FC137EC8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07F4-7722-49C9-9AE5-3BC563217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0872F-032F-4184-8AD2-BA9A703FB016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19E81-1E48-4697-9DCA-40471CDDF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B0F9F0-26EB-4DDA-A85E-8C6936AE4ADE}" type="datetimeFigureOut">
              <a:rPr lang="ru-RU"/>
              <a:pPr>
                <a:defRPr/>
              </a:pPr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5D7A82-F9A0-41CC-BE85-BF7C6CEF1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52.png"/><Relationship Id="rId5" Type="http://schemas.openxmlformats.org/officeDocument/2006/relationships/image" Target="../media/image33.jpeg"/><Relationship Id="rId10" Type="http://schemas.openxmlformats.org/officeDocument/2006/relationships/image" Target="../media/image40.jpeg"/><Relationship Id="rId4" Type="http://schemas.openxmlformats.org/officeDocument/2006/relationships/image" Target="../media/image32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61.png"/><Relationship Id="rId3" Type="http://schemas.openxmlformats.org/officeDocument/2006/relationships/image" Target="../media/image31.jpeg"/><Relationship Id="rId7" Type="http://schemas.openxmlformats.org/officeDocument/2006/relationships/image" Target="../media/image43.jpeg"/><Relationship Id="rId12" Type="http://schemas.openxmlformats.org/officeDocument/2006/relationships/image" Target="../media/image60.png"/><Relationship Id="rId2" Type="http://schemas.openxmlformats.org/officeDocument/2006/relationships/image" Target="../media/image30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11" Type="http://schemas.openxmlformats.org/officeDocument/2006/relationships/image" Target="../media/image59.png"/><Relationship Id="rId5" Type="http://schemas.openxmlformats.org/officeDocument/2006/relationships/image" Target="../media/image41.jpe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32.jpeg"/><Relationship Id="rId9" Type="http://schemas.openxmlformats.org/officeDocument/2006/relationships/image" Target="../media/image45.jpe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70.png"/><Relationship Id="rId3" Type="http://schemas.openxmlformats.org/officeDocument/2006/relationships/image" Target="../media/image31.jpeg"/><Relationship Id="rId7" Type="http://schemas.openxmlformats.org/officeDocument/2006/relationships/image" Target="../media/image48.jpeg"/><Relationship Id="rId12" Type="http://schemas.openxmlformats.org/officeDocument/2006/relationships/image" Target="../media/image6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40.jpeg"/><Relationship Id="rId5" Type="http://schemas.openxmlformats.org/officeDocument/2006/relationships/image" Target="../media/image46.jpeg"/><Relationship Id="rId15" Type="http://schemas.openxmlformats.org/officeDocument/2006/relationships/image" Target="../media/image72.png"/><Relationship Id="rId10" Type="http://schemas.openxmlformats.org/officeDocument/2006/relationships/image" Target="../media/image50.jpeg"/><Relationship Id="rId4" Type="http://schemas.openxmlformats.org/officeDocument/2006/relationships/image" Target="../media/image32.jpeg"/><Relationship Id="rId9" Type="http://schemas.openxmlformats.org/officeDocument/2006/relationships/image" Target="../media/image36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5&#1086;&#1090;&#1082;&#1088;&#1091;&#1088;&#1086;&#1082;\&#1079;&#1072;&#1088;&#1103;&#1076;&#1082;&#1072;.mp3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H:\5&#1086;&#1090;&#1082;&#1088;&#1091;&#1088;&#1086;&#1082;\&#1042;&#1080;&#1085;&#1085;&#1080;%20&#1055;&#1091;&#1093;.mp4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9.jpeg"/><Relationship Id="rId4" Type="http://schemas.openxmlformats.org/officeDocument/2006/relationships/image" Target="../media/image24.pn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3063" y="3571875"/>
            <a:ext cx="6143625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Ну-ка, проверь, дружок,</a:t>
            </a:r>
          </a:p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Ты готов начать урок?</a:t>
            </a:r>
          </a:p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Все ль на месте,</a:t>
            </a:r>
          </a:p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Все ль в порядке,</a:t>
            </a:r>
          </a:p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Ручка, книжка и тетрадка?</a:t>
            </a:r>
          </a:p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Все ли правильно сидят?</a:t>
            </a:r>
          </a:p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Все ль внимательно глядят?</a:t>
            </a:r>
          </a:p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Каждый хочет получать</a:t>
            </a:r>
          </a:p>
          <a:p>
            <a:pPr algn="ctr">
              <a:defRPr/>
            </a:pPr>
            <a:r>
              <a:rPr lang="ru-RU" sz="2200" dirty="0">
                <a:latin typeface="+mn-lt"/>
                <a:cs typeface="Tahoma" pitchFamily="34" charset="0"/>
              </a:rPr>
              <a:t>Только лишь оценку «5».</a:t>
            </a:r>
          </a:p>
        </p:txBody>
      </p:sp>
      <p:pic>
        <p:nvPicPr>
          <p:cNvPr id="4099" name="Picture 7" descr="C:\Documents and Settings\007\Мои документы\Мои рисунки\c11-2kopij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42875"/>
            <a:ext cx="50006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16" t="20351" r="14078" b="30994"/>
          <a:stretch/>
        </p:blipFill>
        <p:spPr bwMode="auto">
          <a:xfrm>
            <a:off x="0" y="0"/>
            <a:ext cx="9234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843754" y="3861048"/>
            <a:ext cx="1289969" cy="1224136"/>
            <a:chOff x="3772367" y="3637209"/>
            <a:chExt cx="1289969" cy="122413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549" y="3637209"/>
              <a:ext cx="985607" cy="122413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2367" y="3730800"/>
              <a:ext cx="1289969" cy="91452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11660" y="2146057"/>
                <a:ext cx="64807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ru-RU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ru-RU" sz="40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60" y="2146057"/>
                <a:ext cx="648072" cy="1248803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32140" y="2132856"/>
                <a:ext cx="64807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ru-RU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ru-RU" sz="40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140" y="2132856"/>
                <a:ext cx="648072" cy="1248803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8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FF0EF"/>
              </a:clrFrom>
              <a:clrTo>
                <a:srgbClr val="EFF0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570" y="1285860"/>
            <a:ext cx="2928958" cy="4214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1000108"/>
            <a:ext cx="2655168" cy="442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0298" y="714356"/>
            <a:ext cx="5072098" cy="923330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Кролик у нас воспитанный, он заботится о друзьях, волнуется, сможет ли он угостить ослика тортом?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D:\Ленчик\ВОТ И ВСЕ, ЧТО БЫЛО\картинки\шаблоны для презентаций\0a2446eea378dac32a93eb6b711622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20"/>
            <a:ext cx="9144000" cy="68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" name="Rectangle 4"/>
          <p:cNvSpPr>
            <a:spLocks noGrp="1"/>
          </p:cNvSpPr>
          <p:nvPr>
            <p:ph type="title"/>
          </p:nvPr>
        </p:nvSpPr>
        <p:spPr>
          <a:xfrm>
            <a:off x="642910" y="1643050"/>
            <a:ext cx="8075613" cy="2447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i="1" dirty="0" smtClean="0">
                <a:solidFill>
                  <a:srgbClr val="FF0000"/>
                </a:solidFill>
              </a:rPr>
              <a:t>Тема урока: «Сложение и вычитание дробей                          с одинаковыми знаменателями»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96" t="25000" r="51771" b="50000"/>
          <a:stretch/>
        </p:blipFill>
        <p:spPr bwMode="auto">
          <a:xfrm>
            <a:off x="265511" y="3645024"/>
            <a:ext cx="8235579" cy="305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3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203848" y="2069991"/>
            <a:ext cx="2520280" cy="17190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487088" y="641905"/>
            <a:ext cx="2140696" cy="2141515"/>
            <a:chOff x="6559252" y="641906"/>
            <a:chExt cx="2309242" cy="230924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252" y="641906"/>
              <a:ext cx="2309242" cy="2309242"/>
            </a:xfrm>
            <a:prstGeom prst="rect">
              <a:avLst/>
            </a:prstGeom>
          </p:spPr>
        </p:pic>
        <p:sp>
          <p:nvSpPr>
            <p:cNvPr id="19" name="Овал 18"/>
            <p:cNvSpPr/>
            <p:nvPr/>
          </p:nvSpPr>
          <p:spPr>
            <a:xfrm>
              <a:off x="6812024" y="1373213"/>
              <a:ext cx="1600411" cy="8389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563791" y="603804"/>
            <a:ext cx="2309242" cy="2309242"/>
            <a:chOff x="6559252" y="641906"/>
            <a:chExt cx="2309242" cy="230924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252" y="641906"/>
              <a:ext cx="2309242" cy="2309242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6812024" y="1373213"/>
              <a:ext cx="1600411" cy="8389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418" y="828897"/>
            <a:ext cx="3405139" cy="4229223"/>
          </a:xfrm>
          <a:prstGeom prst="rect">
            <a:avLst/>
          </a:prstGeom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988" y="1834011"/>
            <a:ext cx="863686" cy="9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64227">
            <a:off x="5088719" y="2136883"/>
            <a:ext cx="860761" cy="9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028" y="1716758"/>
            <a:ext cx="964210" cy="9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693" y="3012643"/>
            <a:ext cx="724581" cy="92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2825" y="2207947"/>
            <a:ext cx="1271531" cy="181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074" y="2916074"/>
            <a:ext cx="860915" cy="7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174133" y="4797152"/>
                <a:ext cx="1879884" cy="879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600" dirty="0">
                    <a:solidFill>
                      <a:schemeClr val="bg1"/>
                    </a:solidFill>
                  </a:rPr>
                  <a:t>1=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ru-RU" sz="3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ru-RU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133" y="4797152"/>
                <a:ext cx="1879884" cy="879600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 l="-10065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2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C -0.00156 -0.00833 -0.00364 -0.01666 -0.0052 -0.025 C -0.00625 -0.03055 -0.02014 -0.03819 -0.02395 -0.04028 C -0.04375 -0.05162 -0.06423 -0.06342 -0.08541 -0.06805 C -0.09253 -0.07268 -0.09948 -0.07592 -0.10729 -0.07778 C -0.11562 -0.08518 -0.12812 -0.08403 -0.1375 -0.08472 C -0.14895 -0.08727 -0.16059 -0.08935 -0.17187 -0.09305 C -0.20243 -0.09259 -0.23298 -0.09305 -0.26354 -0.09166 C -0.2651 -0.09166 -0.26632 -0.08958 -0.2677 -0.08889 C -0.26909 -0.08819 -0.27048 -0.08796 -0.27187 -0.0875 C -0.27552 -0.08426 -0.27916 -0.08403 -0.28333 -0.08194 C -0.28836 -0.0794 -0.29149 -0.07639 -0.29687 -0.075 C -0.30208 -0.06991 -0.30781 -0.06643 -0.31354 -0.0625 C -0.32604 -0.05416 -0.30972 -0.06203 -0.32187 -0.05555 C -0.32187 -0.05555 -0.32968 -0.05208 -0.33125 -0.05139 C -0.3335 -0.05046 -0.3375 -0.04722 -0.3375 -0.04722 " pathEditMode="relative" ptsTypes="fffffffffffffffA">
                                      <p:cBhvr>
                                        <p:cTn id="11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44444E-6 C 0.00191 -0.0088 0.0026 -0.01019 0.00052 -0.02246 C -0.00018 -0.0257 -0.00295 -0.02639 -0.00452 -0.02871 C -0.00591 -0.03496 -0.00868 -0.0382 -0.01111 -0.04375 C -0.01268 -0.05255 -0.01059 -0.04514 -0.01528 -0.05371 C -0.01719 -0.05718 -0.01771 -0.06227 -0.02014 -0.06482 C -0.02448 -0.06922 -0.02917 -0.07454 -0.03334 -0.07963 C -0.03611 -0.08311 -0.03733 -0.08542 -0.0408 -0.08727 C -0.04132 -0.08843 -0.0415 -0.09005 -0.04236 -0.09098 C -0.04393 -0.09237 -0.0474 -0.09352 -0.0474 -0.09329 C -0.0533 -0.10255 -0.04549 -0.09167 -0.054 -0.09954 C -0.05799 -0.10348 -0.05782 -0.10533 -0.06302 -0.10718 C -0.06389 -0.10787 -0.06476 -0.10857 -0.06545 -0.1095 C -0.0665 -0.11112 -0.06684 -0.1132 -0.06789 -0.11459 C -0.0691 -0.11575 -0.07066 -0.11598 -0.07205 -0.11713 C -0.079 -0.12223 -0.06979 -0.11644 -0.07709 -0.12315 C -0.08108 -0.12709 -0.08629 -0.12894 -0.09011 -0.13311 C -0.09462 -0.1382 -0.09723 -0.14028 -0.10261 -0.1419 C -0.10729 -0.14676 -0.11389 -0.14792 -0.1191 -0.15186 C -0.12396 -0.15556 -0.12917 -0.15903 -0.13473 -0.16065 C -0.14497 -0.1669 -0.15886 -0.1669 -0.17014 -0.16922 C -0.22761 -0.16829 -0.21945 -0.17269 -0.24844 -0.16551 C -0.2533 -0.16181 -0.2632 -0.15718 -0.2665 -0.1507 C -0.26858 -0.14653 -0.27101 -0.14237 -0.27309 -0.1382 C -0.27552 -0.1338 -0.27761 -0.13311 -0.27882 -0.12709 C -0.28039 -0.11991 -0.27952 -0.12454 -0.28143 -0.1132 C -0.28195 -0.11019 -0.28455 -0.1088 -0.28542 -0.10579 C -0.28733 -0.1 -0.28525 -0.10371 -0.28716 -0.10093 " pathEditMode="relative" rAng="0" ptsTypes="fffffffffffffffffffffffffffA">
                                      <p:cBhvr>
                                        <p:cTn id="15" dur="25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033 -0.01111 0.00712 -0.02477 0.01354 -0.03333 C 0.01615 -0.04352 0.01458 -0.03912 0.01771 -0.04722 C 0.02066 -0.07037 0.03906 -0.0963 0.05208 -0.11111 C 0.05608 -0.11574 0.05851 -0.12176 0.0625 -0.12639 C 0.06684 -0.13148 0.0717 -0.13542 0.07604 -0.14028 C 0.07899 -0.14375 0.08299 -0.15023 0.08646 -0.15278 C 0.08976 -0.15509 0.0934 -0.15648 0.09688 -0.15833 C 0.10139 -0.16065 0.10573 -0.16551 0.11042 -0.16805 C 0.11597 -0.17083 0.12274 -0.17268 0.12813 -0.17639 C 0.13438 -0.18055 0.13889 -0.1831 0.14583 -0.18472 C 0.16076 -0.19259 0.17986 -0.19421 0.19583 -0.19722 C 0.20625 -0.19676 0.21667 -0.19676 0.22708 -0.19583 C 0.23576 -0.19514 0.24392 -0.1875 0.25208 -0.18472 C 0.25434 -0.18264 0.25608 -0.17986 0.25833 -0.17778 C 0.26059 -0.17592 0.26319 -0.17523 0.26563 -0.17361 C 0.27361 -0.15787 0.28906 -0.1544 0.30208 -0.15 C 0.30833 -0.14792 0.31215 -0.14305 0.31875 -0.14305 " pathEditMode="relative" ptsTypes="fffffffffffffffffA">
                                      <p:cBhvr>
                                        <p:cTn id="19" dur="25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C 0.02066 -0.00069 0.03542 -0.00092 0.05417 -0.00417 C 0.06563 -0.00926 0.07587 -0.01829 0.0875 -0.02222 C 0.09566 -0.0287 0.10278 -0.03565 0.10938 -0.04444 C 0.11164 -0.04745 0.11493 -0.04815 0.11771 -0.05 C 0.1191 -0.05092 0.11962 -0.05301 0.12084 -0.05417 C 0.12431 -0.05787 0.13004 -0.06088 0.13334 -0.06528 C 0.13785 -0.0713 0.14236 -0.07731 0.14688 -0.08333 C 0.15278 -0.0912 0.15382 -0.10625 0.15834 -0.11528 C 0.16007 -0.1243 0.16285 -0.13518 0.16667 -0.14305 C 0.16789 -0.14977 0.17066 -0.15486 0.17292 -0.16111 C 0.1757 -0.16875 0.17448 -0.17569 0.17917 -0.18194 C 0.18282 -0.19676 0.19167 -0.20833 0.19167 -0.225 " pathEditMode="relative" ptsTypes="ffffffffffffA">
                                      <p:cBhvr>
                                        <p:cTn id="23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92 C 0.00729 0.00116 0.00347 -0.00092 0.01111 0.00602 C 0.01528 0.00972 0.02101 0.01227 0.02569 0.01435 C 0.02812 0.01551 0.02986 0.01806 0.03194 0.01991 C 0.03507 0.02269 0.03889 0.02361 0.04236 0.02546 C 0.05989 0.03449 0.07917 0.03496 0.09757 0.03658 C 0.11614 0.04283 0.13576 0.03704 0.15486 0.04074 C 0.16944 0.04028 0.18403 0.04074 0.19861 0.03935 C 0.20139 0.03912 0.20347 0.03565 0.2059 0.0338 C 0.21354 0.02755 0.22049 0.02014 0.22882 0.01574 C 0.23316 0.00996 0.24028 0.00046 0.24653 -0.00231 C 0.24861 -0.00324 0.25087 -0.00347 0.25278 -0.00509 C 0.25486 -0.00694 0.25746 -0.0081 0.25903 -0.01065 C 0.26042 -0.01296 0.26146 -0.01574 0.26319 -0.01759 C 0.28351 -0.04074 0.26597 -0.01875 0.27882 -0.03148 C 0.28576 -0.03842 0.29236 -0.04537 0.29861 -0.0537 C 0.30104 -0.05694 0.3059 -0.06342 0.3059 -0.06342 C 0.30746 -0.06967 0.31007 -0.07546 0.31215 -0.08148 C 0.31528 -0.09097 0.31823 -0.10185 0.32257 -0.11065 C 0.32413 -0.12268 0.32604 -0.13472 0.32778 -0.14676 C 0.32864 -0.16667 0.32934 -0.19028 0.33507 -0.20926 C 0.33542 -0.21342 0.33542 -0.21759 0.33611 -0.22176 C 0.33837 -0.23634 0.33819 -0.22616 0.33819 -0.23148 " pathEditMode="relative" ptsTypes="ffffffffffffffffffffffA">
                                      <p:cBhvr>
                                        <p:cTn id="27" dur="25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259632" y="227095"/>
            <a:ext cx="2140696" cy="2141515"/>
            <a:chOff x="6559252" y="641906"/>
            <a:chExt cx="2309242" cy="230924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252" y="641906"/>
              <a:ext cx="2309242" cy="2309242"/>
            </a:xfrm>
            <a:prstGeom prst="rect">
              <a:avLst/>
            </a:prstGeom>
          </p:spPr>
        </p:pic>
        <p:sp>
          <p:nvSpPr>
            <p:cNvPr id="19" name="Овал 18"/>
            <p:cNvSpPr/>
            <p:nvPr/>
          </p:nvSpPr>
          <p:spPr>
            <a:xfrm>
              <a:off x="6812024" y="1373213"/>
              <a:ext cx="1600411" cy="8389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965846" y="168614"/>
            <a:ext cx="2309242" cy="2309242"/>
            <a:chOff x="6559252" y="641906"/>
            <a:chExt cx="2309242" cy="230924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252" y="641906"/>
              <a:ext cx="2309242" cy="2309242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6812024" y="1373213"/>
              <a:ext cx="1600411" cy="8389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821" y="488402"/>
            <a:ext cx="745292" cy="82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502" y="689909"/>
            <a:ext cx="675081" cy="74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5967">
            <a:off x="2469419" y="999163"/>
            <a:ext cx="698369" cy="77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6640" y="875651"/>
            <a:ext cx="849702" cy="86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93435">
            <a:off x="6340265" y="1180925"/>
            <a:ext cx="761350" cy="77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84442" y="2208306"/>
                <a:ext cx="1096281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442" y="2208306"/>
                <a:ext cx="1096281" cy="1475212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25210" y="2195113"/>
                <a:ext cx="1096281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210" y="2195113"/>
                <a:ext cx="1096281" cy="1480021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10866" y="4454067"/>
                <a:ext cx="882589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866" y="4454067"/>
                <a:ext cx="882589" cy="1475212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976299" y="4826897"/>
            <a:ext cx="34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+</a:t>
            </a:r>
            <a:endParaRPr lang="ru-RU" sz="5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16795" y="4464675"/>
                <a:ext cx="801923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795" y="4464675"/>
                <a:ext cx="801923" cy="1480021"/>
              </a:xfrm>
              <a:prstGeom prst="rect">
                <a:avLst/>
              </a:prstGeom>
              <a:blipFill rotWithShape="1"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112962" y="4826897"/>
            <a:ext cx="45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=</a:t>
            </a:r>
            <a:endParaRPr lang="ru-RU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0" y="4477257"/>
                <a:ext cx="1718626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2+3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477257"/>
                <a:ext cx="1718626" cy="1480021"/>
              </a:xfrm>
              <a:prstGeom prst="rect">
                <a:avLst/>
              </a:prstGeom>
              <a:blipFill rotWithShape="1"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6218618" y="4909705"/>
            <a:ext cx="45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=</a:t>
            </a:r>
            <a:endParaRPr lang="ru-RU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494717" y="4419795"/>
                <a:ext cx="801923" cy="1543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717" y="4419795"/>
                <a:ext cx="801923" cy="1543756"/>
              </a:xfrm>
              <a:prstGeom prst="rect">
                <a:avLst/>
              </a:prstGeom>
              <a:blipFill rotWithShape="1"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418" y="828897"/>
            <a:ext cx="3405139" cy="4229223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3146548" y="2081816"/>
            <a:ext cx="2498218" cy="172819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20" grpId="0" animBg="1"/>
      <p:bldP spid="3" grpId="0"/>
      <p:bldP spid="4" grpId="0" animBg="1"/>
      <p:bldP spid="22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203848" y="2069991"/>
            <a:ext cx="2520280" cy="17190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487088" y="641905"/>
            <a:ext cx="2140696" cy="2141515"/>
            <a:chOff x="6559252" y="641906"/>
            <a:chExt cx="2309242" cy="230924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252" y="641906"/>
              <a:ext cx="2309242" cy="2309242"/>
            </a:xfrm>
            <a:prstGeom prst="rect">
              <a:avLst/>
            </a:prstGeom>
          </p:spPr>
        </p:pic>
        <p:sp>
          <p:nvSpPr>
            <p:cNvPr id="19" name="Овал 18"/>
            <p:cNvSpPr/>
            <p:nvPr/>
          </p:nvSpPr>
          <p:spPr>
            <a:xfrm>
              <a:off x="6812024" y="1373213"/>
              <a:ext cx="1600411" cy="8389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563791" y="603804"/>
            <a:ext cx="2309242" cy="2309242"/>
            <a:chOff x="6559252" y="641906"/>
            <a:chExt cx="2309242" cy="230924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252" y="641906"/>
              <a:ext cx="2309242" cy="2309242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6812024" y="1373213"/>
              <a:ext cx="1600411" cy="8389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617" y="764690"/>
            <a:ext cx="3250741" cy="4037459"/>
          </a:xfrm>
          <a:prstGeom prst="rect">
            <a:avLst/>
          </a:prstGeom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988" y="1621843"/>
            <a:ext cx="863686" cy="9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64227">
            <a:off x="4819788" y="2040875"/>
            <a:ext cx="860761" cy="9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790" y="1678656"/>
            <a:ext cx="964210" cy="9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947" y="2891469"/>
            <a:ext cx="724581" cy="92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881" y="2174030"/>
            <a:ext cx="1271531" cy="181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712" y="2813799"/>
            <a:ext cx="860915" cy="7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84008" y="4464674"/>
                <a:ext cx="882589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008" y="4464674"/>
                <a:ext cx="882589" cy="1480021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033600" y="4780730"/>
            <a:ext cx="340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64780" y="4452923"/>
                <a:ext cx="801923" cy="1543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780" y="4452923"/>
                <a:ext cx="801923" cy="1543756"/>
              </a:xfrm>
              <a:prstGeom prst="rect">
                <a:avLst/>
              </a:prstGeom>
              <a:blipFill rotWithShape="1"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112962" y="4826897"/>
            <a:ext cx="45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=</a:t>
            </a:r>
            <a:endParaRPr lang="ru-RU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572000" y="4477257"/>
                <a:ext cx="1718626" cy="1495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8−5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477257"/>
                <a:ext cx="1718626" cy="1495089"/>
              </a:xfrm>
              <a:prstGeom prst="rect">
                <a:avLst/>
              </a:prstGeom>
              <a:blipFill rotWithShape="1"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6218618" y="4909705"/>
            <a:ext cx="45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=</a:t>
            </a:r>
            <a:endParaRPr lang="ru-RU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585470" y="4464675"/>
                <a:ext cx="801923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ru-RU" sz="4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sz="4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470" y="4464675"/>
                <a:ext cx="801923" cy="1480021"/>
              </a:xfrm>
              <a:prstGeom prst="rect">
                <a:avLst/>
              </a:prstGeom>
              <a:blipFill rotWithShape="1"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6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C -0.00156 -0.00833 -0.00364 -0.01666 -0.0052 -0.025 C -0.00625 -0.03055 -0.02014 -0.03819 -0.02395 -0.04028 C -0.04375 -0.05162 -0.06423 -0.06342 -0.08541 -0.06805 C -0.09253 -0.07268 -0.09948 -0.07592 -0.10729 -0.07778 C -0.11562 -0.08518 -0.12812 -0.08403 -0.1375 -0.08472 C -0.14895 -0.08727 -0.16059 -0.08935 -0.17187 -0.09305 C -0.20243 -0.09259 -0.23298 -0.09305 -0.26354 -0.09166 C -0.2651 -0.09166 -0.26632 -0.08958 -0.2677 -0.08889 C -0.26909 -0.08819 -0.27048 -0.08796 -0.27187 -0.0875 C -0.27552 -0.08426 -0.27916 -0.08403 -0.28333 -0.08194 C -0.28836 -0.0794 -0.29149 -0.07639 -0.29687 -0.075 C -0.30208 -0.06991 -0.30781 -0.06643 -0.31354 -0.0625 C -0.32604 -0.05416 -0.30972 -0.06203 -0.32187 -0.05555 C -0.32187 -0.05555 -0.32968 -0.05208 -0.33125 -0.05139 C -0.3335 -0.05046 -0.3375 -0.04722 -0.3375 -0.04722 " pathEditMode="relative" ptsTypes="fffffffffffffffA">
                                      <p:cBhvr>
                                        <p:cTn id="6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7.77778E-6 C 0.00312 -0.01228 0.00312 -0.0088 0.00104 -0.0264 C 0.00069 -0.02917 -0.00104 -0.03473 -0.00104 -0.03473 C -0.00261 -0.05116 -0.00226 -0.07061 -0.01354 -0.08056 C -0.02205 -0.09954 -0.03386 -0.11112 -0.04688 -0.12362 C -0.0533 -0.12987 -0.05747 -0.13519 -0.06459 -0.1389 C -0.07275 -0.14978 -0.08264 -0.1514 -0.09271 -0.15695 C -0.10556 -0.16413 -0.11719 -0.17292 -0.13125 -0.17501 C -0.13403 -0.1764 -0.13698 -0.17732 -0.13959 -0.17917 C -0.14115 -0.1801 -0.14219 -0.18241 -0.14375 -0.18334 C -0.15712 -0.19144 -0.17327 -0.19399 -0.1875 -0.19723 C -0.19896 -0.20001 -0.21025 -0.20394 -0.22188 -0.20556 C -0.27257 -0.20487 -0.30712 -0.21297 -0.35 -0.19862 C -0.35313 -0.19584 -0.35677 -0.19376 -0.35938 -0.19028 C -0.36146 -0.18751 -0.36563 -0.18195 -0.36563 -0.18195 C -0.36771 -0.15464 -0.36979 -0.12732 -0.36979 -0.10001 " pathEditMode="relative" ptsTypes="fffffffffffffffA">
                                      <p:cBhvr>
                                        <p:cTn id="8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6 C -0.00903 -0.00394 -0.00139 -0.01251 0.00208 -0.01806 C 0.00816 -0.02778 0.01493 -0.0345 0.02292 -0.04167 C 0.0276 -0.04584 0.03142 -0.05139 0.03646 -0.05556 C 0.04167 -0.06436 0.04219 -0.06135 0.04792 -0.06806 C 0.05226 -0.07292 0.05608 -0.07964 0.06146 -0.08195 C 0.06701 -0.08936 0.07222 -0.0926 0.07917 -0.09723 C 0.08056 -0.09815 0.08108 -0.10024 0.08229 -0.10139 C 0.08681 -0.10556 0.09149 -0.10926 0.09688 -0.11112 C 0.10278 -0.11899 0.11111 -0.1213 0.11875 -0.12501 C 0.12969 -0.13056 0.14132 -0.13426 0.15208 -0.14028 C 0.15694 -0.14306 0.15955 -0.14653 0.16458 -0.14723 C 0.16979 -0.14792 0.175 -0.14815 0.18021 -0.14862 C 0.1901 -0.15301 0.19115 -0.15301 0.20313 -0.15417 C 0.21684 -0.15718 0.23003 -0.16274 0.24375 -0.16528 C 0.25382 -0.16482 0.26389 -0.16459 0.27396 -0.16389 C 0.27813 -0.16366 0.28229 -0.16112 0.28646 -0.16112 " pathEditMode="relative" ptsTypes="ffffffffffffffffA">
                                      <p:cBhvr>
                                        <p:cTn id="10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5.18519E-6 C 0.00035 -0.00277 1.11111E-6 -0.00601 0.00105 -0.00833 C 0.00226 -0.01087 0.00469 -0.0118 0.00625 -0.01388 C 0.01007 -0.01898 0.0132 -0.02523 0.01875 -0.02777 C 0.02917 -0.04166 0.0415 -0.053 0.05313 -0.06527 C 0.0566 -0.06898 0.06111 -0.07129 0.06459 -0.07499 C 0.07275 -0.08379 0.08073 -0.0956 0.09063 -0.09999 C 0.09514 -0.10601 0.1 -0.10717 0.10521 -0.11111 C 0.11632 -0.11967 0.12848 -0.12569 0.14063 -0.13055 C 0.14792 -0.13356 0.15452 -0.13935 0.16146 -0.14305 C 0.17466 -0.15046 0.18924 -0.15601 0.20313 -0.15972 C 0.21042 -0.1662 0.20504 -0.16226 0.22084 -0.16527 C 0.2415 -0.16921 0.2625 -0.16527 0.28334 -0.16527 " pathEditMode="relative" ptsTypes="ffffffffffffA">
                                      <p:cBhvr>
                                        <p:cTn id="12" dur="75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C 0.00468 -0.00926 0.01284 -0.01389 0.01979 -0.01945 C 0.021 -0.02037 0.0217 -0.02245 0.02291 -0.02361 C 0.02899 -0.02917 0.03576 -0.0331 0.04166 -0.03889 C 0.04635 -0.04329 0.04878 -0.04699 0.05416 -0.05 C 0.06423 -0.06343 0.07517 -0.07408 0.08646 -0.08611 C 0.09375 -0.09375 0.10295 -0.09815 0.11041 -0.10556 C 0.11788 -0.1132 0.12482 -0.12176 0.13229 -0.12917 C 0.13524 -0.13681 0.1401 -0.14097 0.14479 -0.14722 C 0.14618 -0.14908 0.14896 -0.15278 0.14896 -0.15278 C 0.15104 -0.16088 0.14843 -0.15347 0.15312 -0.15972 C 0.15972 -0.16852 0.16475 -0.17824 0.17187 -0.18611 C 0.17118 -0.1875 0.16961 -0.18866 0.16979 -0.19028 C 0.16996 -0.1919 0.18055 -0.19722 0.18229 -0.19861 C 0.18941 -0.20394 0.1967 -0.20695 0.20416 -0.21111 C 0.21059 -0.21482 0.21371 -0.21783 0.22083 -0.21945 C 0.22673 -0.22477 0.23368 -0.2287 0.24062 -0.23056 C 0.24861 -0.23588 0.25798 -0.24213 0.26666 -0.24445 C 0.27066 -0.24792 0.27482 -0.25 0.27916 -0.25278 " pathEditMode="relative" ptsTypes="ffffffffffffffffffA">
                                      <p:cBhvr>
                                        <p:cTn id="14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TextBox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-142900"/>
            <a:ext cx="4945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67" t="32870" r="64573" b="13570"/>
          <a:stretch/>
        </p:blipFill>
        <p:spPr bwMode="auto">
          <a:xfrm>
            <a:off x="0" y="0"/>
            <a:ext cx="14396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2" y="214290"/>
            <a:ext cx="6500858" cy="1571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7" r="39062" b="48012"/>
          <a:stretch>
            <a:fillRect/>
          </a:stretch>
        </p:blipFill>
        <p:spPr>
          <a:xfrm>
            <a:off x="1857356" y="3500438"/>
            <a:ext cx="6500858" cy="13573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5000636"/>
            <a:ext cx="3367792" cy="1285884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1714488"/>
            <a:ext cx="3750495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77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4"/>
          <p:cNvGrpSpPr/>
          <p:nvPr/>
        </p:nvGrpSpPr>
        <p:grpSpPr>
          <a:xfrm>
            <a:off x="0" y="6408000"/>
            <a:ext cx="9144000" cy="331416"/>
            <a:chOff x="0" y="3645024"/>
            <a:chExt cx="9144000" cy="33141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3645024"/>
              <a:ext cx="9144000" cy="324000"/>
            </a:xfrm>
            <a:prstGeom prst="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3976440"/>
              <a:ext cx="9144000" cy="0"/>
            </a:xfrm>
            <a:prstGeom prst="line">
              <a:avLst/>
            </a:prstGeom>
            <a:ln w="254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8"/>
          <p:cNvGrpSpPr/>
          <p:nvPr/>
        </p:nvGrpSpPr>
        <p:grpSpPr>
          <a:xfrm>
            <a:off x="0" y="72000"/>
            <a:ext cx="9144000" cy="468000"/>
            <a:chOff x="0" y="3645024"/>
            <a:chExt cx="9144000" cy="46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3645024"/>
              <a:ext cx="9144000" cy="468000"/>
            </a:xfrm>
            <a:prstGeom prst="rect">
              <a:avLst/>
            </a:prstGeom>
            <a:solidFill>
              <a:srgbClr val="066C45">
                <a:alpha val="9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4113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6000"/>
            <a:ext cx="9144000" cy="614040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Осваиваем алгоритмы</a:t>
            </a:r>
            <a:endParaRPr lang="ru-RU" b="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0107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Практикум</a:t>
            </a:r>
          </a:p>
        </p:txBody>
      </p:sp>
      <p:grpSp>
        <p:nvGrpSpPr>
          <p:cNvPr id="9" name="Группа 14"/>
          <p:cNvGrpSpPr/>
          <p:nvPr/>
        </p:nvGrpSpPr>
        <p:grpSpPr>
          <a:xfrm>
            <a:off x="43102" y="612000"/>
            <a:ext cx="8992898" cy="540000"/>
            <a:chOff x="146104" y="578919"/>
            <a:chExt cx="8992898" cy="540000"/>
          </a:xfrm>
        </p:grpSpPr>
        <p:sp>
          <p:nvSpPr>
            <p:cNvPr id="16" name="TextBox 15"/>
            <p:cNvSpPr txBox="1"/>
            <p:nvPr/>
          </p:nvSpPr>
          <p:spPr>
            <a:xfrm>
              <a:off x="178553" y="614919"/>
              <a:ext cx="896044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                                              Вычислите:</a:t>
              </a:r>
              <a:endParaRPr lang="ru-RU" sz="2400" dirty="0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146104" y="578919"/>
              <a:ext cx="540000" cy="540000"/>
            </a:xfrm>
            <a:prstGeom prst="ellipse">
              <a:avLst/>
            </a:prstGeom>
            <a:blipFill>
              <a:blip r:embed="rId2" cstate="print"/>
              <a:stretch>
                <a:fillRect/>
              </a:stretch>
            </a:blipFill>
            <a:ln w="63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47999" y="614919"/>
              <a:ext cx="1407927" cy="432000"/>
            </a:xfrm>
            <a:prstGeom prst="rect">
              <a:avLst/>
            </a:prstGeom>
            <a:solidFill>
              <a:srgbClr val="066C4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/>
                <a:t>ТРЕНАЖЕР</a:t>
              </a:r>
              <a:endParaRPr lang="ru-RU" sz="1600" b="1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083002" y="614919"/>
              <a:ext cx="1080341" cy="432048"/>
            </a:xfrm>
            <a:prstGeom prst="rect">
              <a:avLst/>
            </a:prstGeom>
            <a:solidFill>
              <a:srgbClr val="066C4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№ 233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Скругленный прямоугольник 33"/>
          <p:cNvSpPr/>
          <p:nvPr/>
        </p:nvSpPr>
        <p:spPr>
          <a:xfrm>
            <a:off x="1907645" y="5553515"/>
            <a:ext cx="1584184" cy="324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66C45"/>
                </a:solidFill>
              </a:rPr>
              <a:t>ответ</a:t>
            </a:r>
            <a:endParaRPr lang="ru-RU" sz="2400" dirty="0">
              <a:solidFill>
                <a:srgbClr val="066C45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362075"/>
            <a:ext cx="8191500" cy="4133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3" name="Группа 123"/>
          <p:cNvGrpSpPr/>
          <p:nvPr/>
        </p:nvGrpSpPr>
        <p:grpSpPr>
          <a:xfrm>
            <a:off x="2195736" y="1980000"/>
            <a:ext cx="504001" cy="718887"/>
            <a:chOff x="468000" y="3924000"/>
            <a:chExt cx="504001" cy="718887"/>
          </a:xfrm>
        </p:grpSpPr>
        <p:sp>
          <p:nvSpPr>
            <p:cNvPr id="125" name="TextBox 124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8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16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27" name="Рисунок 126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15" name="Группа 127"/>
          <p:cNvGrpSpPr/>
          <p:nvPr/>
        </p:nvGrpSpPr>
        <p:grpSpPr>
          <a:xfrm>
            <a:off x="2844000" y="1980000"/>
            <a:ext cx="504001" cy="718887"/>
            <a:chOff x="468000" y="3924000"/>
            <a:chExt cx="504001" cy="718887"/>
          </a:xfrm>
        </p:grpSpPr>
        <p:sp>
          <p:nvSpPr>
            <p:cNvPr id="129" name="TextBox 128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1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2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31" name="Рисунок 130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0" name="Группа 131"/>
          <p:cNvGrpSpPr/>
          <p:nvPr/>
        </p:nvGrpSpPr>
        <p:grpSpPr>
          <a:xfrm>
            <a:off x="2033735" y="2916000"/>
            <a:ext cx="504001" cy="718887"/>
            <a:chOff x="468000" y="3924000"/>
            <a:chExt cx="504001" cy="718887"/>
          </a:xfrm>
        </p:grpSpPr>
        <p:sp>
          <p:nvSpPr>
            <p:cNvPr id="133" name="TextBox 132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6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9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35" name="Рисунок 134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1" name="Группа 135"/>
          <p:cNvGrpSpPr/>
          <p:nvPr/>
        </p:nvGrpSpPr>
        <p:grpSpPr>
          <a:xfrm>
            <a:off x="2777890" y="2916000"/>
            <a:ext cx="504001" cy="718887"/>
            <a:chOff x="468000" y="3924000"/>
            <a:chExt cx="504001" cy="718887"/>
          </a:xfrm>
        </p:grpSpPr>
        <p:sp>
          <p:nvSpPr>
            <p:cNvPr id="137" name="TextBox 136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2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3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39" name="Рисунок 138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2" name="Группа 139"/>
          <p:cNvGrpSpPr/>
          <p:nvPr/>
        </p:nvGrpSpPr>
        <p:grpSpPr>
          <a:xfrm>
            <a:off x="2304000" y="3861048"/>
            <a:ext cx="504001" cy="718887"/>
            <a:chOff x="468000" y="3924000"/>
            <a:chExt cx="504001" cy="718887"/>
          </a:xfrm>
        </p:grpSpPr>
        <p:sp>
          <p:nvSpPr>
            <p:cNvPr id="141" name="TextBox 140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10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14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43" name="Рисунок 142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3" name="Группа 143"/>
          <p:cNvGrpSpPr/>
          <p:nvPr/>
        </p:nvGrpSpPr>
        <p:grpSpPr>
          <a:xfrm>
            <a:off x="3024000" y="3861048"/>
            <a:ext cx="504001" cy="718887"/>
            <a:chOff x="468000" y="3924000"/>
            <a:chExt cx="504001" cy="718887"/>
          </a:xfrm>
        </p:grpSpPr>
        <p:sp>
          <p:nvSpPr>
            <p:cNvPr id="145" name="TextBox 144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5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7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47" name="Рисунок 146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4" name="Группа 147"/>
          <p:cNvGrpSpPr/>
          <p:nvPr/>
        </p:nvGrpSpPr>
        <p:grpSpPr>
          <a:xfrm>
            <a:off x="2321735" y="4752000"/>
            <a:ext cx="504001" cy="718887"/>
            <a:chOff x="468000" y="3924000"/>
            <a:chExt cx="504001" cy="718887"/>
          </a:xfrm>
        </p:grpSpPr>
        <p:sp>
          <p:nvSpPr>
            <p:cNvPr id="149" name="TextBox 148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8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20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1" name="Рисунок 150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5" name="Группа 151"/>
          <p:cNvGrpSpPr/>
          <p:nvPr/>
        </p:nvGrpSpPr>
        <p:grpSpPr>
          <a:xfrm>
            <a:off x="3029603" y="4752000"/>
            <a:ext cx="504001" cy="718887"/>
            <a:chOff x="468000" y="3924000"/>
            <a:chExt cx="504001" cy="718887"/>
          </a:xfrm>
        </p:grpSpPr>
        <p:sp>
          <p:nvSpPr>
            <p:cNvPr id="153" name="TextBox 152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2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5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6" name="Рисунок 15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sp>
        <p:nvSpPr>
          <p:cNvPr id="190" name="Скругленный прямоугольник 189"/>
          <p:cNvSpPr/>
          <p:nvPr/>
        </p:nvSpPr>
        <p:spPr>
          <a:xfrm>
            <a:off x="6861130" y="5582054"/>
            <a:ext cx="1584184" cy="324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66C45"/>
                </a:solidFill>
              </a:rPr>
              <a:t>ответ</a:t>
            </a:r>
            <a:endParaRPr lang="ru-RU" sz="2400" dirty="0">
              <a:solidFill>
                <a:srgbClr val="066C45"/>
              </a:solidFill>
            </a:endParaRPr>
          </a:p>
        </p:txBody>
      </p:sp>
      <p:grpSp>
        <p:nvGrpSpPr>
          <p:cNvPr id="26" name="Группа 190"/>
          <p:cNvGrpSpPr/>
          <p:nvPr/>
        </p:nvGrpSpPr>
        <p:grpSpPr>
          <a:xfrm>
            <a:off x="7164000" y="1977612"/>
            <a:ext cx="504001" cy="718887"/>
            <a:chOff x="468000" y="3924000"/>
            <a:chExt cx="504001" cy="718887"/>
          </a:xfrm>
        </p:grpSpPr>
        <p:sp>
          <p:nvSpPr>
            <p:cNvPr id="192" name="TextBox 191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3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21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94" name="Рисунок 193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7" name="Группа 194"/>
          <p:cNvGrpSpPr/>
          <p:nvPr/>
        </p:nvGrpSpPr>
        <p:grpSpPr>
          <a:xfrm>
            <a:off x="7821087" y="1987168"/>
            <a:ext cx="504001" cy="718887"/>
            <a:chOff x="468000" y="3924000"/>
            <a:chExt cx="504001" cy="718887"/>
          </a:xfrm>
        </p:grpSpPr>
        <p:sp>
          <p:nvSpPr>
            <p:cNvPr id="196" name="TextBox 195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1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7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98" name="Рисунок 197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8" name="Группа 198"/>
          <p:cNvGrpSpPr/>
          <p:nvPr/>
        </p:nvGrpSpPr>
        <p:grpSpPr>
          <a:xfrm>
            <a:off x="7236000" y="2916000"/>
            <a:ext cx="504001" cy="718887"/>
            <a:chOff x="468000" y="3924000"/>
            <a:chExt cx="504001" cy="718887"/>
          </a:xfrm>
        </p:grpSpPr>
        <p:sp>
          <p:nvSpPr>
            <p:cNvPr id="200" name="TextBox 199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6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8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202" name="Рисунок 201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29" name="Группа 202"/>
          <p:cNvGrpSpPr/>
          <p:nvPr/>
        </p:nvGrpSpPr>
        <p:grpSpPr>
          <a:xfrm>
            <a:off x="7992000" y="2916000"/>
            <a:ext cx="504001" cy="718887"/>
            <a:chOff x="468000" y="3924000"/>
            <a:chExt cx="504001" cy="718887"/>
          </a:xfrm>
        </p:grpSpPr>
        <p:sp>
          <p:nvSpPr>
            <p:cNvPr id="204" name="TextBox 203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3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4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206" name="Рисунок 20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30" name="Группа 206"/>
          <p:cNvGrpSpPr/>
          <p:nvPr/>
        </p:nvGrpSpPr>
        <p:grpSpPr>
          <a:xfrm>
            <a:off x="7236000" y="3852000"/>
            <a:ext cx="504001" cy="718887"/>
            <a:chOff x="468000" y="3924000"/>
            <a:chExt cx="504001" cy="718887"/>
          </a:xfrm>
        </p:grpSpPr>
        <p:sp>
          <p:nvSpPr>
            <p:cNvPr id="208" name="TextBox 207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4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18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210" name="Рисунок 209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31" name="Группа 210"/>
          <p:cNvGrpSpPr/>
          <p:nvPr/>
        </p:nvGrpSpPr>
        <p:grpSpPr>
          <a:xfrm>
            <a:off x="7920000" y="3852000"/>
            <a:ext cx="504001" cy="718887"/>
            <a:chOff x="468000" y="3924000"/>
            <a:chExt cx="504001" cy="718887"/>
          </a:xfrm>
        </p:grpSpPr>
        <p:sp>
          <p:nvSpPr>
            <p:cNvPr id="212" name="TextBox 211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2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9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214" name="Рисунок 213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32" name="Группа 214"/>
          <p:cNvGrpSpPr/>
          <p:nvPr/>
        </p:nvGrpSpPr>
        <p:grpSpPr>
          <a:xfrm>
            <a:off x="7380000" y="4752000"/>
            <a:ext cx="504001" cy="718887"/>
            <a:chOff x="468000" y="3924000"/>
            <a:chExt cx="504001" cy="718887"/>
          </a:xfrm>
        </p:grpSpPr>
        <p:sp>
          <p:nvSpPr>
            <p:cNvPr id="216" name="TextBox 215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10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15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218" name="Рисунок 217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grpSp>
        <p:nvGrpSpPr>
          <p:cNvPr id="33" name="Группа 218"/>
          <p:cNvGrpSpPr/>
          <p:nvPr/>
        </p:nvGrpSpPr>
        <p:grpSpPr>
          <a:xfrm>
            <a:off x="8028000" y="4788000"/>
            <a:ext cx="504001" cy="718887"/>
            <a:chOff x="468000" y="3924000"/>
            <a:chExt cx="504001" cy="718887"/>
          </a:xfrm>
        </p:grpSpPr>
        <p:sp>
          <p:nvSpPr>
            <p:cNvPr id="220" name="TextBox 219"/>
            <p:cNvSpPr txBox="1"/>
            <p:nvPr/>
          </p:nvSpPr>
          <p:spPr>
            <a:xfrm>
              <a:off x="468000" y="3924000"/>
              <a:ext cx="5040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2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68000" y="4212000"/>
              <a:ext cx="50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0" b="1" dirty="0" smtClean="0">
                  <a:latin typeface="+mj-lt"/>
                  <a:cs typeface="Times New Roman" pitchFamily="18" charset="0"/>
                </a:rPr>
                <a:t>3</a:t>
              </a:r>
              <a:endParaRPr lang="ru-RU" sz="22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222" name="Рисунок 221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0" y="4284000"/>
              <a:ext cx="288000" cy="18000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0" y="4284000"/>
            <a:ext cx="1524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2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F0EF"/>
              </a:clrFrom>
              <a:clrTo>
                <a:srgbClr val="EFF0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566" y="21382"/>
            <a:ext cx="2286000" cy="30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9EFE3"/>
              </a:clrFrom>
              <a:clrTo>
                <a:srgbClr val="E9EF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21" t="29444" r="43966"/>
          <a:stretch/>
        </p:blipFill>
        <p:spPr>
          <a:xfrm>
            <a:off x="3910211" y="2344675"/>
            <a:ext cx="1783830" cy="3176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720" y="3571876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Правой рукой гладим себя по голове              от затылка ко лбу,               а левой гладим живот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857884" y="3571876"/>
            <a:ext cx="2926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Массажируем  мочки  ушей, одновременно   вращая  носком  левой           и правой  ноги.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58" y="21383"/>
            <a:ext cx="2903562" cy="29035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F0EF"/>
              </a:clrFrom>
              <a:clrTo>
                <a:srgbClr val="EFF0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304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7554" y="285728"/>
            <a:ext cx="457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Физкультминутка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13" name="заряд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7224" y="55721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55168" cy="44252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86050" y="0"/>
            <a:ext cx="5143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Графический диктант.</a:t>
            </a:r>
          </a:p>
          <a:p>
            <a:pPr algn="just"/>
            <a:endParaRPr lang="ru-RU" sz="2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86050" y="571480"/>
            <a:ext cx="55721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1.Я думаю, что сумма одной пятой и трех пятых равна четырем пятым.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2. Я думаю, что разность одиннадцати тринадцатых и двух тринадцатых равна девяти тринадцатым.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3. Я думаю, что сумма пятнадцати двадцать вторых и пяти двадцать вторых больше единицы.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4. Верно ли, что                  ?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5. Верно ли, что</a:t>
            </a:r>
            <a:r>
              <a:rPr lang="en-US" b="1" dirty="0" smtClean="0">
                <a:solidFill>
                  <a:srgbClr val="002060"/>
                </a:solidFill>
              </a:rPr>
              <a:t>              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6. Я думаю, что если поменять местами числитель и знаменатель правильной дроби, то полученная дробь окажется меньше исходной.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7. Верно ли, что чтобы найти разность дробей с одинаковыми знаменателями надо из числителя уменьшаемого вычесть числитель вычитаемого</a:t>
            </a:r>
            <a:r>
              <a:rPr lang="ru-RU" b="1" dirty="0" smtClean="0"/>
              <a:t>.</a:t>
            </a:r>
            <a:endParaRPr lang="ru-RU" b="1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857752" y="2571744"/>
          <a:ext cx="920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Формула" r:id="rId5" imgW="558720" imgH="393480" progId="">
                  <p:embed/>
                </p:oleObj>
              </mc:Choice>
              <mc:Fallback>
                <p:oleObj name="Формула" r:id="rId5" imgW="558720" imgH="3934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2571744"/>
                        <a:ext cx="92075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4"/>
          <p:cNvGraphicFramePr>
            <a:graphicFrameLocks noChangeAspect="1"/>
          </p:cNvGraphicFramePr>
          <p:nvPr/>
        </p:nvGraphicFramePr>
        <p:xfrm>
          <a:off x="4786314" y="3214686"/>
          <a:ext cx="785813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Формула" r:id="rId7" imgW="495000" imgH="660240" progId="">
                  <p:embed/>
                </p:oleObj>
              </mc:Choice>
              <mc:Fallback>
                <p:oleObj name="Формула" r:id="rId7" imgW="495000" imgH="6602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3214686"/>
                        <a:ext cx="785813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0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7664" y="458112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Винни Пух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42910" y="285728"/>
            <a:ext cx="8001056" cy="60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642918"/>
            <a:ext cx="7643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</a:rPr>
              <a:t>Обменяйтесь тетрадями и проверьте выполненную работу.</a:t>
            </a:r>
          </a:p>
          <a:p>
            <a:pPr algn="just"/>
            <a:endParaRPr lang="ru-RU" sz="2800" b="1" i="1" dirty="0" smtClean="0">
              <a:solidFill>
                <a:srgbClr val="FF0000"/>
              </a:solidFill>
            </a:endParaRPr>
          </a:p>
          <a:p>
            <a:pPr algn="just"/>
            <a:endParaRPr lang="ru-RU" sz="2800" b="1" i="1" dirty="0" smtClean="0">
              <a:solidFill>
                <a:srgbClr val="FF0000"/>
              </a:solidFill>
            </a:endParaRPr>
          </a:p>
          <a:p>
            <a:pPr algn="just"/>
            <a:endParaRPr lang="ru-RU" sz="2800" b="1" i="1" dirty="0" smtClean="0">
              <a:solidFill>
                <a:srgbClr val="FF0000"/>
              </a:solidFill>
            </a:endParaRPr>
          </a:p>
          <a:p>
            <a:pPr algn="just"/>
            <a:r>
              <a:rPr lang="ru-RU" sz="2800" b="1" i="1" dirty="0" smtClean="0">
                <a:solidFill>
                  <a:srgbClr val="FF0000"/>
                </a:solidFill>
              </a:rPr>
              <a:t>Ключ: 1.</a:t>
            </a:r>
            <a:r>
              <a:rPr lang="ru-RU" sz="2800" b="1" i="1" dirty="0" smtClean="0">
                <a:solidFill>
                  <a:schemeClr val="tx2"/>
                </a:solidFill>
              </a:rPr>
              <a:t>+</a:t>
            </a:r>
            <a:r>
              <a:rPr lang="ru-RU" sz="2800" b="1" i="1" dirty="0" smtClean="0">
                <a:solidFill>
                  <a:srgbClr val="FF0000"/>
                </a:solidFill>
              </a:rPr>
              <a:t> 2. </a:t>
            </a:r>
            <a:r>
              <a:rPr lang="ru-RU" sz="2800" b="1" i="1" dirty="0" smtClean="0">
                <a:solidFill>
                  <a:schemeClr val="tx2"/>
                </a:solidFill>
              </a:rPr>
              <a:t>+</a:t>
            </a:r>
            <a:r>
              <a:rPr lang="ru-RU" sz="2800" b="1" i="1" dirty="0" smtClean="0">
                <a:solidFill>
                  <a:srgbClr val="FF0000"/>
                </a:solidFill>
              </a:rPr>
              <a:t> 3. </a:t>
            </a:r>
            <a:r>
              <a:rPr lang="ru-RU" sz="2800" b="1" i="1" dirty="0" smtClean="0">
                <a:solidFill>
                  <a:schemeClr val="tx2"/>
                </a:solidFill>
              </a:rPr>
              <a:t>–</a:t>
            </a:r>
            <a:r>
              <a:rPr lang="ru-RU" sz="2800" b="1" i="1" dirty="0" smtClean="0">
                <a:solidFill>
                  <a:srgbClr val="FF0000"/>
                </a:solidFill>
              </a:rPr>
              <a:t> 4. </a:t>
            </a:r>
            <a:r>
              <a:rPr lang="ru-RU" sz="2800" b="1" i="1" dirty="0" smtClean="0">
                <a:solidFill>
                  <a:schemeClr val="tx2"/>
                </a:solidFill>
              </a:rPr>
              <a:t>+</a:t>
            </a:r>
            <a:r>
              <a:rPr lang="ru-RU" sz="2800" b="1" i="1" dirty="0" smtClean="0">
                <a:solidFill>
                  <a:srgbClr val="FF0000"/>
                </a:solidFill>
              </a:rPr>
              <a:t> 5. </a:t>
            </a:r>
            <a:r>
              <a:rPr lang="ru-RU" sz="2800" b="1" i="1" dirty="0" smtClean="0">
                <a:solidFill>
                  <a:schemeClr val="tx2"/>
                </a:solidFill>
              </a:rPr>
              <a:t>+</a:t>
            </a:r>
            <a:r>
              <a:rPr lang="ru-RU" sz="2800" b="1" i="1" dirty="0" smtClean="0">
                <a:solidFill>
                  <a:srgbClr val="FF0000"/>
                </a:solidFill>
              </a:rPr>
              <a:t> 6. </a:t>
            </a:r>
            <a:r>
              <a:rPr lang="ru-RU" sz="2800" b="1" i="1" dirty="0" smtClean="0">
                <a:solidFill>
                  <a:schemeClr val="tx2"/>
                </a:solidFill>
              </a:rPr>
              <a:t>–</a:t>
            </a:r>
            <a:r>
              <a:rPr lang="ru-RU" sz="2800" b="1" i="1" dirty="0" smtClean="0">
                <a:solidFill>
                  <a:srgbClr val="FF0000"/>
                </a:solidFill>
              </a:rPr>
              <a:t> 7. </a:t>
            </a:r>
            <a:r>
              <a:rPr lang="ru-RU" sz="2800" b="1" i="1" dirty="0" smtClean="0">
                <a:solidFill>
                  <a:schemeClr val="tx2"/>
                </a:solidFill>
              </a:rPr>
              <a:t>+</a:t>
            </a:r>
            <a:endParaRPr lang="ru-RU" sz="28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642910" y="2000240"/>
            <a:ext cx="8045152" cy="4583621"/>
            <a:chOff x="1098848" y="2192288"/>
            <a:chExt cx="8045152" cy="458362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96" r="16354" b="11296"/>
            <a:stretch/>
          </p:blipFill>
          <p:spPr>
            <a:xfrm>
              <a:off x="3314700" y="2213434"/>
              <a:ext cx="5829300" cy="4562475"/>
            </a:xfrm>
            <a:prstGeom prst="rect">
              <a:avLst/>
            </a:prstGeom>
          </p:spPr>
        </p:pic>
        <p:pic>
          <p:nvPicPr>
            <p:cNvPr id="1085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868" y="2200672"/>
              <a:ext cx="304800" cy="45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4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668" y="2200672"/>
              <a:ext cx="304800" cy="45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786" y="2200671"/>
              <a:ext cx="407082" cy="4566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4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986" y="2204864"/>
              <a:ext cx="304800" cy="456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5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448" y="2204864"/>
              <a:ext cx="304800" cy="455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5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848" y="2204864"/>
              <a:ext cx="304800" cy="456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5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2204864"/>
              <a:ext cx="304800" cy="456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1202482" y="2192288"/>
              <a:ext cx="3542766" cy="3180928"/>
              <a:chOff x="1202482" y="2192288"/>
              <a:chExt cx="3542766" cy="3180928"/>
            </a:xfrm>
          </p:grpSpPr>
          <p:pic>
            <p:nvPicPr>
              <p:cNvPr id="108555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482" y="2213434"/>
                <a:ext cx="628650" cy="226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554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0451" y="2192288"/>
                <a:ext cx="628650" cy="221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556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4836" y="2213434"/>
                <a:ext cx="628650" cy="2205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4286" y="2852936"/>
                <a:ext cx="2620962" cy="2520280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714348" y="188640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Работа в группах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1052736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З</a:t>
            </a:r>
            <a:r>
              <a:rPr lang="ru-RU" sz="3600" b="1" dirty="0" smtClean="0">
                <a:solidFill>
                  <a:srgbClr val="C00000"/>
                </a:solidFill>
              </a:rPr>
              <a:t>адания от МУДРОЙ СОВЫ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7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00.infourok.ru/images/doc/242/227698/1/img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8286808" cy="585791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0864" t="20508" r="24231" b="8203"/>
          <a:stretch>
            <a:fillRect/>
          </a:stretch>
        </p:blipFill>
        <p:spPr bwMode="auto">
          <a:xfrm>
            <a:off x="857224" y="357166"/>
            <a:ext cx="792961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0864" t="20508" r="22035" b="9179"/>
          <a:stretch>
            <a:fillRect/>
          </a:stretch>
        </p:blipFill>
        <p:spPr bwMode="auto">
          <a:xfrm>
            <a:off x="571472" y="357166"/>
            <a:ext cx="821537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0864" t="20508" r="22497" b="8203"/>
          <a:stretch>
            <a:fillRect/>
          </a:stretch>
        </p:blipFill>
        <p:spPr bwMode="auto">
          <a:xfrm>
            <a:off x="428596" y="285728"/>
            <a:ext cx="8429684" cy="62151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1413" t="20508" r="22584" b="9179"/>
          <a:stretch>
            <a:fillRect/>
          </a:stretch>
        </p:blipFill>
        <p:spPr bwMode="auto">
          <a:xfrm>
            <a:off x="500034" y="357166"/>
            <a:ext cx="8286808" cy="600079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008348/d3530ffb-08af-4ba9-9920-3252eaad3dc2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i="1" dirty="0" smtClean="0">
                <a:solidFill>
                  <a:srgbClr val="C00000"/>
                </a:solidFill>
              </a:rPr>
              <a:t>Рефлексия. Гора успеха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0459" y="3071810"/>
            <a:ext cx="2863541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У меня все получилось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496" y="4429132"/>
            <a:ext cx="3222549" cy="369332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Справился не полностью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08" y="6000768"/>
            <a:ext cx="18359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Не справился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.wildberries.ru/big/new/1740000/1744741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857232"/>
            <a:ext cx="2857520" cy="376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4810" y="85723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Домашнее задание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9058" y="2214554"/>
            <a:ext cx="48577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33CC"/>
                </a:solidFill>
              </a:rPr>
              <a:t>У.: № 544, №545, выучить правила.</a:t>
            </a:r>
          </a:p>
          <a:p>
            <a:endParaRPr lang="ru-RU" sz="2400" b="1" i="1" dirty="0" smtClean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0033CC"/>
                </a:solidFill>
              </a:rPr>
              <a:t>Задание  творческого характера по желанию – придумать сказку «Приключение дробей».</a:t>
            </a:r>
          </a:p>
          <a:p>
            <a:endParaRPr lang="ru-RU" b="1" i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29"/>
          <a:stretch/>
        </p:blipFill>
        <p:spPr>
          <a:xfrm>
            <a:off x="357158" y="357166"/>
            <a:ext cx="8402513" cy="6032500"/>
          </a:xfrm>
        </p:spPr>
      </p:pic>
      <p:sp>
        <p:nvSpPr>
          <p:cNvPr id="3" name="TextBox 2"/>
          <p:cNvSpPr txBox="1"/>
          <p:nvPr/>
        </p:nvSpPr>
        <p:spPr>
          <a:xfrm>
            <a:off x="4786314" y="642918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Кто ходит в гости по утрам, тот поступает мудро.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8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75" t="25157" r="51062" b="30398"/>
          <a:stretch/>
        </p:blipFill>
        <p:spPr bwMode="auto">
          <a:xfrm>
            <a:off x="16803" y="0"/>
            <a:ext cx="9127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9190" y="3357562"/>
            <a:ext cx="350128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Как нам открыть дверь?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42844" y="4286256"/>
          <a:ext cx="9699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Объект упаковщика для оболочки" showAsIcon="1" r:id="rId4" imgW="970200" imgH="488520" progId="Package">
                  <p:embed/>
                </p:oleObj>
              </mc:Choice>
              <mc:Fallback>
                <p:oleObj name="Объект упаковщика для оболочки" showAsIcon="1" r:id="rId4" imgW="970200" imgH="48852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4286256"/>
                        <a:ext cx="9699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162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0" y="2"/>
            <a:ext cx="5111874" cy="164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0" y="1380332"/>
            <a:ext cx="5111874" cy="15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0" y="2905151"/>
            <a:ext cx="5111874" cy="13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-21431" y="4164619"/>
            <a:ext cx="5111874" cy="13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0" y="5445225"/>
            <a:ext cx="5111874" cy="142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4479776" y="2893841"/>
            <a:ext cx="5111874" cy="13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4479776" y="4198844"/>
            <a:ext cx="5111874" cy="13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4479776" y="1324770"/>
            <a:ext cx="5111874" cy="158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8" name="AutoShape 66"/>
          <p:cNvSpPr>
            <a:spLocks noChangeArrowheads="1"/>
          </p:cNvSpPr>
          <p:nvPr/>
        </p:nvSpPr>
        <p:spPr bwMode="auto">
          <a:xfrm>
            <a:off x="1403647" y="2836392"/>
            <a:ext cx="890587" cy="95091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130" name="AutoShape 58"/>
          <p:cNvSpPr>
            <a:spLocks noChangeArrowheads="1"/>
          </p:cNvSpPr>
          <p:nvPr/>
        </p:nvSpPr>
        <p:spPr bwMode="auto">
          <a:xfrm>
            <a:off x="1403648" y="1052801"/>
            <a:ext cx="890587" cy="950913"/>
          </a:xfrm>
          <a:prstGeom prst="roundRect">
            <a:avLst>
              <a:gd name="adj" fmla="val 16667"/>
            </a:avLst>
          </a:prstGeom>
          <a:solidFill>
            <a:srgbClr val="FF29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3110" name="Group 38"/>
          <p:cNvGrpSpPr>
            <a:grpSpLocks/>
          </p:cNvGrpSpPr>
          <p:nvPr/>
        </p:nvGrpSpPr>
        <p:grpSpPr bwMode="auto">
          <a:xfrm>
            <a:off x="4644008" y="1458984"/>
            <a:ext cx="3384376" cy="3243395"/>
            <a:chOff x="1309" y="607"/>
            <a:chExt cx="901" cy="769"/>
          </a:xfrm>
        </p:grpSpPr>
        <p:sp>
          <p:nvSpPr>
            <p:cNvPr id="3167" name="AutoShape 24"/>
            <p:cNvSpPr>
              <a:spLocks noChangeArrowheads="1"/>
            </p:cNvSpPr>
            <p:nvPr/>
          </p:nvSpPr>
          <p:spPr bwMode="auto">
            <a:xfrm>
              <a:off x="1761" y="607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68" name="AutoShape 25"/>
            <p:cNvSpPr>
              <a:spLocks noChangeArrowheads="1"/>
            </p:cNvSpPr>
            <p:nvPr/>
          </p:nvSpPr>
          <p:spPr bwMode="auto">
            <a:xfrm flipV="1">
              <a:off x="1532" y="607"/>
              <a:ext cx="448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69" name="AutoShape 26"/>
            <p:cNvSpPr>
              <a:spLocks noChangeArrowheads="1"/>
            </p:cNvSpPr>
            <p:nvPr/>
          </p:nvSpPr>
          <p:spPr bwMode="auto">
            <a:xfrm>
              <a:off x="1309" y="607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0" name="AutoShape 27"/>
            <p:cNvSpPr>
              <a:spLocks noChangeArrowheads="1"/>
            </p:cNvSpPr>
            <p:nvPr/>
          </p:nvSpPr>
          <p:spPr bwMode="auto">
            <a:xfrm flipV="1">
              <a:off x="1761" y="993"/>
              <a:ext cx="449" cy="3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1" name="AutoShape 28"/>
            <p:cNvSpPr>
              <a:spLocks noChangeArrowheads="1"/>
            </p:cNvSpPr>
            <p:nvPr/>
          </p:nvSpPr>
          <p:spPr bwMode="auto">
            <a:xfrm>
              <a:off x="1532" y="993"/>
              <a:ext cx="448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2" name="AutoShape 29"/>
            <p:cNvSpPr>
              <a:spLocks noChangeArrowheads="1"/>
            </p:cNvSpPr>
            <p:nvPr/>
          </p:nvSpPr>
          <p:spPr bwMode="auto">
            <a:xfrm flipV="1">
              <a:off x="1309" y="993"/>
              <a:ext cx="449" cy="38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3210" name="Group 138"/>
          <p:cNvGrpSpPr>
            <a:grpSpLocks/>
          </p:cNvGrpSpPr>
          <p:nvPr/>
        </p:nvGrpSpPr>
        <p:grpSpPr bwMode="auto">
          <a:xfrm>
            <a:off x="1712118" y="1154908"/>
            <a:ext cx="304800" cy="639763"/>
            <a:chOff x="1103" y="1621"/>
            <a:chExt cx="192" cy="403"/>
          </a:xfrm>
        </p:grpSpPr>
        <p:sp>
          <p:nvSpPr>
            <p:cNvPr id="3164" name="Line 135"/>
            <p:cNvSpPr>
              <a:spLocks noChangeShapeType="1"/>
            </p:cNvSpPr>
            <p:nvPr/>
          </p:nvSpPr>
          <p:spPr bwMode="auto">
            <a:xfrm>
              <a:off x="1103" y="18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65" name="Rectangle 136"/>
            <p:cNvSpPr>
              <a:spLocks noChangeArrowheads="1"/>
            </p:cNvSpPr>
            <p:nvPr/>
          </p:nvSpPr>
          <p:spPr bwMode="auto">
            <a:xfrm>
              <a:off x="1152" y="1832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r>
                <a:rPr lang="en-US" altLang="ru-RU" sz="2000" b="1" dirty="0">
                  <a:latin typeface="Arial" charset="0"/>
                </a:rPr>
                <a:t>6</a:t>
              </a:r>
              <a:endParaRPr lang="ru-RU" altLang="ru-RU" sz="2000" b="1" dirty="0">
                <a:latin typeface="Arial" charset="0"/>
              </a:endParaRPr>
            </a:p>
          </p:txBody>
        </p:sp>
        <p:sp>
          <p:nvSpPr>
            <p:cNvPr id="3166" name="Rectangle 137"/>
            <p:cNvSpPr>
              <a:spLocks noChangeArrowheads="1"/>
            </p:cNvSpPr>
            <p:nvPr/>
          </p:nvSpPr>
          <p:spPr bwMode="auto">
            <a:xfrm>
              <a:off x="1143" y="1621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/>
              <a:r>
                <a:rPr lang="en-US" altLang="ru-RU" sz="2000" b="1" dirty="0">
                  <a:latin typeface="Arial" charset="0"/>
                </a:rPr>
                <a:t>1</a:t>
              </a:r>
              <a:endParaRPr lang="ru-RU" altLang="ru-RU" sz="2000" b="1" dirty="0">
                <a:latin typeface="Arial" charset="0"/>
              </a:endParaRPr>
            </a:p>
          </p:txBody>
        </p:sp>
      </p:grpSp>
      <p:grpSp>
        <p:nvGrpSpPr>
          <p:cNvPr id="3224" name="Group 152"/>
          <p:cNvGrpSpPr>
            <a:grpSpLocks/>
          </p:cNvGrpSpPr>
          <p:nvPr/>
        </p:nvGrpSpPr>
        <p:grpSpPr bwMode="auto">
          <a:xfrm>
            <a:off x="1655718" y="2944256"/>
            <a:ext cx="386555" cy="692353"/>
            <a:chOff x="1212" y="1886"/>
            <a:chExt cx="192" cy="409"/>
          </a:xfrm>
        </p:grpSpPr>
        <p:sp>
          <p:nvSpPr>
            <p:cNvPr id="3152" name="Line 153"/>
            <p:cNvSpPr>
              <a:spLocks noChangeShapeType="1"/>
            </p:cNvSpPr>
            <p:nvPr/>
          </p:nvSpPr>
          <p:spPr bwMode="auto">
            <a:xfrm>
              <a:off x="1212" y="207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53" name="Rectangle 154"/>
            <p:cNvSpPr>
              <a:spLocks noChangeArrowheads="1"/>
            </p:cNvSpPr>
            <p:nvPr/>
          </p:nvSpPr>
          <p:spPr bwMode="auto">
            <a:xfrm>
              <a:off x="1263" y="2103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r>
                <a:rPr lang="en-US" altLang="ru-RU" sz="2000" b="1" dirty="0">
                  <a:latin typeface="Arial" charset="0"/>
                </a:rPr>
                <a:t>6</a:t>
              </a:r>
              <a:endParaRPr lang="ru-RU" altLang="ru-RU" sz="2000" b="1" dirty="0">
                <a:latin typeface="Arial" charset="0"/>
              </a:endParaRPr>
            </a:p>
          </p:txBody>
        </p:sp>
        <p:sp>
          <p:nvSpPr>
            <p:cNvPr id="3154" name="Rectangle 155"/>
            <p:cNvSpPr>
              <a:spLocks noChangeArrowheads="1"/>
            </p:cNvSpPr>
            <p:nvPr/>
          </p:nvSpPr>
          <p:spPr bwMode="auto">
            <a:xfrm>
              <a:off x="1263" y="1886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/>
              <a:r>
                <a:rPr lang="en-US" altLang="ru-RU" sz="2000" b="1" dirty="0">
                  <a:latin typeface="Arial" charset="0"/>
                </a:rPr>
                <a:t>2</a:t>
              </a:r>
              <a:endParaRPr lang="ru-RU" altLang="ru-RU" sz="2000" b="1" dirty="0">
                <a:latin typeface="Arial" charset="0"/>
              </a:endParaRPr>
            </a:p>
          </p:txBody>
        </p:sp>
      </p:grpSp>
      <p:sp>
        <p:nvSpPr>
          <p:cNvPr id="3260" name="AutoShape 188"/>
          <p:cNvSpPr>
            <a:spLocks noChangeArrowheads="1"/>
          </p:cNvSpPr>
          <p:nvPr/>
        </p:nvSpPr>
        <p:spPr bwMode="auto">
          <a:xfrm>
            <a:off x="1403648" y="4431023"/>
            <a:ext cx="890587" cy="95091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3261" name="Group 189"/>
          <p:cNvGrpSpPr>
            <a:grpSpLocks/>
          </p:cNvGrpSpPr>
          <p:nvPr/>
        </p:nvGrpSpPr>
        <p:grpSpPr bwMode="auto">
          <a:xfrm>
            <a:off x="1626394" y="4601278"/>
            <a:ext cx="304800" cy="573088"/>
            <a:chOff x="965" y="1878"/>
            <a:chExt cx="192" cy="361"/>
          </a:xfrm>
        </p:grpSpPr>
        <p:sp>
          <p:nvSpPr>
            <p:cNvPr id="3128" name="Line 190"/>
            <p:cNvSpPr>
              <a:spLocks noChangeShapeType="1"/>
            </p:cNvSpPr>
            <p:nvPr/>
          </p:nvSpPr>
          <p:spPr bwMode="auto">
            <a:xfrm>
              <a:off x="965" y="2045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29" name="Rectangle 191"/>
            <p:cNvSpPr>
              <a:spLocks noChangeArrowheads="1"/>
            </p:cNvSpPr>
            <p:nvPr/>
          </p:nvSpPr>
          <p:spPr bwMode="auto">
            <a:xfrm>
              <a:off x="1016" y="2047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/>
              <a:r>
                <a:rPr lang="en-US" altLang="ru-RU" sz="2000" b="1" dirty="0">
                  <a:latin typeface="Arial" charset="0"/>
                </a:rPr>
                <a:t>6</a:t>
              </a:r>
              <a:endParaRPr lang="ru-RU" altLang="ru-RU" sz="2000" b="1" dirty="0">
                <a:latin typeface="Arial" charset="0"/>
              </a:endParaRPr>
            </a:p>
          </p:txBody>
        </p:sp>
        <p:sp>
          <p:nvSpPr>
            <p:cNvPr id="15" name="Rectangle 192"/>
            <p:cNvSpPr>
              <a:spLocks noChangeArrowheads="1"/>
            </p:cNvSpPr>
            <p:nvPr/>
          </p:nvSpPr>
          <p:spPr bwMode="auto">
            <a:xfrm>
              <a:off x="1016" y="1878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/>
              <a:r>
                <a:rPr lang="en-US" altLang="ru-RU" sz="2000" b="1" dirty="0">
                  <a:latin typeface="Arial" charset="0"/>
                </a:rPr>
                <a:t>3</a:t>
              </a:r>
              <a:endParaRPr lang="ru-RU" altLang="ru-RU" sz="2000" b="1" dirty="0">
                <a:latin typeface="Arial" charset="0"/>
              </a:endParaRPr>
            </a:p>
          </p:txBody>
        </p:sp>
      </p:grpSp>
      <p:pic>
        <p:nvPicPr>
          <p:cNvPr id="32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4473252" y="5148794"/>
            <a:ext cx="5111874" cy="13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4479776" y="1"/>
            <a:ext cx="5111874" cy="132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55" r="-5107" b="77883"/>
          <a:stretch/>
        </p:blipFill>
        <p:spPr bwMode="auto">
          <a:xfrm>
            <a:off x="4503365" y="6156254"/>
            <a:ext cx="5111874" cy="71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88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8" grpId="0" animBg="1"/>
      <p:bldP spid="3130" grpId="0" animBg="1"/>
      <p:bldP spid="32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7544" y="692696"/>
                <a:ext cx="7776864" cy="3242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Какие цифры можно поставить вместо </a:t>
                </a:r>
                <a:r>
                  <a:rPr lang="ru-RU" sz="3200" dirty="0" smtClean="0">
                    <a:solidFill>
                      <a:srgbClr val="C00000"/>
                    </a:solidFill>
                  </a:rPr>
                  <a:t>*</a:t>
                </a:r>
                <a:r>
                  <a:rPr lang="ru-RU" sz="2400" dirty="0" smtClean="0"/>
                  <a:t>, чтобы  дробь</a:t>
                </a:r>
              </a:p>
              <a:p>
                <a:endParaRPr lang="ru-RU" dirty="0"/>
              </a:p>
              <a:p>
                <a:r>
                  <a:rPr lang="ru-RU" sz="2400" dirty="0" smtClean="0"/>
                  <a:t>1)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5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5400" b="0" i="1" smtClean="0">
                            <a:latin typeface="Cambria Math"/>
                          </a:rPr>
                          <m:t>4</m:t>
                        </m:r>
                        <m:r>
                          <a:rPr lang="ru-RU" sz="5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ru-RU" sz="5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ru-RU" sz="5400" b="0" i="1" smtClean="0">
                            <a:latin typeface="Cambria Math"/>
                          </a:rPr>
                          <m:t>476</m:t>
                        </m:r>
                      </m:den>
                    </m:f>
                  </m:oMath>
                </a14:m>
                <a:r>
                  <a:rPr lang="ru-RU" sz="2800" dirty="0" smtClean="0"/>
                  <a:t>была  правильной.</a:t>
                </a:r>
              </a:p>
              <a:p>
                <a:endParaRPr lang="ru-RU" dirty="0"/>
              </a:p>
              <a:p>
                <a:endParaRPr lang="ru-RU" dirty="0" smtClean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692696"/>
                <a:ext cx="7776864" cy="3242426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255" t="-2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5536" y="4071359"/>
                <a:ext cx="108012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476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071359"/>
                <a:ext cx="1080120" cy="113306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35696" y="4082923"/>
                <a:ext cx="1077538" cy="1133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476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082923"/>
                <a:ext cx="1077538" cy="1133067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8438" y="4071360"/>
                <a:ext cx="1077538" cy="1133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476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38" y="4071360"/>
                <a:ext cx="1077538" cy="113306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16016" y="4082922"/>
                <a:ext cx="1077538" cy="1133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476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082922"/>
                <a:ext cx="1077538" cy="1133067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56176" y="4060074"/>
                <a:ext cx="1077538" cy="11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476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4060074"/>
                <a:ext cx="1077538" cy="1144352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96336" y="4114170"/>
                <a:ext cx="1077538" cy="1133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6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476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336" y="4114170"/>
                <a:ext cx="1077538" cy="1133067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90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7544" y="692696"/>
                <a:ext cx="7776864" cy="3315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smtClean="0"/>
                  <a:t>Какие цифры можно поставить вместо </a:t>
                </a:r>
                <a:r>
                  <a:rPr lang="ru-RU" sz="3200" dirty="0" smtClean="0">
                    <a:solidFill>
                      <a:srgbClr val="C00000"/>
                    </a:solidFill>
                  </a:rPr>
                  <a:t>*</a:t>
                </a:r>
                <a:r>
                  <a:rPr lang="ru-RU" sz="2400" dirty="0" smtClean="0"/>
                  <a:t>, чтобы  дробь</a:t>
                </a:r>
              </a:p>
              <a:p>
                <a:endParaRPr lang="ru-RU" dirty="0"/>
              </a:p>
              <a:p>
                <a:r>
                  <a:rPr lang="ru-RU" sz="2400" dirty="0" smtClean="0"/>
                  <a:t>1)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5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5400" b="0" i="1" smtClean="0">
                            <a:latin typeface="Cambria Math"/>
                          </a:rPr>
                          <m:t>574</m:t>
                        </m:r>
                      </m:num>
                      <m:den>
                        <m:r>
                          <a:rPr lang="ru-RU" sz="5400" b="0" i="1" smtClean="0">
                            <a:latin typeface="Cambria Math"/>
                          </a:rPr>
                          <m:t>5</m:t>
                        </m:r>
                        <m:r>
                          <a:rPr lang="ru-RU" sz="5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ru-RU" sz="54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sz="2800" dirty="0" smtClean="0"/>
                  <a:t>была  неправильной.</a:t>
                </a:r>
              </a:p>
              <a:p>
                <a:endParaRPr lang="ru-RU" dirty="0"/>
              </a:p>
              <a:p>
                <a:endParaRPr lang="ru-RU" dirty="0" smtClean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692696"/>
                <a:ext cx="7776864" cy="331597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255" t="-2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5536" y="4071359"/>
                <a:ext cx="1080120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574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5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071359"/>
                <a:ext cx="1080120" cy="114435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35696" y="4082923"/>
                <a:ext cx="1077538" cy="11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574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5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082923"/>
                <a:ext cx="1077538" cy="114435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8438" y="4071360"/>
                <a:ext cx="1077538" cy="11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574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5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38" y="4071360"/>
                <a:ext cx="1077538" cy="114435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16016" y="4082922"/>
                <a:ext cx="1077538" cy="11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574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5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082922"/>
                <a:ext cx="1077538" cy="114435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56176" y="4060074"/>
                <a:ext cx="1077538" cy="11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574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5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5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4060074"/>
                <a:ext cx="1077538" cy="1144352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96336" y="4059444"/>
                <a:ext cx="1077538" cy="11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/>
                            </a:rPr>
                            <m:t>574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/>
                            </a:rPr>
                            <m:t>5</m:t>
                          </m:r>
                          <m:r>
                            <a:rPr lang="ru-RU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6</m:t>
                          </m:r>
                          <m:r>
                            <a:rPr lang="ru-RU" sz="36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336" y="4059444"/>
                <a:ext cx="1077538" cy="1144352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9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86181970"/>
              </p:ext>
            </p:extLst>
          </p:nvPr>
        </p:nvGraphicFramePr>
        <p:xfrm>
          <a:off x="3643306" y="785794"/>
          <a:ext cx="4824534" cy="227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089"/>
                <a:gridCol w="804089"/>
                <a:gridCol w="804089"/>
                <a:gridCol w="804089"/>
                <a:gridCol w="804089"/>
                <a:gridCol w="804089"/>
              </a:tblGrid>
              <a:tr h="1368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 rotWithShape="1">
                      <a:blip r:embed="rId2"/>
                      <a:stretch>
                        <a:fillRect l="-758" r="-500000" b="-6666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blipFill rotWithShape="1">
                      <a:blip r:embed="rId2"/>
                      <a:stretch>
                        <a:fillRect l="-100758" r="-400000" b="-6666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blipFill rotWithShape="1">
                      <a:blip r:embed="rId2"/>
                      <a:stretch>
                        <a:fillRect l="-200758" r="-300000" b="-6666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blipFill rotWithShape="1">
                      <a:blip r:embed="rId2"/>
                      <a:stretch>
                        <a:fillRect l="-303053" r="-202290" b="-6666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blipFill rotWithShape="1">
                      <a:blip r:embed="rId2"/>
                      <a:stretch>
                        <a:fillRect l="-400000" r="-100758" b="-6666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blipFill rotWithShape="1">
                      <a:blip r:embed="rId2"/>
                      <a:stretch>
                        <a:fillRect l="-500000" r="-758" b="-66667"/>
                      </a:stretch>
                    </a:blipFill>
                  </a:tcPr>
                </a:tc>
              </a:tr>
              <a:tr h="909542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Е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Н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Л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О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О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В</a:t>
                      </a:r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6929080"/>
                  </p:ext>
                </p:extLst>
              </p:nvPr>
            </p:nvGraphicFramePr>
            <p:xfrm>
              <a:off x="3275856" y="3391255"/>
              <a:ext cx="804089" cy="19819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3674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3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3600" dirty="0"/>
                        </a:p>
                      </a:txBody>
                      <a:tcPr/>
                    </a:tc>
                  </a:tr>
                  <a:tr h="845214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Е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146929080"/>
                  </p:ext>
                </p:extLst>
              </p:nvPr>
            </p:nvGraphicFramePr>
            <p:xfrm>
              <a:off x="3275856" y="3391255"/>
              <a:ext cx="804089" cy="19819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36747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r="-758" b="-77419"/>
                          </a:stretch>
                        </a:blipFill>
                      </a:tcPr>
                    </a:tc>
                  </a:tr>
                  <a:tr h="845214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Е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6888019"/>
                  </p:ext>
                </p:extLst>
              </p:nvPr>
            </p:nvGraphicFramePr>
            <p:xfrm>
              <a:off x="5004048" y="3397461"/>
              <a:ext cx="804089" cy="1975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651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3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𝟔</m:t>
                                    </m:r>
                                  </m:num>
                                  <m:den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3600" dirty="0"/>
                        </a:p>
                      </a:txBody>
                      <a:tcPr/>
                    </a:tc>
                  </a:tr>
                  <a:tr h="810628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Н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3226888019"/>
                  </p:ext>
                </p:extLst>
              </p:nvPr>
            </p:nvGraphicFramePr>
            <p:xfrm>
              <a:off x="5004048" y="3397461"/>
              <a:ext cx="804089" cy="1975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6512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58" b="-74869"/>
                          </a:stretch>
                        </a:blipFill>
                      </a:tcPr>
                    </a:tc>
                  </a:tr>
                  <a:tr h="810628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Н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5172774"/>
                  </p:ext>
                </p:extLst>
              </p:nvPr>
            </p:nvGraphicFramePr>
            <p:xfrm>
              <a:off x="2441763" y="3429000"/>
              <a:ext cx="804089" cy="19641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024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3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3600" dirty="0"/>
                        </a:p>
                      </a:txBody>
                      <a:tcPr/>
                    </a:tc>
                  </a:tr>
                  <a:tr h="841806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Л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145172774"/>
                  </p:ext>
                </p:extLst>
              </p:nvPr>
            </p:nvGraphicFramePr>
            <p:xfrm>
              <a:off x="2441763" y="3429000"/>
              <a:ext cx="804089" cy="196416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22363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763" t="-543" r="-763" b="-77717"/>
                          </a:stretch>
                        </a:blipFill>
                      </a:tcPr>
                    </a:tc>
                  </a:tr>
                  <a:tr h="841806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Л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а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3028995"/>
                  </p:ext>
                </p:extLst>
              </p:nvPr>
            </p:nvGraphicFramePr>
            <p:xfrm>
              <a:off x="4139952" y="3391255"/>
              <a:ext cx="804089" cy="19819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458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3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3600" dirty="0"/>
                        </a:p>
                      </a:txBody>
                      <a:tcPr/>
                    </a:tc>
                  </a:tr>
                  <a:tr h="836084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О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а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663028995"/>
                  </p:ext>
                </p:extLst>
              </p:nvPr>
            </p:nvGraphicFramePr>
            <p:xfrm>
              <a:off x="4139952" y="3391255"/>
              <a:ext cx="804089" cy="19819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4587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r="-758" b="-76064"/>
                          </a:stretch>
                        </a:blipFill>
                      </a:tcPr>
                    </a:tc>
                  </a:tr>
                  <a:tr h="836084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О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Таблица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5146833"/>
                  </p:ext>
                </p:extLst>
              </p:nvPr>
            </p:nvGraphicFramePr>
            <p:xfrm>
              <a:off x="5868144" y="3391255"/>
              <a:ext cx="804089" cy="19819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497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3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𝟕</m:t>
                                    </m:r>
                                  </m:num>
                                  <m:den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3600" dirty="0"/>
                        </a:p>
                      </a:txBody>
                      <a:tcPr/>
                    </a:tc>
                  </a:tr>
                  <a:tr h="832184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О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Таблица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065146833"/>
                  </p:ext>
                </p:extLst>
              </p:nvPr>
            </p:nvGraphicFramePr>
            <p:xfrm>
              <a:off x="5868144" y="3391255"/>
              <a:ext cx="804089" cy="19819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4089"/>
                  </a:tblGrid>
                  <a:tr h="114977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758" b="-75661"/>
                          </a:stretch>
                        </a:blipFill>
                      </a:tcPr>
                    </a:tc>
                  </a:tr>
                  <a:tr h="832184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О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8352989"/>
                  </p:ext>
                </p:extLst>
              </p:nvPr>
            </p:nvGraphicFramePr>
            <p:xfrm>
              <a:off x="6708601" y="3356992"/>
              <a:ext cx="720080" cy="20162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0080"/>
                  </a:tblGrid>
                  <a:tr h="11260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3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num>
                                  <m:den>
                                    <m:r>
                                      <a:rPr lang="ru-RU" sz="3600" b="1" i="1" smtClean="0">
                                        <a:latin typeface="Cambria Math"/>
                                      </a:rPr>
                                      <m:t>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3600" dirty="0"/>
                        </a:p>
                      </a:txBody>
                      <a:tcPr/>
                    </a:tc>
                  </a:tr>
                  <a:tr h="890169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В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518352989"/>
                  </p:ext>
                </p:extLst>
              </p:nvPr>
            </p:nvGraphicFramePr>
            <p:xfrm>
              <a:off x="6708601" y="3356992"/>
              <a:ext cx="720080" cy="20162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0080"/>
                  </a:tblGrid>
                  <a:tr h="112605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t="-543" b="-79891"/>
                          </a:stretch>
                        </a:blipFill>
                      </a:tcPr>
                    </a:tc>
                  </a:tr>
                  <a:tr h="890169">
                    <a:tc>
                      <a:txBody>
                        <a:bodyPr/>
                        <a:lstStyle/>
                        <a:p>
                          <a:r>
                            <a:rPr lang="ru-RU" sz="3600" dirty="0" smtClean="0"/>
                            <a:t> В</a:t>
                          </a:r>
                          <a:endParaRPr lang="ru-RU" sz="3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928670"/>
            <a:ext cx="2843808" cy="21328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317726"/>
            <a:ext cx="1328928" cy="1920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0100" y="142852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Расположите в порядке возрастания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612568"/>
            <a:ext cx="5112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dirty="0" smtClean="0"/>
              <a:t>700:7=100(г) в одной части;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54091" y="1258899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2) 100·2</a:t>
            </a:r>
            <a:r>
              <a:rPr lang="ru-RU" sz="2400" dirty="0"/>
              <a:t>= 200(г) мёда в первом </a:t>
            </a:r>
            <a:r>
              <a:rPr lang="ru-RU" sz="2400" dirty="0" smtClean="0"/>
              <a:t>                       горшочке.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49" r="30222"/>
          <a:stretch/>
        </p:blipFill>
        <p:spPr>
          <a:xfrm>
            <a:off x="2214546" y="214290"/>
            <a:ext cx="1869928" cy="21431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6699" y="608141"/>
                <a:ext cx="1894284" cy="963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sz="40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sz="2000" dirty="0" smtClean="0"/>
                  <a:t>от</a:t>
                </a:r>
                <a:r>
                  <a:rPr lang="ru-RU" sz="2800" dirty="0" smtClean="0"/>
                  <a:t> 700 г</a:t>
                </a:r>
                <a:endParaRPr lang="ru-RU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99" y="608141"/>
                <a:ext cx="1894284" cy="96372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915816" y="182828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200 г</a:t>
            </a: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43042" y="2643182"/>
            <a:ext cx="7500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</a:rPr>
              <a:t>Задача.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Кролик знает, что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Винни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– Пух очень любит мёд! Вот он и приготовил два горшочка с мёдом. Поможем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Винни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– Пуху определить какое количество мёда находится в горшочках.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4293096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33CC"/>
                </a:solidFill>
              </a:rPr>
              <a:t>Винни</a:t>
            </a:r>
            <a:r>
              <a:rPr lang="ru-RU" b="1" dirty="0" smtClean="0">
                <a:solidFill>
                  <a:srgbClr val="0033CC"/>
                </a:solidFill>
              </a:rPr>
              <a:t> – Пух съел весь мёд за 7 минут. Какую часть часа он затратил?</a:t>
            </a: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16" name="Picture 2" descr="https://kino-nowosti.ru/uploads/posts/2017-07/1501068142615010681346vinni-puh-i-pyatachok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0"/>
            <a:ext cx="1714480" cy="15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9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bcfdbf29a4eb78acdf28cfdf14c87cc74b5ce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</TotalTime>
  <Words>656</Words>
  <Application>Microsoft Office PowerPoint</Application>
  <PresentationFormat>Экран (4:3)</PresentationFormat>
  <Paragraphs>152</Paragraphs>
  <Slides>28</Slides>
  <Notes>1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Тема Office</vt:lpstr>
      <vt:lpstr>Объект упаковщика для оболочки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урока: «Сложение и вычитание дробей                          с одинаковыми знаменателями» </vt:lpstr>
      <vt:lpstr>Презентация PowerPoint</vt:lpstr>
      <vt:lpstr>Презентация PowerPoint</vt:lpstr>
      <vt:lpstr>Презентация PowerPoint</vt:lpstr>
      <vt:lpstr>Презентация PowerPoint</vt:lpstr>
      <vt:lpstr>Осваиваем алгоритмы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ARGENTUM3</dc:creator>
  <cp:lastModifiedBy>Пользователь Windows</cp:lastModifiedBy>
  <cp:revision>194</cp:revision>
  <dcterms:created xsi:type="dcterms:W3CDTF">2012-11-20T16:02:06Z</dcterms:created>
  <dcterms:modified xsi:type="dcterms:W3CDTF">2022-11-27T05:42:45Z</dcterms:modified>
</cp:coreProperties>
</file>