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87" r:id="rId3"/>
    <p:sldId id="258" r:id="rId4"/>
    <p:sldId id="271" r:id="rId5"/>
    <p:sldId id="273" r:id="rId6"/>
    <p:sldId id="272" r:id="rId7"/>
    <p:sldId id="259" r:id="rId8"/>
    <p:sldId id="269" r:id="rId9"/>
    <p:sldId id="270" r:id="rId10"/>
    <p:sldId id="274" r:id="rId11"/>
    <p:sldId id="260" r:id="rId12"/>
    <p:sldId id="275" r:id="rId13"/>
    <p:sldId id="267" r:id="rId14"/>
    <p:sldId id="268" r:id="rId15"/>
    <p:sldId id="261" r:id="rId16"/>
    <p:sldId id="265" r:id="rId17"/>
    <p:sldId id="276" r:id="rId18"/>
    <p:sldId id="266" r:id="rId19"/>
    <p:sldId id="262" r:id="rId20"/>
    <p:sldId id="263" r:id="rId21"/>
    <p:sldId id="277" r:id="rId22"/>
    <p:sldId id="288" r:id="rId23"/>
    <p:sldId id="278" r:id="rId24"/>
    <p:sldId id="279" r:id="rId25"/>
    <p:sldId id="280" r:id="rId26"/>
    <p:sldId id="281" r:id="rId27"/>
    <p:sldId id="282" r:id="rId28"/>
    <p:sldId id="283"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5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B59198-8A87-4099-B32C-C7CFCF0EA2CB}" type="datetimeFigureOut">
              <a:rPr lang="ru-RU" smtClean="0"/>
              <a:t>06.12.2023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C767A9-9B3E-4517-9DE4-33E988E5A1B4}" type="slidenum">
              <a:rPr lang="ru-RU" smtClean="0"/>
              <a:t>‹#›</a:t>
            </a:fld>
            <a:endParaRPr lang="ru-RU"/>
          </a:p>
        </p:txBody>
      </p:sp>
    </p:spTree>
    <p:extLst>
      <p:ext uri="{BB962C8B-B14F-4D97-AF65-F5344CB8AC3E}">
        <p14:creationId xmlns:p14="http://schemas.microsoft.com/office/powerpoint/2010/main" val="1572884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C767A9-9B3E-4517-9DE4-33E988E5A1B4}" type="slidenum">
              <a:rPr lang="ru-RU" smtClean="0"/>
              <a:t>24</a:t>
            </a:fld>
            <a:endParaRPr lang="ru-RU"/>
          </a:p>
        </p:txBody>
      </p:sp>
    </p:spTree>
    <p:extLst>
      <p:ext uri="{BB962C8B-B14F-4D97-AF65-F5344CB8AC3E}">
        <p14:creationId xmlns:p14="http://schemas.microsoft.com/office/powerpoint/2010/main" val="2407409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C767A9-9B3E-4517-9DE4-33E988E5A1B4}" type="slidenum">
              <a:rPr lang="ru-RU" smtClean="0"/>
              <a:t>25</a:t>
            </a:fld>
            <a:endParaRPr lang="ru-RU"/>
          </a:p>
        </p:txBody>
      </p:sp>
    </p:spTree>
    <p:extLst>
      <p:ext uri="{BB962C8B-B14F-4D97-AF65-F5344CB8AC3E}">
        <p14:creationId xmlns:p14="http://schemas.microsoft.com/office/powerpoint/2010/main" val="2407409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C767A9-9B3E-4517-9DE4-33E988E5A1B4}" type="slidenum">
              <a:rPr lang="ru-RU" smtClean="0"/>
              <a:t>26</a:t>
            </a:fld>
            <a:endParaRPr lang="ru-RU"/>
          </a:p>
        </p:txBody>
      </p:sp>
    </p:spTree>
    <p:extLst>
      <p:ext uri="{BB962C8B-B14F-4D97-AF65-F5344CB8AC3E}">
        <p14:creationId xmlns:p14="http://schemas.microsoft.com/office/powerpoint/2010/main" val="2407409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C767A9-9B3E-4517-9DE4-33E988E5A1B4}" type="slidenum">
              <a:rPr lang="ru-RU" smtClean="0"/>
              <a:t>27</a:t>
            </a:fld>
            <a:endParaRPr lang="ru-RU"/>
          </a:p>
        </p:txBody>
      </p:sp>
    </p:spTree>
    <p:extLst>
      <p:ext uri="{BB962C8B-B14F-4D97-AF65-F5344CB8AC3E}">
        <p14:creationId xmlns:p14="http://schemas.microsoft.com/office/powerpoint/2010/main" val="2407409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C767A9-9B3E-4517-9DE4-33E988E5A1B4}" type="slidenum">
              <a:rPr lang="ru-RU" smtClean="0"/>
              <a:t>28</a:t>
            </a:fld>
            <a:endParaRPr lang="ru-RU"/>
          </a:p>
        </p:txBody>
      </p:sp>
    </p:spTree>
    <p:extLst>
      <p:ext uri="{BB962C8B-B14F-4D97-AF65-F5344CB8AC3E}">
        <p14:creationId xmlns:p14="http://schemas.microsoft.com/office/powerpoint/2010/main" val="2407409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C767A9-9B3E-4517-9DE4-33E988E5A1B4}" type="slidenum">
              <a:rPr lang="ru-RU" smtClean="0"/>
              <a:t>29</a:t>
            </a:fld>
            <a:endParaRPr lang="ru-RU"/>
          </a:p>
        </p:txBody>
      </p:sp>
    </p:spTree>
    <p:extLst>
      <p:ext uri="{BB962C8B-B14F-4D97-AF65-F5344CB8AC3E}">
        <p14:creationId xmlns:p14="http://schemas.microsoft.com/office/powerpoint/2010/main" val="2407409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8C767A9-9B3E-4517-9DE4-33E988E5A1B4}" type="slidenum">
              <a:rPr lang="ru-RU" smtClean="0"/>
              <a:t>30</a:t>
            </a:fld>
            <a:endParaRPr lang="ru-RU"/>
          </a:p>
        </p:txBody>
      </p:sp>
    </p:spTree>
    <p:extLst>
      <p:ext uri="{BB962C8B-B14F-4D97-AF65-F5344CB8AC3E}">
        <p14:creationId xmlns:p14="http://schemas.microsoft.com/office/powerpoint/2010/main" val="2407409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EE3AB293-26AF-46E6-9249-FD07E45B79C1}" type="datetimeFigureOut">
              <a:rPr lang="ru-RU" smtClean="0"/>
              <a:t>06.12.2023</a:t>
            </a:fld>
            <a:endParaRPr lang="ru-RU"/>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2D12B462-0967-4119-8A23-5CE005B4A9B9}" type="slidenum">
              <a:rPr lang="ru-RU" smtClean="0"/>
              <a:t>‹#›</a:t>
            </a:fld>
            <a:endParaRPr lang="ru-RU"/>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34871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E3AB293-26AF-46E6-9249-FD07E45B79C1}" type="datetimeFigureOut">
              <a:rPr lang="ru-RU" smtClean="0"/>
              <a:t>06.12.2023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12B462-0967-4119-8A23-5CE005B4A9B9}" type="slidenum">
              <a:rPr lang="ru-RU" smtClean="0"/>
              <a:t>‹#›</a:t>
            </a:fld>
            <a:endParaRPr lang="ru-RU"/>
          </a:p>
        </p:txBody>
      </p:sp>
    </p:spTree>
    <p:extLst>
      <p:ext uri="{BB962C8B-B14F-4D97-AF65-F5344CB8AC3E}">
        <p14:creationId xmlns:p14="http://schemas.microsoft.com/office/powerpoint/2010/main" val="338982432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E3AB293-26AF-46E6-9249-FD07E45B79C1}" type="datetimeFigureOut">
              <a:rPr lang="ru-RU" smtClean="0"/>
              <a:t>06.12.2023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12B462-0967-4119-8A23-5CE005B4A9B9}" type="slidenum">
              <a:rPr lang="ru-RU" smtClean="0"/>
              <a:t>‹#›</a:t>
            </a:fld>
            <a:endParaRPr lang="ru-RU"/>
          </a:p>
        </p:txBody>
      </p:sp>
    </p:spTree>
    <p:extLst>
      <p:ext uri="{BB962C8B-B14F-4D97-AF65-F5344CB8AC3E}">
        <p14:creationId xmlns:p14="http://schemas.microsoft.com/office/powerpoint/2010/main" val="306169962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E3AB293-26AF-46E6-9249-FD07E45B79C1}" type="datetimeFigureOut">
              <a:rPr lang="ru-RU" smtClean="0"/>
              <a:t>06.12.2023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12B462-0967-4119-8A23-5CE005B4A9B9}" type="slidenum">
              <a:rPr lang="ru-RU" smtClean="0"/>
              <a:t>‹#›</a:t>
            </a:fld>
            <a:endParaRPr lang="ru-RU"/>
          </a:p>
        </p:txBody>
      </p:sp>
    </p:spTree>
    <p:extLst>
      <p:ext uri="{BB962C8B-B14F-4D97-AF65-F5344CB8AC3E}">
        <p14:creationId xmlns:p14="http://schemas.microsoft.com/office/powerpoint/2010/main" val="338474890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EE3AB293-26AF-46E6-9249-FD07E45B79C1}" type="datetimeFigureOut">
              <a:rPr lang="ru-RU" smtClean="0"/>
              <a:t>06.12.2023</a:t>
            </a:fld>
            <a:endParaRPr lang="ru-RU"/>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2D12B462-0967-4119-8A23-5CE005B4A9B9}" type="slidenum">
              <a:rPr lang="ru-RU" smtClean="0"/>
              <a:t>‹#›</a:t>
            </a:fld>
            <a:endParaRPr lang="ru-RU"/>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4164110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E3AB293-26AF-46E6-9249-FD07E45B79C1}" type="datetimeFigureOut">
              <a:rPr lang="ru-RU" smtClean="0"/>
              <a:t>06.12.2023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D12B462-0967-4119-8A23-5CE005B4A9B9}" type="slidenum">
              <a:rPr lang="ru-RU" smtClean="0"/>
              <a:t>‹#›</a:t>
            </a:fld>
            <a:endParaRPr lang="ru-RU"/>
          </a:p>
        </p:txBody>
      </p:sp>
    </p:spTree>
    <p:extLst>
      <p:ext uri="{BB962C8B-B14F-4D97-AF65-F5344CB8AC3E}">
        <p14:creationId xmlns:p14="http://schemas.microsoft.com/office/powerpoint/2010/main" val="388951850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E3AB293-26AF-46E6-9249-FD07E45B79C1}" type="datetimeFigureOut">
              <a:rPr lang="ru-RU" smtClean="0"/>
              <a:t>06.12.2023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D12B462-0967-4119-8A23-5CE005B4A9B9}" type="slidenum">
              <a:rPr lang="ru-RU" smtClean="0"/>
              <a:t>‹#›</a:t>
            </a:fld>
            <a:endParaRPr lang="ru-RU"/>
          </a:p>
        </p:txBody>
      </p:sp>
    </p:spTree>
    <p:extLst>
      <p:ext uri="{BB962C8B-B14F-4D97-AF65-F5344CB8AC3E}">
        <p14:creationId xmlns:p14="http://schemas.microsoft.com/office/powerpoint/2010/main" val="218528145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E3AB293-26AF-46E6-9249-FD07E45B79C1}" type="datetimeFigureOut">
              <a:rPr lang="ru-RU" smtClean="0"/>
              <a:t>06.12.2023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D12B462-0967-4119-8A23-5CE005B4A9B9}" type="slidenum">
              <a:rPr lang="ru-RU" smtClean="0"/>
              <a:t>‹#›</a:t>
            </a:fld>
            <a:endParaRPr lang="ru-RU"/>
          </a:p>
        </p:txBody>
      </p:sp>
    </p:spTree>
    <p:extLst>
      <p:ext uri="{BB962C8B-B14F-4D97-AF65-F5344CB8AC3E}">
        <p14:creationId xmlns:p14="http://schemas.microsoft.com/office/powerpoint/2010/main" val="318318989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AB293-26AF-46E6-9249-FD07E45B79C1}" type="datetimeFigureOut">
              <a:rPr lang="ru-RU" smtClean="0"/>
              <a:t>06.12.2023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D12B462-0967-4119-8A23-5CE005B4A9B9}" type="slidenum">
              <a:rPr lang="ru-RU" smtClean="0"/>
              <a:t>‹#›</a:t>
            </a:fld>
            <a:endParaRPr lang="ru-RU"/>
          </a:p>
        </p:txBody>
      </p:sp>
    </p:spTree>
    <p:extLst>
      <p:ext uri="{BB962C8B-B14F-4D97-AF65-F5344CB8AC3E}">
        <p14:creationId xmlns:p14="http://schemas.microsoft.com/office/powerpoint/2010/main" val="391737345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E3AB293-26AF-46E6-9249-FD07E45B79C1}" type="datetimeFigureOut">
              <a:rPr lang="ru-RU" smtClean="0"/>
              <a:t>06.12.2023</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D12B462-0967-4119-8A23-5CE005B4A9B9}"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7469610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E3AB293-26AF-46E6-9249-FD07E45B79C1}" type="datetimeFigureOut">
              <a:rPr lang="ru-RU" smtClean="0"/>
              <a:t>06.12.2023</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D12B462-0967-4119-8A23-5CE005B4A9B9}"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667733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EE3AB293-26AF-46E6-9249-FD07E45B79C1}" type="datetimeFigureOut">
              <a:rPr lang="ru-RU" smtClean="0"/>
              <a:t>06.12.2023</a:t>
            </a:fld>
            <a:endParaRPr lang="ru-RU"/>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ru-RU"/>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2D12B462-0967-4119-8A23-5CE005B4A9B9}" type="slidenum">
              <a:rPr lang="ru-RU" smtClean="0"/>
              <a:t>‹#›</a:t>
            </a:fld>
            <a:endParaRPr lang="ru-RU"/>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58934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reveal/>
      </p:transition>
    </mc:Choice>
    <mc:Fallback xmlns="">
      <p:transition>
        <p:fade/>
      </p:transition>
    </mc:Fallback>
  </mc:AlternateConten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D61C32E-3ABF-D223-D071-D6163BE71111}"/>
              </a:ext>
            </a:extLst>
          </p:cNvPr>
          <p:cNvSpPr>
            <a:spLocks noGrp="1"/>
          </p:cNvSpPr>
          <p:nvPr>
            <p:ph type="ctrTitle"/>
          </p:nvPr>
        </p:nvSpPr>
        <p:spPr>
          <a:xfrm>
            <a:off x="1431985" y="1513456"/>
            <a:ext cx="9506309" cy="2664177"/>
          </a:xfrm>
        </p:spPr>
        <p:txBody>
          <a:bodyPr/>
          <a:lstStyle/>
          <a:p>
            <a:r>
              <a:rPr lang="ru-RU" sz="2400" b="1" i="0" dirty="0">
                <a:solidFill>
                  <a:srgbClr val="2F2F2F"/>
                </a:solidFill>
                <a:effectLst/>
                <a:latin typeface="Cambria" panose="02040503050406030204" pitchFamily="18" charset="0"/>
              </a:rPr>
              <a:t>РЯЗАНСКИЙ</a:t>
            </a:r>
            <a:r>
              <a:rPr lang="ru-RU" sz="2400" dirty="0"/>
              <a:t/>
            </a:r>
            <a:br>
              <a:rPr lang="ru-RU" sz="2400" dirty="0"/>
            </a:br>
            <a:r>
              <a:rPr lang="ru-RU" sz="2400" b="1" i="0" dirty="0">
                <a:solidFill>
                  <a:srgbClr val="2F2F2F"/>
                </a:solidFill>
                <a:effectLst/>
                <a:latin typeface="Cambria" panose="02040503050406030204" pitchFamily="18" charset="0"/>
              </a:rPr>
              <a:t>СТРОИТЕЛЬНЫЙ КОЛЛЕДЖ</a:t>
            </a:r>
            <a:r>
              <a:rPr lang="ru-RU" sz="2400" dirty="0"/>
              <a:t/>
            </a:r>
            <a:br>
              <a:rPr lang="ru-RU" sz="2400" dirty="0"/>
            </a:br>
            <a:r>
              <a:rPr lang="ru-RU" sz="2400" b="1" i="0" dirty="0">
                <a:solidFill>
                  <a:srgbClr val="2F2F2F"/>
                </a:solidFill>
                <a:effectLst/>
                <a:latin typeface="Cambria" panose="02040503050406030204" pitchFamily="18" charset="0"/>
              </a:rPr>
              <a:t>имени Героя Советского Союза</a:t>
            </a:r>
            <a:r>
              <a:rPr lang="ru-RU" sz="2400" dirty="0"/>
              <a:t/>
            </a:r>
            <a:br>
              <a:rPr lang="ru-RU" sz="2400" dirty="0"/>
            </a:br>
            <a:r>
              <a:rPr lang="ru-RU" sz="2400" b="1" i="0" dirty="0">
                <a:solidFill>
                  <a:srgbClr val="2F2F2F"/>
                </a:solidFill>
                <a:effectLst/>
                <a:latin typeface="Cambria" panose="02040503050406030204" pitchFamily="18" charset="0"/>
              </a:rPr>
              <a:t>В. А. Беглова</a:t>
            </a:r>
            <a:br>
              <a:rPr lang="ru-RU" sz="2400" b="1" i="0" dirty="0">
                <a:solidFill>
                  <a:srgbClr val="2F2F2F"/>
                </a:solidFill>
                <a:effectLst/>
                <a:latin typeface="Cambria" panose="02040503050406030204" pitchFamily="18" charset="0"/>
              </a:rPr>
            </a:br>
            <a:r>
              <a:rPr lang="ru-RU" sz="3600" b="1" i="0" dirty="0">
                <a:solidFill>
                  <a:srgbClr val="2F2F2F"/>
                </a:solidFill>
                <a:effectLst/>
                <a:latin typeface="Cambria" panose="02040503050406030204" pitchFamily="18" charset="0"/>
              </a:rPr>
              <a:t/>
            </a:r>
            <a:br>
              <a:rPr lang="ru-RU" sz="3600" b="1" i="0" dirty="0">
                <a:solidFill>
                  <a:srgbClr val="2F2F2F"/>
                </a:solidFill>
                <a:effectLst/>
                <a:latin typeface="Cambria" panose="02040503050406030204" pitchFamily="18" charset="0"/>
              </a:rPr>
            </a:br>
            <a:r>
              <a:rPr lang="ru-RU" sz="3600" b="1" i="0" dirty="0" smtClean="0">
                <a:solidFill>
                  <a:srgbClr val="2F2F2F"/>
                </a:solidFill>
                <a:effectLst/>
                <a:latin typeface="Cambria" panose="02040503050406030204" pitchFamily="18" charset="0"/>
              </a:rPr>
              <a:t>«</a:t>
            </a:r>
            <a:r>
              <a:rPr lang="ru-RU" sz="3600" b="1" dirty="0" smtClean="0">
                <a:solidFill>
                  <a:srgbClr val="2F2F2F"/>
                </a:solidFill>
                <a:latin typeface="Cambria" panose="02040503050406030204" pitchFamily="18" charset="0"/>
              </a:rPr>
              <a:t>Стили интерьера</a:t>
            </a:r>
            <a:r>
              <a:rPr lang="ru-RU" sz="3600" b="1" i="0" dirty="0" smtClean="0">
                <a:solidFill>
                  <a:srgbClr val="2F2F2F"/>
                </a:solidFill>
                <a:effectLst/>
                <a:latin typeface="Cambria" panose="02040503050406030204" pitchFamily="18" charset="0"/>
              </a:rPr>
              <a:t>»</a:t>
            </a:r>
            <a:endParaRPr lang="ru-RU" sz="3600" dirty="0"/>
          </a:p>
        </p:txBody>
      </p:sp>
      <p:sp>
        <p:nvSpPr>
          <p:cNvPr id="3" name="Подзаголовок 2">
            <a:extLst>
              <a:ext uri="{FF2B5EF4-FFF2-40B4-BE49-F238E27FC236}">
                <a16:creationId xmlns="" xmlns:a16="http://schemas.microsoft.com/office/drawing/2014/main" id="{A17DD4C1-F67E-4556-9BB9-97790AE17ED5}"/>
              </a:ext>
            </a:extLst>
          </p:cNvPr>
          <p:cNvSpPr>
            <a:spLocks noGrp="1"/>
          </p:cNvSpPr>
          <p:nvPr>
            <p:ph type="subTitle" idx="1"/>
          </p:nvPr>
        </p:nvSpPr>
        <p:spPr>
          <a:xfrm>
            <a:off x="6841067" y="4617156"/>
            <a:ext cx="4086576" cy="1038576"/>
          </a:xfrm>
        </p:spPr>
        <p:txBody>
          <a:bodyPr>
            <a:normAutofit/>
          </a:bodyPr>
          <a:lstStyle/>
          <a:p>
            <a:pPr algn="r"/>
            <a:r>
              <a:rPr lang="ru-RU" sz="1800" dirty="0" smtClean="0"/>
              <a:t>Подготовила</a:t>
            </a:r>
            <a:r>
              <a:rPr lang="ru-RU" sz="1800" dirty="0" smtClean="0"/>
              <a:t>  преподаватель иностранного языка</a:t>
            </a:r>
          </a:p>
          <a:p>
            <a:pPr algn="r"/>
            <a:r>
              <a:rPr lang="ru-RU" sz="1800" dirty="0" smtClean="0"/>
              <a:t>Кирюхина </a:t>
            </a:r>
            <a:r>
              <a:rPr lang="ru-RU" sz="1800" dirty="0"/>
              <a:t>Т.А.</a:t>
            </a:r>
          </a:p>
        </p:txBody>
      </p:sp>
    </p:spTree>
    <p:extLst>
      <p:ext uri="{BB962C8B-B14F-4D97-AF65-F5344CB8AC3E}">
        <p14:creationId xmlns:p14="http://schemas.microsoft.com/office/powerpoint/2010/main" val="182151034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259D95E1-DB88-EDB5-F233-374D2FD6A28A}"/>
              </a:ext>
            </a:extLst>
          </p:cNvPr>
          <p:cNvSpPr txBox="1"/>
          <p:nvPr/>
        </p:nvSpPr>
        <p:spPr>
          <a:xfrm>
            <a:off x="122830" y="-136478"/>
            <a:ext cx="1096370" cy="7233314"/>
          </a:xfrm>
          <a:prstGeom prst="rect">
            <a:avLst/>
          </a:prstGeom>
          <a:solidFill>
            <a:schemeClr val="tx2">
              <a:lumMod val="10000"/>
              <a:lumOff val="90000"/>
            </a:schemeClr>
          </a:solidFill>
        </p:spPr>
        <p:txBody>
          <a:bodyPr wrap="square" rtlCol="0">
            <a:spAutoFit/>
          </a:bodyPr>
          <a:lstStyle/>
          <a:p>
            <a:endParaRPr lang="ru-RU" dirty="0"/>
          </a:p>
        </p:txBody>
      </p:sp>
      <p:sp>
        <p:nvSpPr>
          <p:cNvPr id="2" name="Заголовок 1">
            <a:extLst>
              <a:ext uri="{FF2B5EF4-FFF2-40B4-BE49-F238E27FC236}">
                <a16:creationId xmlns="" xmlns:a16="http://schemas.microsoft.com/office/drawing/2014/main" id="{3FA6AE26-4F13-FF4F-9BC0-A8C0C2E0F83D}"/>
              </a:ext>
            </a:extLst>
          </p:cNvPr>
          <p:cNvSpPr>
            <a:spLocks noGrp="1"/>
          </p:cNvSpPr>
          <p:nvPr>
            <p:ph type="title"/>
          </p:nvPr>
        </p:nvSpPr>
        <p:spPr>
          <a:xfrm>
            <a:off x="1371599" y="5460364"/>
            <a:ext cx="9601200" cy="885845"/>
          </a:xfrm>
        </p:spPr>
        <p:txBody>
          <a:bodyPr>
            <a:normAutofit/>
          </a:bodyPr>
          <a:lstStyle/>
          <a:p>
            <a:pPr algn="ctr"/>
            <a:r>
              <a:rPr lang="en-US" sz="2400" i="1" dirty="0">
                <a:latin typeface="Cambria" panose="02040503050406030204" pitchFamily="18" charset="0"/>
                <a:ea typeface="Cambria" panose="02040503050406030204" pitchFamily="18" charset="0"/>
              </a:rPr>
              <a:t>The color palette typically includes dark tones such as brown, black and grey, with accents of red and gold.</a:t>
            </a:r>
            <a:endParaRPr lang="ru-RU" sz="2400" i="1" dirty="0">
              <a:latin typeface="Cambria" panose="02040503050406030204" pitchFamily="18" charset="0"/>
              <a:ea typeface="Cambria" panose="02040503050406030204" pitchFamily="18" charset="0"/>
            </a:endParaRPr>
          </a:p>
        </p:txBody>
      </p:sp>
      <p:pic>
        <p:nvPicPr>
          <p:cNvPr id="4" name="Объект 3">
            <a:extLst>
              <a:ext uri="{FF2B5EF4-FFF2-40B4-BE49-F238E27FC236}">
                <a16:creationId xmlns="" xmlns:a16="http://schemas.microsoft.com/office/drawing/2014/main" id="{4325432C-7E02-0D0B-AF8A-052A9EDF7790}"/>
              </a:ext>
            </a:extLst>
          </p:cNvPr>
          <p:cNvPicPr>
            <a:picLocks noGrp="1" noChangeAspect="1"/>
          </p:cNvPicPr>
          <p:nvPr>
            <p:ph idx="1"/>
          </p:nvPr>
        </p:nvPicPr>
        <p:blipFill>
          <a:blip r:embed="rId2"/>
          <a:stretch>
            <a:fillRect/>
          </a:stretch>
        </p:blipFill>
        <p:spPr>
          <a:xfrm>
            <a:off x="2497540" y="348017"/>
            <a:ext cx="7349319" cy="4897544"/>
          </a:xfrm>
          <a:prstGeom prst="rect">
            <a:avLst/>
          </a:prstGeom>
        </p:spPr>
      </p:pic>
    </p:spTree>
    <p:extLst>
      <p:ext uri="{BB962C8B-B14F-4D97-AF65-F5344CB8AC3E}">
        <p14:creationId xmlns:p14="http://schemas.microsoft.com/office/powerpoint/2010/main" val="365960762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DEFCBA79-69AE-C6E1-03DA-2D3469EF5278}"/>
              </a:ext>
            </a:extLst>
          </p:cNvPr>
          <p:cNvSpPr txBox="1"/>
          <p:nvPr/>
        </p:nvSpPr>
        <p:spPr>
          <a:xfrm>
            <a:off x="0" y="-157519"/>
            <a:ext cx="2026692" cy="7547212"/>
          </a:xfrm>
          <a:prstGeom prst="rect">
            <a:avLst/>
          </a:prstGeom>
          <a:solidFill>
            <a:schemeClr val="tx2">
              <a:lumMod val="10000"/>
              <a:lumOff val="90000"/>
            </a:schemeClr>
          </a:solidFill>
        </p:spPr>
        <p:txBody>
          <a:bodyPr wrap="square" rtlCol="0">
            <a:spAutoFit/>
          </a:bodyPr>
          <a:lstStyle/>
          <a:p>
            <a:endParaRPr lang="ru-RU" dirty="0"/>
          </a:p>
        </p:txBody>
      </p:sp>
      <p:sp>
        <p:nvSpPr>
          <p:cNvPr id="13" name="TextBox 12">
            <a:extLst>
              <a:ext uri="{FF2B5EF4-FFF2-40B4-BE49-F238E27FC236}">
                <a16:creationId xmlns="" xmlns:a16="http://schemas.microsoft.com/office/drawing/2014/main" id="{883F7048-0F00-37A3-2147-9D7AC89C48DC}"/>
              </a:ext>
            </a:extLst>
          </p:cNvPr>
          <p:cNvSpPr txBox="1"/>
          <p:nvPr/>
        </p:nvSpPr>
        <p:spPr>
          <a:xfrm>
            <a:off x="8188657" y="-344606"/>
            <a:ext cx="4408227" cy="7547212"/>
          </a:xfrm>
          <a:prstGeom prst="rect">
            <a:avLst/>
          </a:prstGeom>
          <a:solidFill>
            <a:schemeClr val="tx1"/>
          </a:solidFill>
        </p:spPr>
        <p:txBody>
          <a:bodyPr wrap="square" rtlCol="0">
            <a:spAutoFit/>
          </a:bodyPr>
          <a:lstStyle/>
          <a:p>
            <a:endParaRPr lang="ru-RU" dirty="0"/>
          </a:p>
        </p:txBody>
      </p:sp>
      <p:sp>
        <p:nvSpPr>
          <p:cNvPr id="2" name="Заголовок 1">
            <a:extLst>
              <a:ext uri="{FF2B5EF4-FFF2-40B4-BE49-F238E27FC236}">
                <a16:creationId xmlns="" xmlns:a16="http://schemas.microsoft.com/office/drawing/2014/main" id="{2689510B-7256-6749-CADC-0883F89A290B}"/>
              </a:ext>
            </a:extLst>
          </p:cNvPr>
          <p:cNvSpPr>
            <a:spLocks noGrp="1"/>
          </p:cNvSpPr>
          <p:nvPr>
            <p:ph type="title"/>
          </p:nvPr>
        </p:nvSpPr>
        <p:spPr>
          <a:xfrm>
            <a:off x="-3218598" y="2938771"/>
            <a:ext cx="9601200" cy="980458"/>
          </a:xfrm>
        </p:spPr>
        <p:txBody>
          <a:bodyPr/>
          <a:lstStyle/>
          <a:p>
            <a:pPr algn="ctr"/>
            <a:r>
              <a:rPr lang="en-US"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Baroque</a:t>
            </a:r>
            <a:endParaRPr lang="ru-RU"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9" name="Рисунок 8">
            <a:extLst>
              <a:ext uri="{FF2B5EF4-FFF2-40B4-BE49-F238E27FC236}">
                <a16:creationId xmlns="" xmlns:a16="http://schemas.microsoft.com/office/drawing/2014/main" id="{E33A0555-4AAB-BE78-A125-16DFBFF51A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1493" y="0"/>
            <a:ext cx="5949013" cy="6858000"/>
          </a:xfrm>
          <a:prstGeom prst="rect">
            <a:avLst/>
          </a:prstGeom>
        </p:spPr>
      </p:pic>
      <p:sp>
        <p:nvSpPr>
          <p:cNvPr id="12" name="Объект 11">
            <a:extLst>
              <a:ext uri="{FF2B5EF4-FFF2-40B4-BE49-F238E27FC236}">
                <a16:creationId xmlns="" xmlns:a16="http://schemas.microsoft.com/office/drawing/2014/main" id="{1FB9C652-3E19-7804-CA88-CF257B06BC69}"/>
              </a:ext>
            </a:extLst>
          </p:cNvPr>
          <p:cNvSpPr>
            <a:spLocks noGrp="1"/>
          </p:cNvSpPr>
          <p:nvPr>
            <p:ph idx="1"/>
          </p:nvPr>
        </p:nvSpPr>
        <p:spPr>
          <a:xfrm>
            <a:off x="9416955" y="2029583"/>
            <a:ext cx="2920621" cy="3779292"/>
          </a:xfrm>
        </p:spPr>
        <p:txBody>
          <a:bodyPr>
            <a:normAutofit/>
          </a:bodyPr>
          <a:lstStyle/>
          <a:p>
            <a:pPr marL="0" indent="0">
              <a:buNone/>
            </a:pPr>
            <a:r>
              <a:rPr lang="en-US" sz="2400" i="1" dirty="0">
                <a:solidFill>
                  <a:schemeClr val="bg1"/>
                </a:solidFill>
                <a:latin typeface="Cambria" panose="02040503050406030204" pitchFamily="18" charset="0"/>
                <a:ea typeface="Cambria" panose="02040503050406030204" pitchFamily="18" charset="0"/>
              </a:rPr>
              <a:t>Baroque is a style of art and architecture that originated in Italy at the end of the 16th century and spread throughout Europe.</a:t>
            </a:r>
            <a:endParaRPr lang="ru-RU" sz="2400" i="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5756836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9BBDD74-AE7A-8434-73DD-B5C689E5DF2B}"/>
              </a:ext>
            </a:extLst>
          </p:cNvPr>
          <p:cNvSpPr>
            <a:spLocks noGrp="1"/>
          </p:cNvSpPr>
          <p:nvPr>
            <p:ph type="title"/>
          </p:nvPr>
        </p:nvSpPr>
        <p:spPr>
          <a:xfrm>
            <a:off x="973540" y="5476164"/>
            <a:ext cx="9601200" cy="829102"/>
          </a:xfrm>
        </p:spPr>
        <p:txBody>
          <a:bodyPr>
            <a:normAutofit/>
          </a:bodyPr>
          <a:lstStyle/>
          <a:p>
            <a:r>
              <a:rPr lang="en-US" sz="2400" i="1" dirty="0">
                <a:latin typeface="Cambria" panose="02040503050406030204" pitchFamily="18" charset="0"/>
                <a:ea typeface="Cambria" panose="02040503050406030204" pitchFamily="18" charset="0"/>
              </a:rPr>
              <a:t>It is characterized by pomp, theatricality and dynamic forms.</a:t>
            </a:r>
            <a:endParaRPr lang="ru-RU" sz="2400" i="1" dirty="0">
              <a:latin typeface="Cambria" panose="02040503050406030204" pitchFamily="18" charset="0"/>
              <a:ea typeface="Cambria" panose="02040503050406030204" pitchFamily="18" charset="0"/>
            </a:endParaRPr>
          </a:p>
        </p:txBody>
      </p:sp>
      <p:pic>
        <p:nvPicPr>
          <p:cNvPr id="5" name="Объект 4">
            <a:extLst>
              <a:ext uri="{FF2B5EF4-FFF2-40B4-BE49-F238E27FC236}">
                <a16:creationId xmlns="" xmlns:a16="http://schemas.microsoft.com/office/drawing/2014/main" id="{BF9C9603-8F33-5064-8828-990F613E26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3540" y="290015"/>
            <a:ext cx="8074925" cy="5080474"/>
          </a:xfrm>
        </p:spPr>
      </p:pic>
    </p:spTree>
    <p:extLst>
      <p:ext uri="{BB962C8B-B14F-4D97-AF65-F5344CB8AC3E}">
        <p14:creationId xmlns:p14="http://schemas.microsoft.com/office/powerpoint/2010/main" val="404825829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A515D1E-2451-75DA-F5EF-93A715FE0C5B}"/>
              </a:ext>
            </a:extLst>
          </p:cNvPr>
          <p:cNvSpPr>
            <a:spLocks noGrp="1"/>
          </p:cNvSpPr>
          <p:nvPr>
            <p:ph type="title"/>
          </p:nvPr>
        </p:nvSpPr>
        <p:spPr>
          <a:xfrm>
            <a:off x="8147713" y="2787555"/>
            <a:ext cx="3452884" cy="1485900"/>
          </a:xfrm>
        </p:spPr>
        <p:txBody>
          <a:bodyPr>
            <a:normAutofit/>
          </a:bodyPr>
          <a:lstStyle/>
          <a:p>
            <a:r>
              <a:rPr lang="en-US" sz="2400" i="1" dirty="0">
                <a:latin typeface="Cambria" panose="02040503050406030204" pitchFamily="18" charset="0"/>
                <a:ea typeface="Cambria" panose="02040503050406030204" pitchFamily="18" charset="0"/>
              </a:rPr>
              <a:t>Baroque interiors are dominated by rich and vibrant colors such as gold, red and blue.</a:t>
            </a:r>
            <a:endParaRPr lang="ru-RU" sz="2400" i="1" dirty="0">
              <a:latin typeface="Cambria" panose="02040503050406030204" pitchFamily="18" charset="0"/>
              <a:ea typeface="Cambria" panose="02040503050406030204" pitchFamily="18" charset="0"/>
            </a:endParaRPr>
          </a:p>
        </p:txBody>
      </p:sp>
      <p:pic>
        <p:nvPicPr>
          <p:cNvPr id="5" name="Объект 4">
            <a:extLst>
              <a:ext uri="{FF2B5EF4-FFF2-40B4-BE49-F238E27FC236}">
                <a16:creationId xmlns="" xmlns:a16="http://schemas.microsoft.com/office/drawing/2014/main" id="{30FE3FEB-513D-B655-E0E3-CFE2FAFD78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1274" y="846018"/>
            <a:ext cx="6887950" cy="5165963"/>
          </a:xfrm>
        </p:spPr>
      </p:pic>
    </p:spTree>
    <p:extLst>
      <p:ext uri="{BB962C8B-B14F-4D97-AF65-F5344CB8AC3E}">
        <p14:creationId xmlns:p14="http://schemas.microsoft.com/office/powerpoint/2010/main" val="314082672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387AC61-5B93-C23E-BE44-F1500041B16A}"/>
              </a:ext>
            </a:extLst>
          </p:cNvPr>
          <p:cNvSpPr>
            <a:spLocks noGrp="1"/>
          </p:cNvSpPr>
          <p:nvPr>
            <p:ph type="title"/>
          </p:nvPr>
        </p:nvSpPr>
        <p:spPr>
          <a:xfrm>
            <a:off x="900625" y="5429250"/>
            <a:ext cx="9601200" cy="957902"/>
          </a:xfrm>
        </p:spPr>
        <p:txBody>
          <a:bodyPr>
            <a:normAutofit/>
          </a:bodyPr>
          <a:lstStyle/>
          <a:p>
            <a:r>
              <a:rPr lang="en-US" sz="2400" i="1" dirty="0">
                <a:latin typeface="Cambria" panose="02040503050406030204" pitchFamily="18" charset="0"/>
                <a:ea typeface="Cambria" panose="02040503050406030204" pitchFamily="18" charset="0"/>
              </a:rPr>
              <a:t>Furniture and decor are often decorated with carvings, stucco and inlays made of precious metals and stones.</a:t>
            </a:r>
            <a:endParaRPr lang="ru-RU" sz="2400" i="1" dirty="0">
              <a:latin typeface="Cambria" panose="02040503050406030204" pitchFamily="18" charset="0"/>
              <a:ea typeface="Cambria" panose="02040503050406030204" pitchFamily="18" charset="0"/>
            </a:endParaRPr>
          </a:p>
        </p:txBody>
      </p:sp>
      <p:pic>
        <p:nvPicPr>
          <p:cNvPr id="5" name="Объект 4">
            <a:extLst>
              <a:ext uri="{FF2B5EF4-FFF2-40B4-BE49-F238E27FC236}">
                <a16:creationId xmlns="" xmlns:a16="http://schemas.microsoft.com/office/drawing/2014/main" id="{DE5DD45A-6C65-17C7-ADBC-0DF4155295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0625" y="685800"/>
            <a:ext cx="8065954" cy="4537099"/>
          </a:xfrm>
        </p:spPr>
      </p:pic>
    </p:spTree>
    <p:extLst>
      <p:ext uri="{BB962C8B-B14F-4D97-AF65-F5344CB8AC3E}">
        <p14:creationId xmlns:p14="http://schemas.microsoft.com/office/powerpoint/2010/main" val="3083054223"/>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4E369CC6-4C0F-2DA8-E1AF-BB74D009A3EE}"/>
              </a:ext>
            </a:extLst>
          </p:cNvPr>
          <p:cNvSpPr txBox="1"/>
          <p:nvPr/>
        </p:nvSpPr>
        <p:spPr>
          <a:xfrm>
            <a:off x="0" y="-105771"/>
            <a:ext cx="1815152" cy="7069541"/>
          </a:xfrm>
          <a:prstGeom prst="rect">
            <a:avLst/>
          </a:prstGeom>
          <a:solidFill>
            <a:schemeClr val="tx2">
              <a:lumMod val="10000"/>
              <a:lumOff val="90000"/>
            </a:schemeClr>
          </a:solidFill>
        </p:spPr>
        <p:txBody>
          <a:bodyPr wrap="square" rtlCol="0">
            <a:spAutoFit/>
          </a:bodyPr>
          <a:lstStyle/>
          <a:p>
            <a:endParaRPr lang="ru-RU" dirty="0"/>
          </a:p>
        </p:txBody>
      </p:sp>
      <p:sp>
        <p:nvSpPr>
          <p:cNvPr id="9" name="TextBox 8">
            <a:extLst>
              <a:ext uri="{FF2B5EF4-FFF2-40B4-BE49-F238E27FC236}">
                <a16:creationId xmlns="" xmlns:a16="http://schemas.microsoft.com/office/drawing/2014/main" id="{B08C59AB-1F82-E29B-8DC1-90FC1AAE1CA5}"/>
              </a:ext>
            </a:extLst>
          </p:cNvPr>
          <p:cNvSpPr txBox="1"/>
          <p:nvPr/>
        </p:nvSpPr>
        <p:spPr>
          <a:xfrm>
            <a:off x="238882" y="1978924"/>
            <a:ext cx="4428652" cy="3643954"/>
          </a:xfrm>
          <a:prstGeom prst="rect">
            <a:avLst/>
          </a:prstGeom>
          <a:solidFill>
            <a:schemeClr val="tx1"/>
          </a:solidFill>
        </p:spPr>
        <p:txBody>
          <a:bodyPr wrap="square" rtlCol="0">
            <a:spAutoFit/>
          </a:bodyPr>
          <a:lstStyle/>
          <a:p>
            <a:endParaRPr lang="ru-RU" dirty="0"/>
          </a:p>
        </p:txBody>
      </p:sp>
      <p:sp>
        <p:nvSpPr>
          <p:cNvPr id="2" name="Заголовок 1">
            <a:extLst>
              <a:ext uri="{FF2B5EF4-FFF2-40B4-BE49-F238E27FC236}">
                <a16:creationId xmlns="" xmlns:a16="http://schemas.microsoft.com/office/drawing/2014/main" id="{B682DA08-3BC2-CF43-8C41-D3180B7453FD}"/>
              </a:ext>
            </a:extLst>
          </p:cNvPr>
          <p:cNvSpPr>
            <a:spLocks noGrp="1"/>
          </p:cNvSpPr>
          <p:nvPr>
            <p:ph type="title"/>
          </p:nvPr>
        </p:nvSpPr>
        <p:spPr>
          <a:xfrm>
            <a:off x="143348" y="1107743"/>
            <a:ext cx="4524186" cy="1061114"/>
          </a:xfrm>
        </p:spPr>
        <p:txBody>
          <a:bodyPr/>
          <a:lstStyle/>
          <a:p>
            <a:pPr algn="ctr"/>
            <a:r>
              <a:rPr lang="en-US" sz="4400"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Romanticism</a:t>
            </a:r>
            <a:endParaRPr lang="ru-RU" b="1" dirty="0">
              <a:solidFill>
                <a:schemeClr val="tx1"/>
              </a:solidFill>
              <a:effectLst>
                <a:outerShdw blurRad="38100" dist="38100" dir="2700000" algn="tl">
                  <a:srgbClr val="000000">
                    <a:alpha val="43137"/>
                  </a:srgbClr>
                </a:outerShdw>
              </a:effectLst>
            </a:endParaRPr>
          </a:p>
        </p:txBody>
      </p:sp>
      <p:pic>
        <p:nvPicPr>
          <p:cNvPr id="5" name="Объект 4">
            <a:extLst>
              <a:ext uri="{FF2B5EF4-FFF2-40B4-BE49-F238E27FC236}">
                <a16:creationId xmlns="" xmlns:a16="http://schemas.microsoft.com/office/drawing/2014/main" id="{01C610DB-41FB-33AA-633E-773264D759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9357" y="1638300"/>
            <a:ext cx="6915606" cy="3984578"/>
          </a:xfrm>
        </p:spPr>
      </p:pic>
      <p:sp>
        <p:nvSpPr>
          <p:cNvPr id="7" name="TextBox 6">
            <a:extLst>
              <a:ext uri="{FF2B5EF4-FFF2-40B4-BE49-F238E27FC236}">
                <a16:creationId xmlns="" xmlns:a16="http://schemas.microsoft.com/office/drawing/2014/main" id="{A949A435-BDF9-988D-42E4-4C59E8BA7991}"/>
              </a:ext>
            </a:extLst>
          </p:cNvPr>
          <p:cNvSpPr txBox="1"/>
          <p:nvPr/>
        </p:nvSpPr>
        <p:spPr>
          <a:xfrm>
            <a:off x="238882" y="2845759"/>
            <a:ext cx="4428652" cy="1569660"/>
          </a:xfrm>
          <a:prstGeom prst="rect">
            <a:avLst/>
          </a:prstGeom>
          <a:solidFill>
            <a:schemeClr val="tx1"/>
          </a:solidFill>
        </p:spPr>
        <p:txBody>
          <a:bodyPr wrap="square" rtlCol="0">
            <a:spAutoFit/>
          </a:bodyPr>
          <a:lstStyle/>
          <a:p>
            <a:pPr algn="ctr"/>
            <a:r>
              <a:rPr lang="en-US" sz="2400" i="1" dirty="0">
                <a:solidFill>
                  <a:schemeClr val="bg1"/>
                </a:solidFill>
                <a:latin typeface="Cambria" panose="02040503050406030204" pitchFamily="18" charset="0"/>
                <a:ea typeface="Cambria" panose="02040503050406030204" pitchFamily="18" charset="0"/>
              </a:rPr>
              <a:t>Romanticism is a style of art and literature that emerged in Europe in the late 18th and early 19th centuries.</a:t>
            </a:r>
            <a:endParaRPr lang="ru-RU" sz="2400" i="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3007818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FAAAEE7C-3E0B-258B-400A-A951A4C7456E}"/>
              </a:ext>
            </a:extLst>
          </p:cNvPr>
          <p:cNvSpPr txBox="1"/>
          <p:nvPr/>
        </p:nvSpPr>
        <p:spPr>
          <a:xfrm>
            <a:off x="0" y="-163773"/>
            <a:ext cx="900752" cy="7233313"/>
          </a:xfrm>
          <a:prstGeom prst="rect">
            <a:avLst/>
          </a:prstGeom>
          <a:solidFill>
            <a:schemeClr val="tx2">
              <a:lumMod val="10000"/>
              <a:lumOff val="90000"/>
            </a:schemeClr>
          </a:solidFill>
        </p:spPr>
        <p:txBody>
          <a:bodyPr wrap="square" rtlCol="0">
            <a:spAutoFit/>
          </a:bodyPr>
          <a:lstStyle/>
          <a:p>
            <a:endParaRPr lang="ru-RU" dirty="0"/>
          </a:p>
        </p:txBody>
      </p:sp>
      <p:sp>
        <p:nvSpPr>
          <p:cNvPr id="2" name="Заголовок 1">
            <a:extLst>
              <a:ext uri="{FF2B5EF4-FFF2-40B4-BE49-F238E27FC236}">
                <a16:creationId xmlns="" xmlns:a16="http://schemas.microsoft.com/office/drawing/2014/main" id="{E8E62411-6F72-A024-3670-069988ED6E7A}"/>
              </a:ext>
            </a:extLst>
          </p:cNvPr>
          <p:cNvSpPr>
            <a:spLocks noGrp="1"/>
          </p:cNvSpPr>
          <p:nvPr>
            <p:ph type="title"/>
          </p:nvPr>
        </p:nvSpPr>
        <p:spPr/>
        <p:txBody>
          <a:bodyPr/>
          <a:lstStyle/>
          <a:p>
            <a:endParaRPr lang="ru-RU" dirty="0"/>
          </a:p>
        </p:txBody>
      </p:sp>
      <p:pic>
        <p:nvPicPr>
          <p:cNvPr id="5" name="Объект 4">
            <a:extLst>
              <a:ext uri="{FF2B5EF4-FFF2-40B4-BE49-F238E27FC236}">
                <a16:creationId xmlns="" xmlns:a16="http://schemas.microsoft.com/office/drawing/2014/main" id="{A78E6B17-28FD-9084-FF84-C9FC55CD8E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1216" y="376774"/>
            <a:ext cx="6829568" cy="4685084"/>
          </a:xfrm>
        </p:spPr>
      </p:pic>
      <p:sp>
        <p:nvSpPr>
          <p:cNvPr id="9" name="TextBox 8">
            <a:extLst>
              <a:ext uri="{FF2B5EF4-FFF2-40B4-BE49-F238E27FC236}">
                <a16:creationId xmlns="" xmlns:a16="http://schemas.microsoft.com/office/drawing/2014/main" id="{19A20802-2828-5A8D-F5E0-BCAD50B78141}"/>
              </a:ext>
            </a:extLst>
          </p:cNvPr>
          <p:cNvSpPr txBox="1"/>
          <p:nvPr/>
        </p:nvSpPr>
        <p:spPr>
          <a:xfrm>
            <a:off x="1299949" y="5341203"/>
            <a:ext cx="9744501" cy="830997"/>
          </a:xfrm>
          <a:prstGeom prst="rect">
            <a:avLst/>
          </a:prstGeom>
          <a:noFill/>
        </p:spPr>
        <p:txBody>
          <a:bodyPr wrap="square" rtlCol="0">
            <a:spAutoFit/>
          </a:bodyPr>
          <a:lstStyle/>
          <a:p>
            <a:pPr algn="ctr"/>
            <a:r>
              <a:rPr lang="en-US" sz="2400" i="1" dirty="0">
                <a:latin typeface="Cambria" panose="02040503050406030204" pitchFamily="18" charset="0"/>
                <a:ea typeface="Cambria" panose="02040503050406030204" pitchFamily="18" charset="0"/>
              </a:rPr>
              <a:t>The interior of romanticism is dominated by soft and delicate colors such as pink, blue and green.</a:t>
            </a:r>
            <a:endParaRPr lang="ru-RU"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2109924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8A7C6711-549A-BD27-CCF6-69CD78E3E18A}"/>
              </a:ext>
            </a:extLst>
          </p:cNvPr>
          <p:cNvSpPr txBox="1"/>
          <p:nvPr/>
        </p:nvSpPr>
        <p:spPr>
          <a:xfrm>
            <a:off x="0" y="-232012"/>
            <a:ext cx="982639" cy="7629099"/>
          </a:xfrm>
          <a:prstGeom prst="rect">
            <a:avLst/>
          </a:prstGeom>
          <a:solidFill>
            <a:schemeClr val="tx2">
              <a:lumMod val="10000"/>
              <a:lumOff val="90000"/>
            </a:schemeClr>
          </a:solidFill>
        </p:spPr>
        <p:txBody>
          <a:bodyPr wrap="square" rtlCol="0">
            <a:spAutoFit/>
          </a:bodyPr>
          <a:lstStyle/>
          <a:p>
            <a:endParaRPr lang="ru-RU" dirty="0"/>
          </a:p>
        </p:txBody>
      </p:sp>
      <p:sp>
        <p:nvSpPr>
          <p:cNvPr id="2" name="Заголовок 1">
            <a:extLst>
              <a:ext uri="{FF2B5EF4-FFF2-40B4-BE49-F238E27FC236}">
                <a16:creationId xmlns="" xmlns:a16="http://schemas.microsoft.com/office/drawing/2014/main" id="{BA32A462-6822-F915-24E3-423BA2202F17}"/>
              </a:ext>
            </a:extLst>
          </p:cNvPr>
          <p:cNvSpPr>
            <a:spLocks noGrp="1"/>
          </p:cNvSpPr>
          <p:nvPr>
            <p:ph type="title"/>
          </p:nvPr>
        </p:nvSpPr>
        <p:spPr>
          <a:xfrm>
            <a:off x="8475259" y="2531659"/>
            <a:ext cx="3234519" cy="2101756"/>
          </a:xfrm>
        </p:spPr>
        <p:txBody>
          <a:bodyPr>
            <a:normAutofit/>
          </a:bodyPr>
          <a:lstStyle/>
          <a:p>
            <a:pPr algn="ctr"/>
            <a:r>
              <a:rPr lang="en-US" sz="2400" i="1" dirty="0">
                <a:latin typeface="Cambria" panose="02040503050406030204" pitchFamily="18" charset="0"/>
                <a:ea typeface="Cambria" panose="02040503050406030204" pitchFamily="18" charset="0"/>
              </a:rPr>
              <a:t>Furniture and decor are usually made from natural materials such as wood and textiles.</a:t>
            </a:r>
            <a:endParaRPr lang="ru-RU" sz="2400" i="1" dirty="0">
              <a:latin typeface="Cambria" panose="02040503050406030204" pitchFamily="18" charset="0"/>
              <a:ea typeface="Cambria" panose="02040503050406030204" pitchFamily="18" charset="0"/>
            </a:endParaRPr>
          </a:p>
        </p:txBody>
      </p:sp>
      <p:pic>
        <p:nvPicPr>
          <p:cNvPr id="5" name="Объект 4">
            <a:extLst>
              <a:ext uri="{FF2B5EF4-FFF2-40B4-BE49-F238E27FC236}">
                <a16:creationId xmlns="" xmlns:a16="http://schemas.microsoft.com/office/drawing/2014/main" id="{F56DB66C-1033-5766-D231-AA9B938BA8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70989"/>
            <a:ext cx="8236922" cy="5916022"/>
          </a:xfrm>
        </p:spPr>
      </p:pic>
    </p:spTree>
    <p:extLst>
      <p:ext uri="{BB962C8B-B14F-4D97-AF65-F5344CB8AC3E}">
        <p14:creationId xmlns:p14="http://schemas.microsoft.com/office/powerpoint/2010/main" val="170949917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 xmlns:a16="http://schemas.microsoft.com/office/drawing/2014/main" id="{3D3406A4-1421-1A15-953A-C7F6E9401622}"/>
              </a:ext>
            </a:extLst>
          </p:cNvPr>
          <p:cNvSpPr txBox="1"/>
          <p:nvPr/>
        </p:nvSpPr>
        <p:spPr>
          <a:xfrm>
            <a:off x="122830" y="-204716"/>
            <a:ext cx="968991" cy="7397086"/>
          </a:xfrm>
          <a:prstGeom prst="rect">
            <a:avLst/>
          </a:prstGeom>
          <a:solidFill>
            <a:schemeClr val="tx2">
              <a:lumMod val="10000"/>
              <a:lumOff val="90000"/>
            </a:schemeClr>
          </a:solidFill>
        </p:spPr>
        <p:txBody>
          <a:bodyPr wrap="square" rtlCol="0">
            <a:spAutoFit/>
          </a:bodyPr>
          <a:lstStyle/>
          <a:p>
            <a:endParaRPr lang="ru-RU" dirty="0"/>
          </a:p>
        </p:txBody>
      </p:sp>
      <p:sp>
        <p:nvSpPr>
          <p:cNvPr id="2" name="Заголовок 1">
            <a:extLst>
              <a:ext uri="{FF2B5EF4-FFF2-40B4-BE49-F238E27FC236}">
                <a16:creationId xmlns="" xmlns:a16="http://schemas.microsoft.com/office/drawing/2014/main" id="{93BE8846-75BB-C256-04AF-60EF38EEA34A}"/>
              </a:ext>
            </a:extLst>
          </p:cNvPr>
          <p:cNvSpPr>
            <a:spLocks noGrp="1"/>
          </p:cNvSpPr>
          <p:nvPr>
            <p:ph type="title"/>
          </p:nvPr>
        </p:nvSpPr>
        <p:spPr>
          <a:xfrm>
            <a:off x="607325" y="2572603"/>
            <a:ext cx="3377821" cy="1842448"/>
          </a:xfrm>
        </p:spPr>
        <p:txBody>
          <a:bodyPr>
            <a:normAutofit/>
          </a:bodyPr>
          <a:lstStyle/>
          <a:p>
            <a:r>
              <a:rPr lang="en-US" sz="2400" i="1" dirty="0">
                <a:latin typeface="Cambria" panose="02040503050406030204" pitchFamily="18" charset="0"/>
                <a:ea typeface="Cambria" panose="02040503050406030204" pitchFamily="18" charset="0"/>
              </a:rPr>
              <a:t>Romantic interiors are often decorated with paintings of nature, as well as candles and flowers.</a:t>
            </a:r>
            <a:endParaRPr lang="ru-RU" sz="2400" i="1" dirty="0">
              <a:latin typeface="Cambria" panose="02040503050406030204" pitchFamily="18" charset="0"/>
              <a:ea typeface="Cambria" panose="02040503050406030204" pitchFamily="18" charset="0"/>
            </a:endParaRPr>
          </a:p>
        </p:txBody>
      </p:sp>
      <p:pic>
        <p:nvPicPr>
          <p:cNvPr id="9" name="Объект 8">
            <a:extLst>
              <a:ext uri="{FF2B5EF4-FFF2-40B4-BE49-F238E27FC236}">
                <a16:creationId xmlns="" xmlns:a16="http://schemas.microsoft.com/office/drawing/2014/main" id="{6D1F5F6E-8BD1-420B-5AE2-E47A149002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5271" y="737713"/>
            <a:ext cx="7560860" cy="5382574"/>
          </a:xfrm>
        </p:spPr>
      </p:pic>
    </p:spTree>
    <p:extLst>
      <p:ext uri="{BB962C8B-B14F-4D97-AF65-F5344CB8AC3E}">
        <p14:creationId xmlns:p14="http://schemas.microsoft.com/office/powerpoint/2010/main" val="237586163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0820C288-C506-02EF-9C33-85CC7A4DD3A7}"/>
              </a:ext>
            </a:extLst>
          </p:cNvPr>
          <p:cNvSpPr txBox="1"/>
          <p:nvPr/>
        </p:nvSpPr>
        <p:spPr>
          <a:xfrm>
            <a:off x="1214272" y="1405720"/>
            <a:ext cx="5290782" cy="3821373"/>
          </a:xfrm>
          <a:prstGeom prst="rect">
            <a:avLst/>
          </a:prstGeom>
          <a:solidFill>
            <a:schemeClr val="tx1"/>
          </a:solidFill>
        </p:spPr>
        <p:txBody>
          <a:bodyPr wrap="square" rtlCol="0">
            <a:spAutoFit/>
          </a:bodyPr>
          <a:lstStyle/>
          <a:p>
            <a:endParaRPr lang="ru-RU" dirty="0"/>
          </a:p>
        </p:txBody>
      </p:sp>
      <p:sp>
        <p:nvSpPr>
          <p:cNvPr id="6" name="TextBox 5">
            <a:extLst>
              <a:ext uri="{FF2B5EF4-FFF2-40B4-BE49-F238E27FC236}">
                <a16:creationId xmlns="" xmlns:a16="http://schemas.microsoft.com/office/drawing/2014/main" id="{09CF9D02-C4F3-BCC9-ACEC-50491B02247A}"/>
              </a:ext>
            </a:extLst>
          </p:cNvPr>
          <p:cNvSpPr txBox="1"/>
          <p:nvPr/>
        </p:nvSpPr>
        <p:spPr>
          <a:xfrm>
            <a:off x="0" y="-163773"/>
            <a:ext cx="887104" cy="7615451"/>
          </a:xfrm>
          <a:prstGeom prst="rect">
            <a:avLst/>
          </a:prstGeom>
          <a:solidFill>
            <a:schemeClr val="tx2">
              <a:lumMod val="10000"/>
              <a:lumOff val="90000"/>
            </a:schemeClr>
          </a:solidFill>
        </p:spPr>
        <p:txBody>
          <a:bodyPr wrap="square" rtlCol="0">
            <a:spAutoFit/>
          </a:bodyPr>
          <a:lstStyle/>
          <a:p>
            <a:endParaRPr lang="ru-RU" dirty="0"/>
          </a:p>
        </p:txBody>
      </p:sp>
      <p:sp>
        <p:nvSpPr>
          <p:cNvPr id="2" name="Заголовок 1">
            <a:extLst>
              <a:ext uri="{FF2B5EF4-FFF2-40B4-BE49-F238E27FC236}">
                <a16:creationId xmlns="" xmlns:a16="http://schemas.microsoft.com/office/drawing/2014/main" id="{59E8D532-1BFB-FC2D-C489-4E906DD00859}"/>
              </a:ext>
            </a:extLst>
          </p:cNvPr>
          <p:cNvSpPr>
            <a:spLocks noGrp="1"/>
          </p:cNvSpPr>
          <p:nvPr>
            <p:ph type="title"/>
          </p:nvPr>
        </p:nvSpPr>
        <p:spPr>
          <a:xfrm>
            <a:off x="6994478" y="1652232"/>
            <a:ext cx="4455994" cy="1038936"/>
          </a:xfrm>
        </p:spPr>
        <p:txBody>
          <a:bodyPr/>
          <a:lstStyle/>
          <a:p>
            <a:pPr algn="ctr"/>
            <a:r>
              <a:rPr lang="en-US" sz="4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Modernism</a:t>
            </a:r>
            <a:endParaRPr lang="ru-RU" b="1" dirty="0">
              <a:effectLst>
                <a:outerShdw blurRad="38100" dist="38100" dir="2700000" algn="tl">
                  <a:srgbClr val="000000">
                    <a:alpha val="43137"/>
                  </a:srgbClr>
                </a:outerShdw>
              </a:effectLst>
            </a:endParaRPr>
          </a:p>
        </p:txBody>
      </p:sp>
      <p:pic>
        <p:nvPicPr>
          <p:cNvPr id="5" name="Объект 4">
            <a:extLst>
              <a:ext uri="{FF2B5EF4-FFF2-40B4-BE49-F238E27FC236}">
                <a16:creationId xmlns="" xmlns:a16="http://schemas.microsoft.com/office/drawing/2014/main" id="{C1775FFB-5D3C-E214-EE0B-5449720844E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3922" y="1652232"/>
            <a:ext cx="5572078" cy="4179059"/>
          </a:xfrm>
        </p:spPr>
      </p:pic>
      <p:sp>
        <p:nvSpPr>
          <p:cNvPr id="8" name="TextBox 7">
            <a:extLst>
              <a:ext uri="{FF2B5EF4-FFF2-40B4-BE49-F238E27FC236}">
                <a16:creationId xmlns="" xmlns:a16="http://schemas.microsoft.com/office/drawing/2014/main" id="{01BF4C25-6113-5F4C-BBC1-EE86642C31F3}"/>
              </a:ext>
            </a:extLst>
          </p:cNvPr>
          <p:cNvSpPr txBox="1"/>
          <p:nvPr/>
        </p:nvSpPr>
        <p:spPr>
          <a:xfrm>
            <a:off x="6994478" y="2892820"/>
            <a:ext cx="4455994" cy="1938992"/>
          </a:xfrm>
          <a:prstGeom prst="rect">
            <a:avLst/>
          </a:prstGeom>
          <a:noFill/>
        </p:spPr>
        <p:txBody>
          <a:bodyPr wrap="square" rtlCol="0">
            <a:spAutoFit/>
          </a:bodyPr>
          <a:lstStyle/>
          <a:p>
            <a:pPr algn="ctr"/>
            <a:r>
              <a:rPr lang="en-US" sz="2400" i="1" dirty="0">
                <a:latin typeface="Cambria" panose="02040503050406030204" pitchFamily="18" charset="0"/>
                <a:ea typeface="Cambria" panose="02040503050406030204" pitchFamily="18" charset="0"/>
              </a:rPr>
              <a:t>Modernism is a style of architecture and art that emerged in Europe and the United States at the beginning of the 20th century.</a:t>
            </a:r>
            <a:endParaRPr lang="ru-RU"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7101552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0B3784B-4C34-14BB-7D4E-496BA6F7CEA0}"/>
              </a:ext>
            </a:extLst>
          </p:cNvPr>
          <p:cNvSpPr>
            <a:spLocks noGrp="1"/>
          </p:cNvSpPr>
          <p:nvPr>
            <p:ph type="title"/>
          </p:nvPr>
        </p:nvSpPr>
        <p:spPr>
          <a:xfrm>
            <a:off x="1397479" y="556403"/>
            <a:ext cx="9601200" cy="849489"/>
          </a:xfrm>
        </p:spPr>
        <p:txBody>
          <a:bodyPr/>
          <a:lstStyle/>
          <a:p>
            <a:pPr algn="ctr"/>
            <a:r>
              <a:rPr lang="en-US" b="1" dirty="0" smtClean="0">
                <a:effectLst>
                  <a:outerShdw blurRad="38100" dist="38100" dir="2700000" algn="tl">
                    <a:srgbClr val="000000">
                      <a:alpha val="43137"/>
                    </a:srgbClr>
                  </a:outerShdw>
                </a:effectLst>
              </a:rPr>
              <a:t>Key Words</a:t>
            </a:r>
            <a:endParaRPr lang="ru-RU" b="1" dirty="0">
              <a:effectLst>
                <a:outerShdw blurRad="38100" dist="38100" dir="2700000" algn="tl">
                  <a:srgbClr val="000000">
                    <a:alpha val="43137"/>
                  </a:srgbClr>
                </a:outerShdw>
              </a:effectLst>
            </a:endParaRPr>
          </a:p>
        </p:txBody>
      </p:sp>
      <p:sp>
        <p:nvSpPr>
          <p:cNvPr id="3" name="Объект 2">
            <a:extLst>
              <a:ext uri="{FF2B5EF4-FFF2-40B4-BE49-F238E27FC236}">
                <a16:creationId xmlns="" xmlns:a16="http://schemas.microsoft.com/office/drawing/2014/main" id="{3C47ECFF-CACC-CD3D-0082-AD50A96FC11D}"/>
              </a:ext>
            </a:extLst>
          </p:cNvPr>
          <p:cNvSpPr>
            <a:spLocks noGrp="1"/>
          </p:cNvSpPr>
          <p:nvPr>
            <p:ph idx="1"/>
          </p:nvPr>
        </p:nvSpPr>
        <p:spPr>
          <a:xfrm>
            <a:off x="1371600" y="1456267"/>
            <a:ext cx="9601200" cy="4411133"/>
          </a:xfrm>
        </p:spPr>
        <p:txBody>
          <a:bodyPr>
            <a:normAutofit fontScale="92500" lnSpcReduction="20000"/>
          </a:bodyPr>
          <a:lstStyle/>
          <a:p>
            <a:r>
              <a:rPr lang="en-US" dirty="0">
                <a:latin typeface="Cambria" pitchFamily="18" charset="0"/>
                <a:ea typeface="Cambria" pitchFamily="18" charset="0"/>
              </a:rPr>
              <a:t>Interior</a:t>
            </a:r>
            <a:r>
              <a:rPr lang="ru-RU" dirty="0">
                <a:latin typeface="Cambria" pitchFamily="18" charset="0"/>
                <a:ea typeface="Cambria" pitchFamily="18" charset="0"/>
              </a:rPr>
              <a:t>- интерьер</a:t>
            </a:r>
            <a:endParaRPr lang="en-US" dirty="0">
              <a:latin typeface="Cambria" pitchFamily="18" charset="0"/>
              <a:ea typeface="Cambria" pitchFamily="18" charset="0"/>
            </a:endParaRPr>
          </a:p>
          <a:p>
            <a:r>
              <a:rPr lang="en-US" dirty="0">
                <a:latin typeface="Cambria" pitchFamily="18" charset="0"/>
                <a:ea typeface="Cambria" pitchFamily="18" charset="0"/>
              </a:rPr>
              <a:t>L</a:t>
            </a:r>
            <a:r>
              <a:rPr lang="en-US" dirty="0" smtClean="0">
                <a:latin typeface="Cambria" panose="02040503050406030204" pitchFamily="18" charset="0"/>
                <a:ea typeface="Cambria" panose="02040503050406030204" pitchFamily="18" charset="0"/>
              </a:rPr>
              <a:t>uxury - </a:t>
            </a:r>
            <a:r>
              <a:rPr lang="ru-RU" dirty="0" smtClean="0">
                <a:latin typeface="Cambria" panose="02040503050406030204" pitchFamily="18" charset="0"/>
                <a:ea typeface="Cambria" panose="02040503050406030204" pitchFamily="18" charset="0"/>
              </a:rPr>
              <a:t>роскошь</a:t>
            </a:r>
            <a:endParaRPr lang="en-US" dirty="0" smtClean="0">
              <a:latin typeface="Cambria" panose="02040503050406030204" pitchFamily="18" charset="0"/>
              <a:ea typeface="Cambria" panose="02040503050406030204" pitchFamily="18" charset="0"/>
            </a:endParaRPr>
          </a:p>
          <a:p>
            <a:r>
              <a:rPr lang="en-US" dirty="0" smtClean="0">
                <a:latin typeface="Cambria" panose="02040503050406030204" pitchFamily="18" charset="0"/>
                <a:ea typeface="Cambria" panose="02040503050406030204" pitchFamily="18" charset="0"/>
              </a:rPr>
              <a:t>Period</a:t>
            </a:r>
            <a:r>
              <a:rPr lang="ru-RU" dirty="0">
                <a:latin typeface="Cambria" pitchFamily="18" charset="0"/>
                <a:ea typeface="Cambria" pitchFamily="18" charset="0"/>
              </a:rPr>
              <a:t>- период</a:t>
            </a:r>
            <a:endParaRPr lang="en-US" dirty="0">
              <a:latin typeface="Cambria" pitchFamily="18" charset="0"/>
              <a:ea typeface="Cambria" pitchFamily="18" charset="0"/>
            </a:endParaRPr>
          </a:p>
          <a:p>
            <a:r>
              <a:rPr lang="en-US" dirty="0">
                <a:latin typeface="Cambria" pitchFamily="18" charset="0"/>
                <a:ea typeface="Cambria" pitchFamily="18" charset="0"/>
              </a:rPr>
              <a:t>Decor</a:t>
            </a:r>
            <a:r>
              <a:rPr lang="ru-RU" dirty="0">
                <a:latin typeface="Cambria" pitchFamily="18" charset="0"/>
                <a:ea typeface="Cambria" pitchFamily="18" charset="0"/>
              </a:rPr>
              <a:t>-декор</a:t>
            </a:r>
            <a:endParaRPr lang="en-US" dirty="0">
              <a:latin typeface="Cambria" pitchFamily="18" charset="0"/>
              <a:ea typeface="Cambria" pitchFamily="18" charset="0"/>
            </a:endParaRPr>
          </a:p>
          <a:p>
            <a:r>
              <a:rPr lang="en-US" dirty="0">
                <a:latin typeface="Cambria" pitchFamily="18" charset="0"/>
                <a:ea typeface="Cambria" pitchFamily="18" charset="0"/>
              </a:rPr>
              <a:t>Furniture</a:t>
            </a:r>
            <a:r>
              <a:rPr lang="ru-RU" dirty="0">
                <a:latin typeface="Cambria" pitchFamily="18" charset="0"/>
                <a:ea typeface="Cambria" pitchFamily="18" charset="0"/>
              </a:rPr>
              <a:t>- мебель</a:t>
            </a:r>
            <a:endParaRPr lang="en-US" dirty="0">
              <a:latin typeface="Cambria" pitchFamily="18" charset="0"/>
              <a:ea typeface="Cambria" pitchFamily="18" charset="0"/>
            </a:endParaRPr>
          </a:p>
          <a:p>
            <a:r>
              <a:rPr lang="en-US" dirty="0">
                <a:latin typeface="Cambria" pitchFamily="18" charset="0"/>
                <a:ea typeface="Cambria" pitchFamily="18" charset="0"/>
              </a:rPr>
              <a:t>Era</a:t>
            </a:r>
            <a:r>
              <a:rPr lang="ru-RU" dirty="0">
                <a:latin typeface="Cambria" pitchFamily="18" charset="0"/>
                <a:ea typeface="Cambria" pitchFamily="18" charset="0"/>
              </a:rPr>
              <a:t>- эпоха</a:t>
            </a:r>
            <a:endParaRPr lang="en-US" dirty="0">
              <a:latin typeface="Cambria" pitchFamily="18" charset="0"/>
              <a:ea typeface="Cambria" pitchFamily="18" charset="0"/>
            </a:endParaRPr>
          </a:p>
          <a:p>
            <a:r>
              <a:rPr lang="en-US" dirty="0">
                <a:latin typeface="Cambria" pitchFamily="18" charset="0"/>
                <a:ea typeface="Cambria" pitchFamily="18" charset="0"/>
              </a:rPr>
              <a:t>The effect of something</a:t>
            </a:r>
            <a:r>
              <a:rPr lang="ru-RU" dirty="0">
                <a:latin typeface="Cambria" pitchFamily="18" charset="0"/>
                <a:ea typeface="Cambria" pitchFamily="18" charset="0"/>
              </a:rPr>
              <a:t> - эффект чего-либо</a:t>
            </a:r>
            <a:endParaRPr lang="en-US" dirty="0">
              <a:latin typeface="Cambria" pitchFamily="18" charset="0"/>
              <a:ea typeface="Cambria" pitchFamily="18" charset="0"/>
            </a:endParaRPr>
          </a:p>
          <a:p>
            <a:r>
              <a:rPr lang="en-US" dirty="0">
                <a:latin typeface="Cambria" pitchFamily="18" charset="0"/>
                <a:ea typeface="Cambria" pitchFamily="18" charset="0"/>
              </a:rPr>
              <a:t>Finishing</a:t>
            </a:r>
            <a:r>
              <a:rPr lang="ru-RU" dirty="0">
                <a:latin typeface="Cambria" pitchFamily="18" charset="0"/>
                <a:ea typeface="Cambria" pitchFamily="18" charset="0"/>
              </a:rPr>
              <a:t>- отделка</a:t>
            </a:r>
            <a:endParaRPr lang="en-US" dirty="0">
              <a:latin typeface="Cambria" pitchFamily="18" charset="0"/>
              <a:ea typeface="Cambria" pitchFamily="18" charset="0"/>
            </a:endParaRPr>
          </a:p>
          <a:p>
            <a:r>
              <a:rPr lang="en-US" dirty="0">
                <a:latin typeface="Cambria" pitchFamily="18" charset="0"/>
                <a:ea typeface="Cambria" pitchFamily="18" charset="0"/>
              </a:rPr>
              <a:t>luxury and wealth</a:t>
            </a:r>
            <a:r>
              <a:rPr lang="ru-RU" dirty="0">
                <a:latin typeface="Cambria" pitchFamily="18" charset="0"/>
                <a:ea typeface="Cambria" pitchFamily="18" charset="0"/>
              </a:rPr>
              <a:t> – роскошь и богатство </a:t>
            </a:r>
            <a:endParaRPr lang="en-US" dirty="0">
              <a:latin typeface="Cambria" pitchFamily="18" charset="0"/>
              <a:ea typeface="Cambria" pitchFamily="18" charset="0"/>
            </a:endParaRPr>
          </a:p>
          <a:p>
            <a:r>
              <a:rPr lang="en-US" dirty="0">
                <a:latin typeface="Cambria" pitchFamily="18" charset="0"/>
                <a:ea typeface="Cambria" pitchFamily="18" charset="0"/>
              </a:rPr>
              <a:t>Functionality</a:t>
            </a:r>
            <a:r>
              <a:rPr lang="ru-RU" dirty="0">
                <a:latin typeface="Cambria" pitchFamily="18" charset="0"/>
                <a:ea typeface="Cambria" pitchFamily="18" charset="0"/>
              </a:rPr>
              <a:t> - функциональность</a:t>
            </a:r>
            <a:endParaRPr lang="en-US" dirty="0">
              <a:latin typeface="Cambria" pitchFamily="18" charset="0"/>
              <a:ea typeface="Cambria" pitchFamily="18" charset="0"/>
            </a:endParaRPr>
          </a:p>
          <a:p>
            <a:r>
              <a:rPr lang="en-US" dirty="0">
                <a:latin typeface="Cambria" pitchFamily="18" charset="0"/>
                <a:ea typeface="Cambria" pitchFamily="18" charset="0"/>
              </a:rPr>
              <a:t>distinctive features</a:t>
            </a:r>
            <a:r>
              <a:rPr lang="ru-RU" dirty="0">
                <a:latin typeface="Cambria" pitchFamily="18" charset="0"/>
                <a:ea typeface="Cambria" pitchFamily="18" charset="0"/>
              </a:rPr>
              <a:t> – отличительные черты</a:t>
            </a:r>
            <a:endParaRPr lang="en-US" dirty="0">
              <a:latin typeface="Cambria" pitchFamily="18" charset="0"/>
              <a:ea typeface="Cambria" pitchFamily="18" charset="0"/>
            </a:endParaRPr>
          </a:p>
          <a:p>
            <a:r>
              <a:rPr lang="en-US" dirty="0">
                <a:latin typeface="Cambria" pitchFamily="18" charset="0"/>
                <a:ea typeface="Cambria" pitchFamily="18" charset="0"/>
              </a:rPr>
              <a:t>decor items</a:t>
            </a:r>
            <a:r>
              <a:rPr lang="ru-RU" dirty="0">
                <a:latin typeface="Cambria" pitchFamily="18" charset="0"/>
                <a:ea typeface="Cambria" pitchFamily="18" charset="0"/>
              </a:rPr>
              <a:t> – элементы декора</a:t>
            </a:r>
          </a:p>
        </p:txBody>
      </p:sp>
    </p:spTree>
    <p:extLst>
      <p:ext uri="{BB962C8B-B14F-4D97-AF65-F5344CB8AC3E}">
        <p14:creationId xmlns:p14="http://schemas.microsoft.com/office/powerpoint/2010/main" val="80701559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 xmlns:a16="http://schemas.microsoft.com/office/drawing/2014/main" id="{0D1EC1F0-4CEC-215D-9469-E1D8B2D128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1319" y="435022"/>
            <a:ext cx="5987955" cy="5987955"/>
          </a:xfrm>
        </p:spPr>
      </p:pic>
      <p:sp>
        <p:nvSpPr>
          <p:cNvPr id="6" name="TextBox 5">
            <a:extLst>
              <a:ext uri="{FF2B5EF4-FFF2-40B4-BE49-F238E27FC236}">
                <a16:creationId xmlns="" xmlns:a16="http://schemas.microsoft.com/office/drawing/2014/main" id="{86D667AF-801B-98A8-658E-3C59961A70D6}"/>
              </a:ext>
            </a:extLst>
          </p:cNvPr>
          <p:cNvSpPr txBox="1"/>
          <p:nvPr/>
        </p:nvSpPr>
        <p:spPr>
          <a:xfrm>
            <a:off x="7301551" y="2090171"/>
            <a:ext cx="4558353" cy="2677656"/>
          </a:xfrm>
          <a:prstGeom prst="rect">
            <a:avLst/>
          </a:prstGeom>
          <a:noFill/>
        </p:spPr>
        <p:txBody>
          <a:bodyPr wrap="square" rtlCol="0">
            <a:spAutoFit/>
          </a:bodyPr>
          <a:lstStyle/>
          <a:p>
            <a:r>
              <a:rPr lang="en-US" sz="2400" i="1" dirty="0">
                <a:latin typeface="Cambria" panose="02040503050406030204" pitchFamily="18" charset="0"/>
                <a:ea typeface="Cambria" panose="02040503050406030204" pitchFamily="18" charset="0"/>
              </a:rPr>
              <a:t>Interiors in the modernist style are dominated by straight lines and geometric shapes, as well as neutral colors and materials. The furniture and decor are simple and functional, with an emphasis on minimalism.</a:t>
            </a:r>
            <a:endParaRPr lang="ru-RU"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2590666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789D4DF1-4352-3D20-E078-0F4A8174B916}"/>
              </a:ext>
            </a:extLst>
          </p:cNvPr>
          <p:cNvSpPr txBox="1"/>
          <p:nvPr/>
        </p:nvSpPr>
        <p:spPr>
          <a:xfrm>
            <a:off x="0" y="-122830"/>
            <a:ext cx="900752" cy="7287905"/>
          </a:xfrm>
          <a:prstGeom prst="rect">
            <a:avLst/>
          </a:prstGeom>
          <a:solidFill>
            <a:schemeClr val="tx2">
              <a:lumMod val="10000"/>
              <a:lumOff val="90000"/>
            </a:schemeClr>
          </a:solidFill>
        </p:spPr>
        <p:txBody>
          <a:bodyPr wrap="square" rtlCol="0">
            <a:spAutoFit/>
          </a:bodyPr>
          <a:lstStyle/>
          <a:p>
            <a:endParaRPr lang="ru-RU" dirty="0"/>
          </a:p>
        </p:txBody>
      </p:sp>
      <p:pic>
        <p:nvPicPr>
          <p:cNvPr id="5" name="Объект 4">
            <a:extLst>
              <a:ext uri="{FF2B5EF4-FFF2-40B4-BE49-F238E27FC236}">
                <a16:creationId xmlns="" xmlns:a16="http://schemas.microsoft.com/office/drawing/2014/main" id="{786627F5-A704-7202-82EE-2F807EC9D1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5263" y="883124"/>
            <a:ext cx="7650006" cy="5091752"/>
          </a:xfrm>
        </p:spPr>
      </p:pic>
      <p:sp>
        <p:nvSpPr>
          <p:cNvPr id="8" name="TextBox 7">
            <a:extLst>
              <a:ext uri="{FF2B5EF4-FFF2-40B4-BE49-F238E27FC236}">
                <a16:creationId xmlns="" xmlns:a16="http://schemas.microsoft.com/office/drawing/2014/main" id="{02E904D1-F09C-210D-B127-45CE95F470A5}"/>
              </a:ext>
            </a:extLst>
          </p:cNvPr>
          <p:cNvSpPr txBox="1"/>
          <p:nvPr/>
        </p:nvSpPr>
        <p:spPr>
          <a:xfrm>
            <a:off x="614149" y="1997628"/>
            <a:ext cx="3343702" cy="3046988"/>
          </a:xfrm>
          <a:prstGeom prst="rect">
            <a:avLst/>
          </a:prstGeom>
          <a:noFill/>
        </p:spPr>
        <p:txBody>
          <a:bodyPr wrap="square" rtlCol="0">
            <a:spAutoFit/>
          </a:bodyPr>
          <a:lstStyle/>
          <a:p>
            <a:pPr algn="ctr"/>
            <a:r>
              <a:rPr lang="en-US" sz="2400" i="1" dirty="0">
                <a:latin typeface="Cambria" panose="02040503050406030204" pitchFamily="18" charset="0"/>
                <a:ea typeface="Cambria" panose="02040503050406030204" pitchFamily="18" charset="0"/>
              </a:rPr>
              <a:t>The decor in the modernist style is minimalist and functional. The paintings are often abstract or geometric, while the vases and figurines are simple and modern.</a:t>
            </a:r>
            <a:endParaRPr lang="ru-RU"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5609598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789D4DF1-4352-3D20-E078-0F4A8174B916}"/>
              </a:ext>
            </a:extLst>
          </p:cNvPr>
          <p:cNvSpPr txBox="1"/>
          <p:nvPr/>
        </p:nvSpPr>
        <p:spPr>
          <a:xfrm>
            <a:off x="0" y="-122830"/>
            <a:ext cx="900752" cy="7287905"/>
          </a:xfrm>
          <a:prstGeom prst="rect">
            <a:avLst/>
          </a:prstGeom>
          <a:solidFill>
            <a:schemeClr val="tx2">
              <a:lumMod val="10000"/>
              <a:lumOff val="90000"/>
            </a:schemeClr>
          </a:solidFill>
        </p:spPr>
        <p:txBody>
          <a:bodyPr wrap="square" rtlCol="0">
            <a:spAutoFit/>
          </a:bodyPr>
          <a:lstStyle/>
          <a:p>
            <a:endParaRPr lang="ru-RU" dirty="0"/>
          </a:p>
        </p:txBody>
      </p:sp>
      <p:sp>
        <p:nvSpPr>
          <p:cNvPr id="8" name="TextBox 7">
            <a:extLst>
              <a:ext uri="{FF2B5EF4-FFF2-40B4-BE49-F238E27FC236}">
                <a16:creationId xmlns="" xmlns:a16="http://schemas.microsoft.com/office/drawing/2014/main" id="{02E904D1-F09C-210D-B127-45CE95F470A5}"/>
              </a:ext>
            </a:extLst>
          </p:cNvPr>
          <p:cNvSpPr txBox="1"/>
          <p:nvPr/>
        </p:nvSpPr>
        <p:spPr>
          <a:xfrm>
            <a:off x="1657944" y="2413126"/>
            <a:ext cx="9780681" cy="830997"/>
          </a:xfrm>
          <a:prstGeom prst="rect">
            <a:avLst/>
          </a:prstGeom>
          <a:noFill/>
        </p:spPr>
        <p:txBody>
          <a:bodyPr wrap="square" rtlCol="0">
            <a:spAutoFit/>
          </a:bodyPr>
          <a:lstStyle/>
          <a:p>
            <a:pPr algn="ctr"/>
            <a:r>
              <a:rPr lang="en-US" sz="2400" i="1" dirty="0" smtClean="0">
                <a:latin typeface="Cambria" panose="02040503050406030204" pitchFamily="18" charset="0"/>
                <a:ea typeface="Cambria" panose="02040503050406030204" pitchFamily="18" charset="0"/>
              </a:rPr>
              <a:t>We can draw the conclusion that all styles have their own peculiarities and may be adjusted to the particular space, purpose and the customer </a:t>
            </a:r>
            <a:endParaRPr lang="ru-RU" sz="2400" i="1" dirty="0">
              <a:latin typeface="Cambria" panose="02040503050406030204" pitchFamily="18" charset="0"/>
              <a:ea typeface="Cambria" panose="02040503050406030204" pitchFamily="18" charset="0"/>
            </a:endParaRPr>
          </a:p>
        </p:txBody>
      </p:sp>
      <p:sp>
        <p:nvSpPr>
          <p:cNvPr id="3" name="TextBox 2"/>
          <p:cNvSpPr txBox="1"/>
          <p:nvPr/>
        </p:nvSpPr>
        <p:spPr>
          <a:xfrm>
            <a:off x="1561381" y="512469"/>
            <a:ext cx="7996686" cy="1015663"/>
          </a:xfrm>
          <a:prstGeom prst="rect">
            <a:avLst/>
          </a:prstGeom>
          <a:noFill/>
        </p:spPr>
        <p:txBody>
          <a:bodyPr wrap="square" rtlCol="0">
            <a:spAutoFit/>
          </a:bodyPr>
          <a:lstStyle/>
          <a:p>
            <a:pPr algn="ctr"/>
            <a:r>
              <a:rPr lang="en-US" sz="6000" b="1" dirty="0" smtClean="0">
                <a:latin typeface="Cambria" pitchFamily="18" charset="0"/>
                <a:ea typeface="Cambria" pitchFamily="18" charset="0"/>
              </a:rPr>
              <a:t>Conclusion</a:t>
            </a:r>
            <a:endParaRPr lang="ru-RU" sz="6000" b="1" dirty="0">
              <a:latin typeface="Cambria" pitchFamily="18" charset="0"/>
              <a:ea typeface="Cambria" pitchFamily="18" charset="0"/>
            </a:endParaRPr>
          </a:p>
        </p:txBody>
      </p:sp>
    </p:spTree>
    <p:extLst>
      <p:ext uri="{BB962C8B-B14F-4D97-AF65-F5344CB8AC3E}">
        <p14:creationId xmlns:p14="http://schemas.microsoft.com/office/powerpoint/2010/main" val="358372520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789D4DF1-4352-3D20-E078-0F4A8174B916}"/>
              </a:ext>
            </a:extLst>
          </p:cNvPr>
          <p:cNvSpPr txBox="1"/>
          <p:nvPr/>
        </p:nvSpPr>
        <p:spPr>
          <a:xfrm>
            <a:off x="0" y="-122830"/>
            <a:ext cx="900752" cy="7287905"/>
          </a:xfrm>
          <a:prstGeom prst="rect">
            <a:avLst/>
          </a:prstGeom>
          <a:solidFill>
            <a:schemeClr val="tx2">
              <a:lumMod val="10000"/>
              <a:lumOff val="90000"/>
            </a:schemeClr>
          </a:solidFill>
        </p:spPr>
        <p:txBody>
          <a:bodyPr wrap="square" rtlCol="0">
            <a:spAutoFit/>
          </a:bodyPr>
          <a:lstStyle/>
          <a:p>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860625693"/>
              </p:ext>
            </p:extLst>
          </p:nvPr>
        </p:nvGraphicFramePr>
        <p:xfrm>
          <a:off x="1371600" y="2286000"/>
          <a:ext cx="9601200" cy="1854200"/>
        </p:xfrm>
        <a:graphic>
          <a:graphicData uri="http://schemas.openxmlformats.org/drawingml/2006/table">
            <a:tbl>
              <a:tblPr firstRow="1" bandRow="1">
                <a:tableStyleId>{5C22544A-7EE6-4342-B048-85BDC9FD1C3A}</a:tableStyleId>
              </a:tblPr>
              <a:tblGrid>
                <a:gridCol w="2380891"/>
                <a:gridCol w="7220309"/>
              </a:tblGrid>
              <a:tr h="370840">
                <a:tc>
                  <a:txBody>
                    <a:bodyPr/>
                    <a:lstStyle/>
                    <a:p>
                      <a:r>
                        <a:rPr lang="en-US" b="1" dirty="0" smtClean="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Classical style </a:t>
                      </a:r>
                      <a:endParaRPr lang="ru-RU" dirty="0">
                        <a:solidFill>
                          <a:schemeClr val="tx1"/>
                        </a:solidFill>
                      </a:endParaRPr>
                    </a:p>
                  </a:txBody>
                  <a:tcPr/>
                </a:tc>
                <a:tc>
                  <a:txBody>
                    <a:bodyPr/>
                    <a:lstStyle/>
                    <a:p>
                      <a:r>
                        <a:rPr lang="en-US" sz="1800" i="1" dirty="0" smtClean="0">
                          <a:latin typeface="Cambria" panose="02040503050406030204" pitchFamily="18" charset="0"/>
                          <a:ea typeface="Cambria" panose="02040503050406030204" pitchFamily="18" charset="0"/>
                        </a:rPr>
                        <a:t>lines and geometric shapes, as well as neutral colors and materials.</a:t>
                      </a:r>
                      <a:endParaRPr lang="ru-RU" dirty="0"/>
                    </a:p>
                  </a:txBody>
                  <a:tcPr/>
                </a:tc>
              </a:tr>
              <a:tr h="370840">
                <a:tc>
                  <a:txBody>
                    <a:bodyPr/>
                    <a:lstStyle/>
                    <a:p>
                      <a:r>
                        <a:rPr lang="en-US" b="1" dirty="0" smtClean="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Medieval Style</a:t>
                      </a:r>
                      <a:endParaRPr lang="ru-RU"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panose="02040503050406030204" pitchFamily="18" charset="0"/>
                          <a:ea typeface="Cambria" panose="02040503050406030204" pitchFamily="18" charset="0"/>
                        </a:rPr>
                        <a:t>combines sophistication, luxury and symmetry.</a:t>
                      </a:r>
                      <a:endParaRPr lang="ru-RU" sz="1800" i="1" dirty="0" smtClean="0">
                        <a:latin typeface="Cambria" panose="02040503050406030204" pitchFamily="18" charset="0"/>
                        <a:ea typeface="Cambria" panose="02040503050406030204" pitchFamily="18" charset="0"/>
                      </a:endParaRPr>
                    </a:p>
                  </a:txBody>
                  <a:tcPr/>
                </a:tc>
              </a:tr>
              <a:tr h="370840">
                <a:tc>
                  <a:txBody>
                    <a:bodyPr/>
                    <a:lstStyle/>
                    <a:p>
                      <a:r>
                        <a:rPr lang="en-US" b="1" dirty="0" smtClean="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Baroque</a:t>
                      </a:r>
                      <a:endParaRPr lang="ru-RU" dirty="0"/>
                    </a:p>
                  </a:txBody>
                  <a:tcPr/>
                </a:tc>
                <a:tc>
                  <a:txBody>
                    <a:bodyPr/>
                    <a:lstStyle/>
                    <a:p>
                      <a:r>
                        <a:rPr lang="en-US" sz="1800" i="1" dirty="0" smtClean="0">
                          <a:latin typeface="Cambria" panose="02040503050406030204" pitchFamily="18" charset="0"/>
                          <a:ea typeface="Cambria" panose="02040503050406030204" pitchFamily="18" charset="0"/>
                        </a:rPr>
                        <a:t>decorated with paintings of nature, as well as candles and flowers.</a:t>
                      </a:r>
                      <a:endParaRPr lang="ru-RU" dirty="0"/>
                    </a:p>
                  </a:txBody>
                  <a:tcPr/>
                </a:tc>
              </a:tr>
              <a:tr h="370840">
                <a:tc>
                  <a:txBody>
                    <a:bodyPr/>
                    <a:lstStyle/>
                    <a:p>
                      <a:r>
                        <a:rPr lang="en-US" sz="1800" b="1" dirty="0" smtClean="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Romanticism</a:t>
                      </a:r>
                      <a:endParaRPr lang="ru-RU" dirty="0"/>
                    </a:p>
                  </a:txBody>
                  <a:tcPr/>
                </a:tc>
                <a:tc>
                  <a:txBody>
                    <a:bodyPr/>
                    <a:lstStyle/>
                    <a:p>
                      <a:r>
                        <a:rPr lang="en-US" sz="1800" i="1" dirty="0" smtClean="0">
                          <a:latin typeface="Cambria" panose="02040503050406030204" pitchFamily="18" charset="0"/>
                          <a:ea typeface="Cambria" panose="02040503050406030204" pitchFamily="18" charset="0"/>
                        </a:rPr>
                        <a:t>dark tones such as brown, black and grey, with accents of red and gold.</a:t>
                      </a:r>
                      <a:endParaRPr lang="ru-RU" dirty="0"/>
                    </a:p>
                  </a:txBody>
                  <a:tcPr/>
                </a:tc>
              </a:tr>
              <a:tr h="370840">
                <a:tc>
                  <a:txBody>
                    <a:bodyPr/>
                    <a:lstStyle/>
                    <a:p>
                      <a:r>
                        <a:rPr lang="en-US" sz="18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Modernism</a:t>
                      </a:r>
                      <a:endParaRPr lang="ru-RU" dirty="0"/>
                    </a:p>
                  </a:txBody>
                  <a:tcPr/>
                </a:tc>
                <a:tc>
                  <a:txBody>
                    <a:bodyPr/>
                    <a:lstStyle/>
                    <a:p>
                      <a:r>
                        <a:rPr lang="en-US" sz="1800" i="1" dirty="0" smtClean="0">
                          <a:latin typeface="Cambria" panose="02040503050406030204" pitchFamily="18" charset="0"/>
                          <a:ea typeface="Cambria" panose="02040503050406030204" pitchFamily="18" charset="0"/>
                        </a:rPr>
                        <a:t>pomp, theatricality and dynamic forms.</a:t>
                      </a:r>
                      <a:endParaRPr lang="ru-RU" dirty="0"/>
                    </a:p>
                  </a:txBody>
                  <a:tcPr/>
                </a:tc>
              </a:tr>
            </a:tbl>
          </a:graphicData>
        </a:graphic>
      </p:graphicFrame>
      <p:sp>
        <p:nvSpPr>
          <p:cNvPr id="3" name="TextBox 2"/>
          <p:cNvSpPr txBox="1"/>
          <p:nvPr/>
        </p:nvSpPr>
        <p:spPr>
          <a:xfrm>
            <a:off x="3062378" y="517585"/>
            <a:ext cx="6794424" cy="584775"/>
          </a:xfrm>
          <a:prstGeom prst="rect">
            <a:avLst/>
          </a:prstGeom>
          <a:noFill/>
        </p:spPr>
        <p:txBody>
          <a:bodyPr wrap="none" rtlCol="0">
            <a:spAutoFit/>
          </a:bodyPr>
          <a:lstStyle/>
          <a:p>
            <a:r>
              <a:rPr lang="en-US" sz="3200" b="1" dirty="0" smtClean="0">
                <a:latin typeface="Cambria" pitchFamily="18" charset="0"/>
                <a:ea typeface="Cambria" pitchFamily="18" charset="0"/>
              </a:rPr>
              <a:t>Match the style and the description</a:t>
            </a:r>
            <a:endParaRPr lang="ru-RU" sz="3200" b="1" dirty="0">
              <a:latin typeface="Cambria" pitchFamily="18" charset="0"/>
              <a:ea typeface="Cambria" pitchFamily="18" charset="0"/>
            </a:endParaRPr>
          </a:p>
        </p:txBody>
      </p:sp>
      <p:cxnSp>
        <p:nvCxnSpPr>
          <p:cNvPr id="11" name="Прямая соединительная линия 10"/>
          <p:cNvCxnSpPr/>
          <p:nvPr/>
        </p:nvCxnSpPr>
        <p:spPr>
          <a:xfrm>
            <a:off x="3450566" y="2449902"/>
            <a:ext cx="500332" cy="439947"/>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Прямая соединительная линия 13"/>
          <p:cNvCxnSpPr/>
          <p:nvPr/>
        </p:nvCxnSpPr>
        <p:spPr>
          <a:xfrm>
            <a:off x="3450566" y="2822275"/>
            <a:ext cx="388189" cy="698847"/>
          </a:xfrm>
          <a:prstGeom prst="line">
            <a:avLst/>
          </a:prstGeom>
        </p:spPr>
        <p:style>
          <a:lnRef idx="2">
            <a:schemeClr val="accent4"/>
          </a:lnRef>
          <a:fillRef idx="0">
            <a:schemeClr val="accent4"/>
          </a:fillRef>
          <a:effectRef idx="1">
            <a:schemeClr val="accent4"/>
          </a:effectRef>
          <a:fontRef idx="minor">
            <a:schemeClr val="tx1"/>
          </a:fontRef>
        </p:style>
      </p:cxnSp>
      <p:cxnSp>
        <p:nvCxnSpPr>
          <p:cNvPr id="15" name="Прямая соединительная линия 14"/>
          <p:cNvCxnSpPr/>
          <p:nvPr/>
        </p:nvCxnSpPr>
        <p:spPr>
          <a:xfrm>
            <a:off x="3194650" y="3121377"/>
            <a:ext cx="756248" cy="812268"/>
          </a:xfrm>
          <a:prstGeom prst="line">
            <a:avLst/>
          </a:prstGeom>
        </p:spPr>
        <p:style>
          <a:lnRef idx="2">
            <a:schemeClr val="dk1"/>
          </a:lnRef>
          <a:fillRef idx="0">
            <a:schemeClr val="dk1"/>
          </a:fillRef>
          <a:effectRef idx="1">
            <a:schemeClr val="dk1"/>
          </a:effectRef>
          <a:fontRef idx="minor">
            <a:schemeClr val="tx1"/>
          </a:fontRef>
        </p:style>
      </p:cxnSp>
      <p:cxnSp>
        <p:nvCxnSpPr>
          <p:cNvPr id="18" name="Прямая соединительная линия 17"/>
          <p:cNvCxnSpPr/>
          <p:nvPr/>
        </p:nvCxnSpPr>
        <p:spPr>
          <a:xfrm flipV="1">
            <a:off x="2957425" y="2449902"/>
            <a:ext cx="1183254" cy="1635665"/>
          </a:xfrm>
          <a:prstGeom prst="line">
            <a:avLst/>
          </a:prstGeom>
        </p:spPr>
        <p:style>
          <a:lnRef idx="2">
            <a:schemeClr val="accent6"/>
          </a:lnRef>
          <a:fillRef idx="0">
            <a:schemeClr val="accent6"/>
          </a:fillRef>
          <a:effectRef idx="1">
            <a:schemeClr val="accent6"/>
          </a:effectRef>
          <a:fontRef idx="minor">
            <a:schemeClr val="tx1"/>
          </a:fontRef>
        </p:style>
      </p:cxnSp>
      <p:cxnSp>
        <p:nvCxnSpPr>
          <p:cNvPr id="20" name="Прямая соединительная линия 19"/>
          <p:cNvCxnSpPr/>
          <p:nvPr/>
        </p:nvCxnSpPr>
        <p:spPr>
          <a:xfrm flipV="1">
            <a:off x="3088257" y="3267734"/>
            <a:ext cx="1138686" cy="372613"/>
          </a:xfrm>
          <a:prstGeom prst="line">
            <a:avLst/>
          </a:prstGeom>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99942520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789D4DF1-4352-3D20-E078-0F4A8174B916}"/>
              </a:ext>
            </a:extLst>
          </p:cNvPr>
          <p:cNvSpPr txBox="1"/>
          <p:nvPr/>
        </p:nvSpPr>
        <p:spPr>
          <a:xfrm>
            <a:off x="0" y="-122830"/>
            <a:ext cx="900752" cy="7287905"/>
          </a:xfrm>
          <a:prstGeom prst="rect">
            <a:avLst/>
          </a:prstGeom>
          <a:solidFill>
            <a:schemeClr val="tx2">
              <a:lumMod val="10000"/>
              <a:lumOff val="90000"/>
            </a:schemeClr>
          </a:solidFill>
        </p:spPr>
        <p:txBody>
          <a:bodyPr wrap="square" rtlCol="0">
            <a:spAutoFit/>
          </a:bodyPr>
          <a:lstStyle/>
          <a:p>
            <a:endParaRPr lang="ru-RU" dirty="0"/>
          </a:p>
        </p:txBody>
      </p:sp>
      <p:sp>
        <p:nvSpPr>
          <p:cNvPr id="3" name="TextBox 2"/>
          <p:cNvSpPr txBox="1"/>
          <p:nvPr/>
        </p:nvSpPr>
        <p:spPr>
          <a:xfrm>
            <a:off x="3209027" y="577970"/>
            <a:ext cx="5682325" cy="584775"/>
          </a:xfrm>
          <a:prstGeom prst="rect">
            <a:avLst/>
          </a:prstGeom>
          <a:noFill/>
        </p:spPr>
        <p:txBody>
          <a:bodyPr wrap="none" rtlCol="0">
            <a:spAutoFit/>
          </a:bodyPr>
          <a:lstStyle/>
          <a:p>
            <a:r>
              <a:rPr lang="en-US" sz="3200" b="1" dirty="0" smtClean="0">
                <a:latin typeface="Cambria" pitchFamily="18" charset="0"/>
                <a:ea typeface="Cambria" pitchFamily="18" charset="0"/>
              </a:rPr>
              <a:t>Guess the style by the picture</a:t>
            </a:r>
            <a:endParaRPr lang="ru-RU" sz="3200" b="1" dirty="0">
              <a:latin typeface="Cambria" pitchFamily="18" charset="0"/>
              <a:ea typeface="Cambria" pitchFamily="18" charset="0"/>
            </a:endParaRPr>
          </a:p>
        </p:txBody>
      </p:sp>
      <p:pic>
        <p:nvPicPr>
          <p:cNvPr id="7" name="Объект 4">
            <a:extLst>
              <a:ext uri="{FF2B5EF4-FFF2-40B4-BE49-F238E27FC236}">
                <a16:creationId xmlns="" xmlns:a16="http://schemas.microsoft.com/office/drawing/2014/main" id="{80B8DB2B-ACCC-436B-8D11-BD96C5CF58D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61242" y="1773609"/>
            <a:ext cx="4930110" cy="3352475"/>
          </a:xfrm>
        </p:spPr>
      </p:pic>
      <p:sp>
        <p:nvSpPr>
          <p:cNvPr id="8" name="TextBox 7"/>
          <p:cNvSpPr txBox="1"/>
          <p:nvPr/>
        </p:nvSpPr>
        <p:spPr>
          <a:xfrm>
            <a:off x="5000448" y="5474898"/>
            <a:ext cx="2800575" cy="584775"/>
          </a:xfrm>
          <a:prstGeom prst="rect">
            <a:avLst/>
          </a:prstGeom>
          <a:noFill/>
        </p:spPr>
        <p:txBody>
          <a:bodyPr wrap="none" rtlCol="0">
            <a:spAutoFit/>
          </a:bodyPr>
          <a:lstStyle/>
          <a:p>
            <a:r>
              <a:rPr lang="en-US" sz="3200" b="1" dirty="0" smtClean="0">
                <a:latin typeface="Cambria" pitchFamily="18" charset="0"/>
                <a:ea typeface="Cambria" pitchFamily="18" charset="0"/>
              </a:rPr>
              <a:t>Classical style</a:t>
            </a:r>
            <a:endParaRPr lang="ru-RU" sz="3200" b="1" dirty="0">
              <a:latin typeface="Cambria" pitchFamily="18" charset="0"/>
              <a:ea typeface="Cambria" pitchFamily="18" charset="0"/>
            </a:endParaRPr>
          </a:p>
        </p:txBody>
      </p:sp>
    </p:spTree>
    <p:extLst>
      <p:ext uri="{BB962C8B-B14F-4D97-AF65-F5344CB8AC3E}">
        <p14:creationId xmlns:p14="http://schemas.microsoft.com/office/powerpoint/2010/main" val="404596605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789D4DF1-4352-3D20-E078-0F4A8174B916}"/>
              </a:ext>
            </a:extLst>
          </p:cNvPr>
          <p:cNvSpPr txBox="1"/>
          <p:nvPr/>
        </p:nvSpPr>
        <p:spPr>
          <a:xfrm>
            <a:off x="0" y="-122830"/>
            <a:ext cx="900752" cy="7287905"/>
          </a:xfrm>
          <a:prstGeom prst="rect">
            <a:avLst/>
          </a:prstGeom>
          <a:solidFill>
            <a:schemeClr val="tx2">
              <a:lumMod val="10000"/>
              <a:lumOff val="90000"/>
            </a:schemeClr>
          </a:solidFill>
        </p:spPr>
        <p:txBody>
          <a:bodyPr wrap="square" rtlCol="0">
            <a:spAutoFit/>
          </a:bodyPr>
          <a:lstStyle/>
          <a:p>
            <a:endParaRPr lang="ru-RU" dirty="0"/>
          </a:p>
        </p:txBody>
      </p:sp>
      <p:sp>
        <p:nvSpPr>
          <p:cNvPr id="3" name="TextBox 2"/>
          <p:cNvSpPr txBox="1"/>
          <p:nvPr/>
        </p:nvSpPr>
        <p:spPr>
          <a:xfrm>
            <a:off x="3209027" y="577970"/>
            <a:ext cx="5682325" cy="584775"/>
          </a:xfrm>
          <a:prstGeom prst="rect">
            <a:avLst/>
          </a:prstGeom>
          <a:noFill/>
        </p:spPr>
        <p:txBody>
          <a:bodyPr wrap="none" rtlCol="0">
            <a:spAutoFit/>
          </a:bodyPr>
          <a:lstStyle/>
          <a:p>
            <a:r>
              <a:rPr lang="en-US" sz="3200" b="1" dirty="0" smtClean="0">
                <a:latin typeface="Cambria" pitchFamily="18" charset="0"/>
                <a:ea typeface="Cambria" pitchFamily="18" charset="0"/>
              </a:rPr>
              <a:t>Guess the style by the picture</a:t>
            </a:r>
            <a:endParaRPr lang="ru-RU" sz="3200" b="1" dirty="0">
              <a:latin typeface="Cambria" pitchFamily="18" charset="0"/>
              <a:ea typeface="Cambria" pitchFamily="18" charset="0"/>
            </a:endParaRPr>
          </a:p>
        </p:txBody>
      </p:sp>
      <p:sp>
        <p:nvSpPr>
          <p:cNvPr id="8" name="TextBox 7"/>
          <p:cNvSpPr txBox="1"/>
          <p:nvPr/>
        </p:nvSpPr>
        <p:spPr>
          <a:xfrm>
            <a:off x="5000448" y="5474898"/>
            <a:ext cx="2654701" cy="584775"/>
          </a:xfrm>
          <a:prstGeom prst="rect">
            <a:avLst/>
          </a:prstGeom>
          <a:noFill/>
        </p:spPr>
        <p:txBody>
          <a:bodyPr wrap="none" rtlCol="0">
            <a:spAutoFit/>
          </a:bodyPr>
          <a:lstStyle/>
          <a:p>
            <a:r>
              <a:rPr lang="en-US" sz="3200" b="1" dirty="0" smtClean="0">
                <a:latin typeface="Cambria" pitchFamily="18" charset="0"/>
                <a:ea typeface="Cambria" pitchFamily="18" charset="0"/>
              </a:rPr>
              <a:t>Modern style</a:t>
            </a:r>
            <a:endParaRPr lang="ru-RU" sz="3200" b="1" dirty="0">
              <a:latin typeface="Cambria" pitchFamily="18" charset="0"/>
              <a:ea typeface="Cambria" pitchFamily="18" charset="0"/>
            </a:endParaRPr>
          </a:p>
        </p:txBody>
      </p:sp>
      <p:pic>
        <p:nvPicPr>
          <p:cNvPr id="9" name="Объект 4">
            <a:extLst>
              <a:ext uri="{FF2B5EF4-FFF2-40B4-BE49-F238E27FC236}">
                <a16:creationId xmlns="" xmlns:a16="http://schemas.microsoft.com/office/drawing/2014/main" id="{0D1EC1F0-4CEC-215D-9469-E1D8B2D1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029" y="1651276"/>
            <a:ext cx="3739692" cy="3739692"/>
          </a:xfrm>
          <a:prstGeom prst="rect">
            <a:avLst/>
          </a:prstGeom>
        </p:spPr>
      </p:pic>
    </p:spTree>
    <p:extLst>
      <p:ext uri="{BB962C8B-B14F-4D97-AF65-F5344CB8AC3E}">
        <p14:creationId xmlns:p14="http://schemas.microsoft.com/office/powerpoint/2010/main" val="423358343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789D4DF1-4352-3D20-E078-0F4A8174B916}"/>
              </a:ext>
            </a:extLst>
          </p:cNvPr>
          <p:cNvSpPr txBox="1"/>
          <p:nvPr/>
        </p:nvSpPr>
        <p:spPr>
          <a:xfrm>
            <a:off x="0" y="-122830"/>
            <a:ext cx="900752" cy="7287905"/>
          </a:xfrm>
          <a:prstGeom prst="rect">
            <a:avLst/>
          </a:prstGeom>
          <a:solidFill>
            <a:schemeClr val="tx2">
              <a:lumMod val="10000"/>
              <a:lumOff val="90000"/>
            </a:schemeClr>
          </a:solidFill>
        </p:spPr>
        <p:txBody>
          <a:bodyPr wrap="square" rtlCol="0">
            <a:spAutoFit/>
          </a:bodyPr>
          <a:lstStyle/>
          <a:p>
            <a:endParaRPr lang="ru-RU" dirty="0"/>
          </a:p>
        </p:txBody>
      </p:sp>
      <p:sp>
        <p:nvSpPr>
          <p:cNvPr id="3" name="TextBox 2"/>
          <p:cNvSpPr txBox="1"/>
          <p:nvPr/>
        </p:nvSpPr>
        <p:spPr>
          <a:xfrm>
            <a:off x="3209027" y="577970"/>
            <a:ext cx="5682325" cy="584775"/>
          </a:xfrm>
          <a:prstGeom prst="rect">
            <a:avLst/>
          </a:prstGeom>
          <a:noFill/>
        </p:spPr>
        <p:txBody>
          <a:bodyPr wrap="none" rtlCol="0">
            <a:spAutoFit/>
          </a:bodyPr>
          <a:lstStyle/>
          <a:p>
            <a:r>
              <a:rPr lang="en-US" sz="3200" b="1" dirty="0" smtClean="0">
                <a:latin typeface="Cambria" pitchFamily="18" charset="0"/>
                <a:ea typeface="Cambria" pitchFamily="18" charset="0"/>
              </a:rPr>
              <a:t>Guess the style by the picture</a:t>
            </a:r>
            <a:endParaRPr lang="ru-RU" sz="3200" b="1" dirty="0">
              <a:latin typeface="Cambria" pitchFamily="18" charset="0"/>
              <a:ea typeface="Cambria" pitchFamily="18" charset="0"/>
            </a:endParaRPr>
          </a:p>
        </p:txBody>
      </p:sp>
      <p:sp>
        <p:nvSpPr>
          <p:cNvPr id="8" name="TextBox 7"/>
          <p:cNvSpPr txBox="1"/>
          <p:nvPr/>
        </p:nvSpPr>
        <p:spPr>
          <a:xfrm>
            <a:off x="5000448" y="5474898"/>
            <a:ext cx="2879314" cy="584775"/>
          </a:xfrm>
          <a:prstGeom prst="rect">
            <a:avLst/>
          </a:prstGeom>
          <a:noFill/>
        </p:spPr>
        <p:txBody>
          <a:bodyPr wrap="none" rtlCol="0">
            <a:spAutoFit/>
          </a:bodyPr>
          <a:lstStyle/>
          <a:p>
            <a:r>
              <a:rPr lang="en-US" sz="3200" b="1" dirty="0" smtClean="0">
                <a:latin typeface="Cambria" pitchFamily="18" charset="0"/>
                <a:ea typeface="Cambria" pitchFamily="18" charset="0"/>
              </a:rPr>
              <a:t>Medieval style</a:t>
            </a:r>
            <a:endParaRPr lang="ru-RU" sz="3200" b="1" dirty="0">
              <a:latin typeface="Cambria" pitchFamily="18" charset="0"/>
              <a:ea typeface="Cambria" pitchFamily="18" charset="0"/>
            </a:endParaRPr>
          </a:p>
        </p:txBody>
      </p:sp>
      <p:pic>
        <p:nvPicPr>
          <p:cNvPr id="9" name="Объект 3">
            <a:extLst>
              <a:ext uri="{FF2B5EF4-FFF2-40B4-BE49-F238E27FC236}">
                <a16:creationId xmlns="" xmlns:a16="http://schemas.microsoft.com/office/drawing/2014/main" id="{4325432C-7E02-0D0B-AF8A-052A9EDF7790}"/>
              </a:ext>
            </a:extLst>
          </p:cNvPr>
          <p:cNvPicPr>
            <a:picLocks noGrp="1" noChangeAspect="1"/>
          </p:cNvPicPr>
          <p:nvPr>
            <p:ph idx="1"/>
          </p:nvPr>
        </p:nvPicPr>
        <p:blipFill>
          <a:blip r:embed="rId3"/>
          <a:stretch>
            <a:fillRect/>
          </a:stretch>
        </p:blipFill>
        <p:spPr>
          <a:xfrm>
            <a:off x="3312544" y="1514884"/>
            <a:ext cx="5714806" cy="3808314"/>
          </a:xfrm>
          <a:prstGeom prst="rect">
            <a:avLst/>
          </a:prstGeom>
        </p:spPr>
      </p:pic>
    </p:spTree>
    <p:extLst>
      <p:ext uri="{BB962C8B-B14F-4D97-AF65-F5344CB8AC3E}">
        <p14:creationId xmlns:p14="http://schemas.microsoft.com/office/powerpoint/2010/main" val="423358343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789D4DF1-4352-3D20-E078-0F4A8174B916}"/>
              </a:ext>
            </a:extLst>
          </p:cNvPr>
          <p:cNvSpPr txBox="1"/>
          <p:nvPr/>
        </p:nvSpPr>
        <p:spPr>
          <a:xfrm>
            <a:off x="0" y="-122830"/>
            <a:ext cx="900752" cy="7287905"/>
          </a:xfrm>
          <a:prstGeom prst="rect">
            <a:avLst/>
          </a:prstGeom>
          <a:solidFill>
            <a:schemeClr val="tx2">
              <a:lumMod val="10000"/>
              <a:lumOff val="90000"/>
            </a:schemeClr>
          </a:solidFill>
        </p:spPr>
        <p:txBody>
          <a:bodyPr wrap="square" rtlCol="0">
            <a:spAutoFit/>
          </a:bodyPr>
          <a:lstStyle/>
          <a:p>
            <a:endParaRPr lang="ru-RU" dirty="0"/>
          </a:p>
        </p:txBody>
      </p:sp>
      <p:sp>
        <p:nvSpPr>
          <p:cNvPr id="3" name="TextBox 2"/>
          <p:cNvSpPr txBox="1"/>
          <p:nvPr/>
        </p:nvSpPr>
        <p:spPr>
          <a:xfrm>
            <a:off x="3209027" y="577970"/>
            <a:ext cx="5682325" cy="584775"/>
          </a:xfrm>
          <a:prstGeom prst="rect">
            <a:avLst/>
          </a:prstGeom>
          <a:noFill/>
        </p:spPr>
        <p:txBody>
          <a:bodyPr wrap="none" rtlCol="0">
            <a:spAutoFit/>
          </a:bodyPr>
          <a:lstStyle/>
          <a:p>
            <a:r>
              <a:rPr lang="en-US" sz="3200" b="1" dirty="0" smtClean="0">
                <a:latin typeface="Cambria" pitchFamily="18" charset="0"/>
                <a:ea typeface="Cambria" pitchFamily="18" charset="0"/>
              </a:rPr>
              <a:t>Guess the style by the picture</a:t>
            </a:r>
            <a:endParaRPr lang="ru-RU" sz="3200" b="1" dirty="0">
              <a:latin typeface="Cambria" pitchFamily="18" charset="0"/>
              <a:ea typeface="Cambria" pitchFamily="18" charset="0"/>
            </a:endParaRPr>
          </a:p>
        </p:txBody>
      </p:sp>
      <p:sp>
        <p:nvSpPr>
          <p:cNvPr id="8" name="TextBox 7"/>
          <p:cNvSpPr txBox="1"/>
          <p:nvPr/>
        </p:nvSpPr>
        <p:spPr>
          <a:xfrm>
            <a:off x="5000448" y="5474898"/>
            <a:ext cx="1794466" cy="584775"/>
          </a:xfrm>
          <a:prstGeom prst="rect">
            <a:avLst/>
          </a:prstGeom>
          <a:noFill/>
        </p:spPr>
        <p:txBody>
          <a:bodyPr wrap="none" rtlCol="0">
            <a:spAutoFit/>
          </a:bodyPr>
          <a:lstStyle/>
          <a:p>
            <a:r>
              <a:rPr lang="en-US" sz="3200" b="1" dirty="0" smtClean="0">
                <a:latin typeface="Cambria" pitchFamily="18" charset="0"/>
                <a:ea typeface="Cambria" pitchFamily="18" charset="0"/>
              </a:rPr>
              <a:t>Baroque</a:t>
            </a:r>
            <a:endParaRPr lang="ru-RU" sz="3200" b="1" dirty="0">
              <a:latin typeface="Cambria" pitchFamily="18" charset="0"/>
              <a:ea typeface="Cambria" pitchFamily="18" charset="0"/>
            </a:endParaRPr>
          </a:p>
        </p:txBody>
      </p:sp>
      <p:pic>
        <p:nvPicPr>
          <p:cNvPr id="9" name="Объект 4">
            <a:extLst>
              <a:ext uri="{FF2B5EF4-FFF2-40B4-BE49-F238E27FC236}">
                <a16:creationId xmlns="" xmlns:a16="http://schemas.microsoft.com/office/drawing/2014/main" id="{30FE3FEB-513D-B655-E0E3-CFE2FAFD783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03577" y="1162745"/>
            <a:ext cx="5493224" cy="4119918"/>
          </a:xfrm>
        </p:spPr>
      </p:pic>
    </p:spTree>
    <p:extLst>
      <p:ext uri="{BB962C8B-B14F-4D97-AF65-F5344CB8AC3E}">
        <p14:creationId xmlns:p14="http://schemas.microsoft.com/office/powerpoint/2010/main" val="423358343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789D4DF1-4352-3D20-E078-0F4A8174B916}"/>
              </a:ext>
            </a:extLst>
          </p:cNvPr>
          <p:cNvSpPr txBox="1"/>
          <p:nvPr/>
        </p:nvSpPr>
        <p:spPr>
          <a:xfrm>
            <a:off x="0" y="-122830"/>
            <a:ext cx="900752" cy="7287905"/>
          </a:xfrm>
          <a:prstGeom prst="rect">
            <a:avLst/>
          </a:prstGeom>
          <a:solidFill>
            <a:schemeClr val="tx2">
              <a:lumMod val="10000"/>
              <a:lumOff val="90000"/>
            </a:schemeClr>
          </a:solidFill>
        </p:spPr>
        <p:txBody>
          <a:bodyPr wrap="square" rtlCol="0">
            <a:spAutoFit/>
          </a:bodyPr>
          <a:lstStyle/>
          <a:p>
            <a:endParaRPr lang="ru-RU" dirty="0"/>
          </a:p>
        </p:txBody>
      </p:sp>
      <p:sp>
        <p:nvSpPr>
          <p:cNvPr id="3" name="TextBox 2"/>
          <p:cNvSpPr txBox="1"/>
          <p:nvPr/>
        </p:nvSpPr>
        <p:spPr>
          <a:xfrm>
            <a:off x="3209027" y="577970"/>
            <a:ext cx="5682325" cy="584775"/>
          </a:xfrm>
          <a:prstGeom prst="rect">
            <a:avLst/>
          </a:prstGeom>
          <a:noFill/>
        </p:spPr>
        <p:txBody>
          <a:bodyPr wrap="none" rtlCol="0">
            <a:spAutoFit/>
          </a:bodyPr>
          <a:lstStyle/>
          <a:p>
            <a:r>
              <a:rPr lang="en-US" sz="3200" b="1" dirty="0" smtClean="0">
                <a:latin typeface="Cambria" pitchFamily="18" charset="0"/>
                <a:ea typeface="Cambria" pitchFamily="18" charset="0"/>
              </a:rPr>
              <a:t>Guess the style by the picture</a:t>
            </a:r>
            <a:endParaRPr lang="ru-RU" sz="3200" b="1" dirty="0">
              <a:latin typeface="Cambria" pitchFamily="18" charset="0"/>
              <a:ea typeface="Cambria" pitchFamily="18" charset="0"/>
            </a:endParaRPr>
          </a:p>
        </p:txBody>
      </p:sp>
      <p:sp>
        <p:nvSpPr>
          <p:cNvPr id="8" name="TextBox 7"/>
          <p:cNvSpPr txBox="1"/>
          <p:nvPr/>
        </p:nvSpPr>
        <p:spPr>
          <a:xfrm>
            <a:off x="4727932" y="5310996"/>
            <a:ext cx="2654701" cy="584775"/>
          </a:xfrm>
          <a:prstGeom prst="rect">
            <a:avLst/>
          </a:prstGeom>
          <a:noFill/>
        </p:spPr>
        <p:txBody>
          <a:bodyPr wrap="none" rtlCol="0">
            <a:spAutoFit/>
          </a:bodyPr>
          <a:lstStyle/>
          <a:p>
            <a:r>
              <a:rPr lang="en-US" sz="3200" b="1" dirty="0" smtClean="0">
                <a:latin typeface="Cambria" pitchFamily="18" charset="0"/>
                <a:ea typeface="Cambria" pitchFamily="18" charset="0"/>
              </a:rPr>
              <a:t>Modern style</a:t>
            </a:r>
            <a:endParaRPr lang="ru-RU" sz="3200" b="1" dirty="0">
              <a:latin typeface="Cambria" pitchFamily="18" charset="0"/>
              <a:ea typeface="Cambria" pitchFamily="18" charset="0"/>
            </a:endParaRPr>
          </a:p>
        </p:txBody>
      </p:sp>
      <p:pic>
        <p:nvPicPr>
          <p:cNvPr id="9" name="Объект 4">
            <a:extLst>
              <a:ext uri="{FF2B5EF4-FFF2-40B4-BE49-F238E27FC236}">
                <a16:creationId xmlns="" xmlns:a16="http://schemas.microsoft.com/office/drawing/2014/main" id="{14079433-A8F8-52AD-424D-AF7B0222CD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1335" y="1372597"/>
            <a:ext cx="4967897" cy="3311931"/>
          </a:xfrm>
          <a:prstGeom prst="rect">
            <a:avLst/>
          </a:prstGeom>
        </p:spPr>
      </p:pic>
    </p:spTree>
    <p:extLst>
      <p:ext uri="{BB962C8B-B14F-4D97-AF65-F5344CB8AC3E}">
        <p14:creationId xmlns:p14="http://schemas.microsoft.com/office/powerpoint/2010/main" val="423358343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789D4DF1-4352-3D20-E078-0F4A8174B916}"/>
              </a:ext>
            </a:extLst>
          </p:cNvPr>
          <p:cNvSpPr txBox="1"/>
          <p:nvPr/>
        </p:nvSpPr>
        <p:spPr>
          <a:xfrm>
            <a:off x="0" y="-122830"/>
            <a:ext cx="900752" cy="7287905"/>
          </a:xfrm>
          <a:prstGeom prst="rect">
            <a:avLst/>
          </a:prstGeom>
          <a:solidFill>
            <a:schemeClr val="tx2">
              <a:lumMod val="10000"/>
              <a:lumOff val="90000"/>
            </a:schemeClr>
          </a:solidFill>
        </p:spPr>
        <p:txBody>
          <a:bodyPr wrap="square" rtlCol="0">
            <a:spAutoFit/>
          </a:bodyPr>
          <a:lstStyle/>
          <a:p>
            <a:endParaRPr lang="ru-RU" dirty="0"/>
          </a:p>
        </p:txBody>
      </p:sp>
      <p:sp>
        <p:nvSpPr>
          <p:cNvPr id="3" name="TextBox 2"/>
          <p:cNvSpPr txBox="1"/>
          <p:nvPr/>
        </p:nvSpPr>
        <p:spPr>
          <a:xfrm>
            <a:off x="3209027" y="577970"/>
            <a:ext cx="5682325" cy="584775"/>
          </a:xfrm>
          <a:prstGeom prst="rect">
            <a:avLst/>
          </a:prstGeom>
          <a:noFill/>
        </p:spPr>
        <p:txBody>
          <a:bodyPr wrap="none" rtlCol="0">
            <a:spAutoFit/>
          </a:bodyPr>
          <a:lstStyle/>
          <a:p>
            <a:r>
              <a:rPr lang="en-US" sz="3200" b="1" dirty="0" smtClean="0">
                <a:latin typeface="Cambria" pitchFamily="18" charset="0"/>
                <a:ea typeface="Cambria" pitchFamily="18" charset="0"/>
              </a:rPr>
              <a:t>Guess the style by the picture</a:t>
            </a:r>
            <a:endParaRPr lang="ru-RU" sz="3200" b="1" dirty="0">
              <a:latin typeface="Cambria" pitchFamily="18" charset="0"/>
              <a:ea typeface="Cambria" pitchFamily="18" charset="0"/>
            </a:endParaRPr>
          </a:p>
        </p:txBody>
      </p:sp>
      <p:sp>
        <p:nvSpPr>
          <p:cNvPr id="8" name="TextBox 7"/>
          <p:cNvSpPr txBox="1"/>
          <p:nvPr/>
        </p:nvSpPr>
        <p:spPr>
          <a:xfrm>
            <a:off x="4727932" y="5310996"/>
            <a:ext cx="2654701" cy="584775"/>
          </a:xfrm>
          <a:prstGeom prst="rect">
            <a:avLst/>
          </a:prstGeom>
          <a:noFill/>
        </p:spPr>
        <p:txBody>
          <a:bodyPr wrap="none" rtlCol="0">
            <a:spAutoFit/>
          </a:bodyPr>
          <a:lstStyle/>
          <a:p>
            <a:r>
              <a:rPr lang="en-US" sz="3200" b="1" dirty="0" smtClean="0">
                <a:latin typeface="Cambria" pitchFamily="18" charset="0"/>
                <a:ea typeface="Cambria" pitchFamily="18" charset="0"/>
              </a:rPr>
              <a:t>Modern style</a:t>
            </a:r>
            <a:endParaRPr lang="ru-RU" sz="3200" b="1" dirty="0">
              <a:latin typeface="Cambria" pitchFamily="18" charset="0"/>
              <a:ea typeface="Cambria" pitchFamily="18" charset="0"/>
            </a:endParaRPr>
          </a:p>
        </p:txBody>
      </p:sp>
      <p:pic>
        <p:nvPicPr>
          <p:cNvPr id="9" name="Объект 4">
            <a:extLst>
              <a:ext uri="{FF2B5EF4-FFF2-40B4-BE49-F238E27FC236}">
                <a16:creationId xmlns="" xmlns:a16="http://schemas.microsoft.com/office/drawing/2014/main" id="{14079433-A8F8-52AD-424D-AF7B0222CD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1335" y="1372597"/>
            <a:ext cx="4967897" cy="3311931"/>
          </a:xfrm>
          <a:prstGeom prst="rect">
            <a:avLst/>
          </a:prstGeom>
        </p:spPr>
      </p:pic>
    </p:spTree>
    <p:extLst>
      <p:ext uri="{BB962C8B-B14F-4D97-AF65-F5344CB8AC3E}">
        <p14:creationId xmlns:p14="http://schemas.microsoft.com/office/powerpoint/2010/main" val="194975658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23D5409-3118-270C-B624-BEB878397D09}"/>
              </a:ext>
            </a:extLst>
          </p:cNvPr>
          <p:cNvSpPr>
            <a:spLocks noGrp="1"/>
          </p:cNvSpPr>
          <p:nvPr>
            <p:ph type="title"/>
          </p:nvPr>
        </p:nvSpPr>
        <p:spPr>
          <a:xfrm>
            <a:off x="7087738" y="1613848"/>
            <a:ext cx="3980597" cy="1485900"/>
          </a:xfrm>
        </p:spPr>
        <p:txBody>
          <a:bodyPr>
            <a:normAutofit/>
          </a:bodyPr>
          <a:lstStyle/>
          <a:p>
            <a:pPr algn="ctr"/>
            <a:r>
              <a:rPr lang="en-US"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Classical style </a:t>
            </a:r>
            <a:endParaRPr lang="ru-RU" sz="8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2" name="TextBox 11">
            <a:extLst>
              <a:ext uri="{FF2B5EF4-FFF2-40B4-BE49-F238E27FC236}">
                <a16:creationId xmlns="" xmlns:a16="http://schemas.microsoft.com/office/drawing/2014/main" id="{B07099A5-46BE-049C-9AB3-43CF646123BF}"/>
              </a:ext>
            </a:extLst>
          </p:cNvPr>
          <p:cNvSpPr txBox="1"/>
          <p:nvPr/>
        </p:nvSpPr>
        <p:spPr>
          <a:xfrm>
            <a:off x="-218364" y="-232011"/>
            <a:ext cx="5991367" cy="7090012"/>
          </a:xfrm>
          <a:prstGeom prst="rect">
            <a:avLst/>
          </a:prstGeom>
          <a:solidFill>
            <a:schemeClr val="tx1"/>
          </a:solidFill>
        </p:spPr>
        <p:txBody>
          <a:bodyPr wrap="square" rtlCol="0">
            <a:spAutoFit/>
          </a:bodyPr>
          <a:lstStyle/>
          <a:p>
            <a:endParaRPr lang="ru-RU" dirty="0"/>
          </a:p>
        </p:txBody>
      </p:sp>
      <p:pic>
        <p:nvPicPr>
          <p:cNvPr id="5" name="Объект 4">
            <a:extLst>
              <a:ext uri="{FF2B5EF4-FFF2-40B4-BE49-F238E27FC236}">
                <a16:creationId xmlns="" xmlns:a16="http://schemas.microsoft.com/office/drawing/2014/main" id="{80B8DB2B-ACCC-436B-8D11-BD96C5CF58D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74205"/>
            <a:ext cx="4930110" cy="3352475"/>
          </a:xfrm>
        </p:spPr>
      </p:pic>
      <p:pic>
        <p:nvPicPr>
          <p:cNvPr id="9" name="Рисунок 8">
            <a:extLst>
              <a:ext uri="{FF2B5EF4-FFF2-40B4-BE49-F238E27FC236}">
                <a16:creationId xmlns="" xmlns:a16="http://schemas.microsoft.com/office/drawing/2014/main" id="{A3840844-DEF3-93D6-C104-6A936830F2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5090" y="3520609"/>
            <a:ext cx="4944220" cy="3263185"/>
          </a:xfrm>
          <a:prstGeom prst="rect">
            <a:avLst/>
          </a:prstGeom>
        </p:spPr>
      </p:pic>
      <p:sp>
        <p:nvSpPr>
          <p:cNvPr id="17" name="TextBox 16">
            <a:extLst>
              <a:ext uri="{FF2B5EF4-FFF2-40B4-BE49-F238E27FC236}">
                <a16:creationId xmlns="" xmlns:a16="http://schemas.microsoft.com/office/drawing/2014/main" id="{87735544-7232-0CEA-ED86-168CE977F320}"/>
              </a:ext>
            </a:extLst>
          </p:cNvPr>
          <p:cNvSpPr txBox="1"/>
          <p:nvPr/>
        </p:nvSpPr>
        <p:spPr>
          <a:xfrm>
            <a:off x="6547656" y="2920444"/>
            <a:ext cx="5339543" cy="1200329"/>
          </a:xfrm>
          <a:prstGeom prst="rect">
            <a:avLst/>
          </a:prstGeom>
          <a:noFill/>
        </p:spPr>
        <p:txBody>
          <a:bodyPr wrap="square" rtlCol="0">
            <a:spAutoFit/>
          </a:bodyPr>
          <a:lstStyle/>
          <a:p>
            <a:r>
              <a:rPr lang="en-US" sz="2400" i="1" dirty="0">
                <a:latin typeface="Cambria" panose="02040503050406030204" pitchFamily="18" charset="0"/>
                <a:ea typeface="Cambria" panose="02040503050406030204" pitchFamily="18" charset="0"/>
              </a:rPr>
              <a:t>Classic interior style is a direction that combines sophistication, luxury and symmetry.</a:t>
            </a:r>
            <a:endParaRPr lang="ru-RU" sz="24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1853476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789D4DF1-4352-3D20-E078-0F4A8174B916}"/>
              </a:ext>
            </a:extLst>
          </p:cNvPr>
          <p:cNvSpPr txBox="1"/>
          <p:nvPr/>
        </p:nvSpPr>
        <p:spPr>
          <a:xfrm>
            <a:off x="0" y="-122830"/>
            <a:ext cx="900752" cy="7287905"/>
          </a:xfrm>
          <a:prstGeom prst="rect">
            <a:avLst/>
          </a:prstGeom>
          <a:solidFill>
            <a:schemeClr val="tx2">
              <a:lumMod val="10000"/>
              <a:lumOff val="90000"/>
            </a:schemeClr>
          </a:solidFill>
        </p:spPr>
        <p:txBody>
          <a:bodyPr wrap="square" rtlCol="0">
            <a:spAutoFit/>
          </a:bodyPr>
          <a:lstStyle/>
          <a:p>
            <a:endParaRPr lang="ru-RU" dirty="0"/>
          </a:p>
        </p:txBody>
      </p:sp>
      <p:sp>
        <p:nvSpPr>
          <p:cNvPr id="3" name="TextBox 2"/>
          <p:cNvSpPr txBox="1"/>
          <p:nvPr/>
        </p:nvSpPr>
        <p:spPr>
          <a:xfrm>
            <a:off x="3209027" y="577970"/>
            <a:ext cx="5682325" cy="584775"/>
          </a:xfrm>
          <a:prstGeom prst="rect">
            <a:avLst/>
          </a:prstGeom>
          <a:noFill/>
        </p:spPr>
        <p:txBody>
          <a:bodyPr wrap="none" rtlCol="0">
            <a:spAutoFit/>
          </a:bodyPr>
          <a:lstStyle/>
          <a:p>
            <a:r>
              <a:rPr lang="en-US" sz="3200" b="1" dirty="0" smtClean="0">
                <a:latin typeface="Cambria" pitchFamily="18" charset="0"/>
                <a:ea typeface="Cambria" pitchFamily="18" charset="0"/>
              </a:rPr>
              <a:t>Guess the style by the picture</a:t>
            </a:r>
            <a:endParaRPr lang="ru-RU" sz="3200" b="1" dirty="0">
              <a:latin typeface="Cambria" pitchFamily="18" charset="0"/>
              <a:ea typeface="Cambria" pitchFamily="18" charset="0"/>
            </a:endParaRPr>
          </a:p>
        </p:txBody>
      </p:sp>
      <p:sp>
        <p:nvSpPr>
          <p:cNvPr id="8" name="TextBox 7"/>
          <p:cNvSpPr txBox="1"/>
          <p:nvPr/>
        </p:nvSpPr>
        <p:spPr>
          <a:xfrm>
            <a:off x="4727932" y="5310996"/>
            <a:ext cx="2975879" cy="584775"/>
          </a:xfrm>
          <a:prstGeom prst="rect">
            <a:avLst/>
          </a:prstGeom>
          <a:noFill/>
        </p:spPr>
        <p:txBody>
          <a:bodyPr wrap="none" rtlCol="0">
            <a:spAutoFit/>
          </a:bodyPr>
          <a:lstStyle/>
          <a:p>
            <a:r>
              <a:rPr lang="en-US" sz="3200" b="1" dirty="0" smtClean="0">
                <a:latin typeface="Cambria" pitchFamily="18" charset="0"/>
                <a:ea typeface="Cambria" pitchFamily="18" charset="0"/>
              </a:rPr>
              <a:t>Romantic style</a:t>
            </a:r>
            <a:endParaRPr lang="ru-RU" sz="3200" b="1" dirty="0">
              <a:latin typeface="Cambria" pitchFamily="18" charset="0"/>
              <a:ea typeface="Cambria" pitchFamily="18" charset="0"/>
            </a:endParaRPr>
          </a:p>
        </p:txBody>
      </p:sp>
      <p:pic>
        <p:nvPicPr>
          <p:cNvPr id="7" name="Объект 4">
            <a:extLst>
              <a:ext uri="{FF2B5EF4-FFF2-40B4-BE49-F238E27FC236}">
                <a16:creationId xmlns="" xmlns:a16="http://schemas.microsoft.com/office/drawing/2014/main" id="{F56DB66C-1033-5766-D231-AA9B938BA8E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61117" y="1574423"/>
            <a:ext cx="4442604" cy="3190821"/>
          </a:xfrm>
        </p:spPr>
      </p:pic>
    </p:spTree>
    <p:extLst>
      <p:ext uri="{BB962C8B-B14F-4D97-AF65-F5344CB8AC3E}">
        <p14:creationId xmlns:p14="http://schemas.microsoft.com/office/powerpoint/2010/main" val="194975658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1FFF8FF-E68D-3C7D-38AB-32298E24B5B4}"/>
              </a:ext>
            </a:extLst>
          </p:cNvPr>
          <p:cNvSpPr>
            <a:spLocks noGrp="1"/>
          </p:cNvSpPr>
          <p:nvPr>
            <p:ph type="title"/>
          </p:nvPr>
        </p:nvSpPr>
        <p:spPr>
          <a:xfrm>
            <a:off x="8816452" y="2195582"/>
            <a:ext cx="2770497" cy="2466833"/>
          </a:xfrm>
        </p:spPr>
        <p:txBody>
          <a:bodyPr>
            <a:normAutofit/>
          </a:bodyPr>
          <a:lstStyle/>
          <a:p>
            <a:r>
              <a:rPr lang="en-US" sz="2400" i="1" dirty="0">
                <a:latin typeface="Cambria" panose="02040503050406030204" pitchFamily="18" charset="0"/>
                <a:ea typeface="Cambria" panose="02040503050406030204" pitchFamily="18" charset="0"/>
              </a:rPr>
              <a:t>Classic interior style is a direction that combines sophistication, luxury and symmetry.</a:t>
            </a:r>
            <a:endParaRPr lang="ru-RU" sz="2400" i="1" dirty="0">
              <a:latin typeface="Cambria" panose="02040503050406030204" pitchFamily="18" charset="0"/>
              <a:ea typeface="Cambria" panose="02040503050406030204" pitchFamily="18" charset="0"/>
            </a:endParaRPr>
          </a:p>
        </p:txBody>
      </p:sp>
      <p:pic>
        <p:nvPicPr>
          <p:cNvPr id="5" name="Объект 4">
            <a:extLst>
              <a:ext uri="{FF2B5EF4-FFF2-40B4-BE49-F238E27FC236}">
                <a16:creationId xmlns="" xmlns:a16="http://schemas.microsoft.com/office/drawing/2014/main" id="{14079433-A8F8-52AD-424D-AF7B0222CDB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7791" y="948519"/>
            <a:ext cx="7441442" cy="4960961"/>
          </a:xfrm>
        </p:spPr>
      </p:pic>
    </p:spTree>
    <p:extLst>
      <p:ext uri="{BB962C8B-B14F-4D97-AF65-F5344CB8AC3E}">
        <p14:creationId xmlns:p14="http://schemas.microsoft.com/office/powerpoint/2010/main" val="209738073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9BC0910-C747-5452-1737-7910788FA0B9}"/>
              </a:ext>
            </a:extLst>
          </p:cNvPr>
          <p:cNvSpPr>
            <a:spLocks noGrp="1"/>
          </p:cNvSpPr>
          <p:nvPr>
            <p:ph type="title"/>
          </p:nvPr>
        </p:nvSpPr>
        <p:spPr>
          <a:xfrm>
            <a:off x="800979" y="5372100"/>
            <a:ext cx="9601200" cy="892222"/>
          </a:xfrm>
        </p:spPr>
        <p:txBody>
          <a:bodyPr>
            <a:normAutofit/>
          </a:bodyPr>
          <a:lstStyle/>
          <a:p>
            <a:r>
              <a:rPr lang="en-US" sz="2400" i="1" dirty="0">
                <a:latin typeface="Cambria" panose="02040503050406030204" pitchFamily="18" charset="0"/>
                <a:ea typeface="Cambria" panose="02040503050406030204" pitchFamily="18" charset="0"/>
              </a:rPr>
              <a:t>a classic interior is not complete without luxurious decor, such as paintings in gold frames, figurines, vases and mirrors.</a:t>
            </a:r>
            <a:endParaRPr lang="ru-RU" sz="2400" i="1" dirty="0">
              <a:latin typeface="Cambria" panose="02040503050406030204" pitchFamily="18" charset="0"/>
              <a:ea typeface="Cambria" panose="02040503050406030204" pitchFamily="18" charset="0"/>
            </a:endParaRPr>
          </a:p>
        </p:txBody>
      </p:sp>
      <p:pic>
        <p:nvPicPr>
          <p:cNvPr id="5" name="Объект 4">
            <a:extLst>
              <a:ext uri="{FF2B5EF4-FFF2-40B4-BE49-F238E27FC236}">
                <a16:creationId xmlns="" xmlns:a16="http://schemas.microsoft.com/office/drawing/2014/main" id="{A6D9E21A-99AA-7EBC-E423-8D6CFAD096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0979" y="453788"/>
            <a:ext cx="8643272" cy="4753800"/>
          </a:xfrm>
        </p:spPr>
      </p:pic>
    </p:spTree>
    <p:extLst>
      <p:ext uri="{BB962C8B-B14F-4D97-AF65-F5344CB8AC3E}">
        <p14:creationId xmlns:p14="http://schemas.microsoft.com/office/powerpoint/2010/main" val="403279101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3E066FA-3CE5-3193-D06D-839982D8DB4D}"/>
              </a:ext>
            </a:extLst>
          </p:cNvPr>
          <p:cNvSpPr>
            <a:spLocks noGrp="1"/>
          </p:cNvSpPr>
          <p:nvPr>
            <p:ph type="title"/>
          </p:nvPr>
        </p:nvSpPr>
        <p:spPr>
          <a:xfrm>
            <a:off x="1295399" y="5568286"/>
            <a:ext cx="9601200" cy="738685"/>
          </a:xfrm>
        </p:spPr>
        <p:txBody>
          <a:bodyPr>
            <a:noAutofit/>
          </a:bodyPr>
          <a:lstStyle/>
          <a:p>
            <a:pPr algn="ctr"/>
            <a:r>
              <a:rPr lang="en-US" sz="2400" i="1" dirty="0">
                <a:latin typeface="Cambria" panose="02040503050406030204" pitchFamily="18" charset="0"/>
                <a:ea typeface="Cambria" panose="02040503050406030204" pitchFamily="18" charset="0"/>
              </a:rPr>
              <a:t>This style is ideal for decorating spacious rooms with high ceilings and large windows.</a:t>
            </a:r>
            <a:endParaRPr lang="ru-RU" sz="2400" i="1" dirty="0">
              <a:latin typeface="Cambria" panose="02040503050406030204" pitchFamily="18" charset="0"/>
              <a:ea typeface="Cambria" panose="02040503050406030204" pitchFamily="18" charset="0"/>
            </a:endParaRPr>
          </a:p>
        </p:txBody>
      </p:sp>
      <p:pic>
        <p:nvPicPr>
          <p:cNvPr id="5" name="Объект 4">
            <a:extLst>
              <a:ext uri="{FF2B5EF4-FFF2-40B4-BE49-F238E27FC236}">
                <a16:creationId xmlns="" xmlns:a16="http://schemas.microsoft.com/office/drawing/2014/main" id="{0FFB47EB-A4FF-56B1-A10F-06D6A6359A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0250" y="551029"/>
            <a:ext cx="7371497" cy="4914331"/>
          </a:xfrm>
        </p:spPr>
      </p:pic>
      <p:sp>
        <p:nvSpPr>
          <p:cNvPr id="6" name="TextBox 5">
            <a:extLst>
              <a:ext uri="{FF2B5EF4-FFF2-40B4-BE49-F238E27FC236}">
                <a16:creationId xmlns="" xmlns:a16="http://schemas.microsoft.com/office/drawing/2014/main" id="{60E9B78D-45ED-8EFE-9C37-62C6BEB70868}"/>
              </a:ext>
            </a:extLst>
          </p:cNvPr>
          <p:cNvSpPr txBox="1"/>
          <p:nvPr/>
        </p:nvSpPr>
        <p:spPr>
          <a:xfrm>
            <a:off x="0" y="-136478"/>
            <a:ext cx="968991" cy="7465326"/>
          </a:xfrm>
          <a:prstGeom prst="rect">
            <a:avLst/>
          </a:prstGeom>
          <a:solidFill>
            <a:schemeClr val="tx2">
              <a:lumMod val="10000"/>
              <a:lumOff val="90000"/>
            </a:schemeClr>
          </a:solidFill>
        </p:spPr>
        <p:txBody>
          <a:bodyPr wrap="square" rtlCol="0">
            <a:spAutoFit/>
          </a:bodyPr>
          <a:lstStyle/>
          <a:p>
            <a:endParaRPr lang="ru-RU" dirty="0"/>
          </a:p>
        </p:txBody>
      </p:sp>
    </p:spTree>
    <p:extLst>
      <p:ext uri="{BB962C8B-B14F-4D97-AF65-F5344CB8AC3E}">
        <p14:creationId xmlns:p14="http://schemas.microsoft.com/office/powerpoint/2010/main" val="79531964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4650332A-E2CA-0D03-8BB0-D19C5EA388C6}"/>
              </a:ext>
            </a:extLst>
          </p:cNvPr>
          <p:cNvSpPr txBox="1"/>
          <p:nvPr/>
        </p:nvSpPr>
        <p:spPr>
          <a:xfrm>
            <a:off x="136477" y="-221776"/>
            <a:ext cx="2470244" cy="7301552"/>
          </a:xfrm>
          <a:prstGeom prst="rect">
            <a:avLst/>
          </a:prstGeom>
          <a:solidFill>
            <a:schemeClr val="tx2">
              <a:lumMod val="10000"/>
              <a:lumOff val="90000"/>
            </a:schemeClr>
          </a:solidFill>
        </p:spPr>
        <p:txBody>
          <a:bodyPr wrap="square" rtlCol="0">
            <a:spAutoFit/>
          </a:bodyPr>
          <a:lstStyle/>
          <a:p>
            <a:endParaRPr lang="ru-RU" dirty="0"/>
          </a:p>
        </p:txBody>
      </p:sp>
      <p:sp>
        <p:nvSpPr>
          <p:cNvPr id="2" name="Заголовок 1">
            <a:extLst>
              <a:ext uri="{FF2B5EF4-FFF2-40B4-BE49-F238E27FC236}">
                <a16:creationId xmlns="" xmlns:a16="http://schemas.microsoft.com/office/drawing/2014/main" id="{2D378752-CEC7-E50F-C0C3-58A4E1C5FCC4}"/>
              </a:ext>
            </a:extLst>
          </p:cNvPr>
          <p:cNvSpPr>
            <a:spLocks noGrp="1"/>
          </p:cNvSpPr>
          <p:nvPr>
            <p:ph type="title"/>
          </p:nvPr>
        </p:nvSpPr>
        <p:spPr>
          <a:xfrm>
            <a:off x="1753738" y="221776"/>
            <a:ext cx="9601200" cy="719920"/>
          </a:xfrm>
        </p:spPr>
        <p:txBody>
          <a:bodyPr>
            <a:normAutofit/>
          </a:bodyPr>
          <a:lstStyle/>
          <a:p>
            <a:pPr algn="ctr"/>
            <a:r>
              <a:rPr lang="en-US"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Medieval Style</a:t>
            </a:r>
            <a:endParaRPr lang="ru-RU" b="1" dirty="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7" name="TextBox 6">
            <a:extLst>
              <a:ext uri="{FF2B5EF4-FFF2-40B4-BE49-F238E27FC236}">
                <a16:creationId xmlns="" xmlns:a16="http://schemas.microsoft.com/office/drawing/2014/main" id="{84ACD4B2-3CF6-1D7E-D43B-7D75DFA177F2}"/>
              </a:ext>
            </a:extLst>
          </p:cNvPr>
          <p:cNvSpPr txBox="1"/>
          <p:nvPr/>
        </p:nvSpPr>
        <p:spPr>
          <a:xfrm>
            <a:off x="1583140" y="1105469"/>
            <a:ext cx="9771798" cy="830997"/>
          </a:xfrm>
          <a:prstGeom prst="rect">
            <a:avLst/>
          </a:prstGeom>
          <a:noFill/>
        </p:spPr>
        <p:txBody>
          <a:bodyPr wrap="square" rtlCol="0">
            <a:spAutoFit/>
          </a:bodyPr>
          <a:lstStyle/>
          <a:p>
            <a:pPr algn="ctr"/>
            <a:r>
              <a:rPr lang="en-US" sz="2400" i="1" dirty="0">
                <a:latin typeface="Cambria" panose="02040503050406030204" pitchFamily="18" charset="0"/>
                <a:ea typeface="Cambria" panose="02040503050406030204" pitchFamily="18" charset="0"/>
              </a:rPr>
              <a:t>Medieval style in the interior is a style that is characterized by the use of natural materials, an emphasis on simplicity and functionality</a:t>
            </a:r>
            <a:r>
              <a:rPr lang="en-US" i="1" dirty="0">
                <a:latin typeface="Cambria" panose="02040503050406030204" pitchFamily="18" charset="0"/>
                <a:ea typeface="Cambria" panose="02040503050406030204" pitchFamily="18" charset="0"/>
              </a:rPr>
              <a:t>.</a:t>
            </a:r>
            <a:endParaRPr lang="ru-RU" i="1"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 xmlns:a16="http://schemas.microsoft.com/office/drawing/2014/main" id="{B16DA9A9-50AE-06B6-1EBE-0CD643F340AE}"/>
              </a:ext>
            </a:extLst>
          </p:cNvPr>
          <p:cNvSpPr txBox="1"/>
          <p:nvPr/>
        </p:nvSpPr>
        <p:spPr>
          <a:xfrm>
            <a:off x="-782472" y="5360158"/>
            <a:ext cx="13756944" cy="1497842"/>
          </a:xfrm>
          <a:prstGeom prst="rect">
            <a:avLst/>
          </a:prstGeom>
          <a:solidFill>
            <a:schemeClr val="tx1"/>
          </a:solidFill>
        </p:spPr>
        <p:txBody>
          <a:bodyPr wrap="square" rtlCol="0">
            <a:spAutoFit/>
          </a:bodyPr>
          <a:lstStyle/>
          <a:p>
            <a:endParaRPr lang="ru-RU" dirty="0"/>
          </a:p>
        </p:txBody>
      </p:sp>
      <p:pic>
        <p:nvPicPr>
          <p:cNvPr id="5" name="Объект 4">
            <a:extLst>
              <a:ext uri="{FF2B5EF4-FFF2-40B4-BE49-F238E27FC236}">
                <a16:creationId xmlns="" xmlns:a16="http://schemas.microsoft.com/office/drawing/2014/main" id="{9CF66670-7926-837E-FBE7-0004BCD15A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3649" y="2018354"/>
            <a:ext cx="6455465" cy="4499264"/>
          </a:xfrm>
        </p:spPr>
      </p:pic>
    </p:spTree>
    <p:extLst>
      <p:ext uri="{BB962C8B-B14F-4D97-AF65-F5344CB8AC3E}">
        <p14:creationId xmlns:p14="http://schemas.microsoft.com/office/powerpoint/2010/main" val="8564841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135AB31-50DC-88F2-F978-8F0ACF4B2118}"/>
              </a:ext>
            </a:extLst>
          </p:cNvPr>
          <p:cNvSpPr>
            <a:spLocks noGrp="1"/>
          </p:cNvSpPr>
          <p:nvPr>
            <p:ph type="title"/>
          </p:nvPr>
        </p:nvSpPr>
        <p:spPr>
          <a:xfrm>
            <a:off x="7956646" y="2214349"/>
            <a:ext cx="3712190" cy="3927143"/>
          </a:xfrm>
        </p:spPr>
        <p:txBody>
          <a:bodyPr>
            <a:normAutofit/>
          </a:bodyPr>
          <a:lstStyle/>
          <a:p>
            <a:r>
              <a:rPr lang="en-US" sz="2400" i="1" dirty="0">
                <a:latin typeface="Cambria" panose="02040503050406030204" pitchFamily="18" charset="0"/>
                <a:ea typeface="Cambria" panose="02040503050406030204" pitchFamily="18" charset="0"/>
              </a:rPr>
              <a:t>Medieval interior design is characterized by the use of natural materials such as wood, stone and leather, and an emphasis on simplicity and functionality.</a:t>
            </a:r>
            <a:endParaRPr lang="ru-RU" sz="2400" i="1" dirty="0">
              <a:latin typeface="Cambria" panose="02040503050406030204" pitchFamily="18" charset="0"/>
              <a:ea typeface="Cambria" panose="02040503050406030204" pitchFamily="18" charset="0"/>
            </a:endParaRPr>
          </a:p>
        </p:txBody>
      </p:sp>
      <p:pic>
        <p:nvPicPr>
          <p:cNvPr id="9" name="Объект 8">
            <a:extLst>
              <a:ext uri="{FF2B5EF4-FFF2-40B4-BE49-F238E27FC236}">
                <a16:creationId xmlns="" xmlns:a16="http://schemas.microsoft.com/office/drawing/2014/main" id="{531F88C5-E9A3-D111-C626-A5131C2236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9406" y="1037457"/>
            <a:ext cx="6674072" cy="4783085"/>
          </a:xfrm>
        </p:spPr>
      </p:pic>
      <p:sp>
        <p:nvSpPr>
          <p:cNvPr id="10" name="TextBox 9">
            <a:extLst>
              <a:ext uri="{FF2B5EF4-FFF2-40B4-BE49-F238E27FC236}">
                <a16:creationId xmlns="" xmlns:a16="http://schemas.microsoft.com/office/drawing/2014/main" id="{2500A2B1-8784-DEB7-934F-3C019A2793E1}"/>
              </a:ext>
            </a:extLst>
          </p:cNvPr>
          <p:cNvSpPr txBox="1"/>
          <p:nvPr/>
        </p:nvSpPr>
        <p:spPr>
          <a:xfrm>
            <a:off x="191069" y="-150125"/>
            <a:ext cx="600501" cy="7438029"/>
          </a:xfrm>
          <a:prstGeom prst="rect">
            <a:avLst/>
          </a:prstGeom>
          <a:solidFill>
            <a:schemeClr val="tx2">
              <a:lumMod val="10000"/>
              <a:lumOff val="90000"/>
            </a:schemeClr>
          </a:solidFill>
        </p:spPr>
        <p:txBody>
          <a:bodyPr wrap="square" rtlCol="0">
            <a:spAutoFit/>
          </a:bodyPr>
          <a:lstStyle/>
          <a:p>
            <a:endParaRPr lang="ru-RU" dirty="0"/>
          </a:p>
        </p:txBody>
      </p:sp>
    </p:spTree>
    <p:extLst>
      <p:ext uri="{BB962C8B-B14F-4D97-AF65-F5344CB8AC3E}">
        <p14:creationId xmlns:p14="http://schemas.microsoft.com/office/powerpoint/2010/main" val="114734519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6A4A531C-5B2B-8525-DB59-CA446D216143}"/>
              </a:ext>
            </a:extLst>
          </p:cNvPr>
          <p:cNvSpPr txBox="1"/>
          <p:nvPr/>
        </p:nvSpPr>
        <p:spPr>
          <a:xfrm>
            <a:off x="313899" y="0"/>
            <a:ext cx="696035" cy="7369791"/>
          </a:xfrm>
          <a:prstGeom prst="rect">
            <a:avLst/>
          </a:prstGeom>
          <a:solidFill>
            <a:schemeClr val="tx2">
              <a:lumMod val="10000"/>
              <a:lumOff val="90000"/>
            </a:schemeClr>
          </a:solidFill>
        </p:spPr>
        <p:txBody>
          <a:bodyPr wrap="square" rtlCol="0">
            <a:spAutoFit/>
          </a:bodyPr>
          <a:lstStyle/>
          <a:p>
            <a:endParaRPr lang="ru-RU" dirty="0"/>
          </a:p>
        </p:txBody>
      </p:sp>
      <p:sp>
        <p:nvSpPr>
          <p:cNvPr id="2" name="Заголовок 1">
            <a:extLst>
              <a:ext uri="{FF2B5EF4-FFF2-40B4-BE49-F238E27FC236}">
                <a16:creationId xmlns="" xmlns:a16="http://schemas.microsoft.com/office/drawing/2014/main" id="{60A99466-229B-E3E2-72B8-85A542A4A20E}"/>
              </a:ext>
            </a:extLst>
          </p:cNvPr>
          <p:cNvSpPr>
            <a:spLocks noGrp="1"/>
          </p:cNvSpPr>
          <p:nvPr>
            <p:ph type="title"/>
          </p:nvPr>
        </p:nvSpPr>
        <p:spPr>
          <a:xfrm>
            <a:off x="382138" y="2686050"/>
            <a:ext cx="4026089" cy="1485900"/>
          </a:xfrm>
        </p:spPr>
        <p:txBody>
          <a:bodyPr>
            <a:normAutofit/>
          </a:bodyPr>
          <a:lstStyle/>
          <a:p>
            <a:r>
              <a:rPr lang="en-US" sz="2400" i="1" dirty="0">
                <a:latin typeface="Cambria" panose="02040503050406030204" pitchFamily="18" charset="0"/>
                <a:ea typeface="Cambria" panose="02040503050406030204" pitchFamily="18" charset="0"/>
              </a:rPr>
              <a:t>This style often uses rough fabrics for furniture and wall upholstery, as well as metal elements for decoration.</a:t>
            </a:r>
            <a:endParaRPr lang="ru-RU" sz="2400" i="1" dirty="0">
              <a:latin typeface="Cambria" panose="02040503050406030204" pitchFamily="18" charset="0"/>
              <a:ea typeface="Cambria" panose="02040503050406030204" pitchFamily="18" charset="0"/>
            </a:endParaRPr>
          </a:p>
        </p:txBody>
      </p:sp>
      <p:pic>
        <p:nvPicPr>
          <p:cNvPr id="10" name="Объект 9">
            <a:extLst>
              <a:ext uri="{FF2B5EF4-FFF2-40B4-BE49-F238E27FC236}">
                <a16:creationId xmlns="" xmlns:a16="http://schemas.microsoft.com/office/drawing/2014/main" id="{92832A78-2DA1-30FB-40BF-E794062F4A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08227" y="1045474"/>
            <a:ext cx="7572264" cy="4795767"/>
          </a:xfrm>
        </p:spPr>
      </p:pic>
    </p:spTree>
    <p:extLst>
      <p:ext uri="{BB962C8B-B14F-4D97-AF65-F5344CB8AC3E}">
        <p14:creationId xmlns:p14="http://schemas.microsoft.com/office/powerpoint/2010/main" val="389471237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Уголки">
  <a:themeElements>
    <a:clrScheme name="Уголки">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Уголки">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Уголки">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rop" id="{EC9488ED-E761-4D60-9AC4-764D1FE2C171}" vid="{CE19780C-D67D-4C13-9DE9-A52BC3BA51B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TM10001105[[fn=Уголки]]</Template>
  <TotalTime>193</TotalTime>
  <Words>615</Words>
  <Application>Microsoft Office PowerPoint</Application>
  <PresentationFormat>Произвольный</PresentationFormat>
  <Paragraphs>74</Paragraphs>
  <Slides>30</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Уголки</vt:lpstr>
      <vt:lpstr>РЯЗАНСКИЙ СТРОИТЕЛЬНЫЙ КОЛЛЕДЖ имени Героя Советского Союза В. А. Беглова  «Стили интерьера»</vt:lpstr>
      <vt:lpstr>Key Words</vt:lpstr>
      <vt:lpstr>Classical style </vt:lpstr>
      <vt:lpstr>Classic interior style is a direction that combines sophistication, luxury and symmetry.</vt:lpstr>
      <vt:lpstr>a classic interior is not complete without luxurious decor, such as paintings in gold frames, figurines, vases and mirrors.</vt:lpstr>
      <vt:lpstr>This style is ideal for decorating spacious rooms with high ceilings and large windows.</vt:lpstr>
      <vt:lpstr>Medieval Style</vt:lpstr>
      <vt:lpstr>Medieval interior design is characterized by the use of natural materials such as wood, stone and leather, and an emphasis on simplicity and functionality.</vt:lpstr>
      <vt:lpstr>This style often uses rough fabrics for furniture and wall upholstery, as well as metal elements for decoration.</vt:lpstr>
      <vt:lpstr>The color palette typically includes dark tones such as brown, black and grey, with accents of red and gold.</vt:lpstr>
      <vt:lpstr>Baroque</vt:lpstr>
      <vt:lpstr>It is characterized by pomp, theatricality and dynamic forms.</vt:lpstr>
      <vt:lpstr>Baroque interiors are dominated by rich and vibrant colors such as gold, red and blue.</vt:lpstr>
      <vt:lpstr>Furniture and decor are often decorated with carvings, stucco and inlays made of precious metals and stones.</vt:lpstr>
      <vt:lpstr>Romanticism</vt:lpstr>
      <vt:lpstr>Презентация PowerPoint</vt:lpstr>
      <vt:lpstr>Furniture and decor are usually made from natural materials such as wood and textiles.</vt:lpstr>
      <vt:lpstr>Romantic interiors are often decorated with paintings of nature, as well as candles and flowers.</vt:lpstr>
      <vt:lpstr>Modernism</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РЯЗАНСКИЙ СТРОИТЕЛЬНЫЙ КОЛЛЕДЖ имени Героя Советского Союза В. А. Беглова  «Интерьер в разные эпохи</dc:title>
  <dc:creator>mina30010@outlook.com</dc:creator>
  <cp:lastModifiedBy>144</cp:lastModifiedBy>
  <cp:revision>30</cp:revision>
  <dcterms:created xsi:type="dcterms:W3CDTF">2023-12-04T19:00:20Z</dcterms:created>
  <dcterms:modified xsi:type="dcterms:W3CDTF">2023-12-06T10:54:31Z</dcterms:modified>
</cp:coreProperties>
</file>