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8" r:id="rId4"/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1" r:id="rId13"/>
    <p:sldId id="266" r:id="rId14"/>
    <p:sldId id="267" r:id="rId15"/>
    <p:sldId id="268" r:id="rId16"/>
    <p:sldId id="269" r:id="rId17"/>
    <p:sldId id="270" r:id="rId18"/>
    <p:sldId id="27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874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458" y="-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054B0C-7CD2-4A1B-81D1-DEAD5C0B328F}" type="doc">
      <dgm:prSet loTypeId="urn:microsoft.com/office/officeart/2005/8/layout/vProcess5" loCatId="process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5975A09-C3D5-4B89-BA14-6473AD40CDCB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Segoe Print" panose="02000600000000000000" pitchFamily="2" charset="0"/>
            </a:rPr>
            <a:t>Слабость королевской власти</a:t>
          </a:r>
        </a:p>
      </dgm:t>
    </dgm:pt>
    <dgm:pt modelId="{AD3BF3D7-0E9C-48CB-A3FC-98EB2710BC26}" type="parTrans" cxnId="{C0FFE411-A8CE-49E1-B5AF-B5A074C8B7B2}">
      <dgm:prSet/>
      <dgm:spPr/>
      <dgm:t>
        <a:bodyPr/>
        <a:lstStyle/>
        <a:p>
          <a:endParaRPr lang="ru-RU"/>
        </a:p>
      </dgm:t>
    </dgm:pt>
    <dgm:pt modelId="{DB11D09D-7ECC-4151-B769-D7616CC01A70}" type="sibTrans" cxnId="{C0FFE411-A8CE-49E1-B5AF-B5A074C8B7B2}">
      <dgm:prSet/>
      <dgm:spPr/>
      <dgm:t>
        <a:bodyPr/>
        <a:lstStyle/>
        <a:p>
          <a:endParaRPr lang="ru-RU"/>
        </a:p>
      </dgm:t>
    </dgm:pt>
    <dgm:pt modelId="{D8F96567-3509-4493-9DA6-BB493C93CD60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Segoe Print" panose="02000600000000000000" pitchFamily="2" charset="0"/>
            </a:rPr>
            <a:t>Независимость феодалов</a:t>
          </a:r>
        </a:p>
      </dgm:t>
    </dgm:pt>
    <dgm:pt modelId="{DB5571E5-5916-4297-AB51-05FD45DC38A7}" type="parTrans" cxnId="{6AE75E60-E958-49F2-8D58-F44686ECE189}">
      <dgm:prSet/>
      <dgm:spPr/>
      <dgm:t>
        <a:bodyPr/>
        <a:lstStyle/>
        <a:p>
          <a:endParaRPr lang="ru-RU"/>
        </a:p>
      </dgm:t>
    </dgm:pt>
    <dgm:pt modelId="{A120F9F4-830D-4255-8C68-49B1729CFEBD}" type="sibTrans" cxnId="{6AE75E60-E958-49F2-8D58-F44686ECE189}">
      <dgm:prSet/>
      <dgm:spPr/>
      <dgm:t>
        <a:bodyPr/>
        <a:lstStyle/>
        <a:p>
          <a:endParaRPr lang="ru-RU"/>
        </a:p>
      </dgm:t>
    </dgm:pt>
    <dgm:pt modelId="{87557EA3-9BF5-4247-93D8-B887BC90AAE1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Segoe Print" panose="02000600000000000000" pitchFamily="2" charset="0"/>
            </a:rPr>
            <a:t>Феодальная лестница</a:t>
          </a:r>
        </a:p>
      </dgm:t>
    </dgm:pt>
    <dgm:pt modelId="{74CD6D7F-AC00-423D-852B-EA5AEC910448}" type="parTrans" cxnId="{1A2BC199-4D8C-4730-91FA-3CD551C5A6CD}">
      <dgm:prSet/>
      <dgm:spPr/>
      <dgm:t>
        <a:bodyPr/>
        <a:lstStyle/>
        <a:p>
          <a:endParaRPr lang="ru-RU"/>
        </a:p>
      </dgm:t>
    </dgm:pt>
    <dgm:pt modelId="{02EFD662-D76A-49B8-8F53-576158CC9EC7}" type="sibTrans" cxnId="{1A2BC199-4D8C-4730-91FA-3CD551C5A6CD}">
      <dgm:prSet/>
      <dgm:spPr/>
      <dgm:t>
        <a:bodyPr/>
        <a:lstStyle/>
        <a:p>
          <a:endParaRPr lang="ru-RU"/>
        </a:p>
      </dgm:t>
    </dgm:pt>
    <dgm:pt modelId="{6007965B-7B6F-4E0B-B965-DB268EE683B2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Segoe Print" panose="02000600000000000000" pitchFamily="2" charset="0"/>
            </a:rPr>
            <a:t>Междоусобные войны </a:t>
          </a:r>
        </a:p>
      </dgm:t>
    </dgm:pt>
    <dgm:pt modelId="{1163DAB8-EB7D-4EDD-8E87-7C391D274DCD}" type="parTrans" cxnId="{5E8994FB-FA47-49A7-BC81-AD4F95531930}">
      <dgm:prSet/>
      <dgm:spPr/>
      <dgm:t>
        <a:bodyPr/>
        <a:lstStyle/>
        <a:p>
          <a:endParaRPr lang="ru-RU"/>
        </a:p>
      </dgm:t>
    </dgm:pt>
    <dgm:pt modelId="{D8D14DFA-2E52-4001-889C-EC202F3D4E98}" type="sibTrans" cxnId="{5E8994FB-FA47-49A7-BC81-AD4F95531930}">
      <dgm:prSet/>
      <dgm:spPr/>
      <dgm:t>
        <a:bodyPr/>
        <a:lstStyle/>
        <a:p>
          <a:endParaRPr lang="ru-RU"/>
        </a:p>
      </dgm:t>
    </dgm:pt>
    <dgm:pt modelId="{93DEA025-7021-4A24-90A3-E3E4F1DF3B56}" type="pres">
      <dgm:prSet presAssocID="{0E054B0C-7CD2-4A1B-81D1-DEAD5C0B328F}" presName="outerComposite" presStyleCnt="0">
        <dgm:presLayoutVars>
          <dgm:chMax val="5"/>
          <dgm:dir/>
          <dgm:resizeHandles val="exact"/>
        </dgm:presLayoutVars>
      </dgm:prSet>
      <dgm:spPr/>
    </dgm:pt>
    <dgm:pt modelId="{C0A48C1F-B984-4ED8-9780-096ED1F00226}" type="pres">
      <dgm:prSet presAssocID="{0E054B0C-7CD2-4A1B-81D1-DEAD5C0B328F}" presName="dummyMaxCanvas" presStyleCnt="0">
        <dgm:presLayoutVars/>
      </dgm:prSet>
      <dgm:spPr/>
    </dgm:pt>
    <dgm:pt modelId="{4D624323-433C-4093-9E58-5ED7EC47DD54}" type="pres">
      <dgm:prSet presAssocID="{0E054B0C-7CD2-4A1B-81D1-DEAD5C0B328F}" presName="FourNodes_1" presStyleLbl="node1" presStyleIdx="0" presStyleCnt="4">
        <dgm:presLayoutVars>
          <dgm:bulletEnabled val="1"/>
        </dgm:presLayoutVars>
      </dgm:prSet>
      <dgm:spPr/>
    </dgm:pt>
    <dgm:pt modelId="{9EA53C5F-E5A0-4896-823F-53422C0A8AE1}" type="pres">
      <dgm:prSet presAssocID="{0E054B0C-7CD2-4A1B-81D1-DEAD5C0B328F}" presName="FourNodes_2" presStyleLbl="node1" presStyleIdx="1" presStyleCnt="4">
        <dgm:presLayoutVars>
          <dgm:bulletEnabled val="1"/>
        </dgm:presLayoutVars>
      </dgm:prSet>
      <dgm:spPr/>
    </dgm:pt>
    <dgm:pt modelId="{D6B6282F-B30E-49AE-B66B-3EF8121EBBA1}" type="pres">
      <dgm:prSet presAssocID="{0E054B0C-7CD2-4A1B-81D1-DEAD5C0B328F}" presName="FourNodes_3" presStyleLbl="node1" presStyleIdx="2" presStyleCnt="4">
        <dgm:presLayoutVars>
          <dgm:bulletEnabled val="1"/>
        </dgm:presLayoutVars>
      </dgm:prSet>
      <dgm:spPr/>
    </dgm:pt>
    <dgm:pt modelId="{75C88268-7913-4330-A86B-FBF9CD888481}" type="pres">
      <dgm:prSet presAssocID="{0E054B0C-7CD2-4A1B-81D1-DEAD5C0B328F}" presName="FourNodes_4" presStyleLbl="node1" presStyleIdx="3" presStyleCnt="4">
        <dgm:presLayoutVars>
          <dgm:bulletEnabled val="1"/>
        </dgm:presLayoutVars>
      </dgm:prSet>
      <dgm:spPr/>
    </dgm:pt>
    <dgm:pt modelId="{165E7C40-DE7D-4907-9381-9DE8F7C0D0D8}" type="pres">
      <dgm:prSet presAssocID="{0E054B0C-7CD2-4A1B-81D1-DEAD5C0B328F}" presName="FourConn_1-2" presStyleLbl="fgAccFollowNode1" presStyleIdx="0" presStyleCnt="3">
        <dgm:presLayoutVars>
          <dgm:bulletEnabled val="1"/>
        </dgm:presLayoutVars>
      </dgm:prSet>
      <dgm:spPr/>
    </dgm:pt>
    <dgm:pt modelId="{960D9308-35BC-4863-A28C-67BEF1DFCBEF}" type="pres">
      <dgm:prSet presAssocID="{0E054B0C-7CD2-4A1B-81D1-DEAD5C0B328F}" presName="FourConn_2-3" presStyleLbl="fgAccFollowNode1" presStyleIdx="1" presStyleCnt="3">
        <dgm:presLayoutVars>
          <dgm:bulletEnabled val="1"/>
        </dgm:presLayoutVars>
      </dgm:prSet>
      <dgm:spPr/>
    </dgm:pt>
    <dgm:pt modelId="{A15B465D-4C42-4576-9488-4D49A010B941}" type="pres">
      <dgm:prSet presAssocID="{0E054B0C-7CD2-4A1B-81D1-DEAD5C0B328F}" presName="FourConn_3-4" presStyleLbl="fgAccFollowNode1" presStyleIdx="2" presStyleCnt="3">
        <dgm:presLayoutVars>
          <dgm:bulletEnabled val="1"/>
        </dgm:presLayoutVars>
      </dgm:prSet>
      <dgm:spPr/>
    </dgm:pt>
    <dgm:pt modelId="{D90E0037-A08B-4F56-8739-7CF80CE0EFEC}" type="pres">
      <dgm:prSet presAssocID="{0E054B0C-7CD2-4A1B-81D1-DEAD5C0B328F}" presName="FourNodes_1_text" presStyleLbl="node1" presStyleIdx="3" presStyleCnt="4">
        <dgm:presLayoutVars>
          <dgm:bulletEnabled val="1"/>
        </dgm:presLayoutVars>
      </dgm:prSet>
      <dgm:spPr/>
    </dgm:pt>
    <dgm:pt modelId="{7EE79BCA-B414-4DCF-915D-466FA5E05B49}" type="pres">
      <dgm:prSet presAssocID="{0E054B0C-7CD2-4A1B-81D1-DEAD5C0B328F}" presName="FourNodes_2_text" presStyleLbl="node1" presStyleIdx="3" presStyleCnt="4">
        <dgm:presLayoutVars>
          <dgm:bulletEnabled val="1"/>
        </dgm:presLayoutVars>
      </dgm:prSet>
      <dgm:spPr/>
    </dgm:pt>
    <dgm:pt modelId="{A254D0B7-D98F-4288-BA8B-718E588CC227}" type="pres">
      <dgm:prSet presAssocID="{0E054B0C-7CD2-4A1B-81D1-DEAD5C0B328F}" presName="FourNodes_3_text" presStyleLbl="node1" presStyleIdx="3" presStyleCnt="4">
        <dgm:presLayoutVars>
          <dgm:bulletEnabled val="1"/>
        </dgm:presLayoutVars>
      </dgm:prSet>
      <dgm:spPr/>
    </dgm:pt>
    <dgm:pt modelId="{5805BD09-7B2D-4C53-9D45-37FCF2F3C18E}" type="pres">
      <dgm:prSet presAssocID="{0E054B0C-7CD2-4A1B-81D1-DEAD5C0B328F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95444308-B124-454F-A411-AD02E5C25941}" type="presOf" srcId="{A120F9F4-830D-4255-8C68-49B1729CFEBD}" destId="{960D9308-35BC-4863-A28C-67BEF1DFCBEF}" srcOrd="0" destOrd="0" presId="urn:microsoft.com/office/officeart/2005/8/layout/vProcess5"/>
    <dgm:cxn modelId="{7EF6EF08-F544-4AA4-AA06-95298A682618}" type="presOf" srcId="{75975A09-C3D5-4B89-BA14-6473AD40CDCB}" destId="{4D624323-433C-4093-9E58-5ED7EC47DD54}" srcOrd="0" destOrd="0" presId="urn:microsoft.com/office/officeart/2005/8/layout/vProcess5"/>
    <dgm:cxn modelId="{C0FFE411-A8CE-49E1-B5AF-B5A074C8B7B2}" srcId="{0E054B0C-7CD2-4A1B-81D1-DEAD5C0B328F}" destId="{75975A09-C3D5-4B89-BA14-6473AD40CDCB}" srcOrd="0" destOrd="0" parTransId="{AD3BF3D7-0E9C-48CB-A3FC-98EB2710BC26}" sibTransId="{DB11D09D-7ECC-4151-B769-D7616CC01A70}"/>
    <dgm:cxn modelId="{5BF7242E-D7C0-4E2D-8CC7-2B64414CECF2}" type="presOf" srcId="{6007965B-7B6F-4E0B-B965-DB268EE683B2}" destId="{5805BD09-7B2D-4C53-9D45-37FCF2F3C18E}" srcOrd="1" destOrd="0" presId="urn:microsoft.com/office/officeart/2005/8/layout/vProcess5"/>
    <dgm:cxn modelId="{8594D937-F3A0-422A-9573-48B3C0681497}" type="presOf" srcId="{DB11D09D-7ECC-4151-B769-D7616CC01A70}" destId="{165E7C40-DE7D-4907-9381-9DE8F7C0D0D8}" srcOrd="0" destOrd="0" presId="urn:microsoft.com/office/officeart/2005/8/layout/vProcess5"/>
    <dgm:cxn modelId="{E04D565D-02E1-4445-A247-7626DABE1B99}" type="presOf" srcId="{D8F96567-3509-4493-9DA6-BB493C93CD60}" destId="{7EE79BCA-B414-4DCF-915D-466FA5E05B49}" srcOrd="1" destOrd="0" presId="urn:microsoft.com/office/officeart/2005/8/layout/vProcess5"/>
    <dgm:cxn modelId="{6AE75E60-E958-49F2-8D58-F44686ECE189}" srcId="{0E054B0C-7CD2-4A1B-81D1-DEAD5C0B328F}" destId="{D8F96567-3509-4493-9DA6-BB493C93CD60}" srcOrd="1" destOrd="0" parTransId="{DB5571E5-5916-4297-AB51-05FD45DC38A7}" sibTransId="{A120F9F4-830D-4255-8C68-49B1729CFEBD}"/>
    <dgm:cxn modelId="{D9C75542-8B64-4D0D-BEF1-EFF7F89E17E5}" type="presOf" srcId="{0E054B0C-7CD2-4A1B-81D1-DEAD5C0B328F}" destId="{93DEA025-7021-4A24-90A3-E3E4F1DF3B56}" srcOrd="0" destOrd="0" presId="urn:microsoft.com/office/officeart/2005/8/layout/vProcess5"/>
    <dgm:cxn modelId="{91CFA242-A645-46AF-88CF-0C281DEE4008}" type="presOf" srcId="{87557EA3-9BF5-4247-93D8-B887BC90AAE1}" destId="{D6B6282F-B30E-49AE-B66B-3EF8121EBBA1}" srcOrd="0" destOrd="0" presId="urn:microsoft.com/office/officeart/2005/8/layout/vProcess5"/>
    <dgm:cxn modelId="{AB0F7A54-AF96-4209-89B6-0509B476EBFC}" type="presOf" srcId="{75975A09-C3D5-4B89-BA14-6473AD40CDCB}" destId="{D90E0037-A08B-4F56-8739-7CF80CE0EFEC}" srcOrd="1" destOrd="0" presId="urn:microsoft.com/office/officeart/2005/8/layout/vProcess5"/>
    <dgm:cxn modelId="{1A2BC199-4D8C-4730-91FA-3CD551C5A6CD}" srcId="{0E054B0C-7CD2-4A1B-81D1-DEAD5C0B328F}" destId="{87557EA3-9BF5-4247-93D8-B887BC90AAE1}" srcOrd="2" destOrd="0" parTransId="{74CD6D7F-AC00-423D-852B-EA5AEC910448}" sibTransId="{02EFD662-D76A-49B8-8F53-576158CC9EC7}"/>
    <dgm:cxn modelId="{9CB5389C-3255-4C80-B83C-73B886D477F1}" type="presOf" srcId="{02EFD662-D76A-49B8-8F53-576158CC9EC7}" destId="{A15B465D-4C42-4576-9488-4D49A010B941}" srcOrd="0" destOrd="0" presId="urn:microsoft.com/office/officeart/2005/8/layout/vProcess5"/>
    <dgm:cxn modelId="{E3F86BA8-65E2-46AC-9470-4752DDF807AB}" type="presOf" srcId="{D8F96567-3509-4493-9DA6-BB493C93CD60}" destId="{9EA53C5F-E5A0-4896-823F-53422C0A8AE1}" srcOrd="0" destOrd="0" presId="urn:microsoft.com/office/officeart/2005/8/layout/vProcess5"/>
    <dgm:cxn modelId="{5E760CAC-E229-45CE-8399-9AC4DC522607}" type="presOf" srcId="{87557EA3-9BF5-4247-93D8-B887BC90AAE1}" destId="{A254D0B7-D98F-4288-BA8B-718E588CC227}" srcOrd="1" destOrd="0" presId="urn:microsoft.com/office/officeart/2005/8/layout/vProcess5"/>
    <dgm:cxn modelId="{26CD6DEF-9965-445B-9293-8A15BA5FBC27}" type="presOf" srcId="{6007965B-7B6F-4E0B-B965-DB268EE683B2}" destId="{75C88268-7913-4330-A86B-FBF9CD888481}" srcOrd="0" destOrd="0" presId="urn:microsoft.com/office/officeart/2005/8/layout/vProcess5"/>
    <dgm:cxn modelId="{5E8994FB-FA47-49A7-BC81-AD4F95531930}" srcId="{0E054B0C-7CD2-4A1B-81D1-DEAD5C0B328F}" destId="{6007965B-7B6F-4E0B-B965-DB268EE683B2}" srcOrd="3" destOrd="0" parTransId="{1163DAB8-EB7D-4EDD-8E87-7C391D274DCD}" sibTransId="{D8D14DFA-2E52-4001-889C-EC202F3D4E98}"/>
    <dgm:cxn modelId="{83BFD4E0-6824-44ED-BAE2-747F7DABC6DE}" type="presParOf" srcId="{93DEA025-7021-4A24-90A3-E3E4F1DF3B56}" destId="{C0A48C1F-B984-4ED8-9780-096ED1F00226}" srcOrd="0" destOrd="0" presId="urn:microsoft.com/office/officeart/2005/8/layout/vProcess5"/>
    <dgm:cxn modelId="{1D08F2F9-75B2-413D-9AA4-D1616EB97A00}" type="presParOf" srcId="{93DEA025-7021-4A24-90A3-E3E4F1DF3B56}" destId="{4D624323-433C-4093-9E58-5ED7EC47DD54}" srcOrd="1" destOrd="0" presId="urn:microsoft.com/office/officeart/2005/8/layout/vProcess5"/>
    <dgm:cxn modelId="{4E9163B2-92D7-4D50-BA03-91E7ABB9FF69}" type="presParOf" srcId="{93DEA025-7021-4A24-90A3-E3E4F1DF3B56}" destId="{9EA53C5F-E5A0-4896-823F-53422C0A8AE1}" srcOrd="2" destOrd="0" presId="urn:microsoft.com/office/officeart/2005/8/layout/vProcess5"/>
    <dgm:cxn modelId="{4155B871-93D1-4244-B037-7704948139EF}" type="presParOf" srcId="{93DEA025-7021-4A24-90A3-E3E4F1DF3B56}" destId="{D6B6282F-B30E-49AE-B66B-3EF8121EBBA1}" srcOrd="3" destOrd="0" presId="urn:microsoft.com/office/officeart/2005/8/layout/vProcess5"/>
    <dgm:cxn modelId="{F7AEC5B8-D372-4C63-8742-00756CE48E31}" type="presParOf" srcId="{93DEA025-7021-4A24-90A3-E3E4F1DF3B56}" destId="{75C88268-7913-4330-A86B-FBF9CD888481}" srcOrd="4" destOrd="0" presId="urn:microsoft.com/office/officeart/2005/8/layout/vProcess5"/>
    <dgm:cxn modelId="{5994D9D4-FC5D-4F24-B961-323C990C9B03}" type="presParOf" srcId="{93DEA025-7021-4A24-90A3-E3E4F1DF3B56}" destId="{165E7C40-DE7D-4907-9381-9DE8F7C0D0D8}" srcOrd="5" destOrd="0" presId="urn:microsoft.com/office/officeart/2005/8/layout/vProcess5"/>
    <dgm:cxn modelId="{3A3FBCC8-A7B6-4F72-8F17-6C7D3337C7A1}" type="presParOf" srcId="{93DEA025-7021-4A24-90A3-E3E4F1DF3B56}" destId="{960D9308-35BC-4863-A28C-67BEF1DFCBEF}" srcOrd="6" destOrd="0" presId="urn:microsoft.com/office/officeart/2005/8/layout/vProcess5"/>
    <dgm:cxn modelId="{FE1ADC94-20A2-4B7E-A2B6-F12728CBBB9E}" type="presParOf" srcId="{93DEA025-7021-4A24-90A3-E3E4F1DF3B56}" destId="{A15B465D-4C42-4576-9488-4D49A010B941}" srcOrd="7" destOrd="0" presId="urn:microsoft.com/office/officeart/2005/8/layout/vProcess5"/>
    <dgm:cxn modelId="{70E65310-DE19-4AEB-995B-B2657944D2C1}" type="presParOf" srcId="{93DEA025-7021-4A24-90A3-E3E4F1DF3B56}" destId="{D90E0037-A08B-4F56-8739-7CF80CE0EFEC}" srcOrd="8" destOrd="0" presId="urn:microsoft.com/office/officeart/2005/8/layout/vProcess5"/>
    <dgm:cxn modelId="{B6C03D1A-77BD-47FD-8153-072C924AE40D}" type="presParOf" srcId="{93DEA025-7021-4A24-90A3-E3E4F1DF3B56}" destId="{7EE79BCA-B414-4DCF-915D-466FA5E05B49}" srcOrd="9" destOrd="0" presId="urn:microsoft.com/office/officeart/2005/8/layout/vProcess5"/>
    <dgm:cxn modelId="{3302DED4-3030-4CCE-A4E1-83CCB84B6A87}" type="presParOf" srcId="{93DEA025-7021-4A24-90A3-E3E4F1DF3B56}" destId="{A254D0B7-D98F-4288-BA8B-718E588CC227}" srcOrd="10" destOrd="0" presId="urn:microsoft.com/office/officeart/2005/8/layout/vProcess5"/>
    <dgm:cxn modelId="{52097A1F-B5F0-4AA6-A9A3-2080AD357B4F}" type="presParOf" srcId="{93DEA025-7021-4A24-90A3-E3E4F1DF3B56}" destId="{5805BD09-7B2D-4C53-9D45-37FCF2F3C18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24323-433C-4093-9E58-5ED7EC47DD54}">
      <dsp:nvSpPr>
        <dsp:cNvPr id="0" name=""/>
        <dsp:cNvSpPr/>
      </dsp:nvSpPr>
      <dsp:spPr>
        <a:xfrm>
          <a:off x="0" y="0"/>
          <a:ext cx="8906868" cy="10780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>
              <a:solidFill>
                <a:schemeClr val="tx1"/>
              </a:solidFill>
              <a:latin typeface="Segoe Print" panose="02000600000000000000" pitchFamily="2" charset="0"/>
            </a:rPr>
            <a:t>Слабость королевской власти</a:t>
          </a:r>
        </a:p>
      </dsp:txBody>
      <dsp:txXfrm>
        <a:off x="31576" y="31576"/>
        <a:ext cx="7652427" cy="1014937"/>
      </dsp:txXfrm>
    </dsp:sp>
    <dsp:sp modelId="{9EA53C5F-E5A0-4896-823F-53422C0A8AE1}">
      <dsp:nvSpPr>
        <dsp:cNvPr id="0" name=""/>
        <dsp:cNvSpPr/>
      </dsp:nvSpPr>
      <dsp:spPr>
        <a:xfrm>
          <a:off x="745950" y="1274105"/>
          <a:ext cx="8906868" cy="10780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>
              <a:solidFill>
                <a:schemeClr val="tx1"/>
              </a:solidFill>
              <a:latin typeface="Segoe Print" panose="02000600000000000000" pitchFamily="2" charset="0"/>
            </a:rPr>
            <a:t>Независимость феодалов</a:t>
          </a:r>
        </a:p>
      </dsp:txBody>
      <dsp:txXfrm>
        <a:off x="777526" y="1305681"/>
        <a:ext cx="7397007" cy="1014937"/>
      </dsp:txXfrm>
    </dsp:sp>
    <dsp:sp modelId="{D6B6282F-B30E-49AE-B66B-3EF8121EBBA1}">
      <dsp:nvSpPr>
        <dsp:cNvPr id="0" name=""/>
        <dsp:cNvSpPr/>
      </dsp:nvSpPr>
      <dsp:spPr>
        <a:xfrm>
          <a:off x="1480766" y="2548211"/>
          <a:ext cx="8906868" cy="10780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>
              <a:solidFill>
                <a:schemeClr val="tx1"/>
              </a:solidFill>
              <a:latin typeface="Segoe Print" panose="02000600000000000000" pitchFamily="2" charset="0"/>
            </a:rPr>
            <a:t>Феодальная лестница</a:t>
          </a:r>
        </a:p>
      </dsp:txBody>
      <dsp:txXfrm>
        <a:off x="1512342" y="2579787"/>
        <a:ext cx="7408141" cy="1014937"/>
      </dsp:txXfrm>
    </dsp:sp>
    <dsp:sp modelId="{75C88268-7913-4330-A86B-FBF9CD888481}">
      <dsp:nvSpPr>
        <dsp:cNvPr id="0" name=""/>
        <dsp:cNvSpPr/>
      </dsp:nvSpPr>
      <dsp:spPr>
        <a:xfrm>
          <a:off x="2226717" y="3822316"/>
          <a:ext cx="8906868" cy="10780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>
              <a:solidFill>
                <a:schemeClr val="tx1"/>
              </a:solidFill>
              <a:latin typeface="Segoe Print" panose="02000600000000000000" pitchFamily="2" charset="0"/>
            </a:rPr>
            <a:t>Междоусобные войны </a:t>
          </a:r>
        </a:p>
      </dsp:txBody>
      <dsp:txXfrm>
        <a:off x="2258293" y="3853892"/>
        <a:ext cx="7397007" cy="1014937"/>
      </dsp:txXfrm>
    </dsp:sp>
    <dsp:sp modelId="{165E7C40-DE7D-4907-9381-9DE8F7C0D0D8}">
      <dsp:nvSpPr>
        <dsp:cNvPr id="0" name=""/>
        <dsp:cNvSpPr/>
      </dsp:nvSpPr>
      <dsp:spPr>
        <a:xfrm>
          <a:off x="8206109" y="825718"/>
          <a:ext cx="700758" cy="70075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/>
        </a:p>
      </dsp:txBody>
      <dsp:txXfrm>
        <a:off x="8363780" y="825718"/>
        <a:ext cx="385416" cy="527320"/>
      </dsp:txXfrm>
    </dsp:sp>
    <dsp:sp modelId="{960D9308-35BC-4863-A28C-67BEF1DFCBEF}">
      <dsp:nvSpPr>
        <dsp:cNvPr id="0" name=""/>
        <dsp:cNvSpPr/>
      </dsp:nvSpPr>
      <dsp:spPr>
        <a:xfrm>
          <a:off x="8952060" y="2099823"/>
          <a:ext cx="700758" cy="70075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/>
        </a:p>
      </dsp:txBody>
      <dsp:txXfrm>
        <a:off x="9109731" y="2099823"/>
        <a:ext cx="385416" cy="527320"/>
      </dsp:txXfrm>
    </dsp:sp>
    <dsp:sp modelId="{A15B465D-4C42-4576-9488-4D49A010B941}">
      <dsp:nvSpPr>
        <dsp:cNvPr id="0" name=""/>
        <dsp:cNvSpPr/>
      </dsp:nvSpPr>
      <dsp:spPr>
        <a:xfrm>
          <a:off x="9686876" y="3373929"/>
          <a:ext cx="700758" cy="70075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/>
        </a:p>
      </dsp:txBody>
      <dsp:txXfrm>
        <a:off x="9844547" y="3373929"/>
        <a:ext cx="385416" cy="527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0C11E-0CFF-C365-0680-F3E4ECBD5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7B59B8-B9B3-242C-9926-900F189915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EEC535-A09E-CAF5-C658-B9B85AD9C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5648-39B9-4420-869B-A7713A03D41F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6E665C-9136-A270-D5B9-1BEB73A10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F275A6-3B13-A1B0-025E-EF6BBD065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61A7-1AA5-4174-B3F9-35A65574F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618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A6540-E351-5FED-71A2-03E0CAF55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A5B9A-F9DE-616D-C92C-E403CA699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4B0B28-62FE-DDCF-7DBF-251740F4B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5648-39B9-4420-869B-A7713A03D41F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604BB3-60A7-7715-ABD8-3BDA80CCF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DF58ED-F41F-B5D7-66E5-AA8057DDE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61A7-1AA5-4174-B3F9-35A65574F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45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17EBBFE-EAB8-AC20-9715-D87DB67D9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0C3251-8481-6039-7DBB-AB277689FE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FD4B05-FE37-368A-DE59-D160E261E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5648-39B9-4420-869B-A7713A03D41F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871DFF-F1AE-AB90-F104-6592FEAB5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242BE9-70C9-6B14-ED67-58218D9D1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61A7-1AA5-4174-B3F9-35A65574F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97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D31394-4F40-2ADF-775E-B53FE4041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5A2BA8-8FF7-C2A1-C88F-2A070D06B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431FF3-5277-B21F-70AC-9CF99D7EF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5648-39B9-4420-869B-A7713A03D41F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7F0D03-2319-2118-4FC1-3E0681AD6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28BA3D-36F8-D202-E5E3-F9F617E93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61A7-1AA5-4174-B3F9-35A65574F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702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733E8-D081-217F-0E02-7EE5732FF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912F0E-835F-6556-6D21-B40AC8361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0ED699-8D5C-E045-C9FB-A8A423E59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5648-39B9-4420-869B-A7713A03D41F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F30251-81CE-3D7F-C3CF-B22B1D901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E513C5-32B0-E770-3963-E6B3DCB22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61A7-1AA5-4174-B3F9-35A65574F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990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4C0D8F-0607-34B0-6F45-9A632AD86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03E6D9-04C8-2DAF-1AEE-775322979F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11D5BD-5AF1-BD7B-FBD4-34BC78B98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89BA32-BBCE-7AE8-1613-A5BC29CBC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5648-39B9-4420-869B-A7713A03D41F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2B087F-9C42-A348-FBE5-B679299D4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C93E67-501F-205F-85E2-5DAE4319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61A7-1AA5-4174-B3F9-35A65574F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633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453B9D-74C0-E858-929F-F16B28D5D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7E026F-7DB6-25B2-771E-F9DB8C074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B77FBD-9EF0-5FD9-A2C1-E90AC8809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5652B00-0EEF-9201-F129-6FA48CF912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14E4071-06EB-8555-9BE4-06D8A1CB29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82373F-147B-E147-547A-D1AD27428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5648-39B9-4420-869B-A7713A03D41F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0FB7979-4691-0FAF-0029-922A9B7C6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9BAFA59-FC81-B147-6AEB-A6343A9DD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61A7-1AA5-4174-B3F9-35A65574F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461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B8C3FB-BDCA-AEF9-F885-2556C4DBD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EC4638F-98E3-6BC0-A7C6-2791FD390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5648-39B9-4420-869B-A7713A03D41F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7347CF5-E128-3339-2B7C-34690CD14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C8E81F-D114-DD62-B0BD-25D25BC32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61A7-1AA5-4174-B3F9-35A65574F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269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1DF748B-450A-EA14-EB34-9D50E25B5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5648-39B9-4420-869B-A7713A03D41F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260E59D-ACE8-E314-46A7-3A2CF3D50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ED7DF1-5E8F-E2C4-A74E-3B7FC9E4E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61A7-1AA5-4174-B3F9-35A65574F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38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AD5B77-D597-84FC-C754-7DC38E68E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552AF8-C879-0092-1D58-4BC712902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289F73-BEB3-D953-B036-BED1DF488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888149-5771-1DF3-7882-81955328F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5648-39B9-4420-869B-A7713A03D41F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9DFF9E-79AB-A371-888C-3C8B19D13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8BE683-BE65-E25E-1C99-425479274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61A7-1AA5-4174-B3F9-35A65574F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863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AA922F-51C7-CB01-4FB2-30A1150EF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E6FBD0E-916B-E138-CF23-1ECBE276F1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54F46F-0989-54CB-13F6-221689DDD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486DFD-1E74-EFD8-4E1D-02C96EEA4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5648-39B9-4420-869B-A7713A03D41F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2BFEEC0-2DD4-F9E4-1371-2FB2304D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D459C4-EB20-9E01-349C-5B5E547E5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61A7-1AA5-4174-B3F9-35A65574F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386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EC0A9-D761-C593-A3B9-F2218ECB3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F47351-E589-1582-4C83-9D4D3E4B3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DF7188-6DB3-B277-4504-06194D7255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E5648-39B9-4420-869B-A7713A03D41F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2DF06E-494E-41B2-EDC7-57172577C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411283-4021-6CA2-1364-84247979AE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761A7-1AA5-4174-B3F9-35A65574F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0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4716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965CC39-BCCE-70DA-2AA8-97FF9B91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1368" y="31072"/>
            <a:ext cx="6440632" cy="68269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000" dirty="0">
                <a:latin typeface="Segoe Print" panose="02000600000000000000" pitchFamily="2" charset="0"/>
                <a:cs typeface="Arial" pitchFamily="34" charset="0"/>
              </a:rPr>
              <a:t>Крупные феодалы отдавали часть своих территорий более мелким землевладельцам. </a:t>
            </a:r>
          </a:p>
          <a:p>
            <a:pPr marL="0" indent="0" algn="ctr">
              <a:buNone/>
            </a:pPr>
            <a:r>
              <a:rPr lang="ru-RU" sz="3000" dirty="0">
                <a:latin typeface="Segoe Print" panose="02000600000000000000" pitchFamily="2" charset="0"/>
                <a:cs typeface="Arial" pitchFamily="34" charset="0"/>
              </a:rPr>
              <a:t>Таким образом, одни становились сеньорами, а другие – их вассалами (военными слугами). </a:t>
            </a:r>
          </a:p>
          <a:p>
            <a:pPr marL="0" indent="0" algn="ctr">
              <a:buNone/>
            </a:pPr>
            <a:r>
              <a:rPr lang="ru-RU" sz="3000" dirty="0">
                <a:latin typeface="Segoe Print" panose="02000600000000000000" pitchFamily="2" charset="0"/>
                <a:cs typeface="Arial" pitchFamily="34" charset="0"/>
              </a:rPr>
              <a:t>Вступая в права владения феодом, вассал опускался на колени перед сеньором и клялся ему в верности. Взамен господин вручал своему подданному ветку дерева и пригоршню земли.</a:t>
            </a:r>
            <a:r>
              <a:rPr lang="ru-RU" sz="3000" dirty="0">
                <a:latin typeface="Segoe Print" panose="02000600000000000000" pitchFamily="2" charset="0"/>
              </a:rPr>
              <a:t> </a:t>
            </a:r>
          </a:p>
          <a:p>
            <a:pPr marL="0" indent="0">
              <a:buNone/>
            </a:pPr>
            <a:endParaRPr lang="ru-RU" sz="3200" dirty="0">
              <a:latin typeface="Segoe Print" panose="02000600000000000000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E1E5BA-50A5-35BC-75FF-1A5834CB30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445304" y="-342457"/>
            <a:ext cx="6347534" cy="716938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616B7-7DCF-C1A5-A503-CE22FC2F1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1" y="303674"/>
            <a:ext cx="5109839" cy="1325563"/>
          </a:xfrm>
        </p:spPr>
        <p:txBody>
          <a:bodyPr/>
          <a:lstStyle/>
          <a:p>
            <a:pPr algn="ctr"/>
            <a:r>
              <a:rPr lang="ru-RU" b="1" dirty="0">
                <a:latin typeface="Segoe Print" panose="02000600000000000000" pitchFamily="2" charset="0"/>
              </a:rPr>
              <a:t>Сеньоры и вассалы</a:t>
            </a:r>
          </a:p>
        </p:txBody>
      </p:sp>
      <p:pic>
        <p:nvPicPr>
          <p:cNvPr id="6" name="Picture 2" descr="История 6 класс">
            <a:extLst>
              <a:ext uri="{FF2B5EF4-FFF2-40B4-BE49-F238E27FC236}">
                <a16:creationId xmlns:a16="http://schemas.microsoft.com/office/drawing/2014/main" id="{642ADD50-B246-6063-27F3-8B19AD35A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231" y="1603830"/>
            <a:ext cx="5564937" cy="2808312"/>
          </a:xfrm>
          <a:prstGeom prst="rect">
            <a:avLst/>
          </a:prstGeom>
          <a:noFill/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8107B12-E0F1-B7F3-9D6E-30E65AB218B8}"/>
              </a:ext>
            </a:extLst>
          </p:cNvPr>
          <p:cNvSpPr/>
          <p:nvPr/>
        </p:nvSpPr>
        <p:spPr>
          <a:xfrm>
            <a:off x="2634936" y="4468668"/>
            <a:ext cx="3343494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latin typeface="Segoe Print" panose="02000600000000000000" pitchFamily="2" charset="0"/>
                <a:cs typeface="Arial" pitchFamily="34" charset="0"/>
              </a:rPr>
              <a:t>Церемония вассальной клятвы (</a:t>
            </a:r>
            <a:r>
              <a:rPr lang="ru-RU" b="1" dirty="0" err="1">
                <a:latin typeface="Segoe Print" panose="02000600000000000000" pitchFamily="2" charset="0"/>
                <a:cs typeface="Arial" pitchFamily="34" charset="0"/>
              </a:rPr>
              <a:t>оммажа</a:t>
            </a:r>
            <a:r>
              <a:rPr lang="ru-RU" b="1" dirty="0">
                <a:latin typeface="Segoe Print" panose="02000600000000000000" pitchFamily="2" charset="0"/>
                <a:cs typeface="Arial" pitchFamily="34" charset="0"/>
              </a:rPr>
              <a:t>). Средневековая миниатюра</a:t>
            </a:r>
            <a:endParaRPr lang="ru-RU" dirty="0">
              <a:latin typeface="Segoe Print" panose="02000600000000000000" pitchFamily="2" charset="0"/>
              <a:cs typeface="Arial" pitchFamily="34" charset="0"/>
            </a:endParaRPr>
          </a:p>
          <a:p>
            <a:pPr algn="ctr"/>
            <a:r>
              <a:rPr lang="ru-RU" dirty="0"/>
              <a:t> </a:t>
            </a:r>
          </a:p>
        </p:txBody>
      </p:sp>
      <p:pic>
        <p:nvPicPr>
          <p:cNvPr id="8" name="Picture 4" descr="Оммаж вассала">
            <a:extLst>
              <a:ext uri="{FF2B5EF4-FFF2-40B4-BE49-F238E27FC236}">
                <a16:creationId xmlns:a16="http://schemas.microsoft.com/office/drawing/2014/main" id="{0397D04E-927E-EABD-2A46-0E36FC04E4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5900" r="16022"/>
          <a:stretch/>
        </p:blipFill>
        <p:spPr bwMode="auto">
          <a:xfrm>
            <a:off x="186431" y="4333633"/>
            <a:ext cx="2728831" cy="2404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8740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4700A69-50F4-7F45-F076-4685BC2EBD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561700" y="-247650"/>
            <a:ext cx="7840404" cy="4482297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4965CC39-BCCE-70DA-2AA8-97FF9B91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9629" y="299962"/>
            <a:ext cx="6651979" cy="65580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latin typeface="Segoe Print" panose="02000600000000000000" pitchFamily="2" charset="0"/>
                <a:cs typeface="Arial" pitchFamily="34" charset="0"/>
              </a:rPr>
              <a:t>Те вельможи, которые не были вассалами короля, не обязаны были ему подчиняться и выполнять его приказания. </a:t>
            </a:r>
          </a:p>
          <a:p>
            <a:pPr marL="0" indent="0" algn="ctr">
              <a:buNone/>
            </a:pPr>
            <a:r>
              <a:rPr lang="ru-RU" sz="3200" dirty="0">
                <a:solidFill>
                  <a:srgbClr val="FF0000"/>
                </a:solidFill>
                <a:latin typeface="Segoe Print" panose="02000600000000000000" pitchFamily="2" charset="0"/>
                <a:cs typeface="Arial" pitchFamily="34" charset="0"/>
              </a:rPr>
              <a:t>«Вассал моего вассала – не мой вассал».</a:t>
            </a:r>
          </a:p>
          <a:p>
            <a:pPr marL="0" indent="0" algn="ctr">
              <a:buNone/>
            </a:pPr>
            <a:endParaRPr lang="ru-RU" sz="3200" b="1" dirty="0">
              <a:latin typeface="Segoe Print" panose="02000600000000000000" pitchFamily="2" charset="0"/>
              <a:cs typeface="Arial" pitchFamily="34" charset="0"/>
            </a:endParaRPr>
          </a:p>
          <a:p>
            <a:pPr marL="0" indent="0" algn="ctr">
              <a:buNone/>
            </a:pPr>
            <a:endParaRPr lang="ru-RU" sz="3200" b="1" dirty="0">
              <a:latin typeface="Segoe Print" panose="02000600000000000000" pitchFamily="2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>
              <a:latin typeface="Segoe Print" panose="02000600000000000000" pitchFamily="2" charset="0"/>
            </a:endParaRPr>
          </a:p>
        </p:txBody>
      </p:sp>
      <p:pic>
        <p:nvPicPr>
          <p:cNvPr id="21" name="Picture 2" descr="Западная Европа в IX‒XI вв. • История, Всеобщая история. Средние века |  Фоксфорд Учебник">
            <a:extLst>
              <a:ext uri="{FF2B5EF4-FFF2-40B4-BE49-F238E27FC236}">
                <a16:creationId xmlns:a16="http://schemas.microsoft.com/office/drawing/2014/main" id="{6164F37B-2172-2194-5CA4-D1C586109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683" y="0"/>
            <a:ext cx="5435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Стрелка: изогнутая вправо 35">
            <a:extLst>
              <a:ext uri="{FF2B5EF4-FFF2-40B4-BE49-F238E27FC236}">
                <a16:creationId xmlns:a16="http://schemas.microsoft.com/office/drawing/2014/main" id="{5DF8608A-996C-992F-3B78-2941FCA1CECB}"/>
              </a:ext>
            </a:extLst>
          </p:cNvPr>
          <p:cNvSpPr/>
          <p:nvPr/>
        </p:nvSpPr>
        <p:spPr>
          <a:xfrm rot="608037">
            <a:off x="154121" y="3712757"/>
            <a:ext cx="905016" cy="1554548"/>
          </a:xfrm>
          <a:prstGeom prst="curved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Стрелка: изогнутая вправо 33">
            <a:extLst>
              <a:ext uri="{FF2B5EF4-FFF2-40B4-BE49-F238E27FC236}">
                <a16:creationId xmlns:a16="http://schemas.microsoft.com/office/drawing/2014/main" id="{104C5D47-6671-E9D4-15B3-5D66B4B37B63}"/>
              </a:ext>
            </a:extLst>
          </p:cNvPr>
          <p:cNvSpPr/>
          <p:nvPr/>
        </p:nvSpPr>
        <p:spPr>
          <a:xfrm rot="608037">
            <a:off x="638175" y="1114425"/>
            <a:ext cx="905016" cy="1554548"/>
          </a:xfrm>
          <a:prstGeom prst="curved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Стрелка: изогнутая вправо 34">
            <a:extLst>
              <a:ext uri="{FF2B5EF4-FFF2-40B4-BE49-F238E27FC236}">
                <a16:creationId xmlns:a16="http://schemas.microsoft.com/office/drawing/2014/main" id="{183F18C6-B748-6951-6A61-D7624754E917}"/>
              </a:ext>
            </a:extLst>
          </p:cNvPr>
          <p:cNvSpPr/>
          <p:nvPr/>
        </p:nvSpPr>
        <p:spPr>
          <a:xfrm rot="608037">
            <a:off x="373613" y="2313758"/>
            <a:ext cx="905016" cy="1554548"/>
          </a:xfrm>
          <a:prstGeom prst="curved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8C9FAC-863B-EC97-E53C-C1CD185FB5C3}"/>
              </a:ext>
            </a:extLst>
          </p:cNvPr>
          <p:cNvSpPr txBox="1"/>
          <p:nvPr/>
        </p:nvSpPr>
        <p:spPr>
          <a:xfrm>
            <a:off x="-163742" y="918988"/>
            <a:ext cx="17069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Segoe Print" panose="02000600000000000000" pitchFamily="2" charset="0"/>
                <a:cs typeface="Arial" pitchFamily="34" charset="0"/>
              </a:rPr>
              <a:t>Глава всех феодалов и первый сеньор</a:t>
            </a:r>
            <a:endParaRPr lang="ru-RU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3BC2DF-BDE5-725B-95B0-BE516E8ADA17}"/>
              </a:ext>
            </a:extLst>
          </p:cNvPr>
          <p:cNvSpPr txBox="1"/>
          <p:nvPr/>
        </p:nvSpPr>
        <p:spPr>
          <a:xfrm>
            <a:off x="-327482" y="2376585"/>
            <a:ext cx="20344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Segoe Print" panose="02000600000000000000" pitchFamily="2" charset="0"/>
                <a:cs typeface="Arial" pitchFamily="34" charset="0"/>
              </a:rPr>
              <a:t>Высшая аристократия</a:t>
            </a:r>
            <a:endParaRPr lang="ru-RU" sz="1600" dirty="0"/>
          </a:p>
        </p:txBody>
      </p:sp>
      <p:sp>
        <p:nvSpPr>
          <p:cNvPr id="37" name="Стрелка: изогнутая влево 36">
            <a:extLst>
              <a:ext uri="{FF2B5EF4-FFF2-40B4-BE49-F238E27FC236}">
                <a16:creationId xmlns:a16="http://schemas.microsoft.com/office/drawing/2014/main" id="{F228234E-FA23-949F-C922-367A05C93B80}"/>
              </a:ext>
            </a:extLst>
          </p:cNvPr>
          <p:cNvSpPr/>
          <p:nvPr/>
        </p:nvSpPr>
        <p:spPr>
          <a:xfrm rot="20938007" flipV="1">
            <a:off x="3382150" y="1056929"/>
            <a:ext cx="855652" cy="1549167"/>
          </a:xfrm>
          <a:prstGeom prst="curved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Стрелка: изогнутая влево 38">
            <a:extLst>
              <a:ext uri="{FF2B5EF4-FFF2-40B4-BE49-F238E27FC236}">
                <a16:creationId xmlns:a16="http://schemas.microsoft.com/office/drawing/2014/main" id="{D7A3DEA7-19E2-FDE8-50FB-F46E67A38D1D}"/>
              </a:ext>
            </a:extLst>
          </p:cNvPr>
          <p:cNvSpPr/>
          <p:nvPr/>
        </p:nvSpPr>
        <p:spPr>
          <a:xfrm rot="20938007" flipV="1">
            <a:off x="3692718" y="2387207"/>
            <a:ext cx="855652" cy="1549167"/>
          </a:xfrm>
          <a:prstGeom prst="curved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Стрелка: изогнутая влево 37">
            <a:extLst>
              <a:ext uri="{FF2B5EF4-FFF2-40B4-BE49-F238E27FC236}">
                <a16:creationId xmlns:a16="http://schemas.microsoft.com/office/drawing/2014/main" id="{0E08C33E-DF11-A2CE-DDA4-918B346E9297}"/>
              </a:ext>
            </a:extLst>
          </p:cNvPr>
          <p:cNvSpPr/>
          <p:nvPr/>
        </p:nvSpPr>
        <p:spPr>
          <a:xfrm rot="20938007" flipV="1">
            <a:off x="3829885" y="3577648"/>
            <a:ext cx="855652" cy="1549167"/>
          </a:xfrm>
          <a:prstGeom prst="curved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E2C59D-4821-AA5A-3DF2-BF620719542B}"/>
              </a:ext>
            </a:extLst>
          </p:cNvPr>
          <p:cNvSpPr txBox="1"/>
          <p:nvPr/>
        </p:nvSpPr>
        <p:spPr>
          <a:xfrm>
            <a:off x="3129681" y="795877"/>
            <a:ext cx="20292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Segoe Print" panose="02000600000000000000" pitchFamily="2" charset="0"/>
                <a:cs typeface="Arial" pitchFamily="34" charset="0"/>
              </a:rPr>
              <a:t>Высший судья в спорах феодалов, возглавлял войско</a:t>
            </a:r>
            <a:endParaRPr lang="ru-RU" sz="1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83DF12-9A97-D513-879B-60663A42FE28}"/>
              </a:ext>
            </a:extLst>
          </p:cNvPr>
          <p:cNvSpPr txBox="1"/>
          <p:nvPr/>
        </p:nvSpPr>
        <p:spPr>
          <a:xfrm>
            <a:off x="3275859" y="2130363"/>
            <a:ext cx="229366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Segoe Print" panose="02000600000000000000" pitchFamily="2" charset="0"/>
                <a:cs typeface="Arial" pitchFamily="34" charset="0"/>
              </a:rPr>
              <a:t>Имели сотни деревень</a:t>
            </a:r>
          </a:p>
          <a:p>
            <a:pPr algn="ctr"/>
            <a:r>
              <a:rPr lang="ru-RU" sz="1600" dirty="0">
                <a:latin typeface="Segoe Print" panose="02000600000000000000" pitchFamily="2" charset="0"/>
                <a:cs typeface="Arial" pitchFamily="34" charset="0"/>
              </a:rPr>
              <a:t>Командовали отрядами</a:t>
            </a:r>
            <a:endParaRPr lang="ru-RU" sz="1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FFB2FF-62A3-E700-4140-1366CC497289}"/>
              </a:ext>
            </a:extLst>
          </p:cNvPr>
          <p:cNvSpPr txBox="1"/>
          <p:nvPr/>
        </p:nvSpPr>
        <p:spPr>
          <a:xfrm>
            <a:off x="3275860" y="3501734"/>
            <a:ext cx="26599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Segoe Print" panose="02000600000000000000" pitchFamily="2" charset="0"/>
                <a:cs typeface="Arial" pitchFamily="34" charset="0"/>
              </a:rPr>
              <a:t>Пара десятков деревень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F483EC-5577-28FD-A8EF-AB5D73C97DDD}"/>
              </a:ext>
            </a:extLst>
          </p:cNvPr>
          <p:cNvSpPr txBox="1"/>
          <p:nvPr/>
        </p:nvSpPr>
        <p:spPr>
          <a:xfrm>
            <a:off x="3436013" y="4636074"/>
            <a:ext cx="26599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Segoe Print" panose="02000600000000000000" pitchFamily="2" charset="0"/>
                <a:cs typeface="Arial" pitchFamily="34" charset="0"/>
              </a:rPr>
              <a:t>Не было вассалов, только крестьяне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177719C1-3CDA-3AF9-8699-0E5FFB302EC1}"/>
              </a:ext>
            </a:extLst>
          </p:cNvPr>
          <p:cNvCxnSpPr/>
          <p:nvPr/>
        </p:nvCxnSpPr>
        <p:spPr>
          <a:xfrm>
            <a:off x="799638" y="6391275"/>
            <a:ext cx="7435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52A6B529-80DF-1342-48C1-DE5E325BFD1D}"/>
              </a:ext>
            </a:extLst>
          </p:cNvPr>
          <p:cNvSpPr/>
          <p:nvPr/>
        </p:nvSpPr>
        <p:spPr>
          <a:xfrm>
            <a:off x="5460019" y="4528800"/>
            <a:ext cx="6537783" cy="206210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Segoe Print" panose="02000600000000000000" pitchFamily="2" charset="0"/>
                <a:cs typeface="Arial" pitchFamily="34" charset="0"/>
              </a:rPr>
              <a:t>Феодальная лестница </a:t>
            </a:r>
            <a:r>
              <a:rPr lang="ru-RU" sz="3200" dirty="0">
                <a:latin typeface="Segoe Print" panose="02000600000000000000" pitchFamily="2" charset="0"/>
                <a:cs typeface="Arial" pitchFamily="34" charset="0"/>
              </a:rPr>
              <a:t>- последовательное подчинение феодалов, основанное на передаче земли за службу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C1EE4BF-11AD-CC49-EB2B-65B86A1862DF}"/>
              </a:ext>
            </a:extLst>
          </p:cNvPr>
          <p:cNvSpPr txBox="1"/>
          <p:nvPr/>
        </p:nvSpPr>
        <p:spPr>
          <a:xfrm>
            <a:off x="5625578" y="4495935"/>
            <a:ext cx="637222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3200" b="1" dirty="0">
                <a:latin typeface="Segoe Print" panose="02000600000000000000" pitchFamily="2" charset="0"/>
                <a:cs typeface="Arial" pitchFamily="34" charset="0"/>
              </a:rPr>
              <a:t>Работая с учебником. стр. 36 расскажите что такое феодальное войско и как оно формировалось?</a:t>
            </a:r>
          </a:p>
        </p:txBody>
      </p:sp>
    </p:spTree>
    <p:extLst>
      <p:ext uri="{BB962C8B-B14F-4D97-AF65-F5344CB8AC3E}">
        <p14:creationId xmlns:p14="http://schemas.microsoft.com/office/powerpoint/2010/main" val="338956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D80FB7-6B34-E43A-AEEF-75DFBA13BB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6" b="14112"/>
          <a:stretch/>
        </p:blipFill>
        <p:spPr>
          <a:xfrm>
            <a:off x="-767556" y="-236283"/>
            <a:ext cx="13727111" cy="733056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1A2D65-3408-56E7-CC08-4ABEB68A0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759" y="916010"/>
            <a:ext cx="7450932" cy="502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25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A022EB-666A-9D7E-5111-290FC3A893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6" b="14112"/>
          <a:stretch/>
        </p:blipFill>
        <p:spPr>
          <a:xfrm>
            <a:off x="2798764" y="-106532"/>
            <a:ext cx="9736505" cy="5199498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7C508F2-BCE2-81ED-E868-33B366CB6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052" y="1145218"/>
            <a:ext cx="7830106" cy="42505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rgbClr val="000000"/>
                </a:solidFill>
                <a:latin typeface="Segoe Print" panose="02000600000000000000" pitchFamily="2" charset="0"/>
                <a:cs typeface="Arial" pitchFamily="34" charset="0"/>
              </a:rPr>
              <a:t>работая с текстом п. 2, 3 § 4, охарактеризуйте отношения между сеньорами и вассалами, заполнив таблицу. 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000000"/>
                </a:solidFill>
                <a:latin typeface="Segoe Print" panose="02000600000000000000" pitchFamily="2" charset="0"/>
                <a:cs typeface="Arial" pitchFamily="34" charset="0"/>
              </a:rPr>
              <a:t>1 вариант - обязанности сеньоров, 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000000"/>
                </a:solidFill>
                <a:latin typeface="Segoe Print" panose="02000600000000000000" pitchFamily="2" charset="0"/>
                <a:cs typeface="Arial" pitchFamily="34" charset="0"/>
              </a:rPr>
              <a:t>2 вариант – обязанности вассалов</a:t>
            </a:r>
            <a:endParaRPr lang="ru-RU" sz="3200" dirty="0">
              <a:latin typeface="Segoe Print" panose="02000600000000000000" pitchFamily="2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DCD8D7-F514-1A21-B635-0A1CF13CE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76" y="212168"/>
            <a:ext cx="10515600" cy="1325563"/>
          </a:xfrm>
        </p:spPr>
        <p:txBody>
          <a:bodyPr/>
          <a:lstStyle/>
          <a:p>
            <a:r>
              <a:rPr lang="ru-RU" dirty="0">
                <a:latin typeface="Segoe Print" panose="02000600000000000000" pitchFamily="2" charset="0"/>
              </a:rPr>
              <a:t>Задание!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9F2F1D8E-2941-EB6E-BFF5-9CB65DABC0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76390"/>
              </p:ext>
            </p:extLst>
          </p:nvPr>
        </p:nvGraphicFramePr>
        <p:xfrm>
          <a:off x="423169" y="5015152"/>
          <a:ext cx="11345662" cy="1630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72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2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cs typeface="Arial" pitchFamily="34" charset="0"/>
                        </a:rPr>
                        <a:t>Обязанности сеньоров</a:t>
                      </a:r>
                      <a:endParaRPr lang="ru-RU" sz="2800" b="1" dirty="0">
                        <a:latin typeface="Segoe Print" panose="02000600000000000000" pitchFamily="2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cs typeface="Arial" pitchFamily="34" charset="0"/>
                        </a:rPr>
                        <a:t>Обязанности вассалов</a:t>
                      </a:r>
                      <a:endParaRPr lang="ru-RU" sz="2800" b="1" dirty="0">
                        <a:latin typeface="Segoe Print" panose="02000600000000000000" pitchFamily="2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703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D09F4AD-0321-E6A1-4F37-3A3EE245AB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177664"/>
              </p:ext>
            </p:extLst>
          </p:nvPr>
        </p:nvGraphicFramePr>
        <p:xfrm>
          <a:off x="298868" y="256708"/>
          <a:ext cx="11401902" cy="649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00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0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cs typeface="Arial" pitchFamily="34" charset="0"/>
                        </a:rPr>
                        <a:t>Обязанности сеньоров</a:t>
                      </a:r>
                      <a:endParaRPr lang="ru-RU" sz="3200" b="1" dirty="0">
                        <a:latin typeface="Segoe Print" panose="02000600000000000000" pitchFamily="2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cs typeface="Arial" pitchFamily="34" charset="0"/>
                        </a:rPr>
                        <a:t>Обязанности вассалов</a:t>
                      </a:r>
                      <a:endParaRPr lang="ru-RU" sz="3200" b="1" dirty="0">
                        <a:latin typeface="Segoe Print" panose="02000600000000000000" pitchFamily="2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0" dirty="0">
                          <a:latin typeface="Segoe Print" panose="02000600000000000000" pitchFamily="2" charset="0"/>
                          <a:cs typeface="Arial" pitchFamily="34" charset="0"/>
                        </a:rPr>
                        <a:t>Давать вассалам в «держание» землю.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>
                          <a:latin typeface="Segoe Print" panose="02000600000000000000" pitchFamily="2" charset="0"/>
                          <a:cs typeface="Arial" pitchFamily="34" charset="0"/>
                        </a:rPr>
                        <a:t>Выступать по приказу в поход.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>
                          <a:latin typeface="Segoe Print" panose="02000600000000000000" pitchFamily="2" charset="0"/>
                          <a:cs typeface="Arial" pitchFamily="34" charset="0"/>
                        </a:rPr>
                        <a:t>Вызволять из плена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0" dirty="0">
                          <a:latin typeface="Segoe Print" panose="02000600000000000000" pitchFamily="2" charset="0"/>
                          <a:cs typeface="Arial" pitchFamily="34" charset="0"/>
                        </a:rPr>
                        <a:t>Участвовать в суде сеньора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>
                          <a:latin typeface="Segoe Print" panose="02000600000000000000" pitchFamily="2" charset="0"/>
                          <a:cs typeface="Arial" pitchFamily="34" charset="0"/>
                        </a:rPr>
                        <a:t>Не допускать разорения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0" dirty="0">
                          <a:latin typeface="Segoe Print" panose="02000600000000000000" pitchFamily="2" charset="0"/>
                          <a:cs typeface="Arial" pitchFamily="34" charset="0"/>
                        </a:rPr>
                        <a:t>Выкупать его из плена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>
                          <a:latin typeface="Segoe Print" panose="02000600000000000000" pitchFamily="2" charset="0"/>
                          <a:cs typeface="Arial" pitchFamily="34" charset="0"/>
                        </a:rPr>
                        <a:t>Защищать от нападений других феодалов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>
                          <a:latin typeface="Segoe Print" panose="02000600000000000000" pitchFamily="2" charset="0"/>
                          <a:cs typeface="Arial" pitchFamily="34" charset="0"/>
                        </a:rPr>
                        <a:t>Помогать ему советом и деньгами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>
                          <a:latin typeface="Segoe Print" panose="02000600000000000000" pitchFamily="2" charset="0"/>
                          <a:cs typeface="Arial" pitchFamily="34" charset="0"/>
                        </a:rPr>
                        <a:t>Защищать от восставших крестьян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latin typeface="Segoe Print" panose="02000600000000000000" pitchFamily="2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>
                          <a:latin typeface="Segoe Print" panose="02000600000000000000" pitchFamily="2" charset="0"/>
                          <a:cs typeface="Arial" pitchFamily="34" charset="0"/>
                        </a:rPr>
                        <a:t>Заботиться об осиротевших детях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latin typeface="Segoe Print" panose="02000600000000000000" pitchFamily="2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548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2639541-17B4-01D7-32F3-062AE7EC31D9}"/>
              </a:ext>
            </a:extLst>
          </p:cNvPr>
          <p:cNvSpPr txBox="1">
            <a:spLocks/>
          </p:cNvSpPr>
          <p:nvPr/>
        </p:nvSpPr>
        <p:spPr>
          <a:xfrm>
            <a:off x="1514475" y="246901"/>
            <a:ext cx="9163050" cy="10394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latin typeface="Segoe Print" panose="02000600000000000000" pitchFamily="2" charset="0"/>
              </a:rPr>
              <a:t>Слабость королевской власти во Франции </a:t>
            </a:r>
          </a:p>
          <a:p>
            <a:pPr algn="ctr"/>
            <a:r>
              <a:rPr lang="ru-RU" dirty="0">
                <a:latin typeface="Segoe Print" panose="02000600000000000000" pitchFamily="2" charset="0"/>
              </a:rPr>
              <a:t>Династия Каролингов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DA2B70A-2725-FFDA-7799-23512FF881ED}"/>
              </a:ext>
            </a:extLst>
          </p:cNvPr>
          <p:cNvSpPr/>
          <p:nvPr/>
        </p:nvSpPr>
        <p:spPr>
          <a:xfrm>
            <a:off x="573633" y="5050929"/>
            <a:ext cx="22139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Segoe Print" panose="02000600000000000000" pitchFamily="2" charset="0"/>
              </a:rPr>
              <a:t>Карл Толстый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5D100E9-2B99-17DA-ACAF-40CBCF3DE4EE}"/>
              </a:ext>
            </a:extLst>
          </p:cNvPr>
          <p:cNvSpPr/>
          <p:nvPr/>
        </p:nvSpPr>
        <p:spPr>
          <a:xfrm>
            <a:off x="2787624" y="4439599"/>
            <a:ext cx="32643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Segoe Print" panose="02000600000000000000" pitchFamily="2" charset="0"/>
              </a:rPr>
              <a:t>Карл</a:t>
            </a:r>
          </a:p>
          <a:p>
            <a:pPr algn="ctr"/>
            <a:r>
              <a:rPr lang="ru-RU" sz="3200" b="1" dirty="0">
                <a:latin typeface="Segoe Print" panose="02000600000000000000" pitchFamily="2" charset="0"/>
              </a:rPr>
              <a:t>Простоватый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CB9DA32-AC4A-0441-C419-C664F26E8D90}"/>
              </a:ext>
            </a:extLst>
          </p:cNvPr>
          <p:cNvSpPr/>
          <p:nvPr/>
        </p:nvSpPr>
        <p:spPr>
          <a:xfrm>
            <a:off x="6209223" y="5265663"/>
            <a:ext cx="22139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Segoe Print" panose="02000600000000000000" pitchFamily="2" charset="0"/>
              </a:rPr>
              <a:t>Людовик</a:t>
            </a:r>
          </a:p>
          <a:p>
            <a:pPr algn="ctr"/>
            <a:r>
              <a:rPr lang="ru-RU" sz="3200" b="1" dirty="0">
                <a:latin typeface="Segoe Print" panose="02000600000000000000" pitchFamily="2" charset="0"/>
              </a:rPr>
              <a:t>Заика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7540B9A-C12B-1773-8442-10C46A675BE1}"/>
              </a:ext>
            </a:extLst>
          </p:cNvPr>
          <p:cNvSpPr/>
          <p:nvPr/>
        </p:nvSpPr>
        <p:spPr>
          <a:xfrm>
            <a:off x="8887172" y="4727054"/>
            <a:ext cx="23142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Segoe Print" panose="02000600000000000000" pitchFamily="2" charset="0"/>
              </a:rPr>
              <a:t>Людовик</a:t>
            </a:r>
          </a:p>
          <a:p>
            <a:pPr algn="ctr"/>
            <a:r>
              <a:rPr lang="ru-RU" sz="3200" b="1" dirty="0">
                <a:latin typeface="Segoe Print" panose="02000600000000000000" pitchFamily="2" charset="0"/>
              </a:rPr>
              <a:t>Ленивый</a:t>
            </a:r>
          </a:p>
        </p:txBody>
      </p:sp>
      <p:pic>
        <p:nvPicPr>
          <p:cNvPr id="12" name="Picture 2" descr="Карл Толстый">
            <a:extLst>
              <a:ext uri="{FF2B5EF4-FFF2-40B4-BE49-F238E27FC236}">
                <a16:creationId xmlns:a16="http://schemas.microsoft.com/office/drawing/2014/main" id="{F2EF3BAA-4861-78A5-5DF6-C987354CB7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r="7013" b="20296"/>
          <a:stretch/>
        </p:blipFill>
        <p:spPr bwMode="auto">
          <a:xfrm>
            <a:off x="542123" y="2458963"/>
            <a:ext cx="2488545" cy="254194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12" descr="Файл:Charles the Simple.jpg">
            <a:extLst>
              <a:ext uri="{FF2B5EF4-FFF2-40B4-BE49-F238E27FC236}">
                <a16:creationId xmlns:a16="http://schemas.microsoft.com/office/drawing/2014/main" id="{221CD10D-9097-56A7-DCA9-5A870A4B1E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b="22224"/>
          <a:stretch/>
        </p:blipFill>
        <p:spPr bwMode="auto">
          <a:xfrm>
            <a:off x="3289921" y="1981199"/>
            <a:ext cx="2604846" cy="2541940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15" descr="Файл:Louis II of France.JPG">
            <a:extLst>
              <a:ext uri="{FF2B5EF4-FFF2-40B4-BE49-F238E27FC236}">
                <a16:creationId xmlns:a16="http://schemas.microsoft.com/office/drawing/2014/main" id="{501DB84D-EF8A-3540-8CA7-0706A69362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b="12853"/>
          <a:stretch/>
        </p:blipFill>
        <p:spPr bwMode="auto">
          <a:xfrm>
            <a:off x="6125098" y="2669307"/>
            <a:ext cx="2604846" cy="2595575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18" descr="Файл:Louis V.jpg">
            <a:extLst>
              <a:ext uri="{FF2B5EF4-FFF2-40B4-BE49-F238E27FC236}">
                <a16:creationId xmlns:a16="http://schemas.microsoft.com/office/drawing/2014/main" id="{3B859193-ABA5-F0E4-6504-CB4056D994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b="10430"/>
          <a:stretch/>
        </p:blipFill>
        <p:spPr bwMode="auto">
          <a:xfrm>
            <a:off x="8783077" y="1823466"/>
            <a:ext cx="2604846" cy="2746899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45862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4B40C5C-C1A6-606B-E96D-0721C25D6C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305425" y="3318570"/>
            <a:ext cx="7429500" cy="373547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51B48A0-8BC6-FEB2-A215-8999399A81B4}"/>
              </a:ext>
            </a:extLst>
          </p:cNvPr>
          <p:cNvSpPr/>
          <p:nvPr/>
        </p:nvSpPr>
        <p:spPr>
          <a:xfrm>
            <a:off x="5580186" y="3318570"/>
            <a:ext cx="6517295" cy="35394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Segoe Print" panose="02000600000000000000" pitchFamily="2" charset="0"/>
                <a:cs typeface="Arial" pitchFamily="34" charset="0"/>
              </a:rPr>
              <a:t>Задание: </a:t>
            </a:r>
            <a:r>
              <a:rPr lang="ru-RU" sz="3200" dirty="0">
                <a:latin typeface="Segoe Print" panose="02000600000000000000" pitchFamily="2" charset="0"/>
                <a:cs typeface="Arial" pitchFamily="34" charset="0"/>
              </a:rPr>
              <a:t>Сравните королевский домен с владениями вассалов.</a:t>
            </a:r>
          </a:p>
          <a:p>
            <a:pPr algn="ctr"/>
            <a:r>
              <a:rPr lang="ru-RU" sz="3200" dirty="0">
                <a:latin typeface="Segoe Print" panose="02000600000000000000" pitchFamily="2" charset="0"/>
                <a:cs typeface="Arial" pitchFamily="34" charset="0"/>
              </a:rPr>
              <a:t>Подумайте, мог ли король издавать общие законы, собирать налоги, иметь постоянное сильное войско?</a:t>
            </a:r>
          </a:p>
        </p:txBody>
      </p:sp>
      <p:pic>
        <p:nvPicPr>
          <p:cNvPr id="5" name="Picture 7" descr="Файл:Le royaume des Francs sous Hugues Capet-ru.svg">
            <a:extLst>
              <a:ext uri="{FF2B5EF4-FFF2-40B4-BE49-F238E27FC236}">
                <a16:creationId xmlns:a16="http://schemas.microsoft.com/office/drawing/2014/main" id="{FF0A8A5B-868A-446C-7EE2-37E849CBC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361" y="983438"/>
            <a:ext cx="5531274" cy="587456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FC38EFD-B0C0-8A56-ABCE-3A60F96BCA69}"/>
              </a:ext>
            </a:extLst>
          </p:cNvPr>
          <p:cNvSpPr/>
          <p:nvPr/>
        </p:nvSpPr>
        <p:spPr>
          <a:xfrm>
            <a:off x="200025" y="0"/>
            <a:ext cx="11841038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Segoe Print" panose="02000600000000000000" pitchFamily="2" charset="0"/>
                <a:cs typeface="Arial" pitchFamily="34" charset="0"/>
              </a:rPr>
              <a:t>В X веке феодалы Франции избрали королем богатого графа Гуго </a:t>
            </a:r>
            <a:r>
              <a:rPr lang="ru-RU" sz="3200" dirty="0" err="1">
                <a:latin typeface="Segoe Print" panose="02000600000000000000" pitchFamily="2" charset="0"/>
                <a:cs typeface="Arial" pitchFamily="34" charset="0"/>
              </a:rPr>
              <a:t>Капета</a:t>
            </a:r>
            <a:r>
              <a:rPr lang="ru-RU" sz="3200" dirty="0">
                <a:latin typeface="Segoe Print" panose="02000600000000000000" pitchFamily="2" charset="0"/>
                <a:cs typeface="Arial" pitchFamily="34" charset="0"/>
              </a:rPr>
              <a:t> (династия </a:t>
            </a:r>
            <a:r>
              <a:rPr lang="ru-RU" sz="3200" dirty="0" err="1">
                <a:latin typeface="Segoe Print" panose="02000600000000000000" pitchFamily="2" charset="0"/>
                <a:cs typeface="Arial" pitchFamily="34" charset="0"/>
              </a:rPr>
              <a:t>Капетингов</a:t>
            </a:r>
            <a:r>
              <a:rPr lang="ru-RU" sz="3200" dirty="0">
                <a:latin typeface="Segoe Print" panose="02000600000000000000" pitchFamily="2" charset="0"/>
                <a:cs typeface="Arial" pitchFamily="34" charset="0"/>
              </a:rPr>
              <a:t>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C1D093-186D-34FF-8AC1-394676455A75}"/>
              </a:ext>
            </a:extLst>
          </p:cNvPr>
          <p:cNvSpPr txBox="1"/>
          <p:nvPr/>
        </p:nvSpPr>
        <p:spPr>
          <a:xfrm>
            <a:off x="5099532" y="930147"/>
            <a:ext cx="722984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Segoe Print" panose="02000600000000000000" pitchFamily="2" charset="0"/>
                <a:cs typeface="Arial" pitchFamily="34" charset="0"/>
              </a:rPr>
              <a:t> Королю принадлежало владение (домен): Париж, Орлеан. Остальные владения принадлежали непокорным вассалам. 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0336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616B7-7DCF-C1A5-A503-CE22FC2F1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49" y="273050"/>
            <a:ext cx="587692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Segoe Print" panose="02000600000000000000" pitchFamily="2" charset="0"/>
              </a:rPr>
              <a:t>Образование Священной Римской империи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65CC39-BCCE-70DA-2AA8-97FF9B91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875" y="1825624"/>
            <a:ext cx="6134099" cy="4759325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>
                <a:solidFill>
                  <a:prstClr val="black"/>
                </a:solidFill>
                <a:latin typeface="Segoe Print" panose="02000600000000000000" pitchFamily="2" charset="0"/>
                <a:cs typeface="Arial" pitchFamily="34" charset="0"/>
              </a:rPr>
              <a:t>Познакомьтесь с материалом п. 5 </a:t>
            </a:r>
            <a:r>
              <a:rPr lang="ru-RU" sz="3200" b="1" dirty="0">
                <a:solidFill>
                  <a:prstClr val="black"/>
                </a:solidFill>
                <a:latin typeface="Segoe Print" panose="02000600000000000000" pitchFamily="2" charset="0"/>
                <a:cs typeface="Arial"/>
              </a:rPr>
              <a:t>§4 и ответьте на вопросы.</a:t>
            </a:r>
          </a:p>
          <a:p>
            <a:pPr marL="0" indent="0" algn="ctr" fontAlgn="base">
              <a:buNone/>
            </a:pPr>
            <a:r>
              <a:rPr lang="ru-RU" sz="3200" dirty="0">
                <a:latin typeface="Segoe Print" panose="02000600000000000000" pitchFamily="2" charset="0"/>
                <a:cs typeface="Arial" pitchFamily="34" charset="0"/>
              </a:rPr>
              <a:t>— Как образовалась Священная Римская империя?</a:t>
            </a:r>
          </a:p>
          <a:p>
            <a:pPr marL="0" indent="0" algn="ctr" fontAlgn="base">
              <a:buNone/>
            </a:pPr>
            <a:r>
              <a:rPr lang="ru-RU" sz="3200" dirty="0">
                <a:latin typeface="Segoe Print" panose="02000600000000000000" pitchFamily="2" charset="0"/>
                <a:cs typeface="Arial" pitchFamily="34" charset="0"/>
              </a:rPr>
              <a:t>— Почему германские императоры стремились короноваться именно в Риме?</a:t>
            </a:r>
            <a:endParaRPr lang="ru-RU" sz="3200" dirty="0">
              <a:solidFill>
                <a:prstClr val="black"/>
              </a:solidFill>
              <a:latin typeface="Segoe Print" panose="02000600000000000000" pitchFamily="2" charset="0"/>
              <a:cs typeface="Arial" pitchFamily="34" charset="0"/>
            </a:endParaRPr>
          </a:p>
          <a:p>
            <a:endParaRPr lang="ru-RU" dirty="0">
              <a:latin typeface="Segoe Print" panose="02000600000000000000" pitchFamily="2" charset="0"/>
            </a:endParaRPr>
          </a:p>
        </p:txBody>
      </p:sp>
      <p:pic>
        <p:nvPicPr>
          <p:cNvPr id="5" name="Picture 2" descr="https://upload.wikimedia.org/wikipedia/commons/thumb/f/f4/Holy_Roman_Empire_1000_map-ru.svg/800px-Holy_Roman_Empire_1000_map-ru.svg.png">
            <a:extLst>
              <a:ext uri="{FF2B5EF4-FFF2-40B4-BE49-F238E27FC236}">
                <a16:creationId xmlns:a16="http://schemas.microsoft.com/office/drawing/2014/main" id="{77FD4F41-37BC-E4B8-A465-10E04B5E5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586965" cy="6858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80245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616B7-7DCF-C1A5-A503-CE22FC2F1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2462" y="5304541"/>
            <a:ext cx="588644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Segoe Print" panose="02000600000000000000" pitchFamily="2" charset="0"/>
              </a:rPr>
              <a:t>Священная Римская империя германской нации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65CC39-BCCE-70DA-2AA8-97FF9B91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3700" y="545216"/>
            <a:ext cx="6403974" cy="475932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dirty="0">
                <a:latin typeface="Segoe Print" panose="02000600000000000000" pitchFamily="2" charset="0"/>
              </a:rPr>
              <a:t>Германия – была более сплоченной, из-за набегов венгров, прибывших на территорию Европы с южного Урала в к. </a:t>
            </a:r>
            <a:r>
              <a:rPr lang="en-US" sz="3200" dirty="0">
                <a:latin typeface="Segoe Print" panose="02000600000000000000" pitchFamily="2" charset="0"/>
              </a:rPr>
              <a:t>IX</a:t>
            </a:r>
            <a:r>
              <a:rPr lang="ru-RU" sz="3200" dirty="0">
                <a:latin typeface="Segoe Print" panose="02000600000000000000" pitchFamily="2" charset="0"/>
              </a:rPr>
              <a:t> века.</a:t>
            </a:r>
          </a:p>
          <a:p>
            <a:pPr marL="0" indent="0">
              <a:buNone/>
            </a:pPr>
            <a:r>
              <a:rPr lang="ru-RU" sz="3200" dirty="0">
                <a:latin typeface="Segoe Print" panose="02000600000000000000" pitchFamily="2" charset="0"/>
              </a:rPr>
              <a:t>Оттон </a:t>
            </a:r>
            <a:r>
              <a:rPr lang="en-US" sz="3200" dirty="0">
                <a:latin typeface="Segoe Print" panose="02000600000000000000" pitchFamily="2" charset="0"/>
              </a:rPr>
              <a:t>I</a:t>
            </a:r>
            <a:r>
              <a:rPr lang="ru-RU" sz="3200" dirty="0">
                <a:latin typeface="Segoe Print" panose="02000600000000000000" pitchFamily="2" charset="0"/>
              </a:rPr>
              <a:t> Великий: </a:t>
            </a:r>
          </a:p>
          <a:p>
            <a:pPr marL="0" indent="0">
              <a:buNone/>
            </a:pPr>
            <a:r>
              <a:rPr lang="ru-RU" sz="3200" dirty="0">
                <a:latin typeface="Segoe Print" panose="02000600000000000000" pitchFamily="2" charset="0"/>
              </a:rPr>
              <a:t>– в 955г. разгромил венгров</a:t>
            </a:r>
          </a:p>
          <a:p>
            <a:pPr marL="0" indent="0">
              <a:buNone/>
            </a:pPr>
            <a:r>
              <a:rPr lang="ru-RU" sz="3200" dirty="0">
                <a:latin typeface="Segoe Print" panose="02000600000000000000" pitchFamily="2" charset="0"/>
              </a:rPr>
              <a:t>- В 962 г. захватил часть Италии, был провозглашен императором</a:t>
            </a:r>
          </a:p>
          <a:p>
            <a:pPr marL="0" indent="0">
              <a:buNone/>
            </a:pPr>
            <a:endParaRPr lang="ru-RU" dirty="0">
              <a:latin typeface="Segoe Print" panose="02000600000000000000" pitchFamily="2" charset="0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44B7E539-E15E-1A94-D7D9-9B2565722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6" y="723900"/>
            <a:ext cx="5145581" cy="5105400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324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A189E0-4FBB-6DDF-4868-3EA0F5999B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0" t="561" r="579" b="1053"/>
          <a:stretch/>
        </p:blipFill>
        <p:spPr>
          <a:xfrm>
            <a:off x="0" y="-7206"/>
            <a:ext cx="7286324" cy="686520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B66509-0C58-1C23-CF1A-9032112BA5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920564" y="-340061"/>
            <a:ext cx="5421830" cy="6981491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0A0B602E-2572-9050-17D9-CCCFFDB65527}"/>
              </a:ext>
            </a:extLst>
          </p:cNvPr>
          <p:cNvSpPr txBox="1">
            <a:spLocks/>
          </p:cNvSpPr>
          <p:nvPr/>
        </p:nvSpPr>
        <p:spPr>
          <a:xfrm>
            <a:off x="7539387" y="516998"/>
            <a:ext cx="4803007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dirty="0">
                <a:latin typeface="Segoe Print" panose="02000600000000000000" pitchFamily="2" charset="0"/>
              </a:rPr>
              <a:t>-Заслуженно ли Карл носил имя Великий?</a:t>
            </a:r>
          </a:p>
          <a:p>
            <a:pPr marL="0" indent="0">
              <a:buNone/>
            </a:pPr>
            <a:r>
              <a:rPr lang="ru-RU" sz="3200" dirty="0">
                <a:latin typeface="Segoe Print" panose="02000600000000000000" pitchFamily="2" charset="0"/>
              </a:rPr>
              <a:t>-Какие территории присоединил?</a:t>
            </a:r>
          </a:p>
          <a:p>
            <a:pPr marL="0" indent="0">
              <a:buNone/>
            </a:pPr>
            <a:r>
              <a:rPr lang="ru-RU" sz="3200" dirty="0">
                <a:latin typeface="Segoe Print" panose="02000600000000000000" pitchFamily="2" charset="0"/>
              </a:rPr>
              <a:t>-Желали ли народы вступить в подданство франкской власти?</a:t>
            </a:r>
          </a:p>
          <a:p>
            <a:pPr marL="0" indent="0">
              <a:buNone/>
            </a:pPr>
            <a:endParaRPr lang="ru-RU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517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616B7-7DCF-C1A5-A503-CE22FC2F1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45" y="1371915"/>
            <a:ext cx="5317159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Segoe Print" panose="02000600000000000000" pitchFamily="2" charset="0"/>
              </a:rPr>
              <a:t>814</a:t>
            </a:r>
            <a:r>
              <a:rPr lang="ru-RU" sz="3200" dirty="0">
                <a:latin typeface="Segoe Print" panose="02000600000000000000" pitchFamily="2" charset="0"/>
              </a:rPr>
              <a:t> г. – смерть Карла Великого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6CF9F45-23C2-3F0C-AF06-AB537C6E294F}"/>
              </a:ext>
            </a:extLst>
          </p:cNvPr>
          <p:cNvSpPr txBox="1">
            <a:spLocks/>
          </p:cNvSpPr>
          <p:nvPr/>
        </p:nvSpPr>
        <p:spPr>
          <a:xfrm>
            <a:off x="49519" y="2504628"/>
            <a:ext cx="53171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u="sng" dirty="0">
                <a:latin typeface="Segoe Print" panose="02000600000000000000" pitchFamily="2" charset="0"/>
              </a:rPr>
              <a:t>Условное</a:t>
            </a:r>
            <a:r>
              <a:rPr lang="ru-RU" sz="3200" dirty="0">
                <a:latin typeface="Segoe Print" panose="02000600000000000000" pitchFamily="2" charset="0"/>
              </a:rPr>
              <a:t> деление империи между сыновьями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924EBA8-856E-C0BD-5D9A-1428BDEA31AB}"/>
              </a:ext>
            </a:extLst>
          </p:cNvPr>
          <p:cNvSpPr txBox="1">
            <a:spLocks/>
          </p:cNvSpPr>
          <p:nvPr/>
        </p:nvSpPr>
        <p:spPr>
          <a:xfrm>
            <a:off x="-247055" y="4311016"/>
            <a:ext cx="57743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latin typeface="Segoe Print" panose="02000600000000000000" pitchFamily="2" charset="0"/>
              </a:rPr>
              <a:t>843 г. </a:t>
            </a:r>
            <a:r>
              <a:rPr lang="ru-RU" sz="3600" b="1" dirty="0">
                <a:solidFill>
                  <a:srgbClr val="FF0000"/>
                </a:solidFill>
                <a:latin typeface="Segoe Print" panose="02000600000000000000" pitchFamily="2" charset="0"/>
              </a:rPr>
              <a:t>???</a:t>
            </a:r>
            <a:r>
              <a:rPr lang="ru-RU" sz="3600" b="1" dirty="0">
                <a:latin typeface="Segoe Print" panose="02000600000000000000" pitchFamily="2" charset="0"/>
              </a:rPr>
              <a:t> </a:t>
            </a: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49F7829E-2043-9439-F81F-A4C4D30CC170}"/>
              </a:ext>
            </a:extLst>
          </p:cNvPr>
          <p:cNvSpPr/>
          <p:nvPr/>
        </p:nvSpPr>
        <p:spPr>
          <a:xfrm>
            <a:off x="2449221" y="4010337"/>
            <a:ext cx="535808" cy="45086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B91259D-679A-0341-EF34-2A3A2269F4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6" b="14112"/>
          <a:stretch/>
        </p:blipFill>
        <p:spPr>
          <a:xfrm>
            <a:off x="4032985" y="-153150"/>
            <a:ext cx="8676571" cy="7322985"/>
          </a:xfrm>
          <a:prstGeom prst="rect">
            <a:avLst/>
          </a:prstGeom>
        </p:spPr>
      </p:pic>
      <p:sp>
        <p:nvSpPr>
          <p:cNvPr id="13" name="Объект 2">
            <a:extLst>
              <a:ext uri="{FF2B5EF4-FFF2-40B4-BE49-F238E27FC236}">
                <a16:creationId xmlns:a16="http://schemas.microsoft.com/office/drawing/2014/main" id="{07E3DE46-A582-4781-21FC-2B3134F8DB6A}"/>
              </a:ext>
            </a:extLst>
          </p:cNvPr>
          <p:cNvSpPr txBox="1">
            <a:spLocks/>
          </p:cNvSpPr>
          <p:nvPr/>
        </p:nvSpPr>
        <p:spPr>
          <a:xfrm>
            <a:off x="4856546" y="1301703"/>
            <a:ext cx="7029448" cy="42545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dirty="0">
                <a:latin typeface="Segoe Print" panose="02000600000000000000" pitchFamily="2" charset="0"/>
              </a:rPr>
              <a:t>Государство, еще недавно единое, разделено на три части, и никого уже нельзя считать императором; вместо государя –маленькие правители, вместо государства – один только кусочек…всякий занимается своими собственными интересами.</a:t>
            </a:r>
          </a:p>
          <a:p>
            <a:pPr marL="0" indent="0" algn="ctr">
              <a:buNone/>
            </a:pPr>
            <a:endParaRPr lang="ru-RU" sz="3200" dirty="0">
              <a:latin typeface="Segoe Print" panose="02000600000000000000" pitchFamily="2" charset="0"/>
            </a:endParaRPr>
          </a:p>
          <a:p>
            <a:pPr marL="0" indent="0" algn="r">
              <a:buNone/>
            </a:pPr>
            <a:r>
              <a:rPr lang="ru-RU" sz="2000" dirty="0">
                <a:latin typeface="Segoe Print" panose="02000600000000000000" pitchFamily="2" charset="0"/>
              </a:rPr>
              <a:t>Монастырская хроника, </a:t>
            </a:r>
            <a:r>
              <a:rPr lang="en-US" sz="2000" dirty="0">
                <a:latin typeface="Segoe Print" panose="02000600000000000000" pitchFamily="2" charset="0"/>
              </a:rPr>
              <a:t>IX</a:t>
            </a:r>
            <a:r>
              <a:rPr lang="ru-RU" sz="2000" dirty="0">
                <a:latin typeface="Segoe Print" panose="02000600000000000000" pitchFamily="2" charset="0"/>
              </a:rPr>
              <a:t> век</a:t>
            </a:r>
            <a:endParaRPr lang="ru-RU" sz="1800" dirty="0"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ru-RU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34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8427A9-01E0-FA54-0CC7-C7A8CBBB2C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6" b="14112"/>
          <a:stretch/>
        </p:blipFill>
        <p:spPr>
          <a:xfrm>
            <a:off x="1916683" y="-219370"/>
            <a:ext cx="10641077" cy="729674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A2E87FB-E7E8-05E2-D346-04D98AFA21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0736" y="2556526"/>
            <a:ext cx="7459579" cy="2387600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latin typeface="Segoe Print" panose="02000600000000000000" pitchFamily="2" charset="0"/>
                <a:cs typeface="Times New Roman" panose="02020603050405020304" pitchFamily="18" charset="0"/>
              </a:rPr>
              <a:t>§4</a:t>
            </a:r>
            <a:br>
              <a:rPr lang="ru-RU" sz="6000" b="1" dirty="0"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sz="6000" b="1" dirty="0">
                <a:latin typeface="Segoe Print" panose="02000600000000000000" pitchFamily="2" charset="0"/>
                <a:cs typeface="Times New Roman" panose="02020603050405020304" pitchFamily="18" charset="0"/>
              </a:rPr>
              <a:t>Феодальная раздробленность в западной Европе </a:t>
            </a:r>
            <a:r>
              <a:rPr lang="en-US" sz="6000" b="1" dirty="0">
                <a:latin typeface="Segoe Print" panose="02000600000000000000" pitchFamily="2" charset="0"/>
                <a:cs typeface="Times New Roman" panose="02020603050405020304" pitchFamily="18" charset="0"/>
              </a:rPr>
              <a:t>IX-XI</a:t>
            </a:r>
            <a:r>
              <a:rPr lang="ru-RU" b="1" dirty="0">
                <a:latin typeface="Segoe Print" panose="02000600000000000000" pitchFamily="2" charset="0"/>
                <a:cs typeface="Times New Roman" panose="02020603050405020304" pitchFamily="18" charset="0"/>
              </a:rPr>
              <a:t> вв.</a:t>
            </a:r>
            <a:endParaRPr lang="ru-RU" dirty="0">
              <a:latin typeface="Segoe Print" panose="02000600000000000000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DBF09C-7297-983C-B639-D790D320DC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106"/>
          <a:stretch/>
        </p:blipFill>
        <p:spPr>
          <a:xfrm>
            <a:off x="-9000" y="1932499"/>
            <a:ext cx="3816768" cy="3635655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558BF8-B105-BE61-1F80-F3704B6E0B0C}"/>
              </a:ext>
            </a:extLst>
          </p:cNvPr>
          <p:cNvSpPr txBox="1"/>
          <p:nvPr/>
        </p:nvSpPr>
        <p:spPr>
          <a:xfrm>
            <a:off x="4348211" y="1765991"/>
            <a:ext cx="632861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  Феодальная раздробленность 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0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5C09DA-9FBF-8D5A-8662-4E944924B9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914399" y="-118682"/>
            <a:ext cx="13436866" cy="183198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4965CC39-BCCE-70DA-2AA8-97FF9B91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8597" y="3906052"/>
            <a:ext cx="2654151" cy="264875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Segoe Print" panose="02000600000000000000" pitchFamily="2" charset="0"/>
              </a:rPr>
              <a:t>Феодалы</a:t>
            </a:r>
          </a:p>
          <a:p>
            <a:pPr marL="0" indent="0">
              <a:buNone/>
            </a:pPr>
            <a:endParaRPr lang="ru-RU" dirty="0"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ru-RU" dirty="0"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ru-RU" dirty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ru-RU" dirty="0">
                <a:latin typeface="Segoe Print" panose="02000600000000000000" pitchFamily="2" charset="0"/>
              </a:rPr>
              <a:t>Феодально-зависимые крестьяне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4451569-686E-3B51-E23F-9B4A36DE03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251" y="453025"/>
            <a:ext cx="10933497" cy="861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Феодальная </a:t>
            </a:r>
            <a:r>
              <a:rPr lang="ru-RU" sz="5400" b="1" dirty="0">
                <a:latin typeface="Segoe Print" panose="02000600000000000000" pitchFamily="2" charset="0"/>
                <a:cs typeface="Times New Roman" panose="02020603050405020304" pitchFamily="18" charset="0"/>
              </a:rPr>
              <a:t>раздробленность</a:t>
            </a:r>
            <a:r>
              <a:rPr lang="ru-RU" sz="5400" b="1" dirty="0">
                <a:solidFill>
                  <a:srgbClr val="FF000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 </a:t>
            </a:r>
            <a:endParaRPr lang="ru-RU" sz="5400" dirty="0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7AF7870-A2D6-3B8E-8AA4-7050BBC902E8}"/>
              </a:ext>
            </a:extLst>
          </p:cNvPr>
          <p:cNvCxnSpPr>
            <a:cxnSpLocks/>
          </p:cNvCxnSpPr>
          <p:nvPr/>
        </p:nvCxnSpPr>
        <p:spPr>
          <a:xfrm>
            <a:off x="1193533" y="1241659"/>
            <a:ext cx="0" cy="325333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DB04F38-589A-9A88-FEB6-332293C4B7FA}"/>
              </a:ext>
            </a:extLst>
          </p:cNvPr>
          <p:cNvCxnSpPr/>
          <p:nvPr/>
        </p:nvCxnSpPr>
        <p:spPr>
          <a:xfrm>
            <a:off x="1193533" y="2300438"/>
            <a:ext cx="43313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F117FA01-F331-9E33-E30F-ECD657C9D983}"/>
              </a:ext>
            </a:extLst>
          </p:cNvPr>
          <p:cNvCxnSpPr/>
          <p:nvPr/>
        </p:nvCxnSpPr>
        <p:spPr>
          <a:xfrm>
            <a:off x="1193533" y="3408145"/>
            <a:ext cx="43313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D8A22C0-BEBE-895B-D563-4E4601DB0BE8}"/>
              </a:ext>
            </a:extLst>
          </p:cNvPr>
          <p:cNvSpPr txBox="1"/>
          <p:nvPr/>
        </p:nvSpPr>
        <p:spPr>
          <a:xfrm>
            <a:off x="1626669" y="2022027"/>
            <a:ext cx="19635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Segoe Print" panose="02000600000000000000" pitchFamily="2" charset="0"/>
                <a:cs typeface="Times New Roman" panose="02020603050405020304" pitchFamily="18" charset="0"/>
              </a:rPr>
              <a:t>Феодал</a:t>
            </a:r>
            <a:endParaRPr lang="ru-RU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A20231-36F7-6E75-989E-E0B7FA4ED1DB}"/>
              </a:ext>
            </a:extLst>
          </p:cNvPr>
          <p:cNvSpPr txBox="1"/>
          <p:nvPr/>
        </p:nvSpPr>
        <p:spPr>
          <a:xfrm>
            <a:off x="1601406" y="3136612"/>
            <a:ext cx="19635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Segoe Print" panose="02000600000000000000" pitchFamily="2" charset="0"/>
                <a:cs typeface="Times New Roman" panose="02020603050405020304" pitchFamily="18" charset="0"/>
              </a:rPr>
              <a:t>Феод</a:t>
            </a:r>
            <a:endParaRPr lang="ru-RU" sz="3200" dirty="0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F2C9C1E4-BD5E-F664-66D0-4AAA03097D46}"/>
              </a:ext>
            </a:extLst>
          </p:cNvPr>
          <p:cNvCxnSpPr/>
          <p:nvPr/>
        </p:nvCxnSpPr>
        <p:spPr>
          <a:xfrm>
            <a:off x="1193533" y="4474945"/>
            <a:ext cx="43313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AB71B6C-E7AF-888A-132F-93A5279EC142}"/>
              </a:ext>
            </a:extLst>
          </p:cNvPr>
          <p:cNvSpPr txBox="1"/>
          <p:nvPr/>
        </p:nvSpPr>
        <p:spPr>
          <a:xfrm>
            <a:off x="1638704" y="4251195"/>
            <a:ext cx="472198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Segoe Print" panose="02000600000000000000" pitchFamily="2" charset="0"/>
                <a:cs typeface="Times New Roman" panose="02020603050405020304" pitchFamily="18" charset="0"/>
              </a:rPr>
              <a:t>Феодализм </a:t>
            </a:r>
            <a:r>
              <a:rPr lang="ru-RU" sz="3200" dirty="0">
                <a:latin typeface="Segoe Print" panose="02000600000000000000" pitchFamily="2" charset="0"/>
                <a:cs typeface="Times New Roman" panose="02020603050405020304" pitchFamily="18" charset="0"/>
              </a:rPr>
              <a:t>– </a:t>
            </a:r>
            <a:r>
              <a:rPr lang="ru-RU" sz="3200" b="1" dirty="0">
                <a:latin typeface="Segoe Print" panose="02000600000000000000" pitchFamily="2" charset="0"/>
                <a:cs typeface="Times New Roman" panose="02020603050405020304" pitchFamily="18" charset="0"/>
              </a:rPr>
              <a:t>система отношений </a:t>
            </a:r>
            <a:r>
              <a:rPr lang="ru-RU" sz="3200" dirty="0">
                <a:latin typeface="Segoe Print" panose="02000600000000000000" pitchFamily="2" charset="0"/>
                <a:cs typeface="Times New Roman" panose="02020603050405020304" pitchFamily="18" charset="0"/>
              </a:rPr>
              <a:t>образовавшаяся в конце </a:t>
            </a:r>
            <a:r>
              <a:rPr lang="en-US" sz="3200" dirty="0">
                <a:latin typeface="Segoe Print" panose="02000600000000000000" pitchFamily="2" charset="0"/>
                <a:cs typeface="Times New Roman" panose="02020603050405020304" pitchFamily="18" charset="0"/>
              </a:rPr>
              <a:t>VI</a:t>
            </a:r>
            <a:r>
              <a:rPr lang="ru-RU" sz="3200" dirty="0">
                <a:latin typeface="Segoe Print" panose="02000600000000000000" pitchFamily="2" charset="0"/>
                <a:cs typeface="Times New Roman" panose="02020603050405020304" pitchFamily="18" charset="0"/>
              </a:rPr>
              <a:t> в. </a:t>
            </a:r>
            <a:endParaRPr lang="ru-RU" sz="3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43EE1F-9533-9311-F368-6FB53BC5A0F5}"/>
              </a:ext>
            </a:extLst>
          </p:cNvPr>
          <p:cNvSpPr txBox="1"/>
          <p:nvPr/>
        </p:nvSpPr>
        <p:spPr>
          <a:xfrm>
            <a:off x="2596417" y="2951945"/>
            <a:ext cx="39680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Segoe Print" panose="02000600000000000000" pitchFamily="2" charset="0"/>
                <a:cs typeface="Times New Roman" panose="02020603050405020304" pitchFamily="18" charset="0"/>
              </a:rPr>
              <a:t>При ком появился этот термин?</a:t>
            </a:r>
            <a:endParaRPr lang="ru-RU" sz="2800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7B1DA3CA-C0D6-3675-1FB9-82334324A490}"/>
              </a:ext>
            </a:extLst>
          </p:cNvPr>
          <p:cNvCxnSpPr>
            <a:cxnSpLocks/>
          </p:cNvCxnSpPr>
          <p:nvPr/>
        </p:nvCxnSpPr>
        <p:spPr>
          <a:xfrm flipV="1">
            <a:off x="6360689" y="4078945"/>
            <a:ext cx="983381" cy="84541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6F60742C-A0A5-B29E-CE02-460BA0C59F59}"/>
              </a:ext>
            </a:extLst>
          </p:cNvPr>
          <p:cNvCxnSpPr>
            <a:cxnSpLocks/>
          </p:cNvCxnSpPr>
          <p:nvPr/>
        </p:nvCxnSpPr>
        <p:spPr>
          <a:xfrm>
            <a:off x="6351057" y="4887467"/>
            <a:ext cx="847023" cy="84541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E198D19-0B28-81C7-0FA7-2221C451E7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59" t="11371" r="11812" b="6719"/>
          <a:stretch/>
        </p:blipFill>
        <p:spPr>
          <a:xfrm>
            <a:off x="7411448" y="3153315"/>
            <a:ext cx="1787086" cy="177104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3E16350-7BBA-AF9A-29AB-C8945DC2CE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507" t="15502" r="10704" b="4294"/>
          <a:stretch/>
        </p:blipFill>
        <p:spPr>
          <a:xfrm>
            <a:off x="7344070" y="4970448"/>
            <a:ext cx="1757268" cy="177104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048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C451E1E1-2B24-000B-F3A4-5E35D4C966B1}"/>
              </a:ext>
            </a:extLst>
          </p:cNvPr>
          <p:cNvSpPr txBox="1">
            <a:spLocks/>
          </p:cNvSpPr>
          <p:nvPr/>
        </p:nvSpPr>
        <p:spPr>
          <a:xfrm>
            <a:off x="478329" y="79077"/>
            <a:ext cx="7156466" cy="16089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>
                <a:latin typeface="Segoe Print" panose="02000600000000000000" pitchFamily="2" charset="0"/>
                <a:cs typeface="Times New Roman" panose="02020603050405020304" pitchFamily="18" charset="0"/>
              </a:rPr>
              <a:t>Феодальная</a:t>
            </a:r>
            <a:r>
              <a:rPr lang="ru-RU" sz="5400" b="1" dirty="0">
                <a:solidFill>
                  <a:srgbClr val="FF000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5400" b="1" dirty="0">
                <a:latin typeface="Segoe Print" panose="02000600000000000000" pitchFamily="2" charset="0"/>
                <a:cs typeface="Times New Roman" panose="02020603050405020304" pitchFamily="18" charset="0"/>
              </a:rPr>
              <a:t>раздробленность</a:t>
            </a:r>
            <a:r>
              <a:rPr lang="ru-RU" sz="5400" b="1" dirty="0">
                <a:solidFill>
                  <a:srgbClr val="FF000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 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E10E3C7-A81B-3904-AC07-3CB2B86880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6" b="14112"/>
          <a:stretch/>
        </p:blipFill>
        <p:spPr>
          <a:xfrm>
            <a:off x="-570134" y="1027906"/>
            <a:ext cx="8913181" cy="61119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29E7F7-3BA0-F5DD-A85E-AB9EFF7409C7}"/>
              </a:ext>
            </a:extLst>
          </p:cNvPr>
          <p:cNvSpPr txBox="1"/>
          <p:nvPr/>
        </p:nvSpPr>
        <p:spPr>
          <a:xfrm>
            <a:off x="346228" y="2067942"/>
            <a:ext cx="728856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Segoe Print" panose="02000600000000000000" pitchFamily="2" charset="0"/>
                <a:cs typeface="Times New Roman" panose="02020603050405020304" pitchFamily="18" charset="0"/>
              </a:rPr>
              <a:t>-это период ослабления центральной власти в феодальном государстве, обусловленный усилением крупных феодалов, где новые более мелкие территориальные образования ведут практически независимое существование</a:t>
            </a:r>
          </a:p>
          <a:p>
            <a:pPr algn="ctr"/>
            <a:r>
              <a:rPr lang="en-US" sz="3200" dirty="0">
                <a:latin typeface="Segoe Print" panose="02000600000000000000" pitchFamily="2" charset="0"/>
                <a:cs typeface="Times New Roman" panose="02020603050405020304" pitchFamily="18" charset="0"/>
              </a:rPr>
              <a:t>IX-XI</a:t>
            </a:r>
            <a:r>
              <a:rPr lang="ru-RU" sz="3200" dirty="0">
                <a:latin typeface="Segoe Print" panose="02000600000000000000" pitchFamily="2" charset="0"/>
                <a:cs typeface="Times New Roman" panose="02020603050405020304" pitchFamily="18" charset="0"/>
              </a:rPr>
              <a:t> вв.</a:t>
            </a:r>
            <a:r>
              <a:rPr lang="en-US" sz="3200" dirty="0">
                <a:latin typeface="Segoe Print" panose="02000600000000000000" pitchFamily="2" charset="0"/>
                <a:cs typeface="Times New Roman" panose="02020603050405020304" pitchFamily="18" charset="0"/>
              </a:rPr>
              <a:t> </a:t>
            </a:r>
            <a:endParaRPr lang="ru-RU" sz="32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50163A6-18FE-F091-9573-2E953CEED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795" y="192428"/>
            <a:ext cx="2733675" cy="2771775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3E21910-DF53-DECD-9770-F72E90038E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00" b="3738"/>
          <a:stretch/>
        </p:blipFill>
        <p:spPr>
          <a:xfrm>
            <a:off x="9206928" y="1846555"/>
            <a:ext cx="2514600" cy="2618913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5D63F32-98FF-25E4-D6B8-5AF0358D85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6371" y="3493871"/>
            <a:ext cx="2886075" cy="2924175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20910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965CC39-BCCE-70DA-2AA8-97FF9B91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251" y="1937498"/>
            <a:ext cx="11462135" cy="43513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3200" dirty="0">
                <a:latin typeface="Segoe Print" panose="02000600000000000000" pitchFamily="2" charset="0"/>
              </a:rPr>
              <a:t>Феодалы перестали нуждаться в сильной центральной власти, перестали поддерживать ее</a:t>
            </a:r>
          </a:p>
          <a:p>
            <a:pPr>
              <a:buFontTx/>
              <a:buChar char="-"/>
            </a:pPr>
            <a:r>
              <a:rPr lang="ru-RU" sz="3200" dirty="0">
                <a:latin typeface="Segoe Print" panose="02000600000000000000" pitchFamily="2" charset="0"/>
              </a:rPr>
              <a:t>Укрепление собственности феодалов на землю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DA905F-6F8E-0A81-E95C-11D2FC6CDD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914399" y="-118682"/>
            <a:ext cx="13436866" cy="1831980"/>
          </a:xfrm>
          <a:prstGeom prst="rect">
            <a:avLst/>
          </a:prstGeom>
        </p:spPr>
      </p:pic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EB3C1C08-D27F-A1C4-4A01-AAE29540A2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251" y="79077"/>
            <a:ext cx="10933497" cy="1608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atin typeface="Segoe Print" panose="02000600000000000000" pitchFamily="2" charset="0"/>
                <a:cs typeface="Times New Roman" panose="02020603050405020304" pitchFamily="18" charset="0"/>
              </a:rPr>
              <a:t>Причины феодальной раздробленности</a:t>
            </a:r>
            <a:endParaRPr lang="ru-RU" sz="5400" dirty="0"/>
          </a:p>
        </p:txBody>
      </p:sp>
      <p:pic>
        <p:nvPicPr>
          <p:cNvPr id="8" name="Picture 2" descr="d1bf5c8f8f61">
            <a:extLst>
              <a:ext uri="{FF2B5EF4-FFF2-40B4-BE49-F238E27FC236}">
                <a16:creationId xmlns:a16="http://schemas.microsoft.com/office/drawing/2014/main" id="{0A96A19B-0722-07C8-315C-BEEE8E61D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7101" y="3917736"/>
            <a:ext cx="565785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AC34BB-05BC-0D5C-37D5-7D18A8A77335}"/>
              </a:ext>
            </a:extLst>
          </p:cNvPr>
          <p:cNvSpPr txBox="1"/>
          <p:nvPr/>
        </p:nvSpPr>
        <p:spPr>
          <a:xfrm>
            <a:off x="629251" y="3528848"/>
            <a:ext cx="565785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3200" dirty="0">
                <a:latin typeface="Segoe Print" panose="02000600000000000000" pitchFamily="2" charset="0"/>
              </a:rPr>
              <a:t>Господство натурального хозяйства и отсутствие хозяйственных связей между областями и народами</a:t>
            </a:r>
          </a:p>
        </p:txBody>
      </p:sp>
    </p:spTree>
    <p:extLst>
      <p:ext uri="{BB962C8B-B14F-4D97-AF65-F5344CB8AC3E}">
        <p14:creationId xmlns:p14="http://schemas.microsoft.com/office/powerpoint/2010/main" val="530326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616B7-7DCF-C1A5-A503-CE22FC2F1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Segoe Print" panose="02000600000000000000" pitchFamily="2" charset="0"/>
              </a:rPr>
              <a:t>Особенности периода феодальной раздробленности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336DBEBD-66B5-3E2B-5FAA-840AFAB184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1916873"/>
              </p:ext>
            </p:extLst>
          </p:nvPr>
        </p:nvGraphicFramePr>
        <p:xfrm>
          <a:off x="442895" y="1690688"/>
          <a:ext cx="11133585" cy="4900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5088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A15B2B-F2EF-74ED-74FA-DC964FD32E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6" b="14112"/>
          <a:stretch/>
        </p:blipFill>
        <p:spPr>
          <a:xfrm>
            <a:off x="-346229" y="-293944"/>
            <a:ext cx="12721701" cy="7659675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7C508F2-BCE2-81ED-E868-33B366CB6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8485"/>
            <a:ext cx="10515600" cy="502476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200" dirty="0">
                <a:latin typeface="Segoe Print" panose="02000600000000000000" pitchFamily="2" charset="0"/>
              </a:rPr>
              <a:t>Во времена раздробленности владение любого крупного феодала стало как бы </a:t>
            </a:r>
            <a:r>
              <a:rPr lang="ru-RU" sz="3200" b="1" dirty="0">
                <a:latin typeface="Segoe Print" panose="02000600000000000000" pitchFamily="2" charset="0"/>
              </a:rPr>
              <a:t>государством в государстве. </a:t>
            </a:r>
            <a:r>
              <a:rPr lang="ru-RU" sz="3200" dirty="0">
                <a:latin typeface="Segoe Print" panose="02000600000000000000" pitchFamily="2" charset="0"/>
              </a:rPr>
              <a:t>Феодалы перестали подчиняться главному правителю. </a:t>
            </a:r>
          </a:p>
          <a:p>
            <a:pPr marL="0" indent="0" algn="ctr">
              <a:buNone/>
            </a:pPr>
            <a:r>
              <a:rPr lang="ru-RU" sz="3200" dirty="0">
                <a:latin typeface="Segoe Print" panose="02000600000000000000" pitchFamily="2" charset="0"/>
              </a:rPr>
              <a:t>Господа постоянно воевали между собой, такие войны стали называться </a:t>
            </a:r>
            <a:r>
              <a:rPr lang="ru-RU" sz="3200" b="1" dirty="0">
                <a:solidFill>
                  <a:srgbClr val="FF0000"/>
                </a:solidFill>
                <a:latin typeface="Segoe Print" panose="02000600000000000000" pitchFamily="2" charset="0"/>
              </a:rPr>
              <a:t>междоусобными. </a:t>
            </a:r>
          </a:p>
          <a:p>
            <a:pPr marL="0" indent="0" algn="ctr">
              <a:buNone/>
            </a:pPr>
            <a:r>
              <a:rPr lang="ru-RU" sz="3200" b="1" dirty="0">
                <a:latin typeface="Segoe Print" panose="02000600000000000000" pitchFamily="2" charset="0"/>
              </a:rPr>
              <a:t>Как вы думаете, кто больше всего страдал от этих войн?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rgbClr val="FF0000"/>
                </a:solidFill>
                <a:latin typeface="Segoe Print" panose="02000600000000000000" pitchFamily="2" charset="0"/>
              </a:rPr>
              <a:t>Междоусобные войны </a:t>
            </a:r>
            <a:r>
              <a:rPr lang="ru-RU" sz="3200" dirty="0">
                <a:latin typeface="Segoe Print" panose="02000600000000000000" pitchFamily="2" charset="0"/>
              </a:rPr>
              <a:t>– это войны между феодалами с целью захвата земель, крестьян, получения выкупа или просто грабежа</a:t>
            </a:r>
          </a:p>
        </p:txBody>
      </p:sp>
    </p:spTree>
    <p:extLst>
      <p:ext uri="{BB962C8B-B14F-4D97-AF65-F5344CB8AC3E}">
        <p14:creationId xmlns:p14="http://schemas.microsoft.com/office/powerpoint/2010/main" val="209436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654</Words>
  <Application>Microsoft Office PowerPoint</Application>
  <PresentationFormat>Широкоэкранный</PresentationFormat>
  <Paragraphs>95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Segoe Print</vt:lpstr>
      <vt:lpstr>Тема Office</vt:lpstr>
      <vt:lpstr>Презентация PowerPoint</vt:lpstr>
      <vt:lpstr>Презентация PowerPoint</vt:lpstr>
      <vt:lpstr>814 г. – смерть Карла Великого</vt:lpstr>
      <vt:lpstr>§4 Феодальная раздробленность в западной Европе IX-XI вв.</vt:lpstr>
      <vt:lpstr>Феодальная раздробленность </vt:lpstr>
      <vt:lpstr>Презентация PowerPoint</vt:lpstr>
      <vt:lpstr>Причины феодальной раздробленности</vt:lpstr>
      <vt:lpstr>Особенности периода феодальной раздробленности</vt:lpstr>
      <vt:lpstr>Презентация PowerPoint</vt:lpstr>
      <vt:lpstr>Сеньоры и вассалы</vt:lpstr>
      <vt:lpstr>Презентация PowerPoint</vt:lpstr>
      <vt:lpstr>Презентация PowerPoint</vt:lpstr>
      <vt:lpstr>Задание!</vt:lpstr>
      <vt:lpstr>Презентация PowerPoint</vt:lpstr>
      <vt:lpstr>Презентация PowerPoint</vt:lpstr>
      <vt:lpstr>Презентация PowerPoint</vt:lpstr>
      <vt:lpstr>Образование Священной Римской империи</vt:lpstr>
      <vt:lpstr>Священная Римская империя германской нации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Holider Ogman</dc:creator>
  <cp:lastModifiedBy>Holider Ogman</cp:lastModifiedBy>
  <cp:revision>2</cp:revision>
  <dcterms:created xsi:type="dcterms:W3CDTF">2022-09-16T10:05:28Z</dcterms:created>
  <dcterms:modified xsi:type="dcterms:W3CDTF">2022-09-20T02:30:28Z</dcterms:modified>
</cp:coreProperties>
</file>