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84" r:id="rId4"/>
    <p:sldId id="258" r:id="rId5"/>
    <p:sldId id="283" r:id="rId6"/>
    <p:sldId id="282" r:id="rId7"/>
    <p:sldId id="260" r:id="rId8"/>
    <p:sldId id="261" r:id="rId9"/>
    <p:sldId id="262" r:id="rId10"/>
    <p:sldId id="263" r:id="rId11"/>
    <p:sldId id="264" r:id="rId12"/>
    <p:sldId id="281" r:id="rId13"/>
    <p:sldId id="280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FF6699"/>
    <a:srgbClr val="0033CC"/>
    <a:srgbClr val="FF99CC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50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8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75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74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5965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619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50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4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8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4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5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5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59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7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99592" y="332656"/>
            <a:ext cx="74550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«Основные компоненты </a:t>
            </a:r>
            <a:r>
              <a:rPr lang="ru-RU" sz="3600" b="1" cap="none" spc="0" dirty="0" err="1" smtClean="0">
                <a:ln w="1143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здоровьесберегающих</a:t>
            </a:r>
            <a:r>
              <a:rPr lang="ru-RU" sz="36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технологий»</a:t>
            </a:r>
            <a:endParaRPr lang="ru-RU" sz="3600" b="1" cap="none" spc="0" dirty="0">
              <a:ln w="11430">
                <a:solidFill>
                  <a:srgbClr val="009900"/>
                </a:solidFill>
              </a:ln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896"/>
            <a:ext cx="6012160" cy="4365104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6600"/>
                </a:solidFill>
                <a:latin typeface="Constantia" pitchFamily="18" charset="0"/>
              </a:rPr>
              <a:t>Здоровьесберегающие</a:t>
            </a:r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> образовательные </a:t>
            </a:r>
            <a:b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>технологии</a:t>
            </a:r>
            <a:endParaRPr lang="ru-RU" sz="2400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124744"/>
            <a:ext cx="6480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В детском саду – это прежде всего технологии воспитания </a:t>
            </a:r>
            <a:r>
              <a:rPr lang="ru-RU" sz="2000" b="1" dirty="0" err="1" smtClean="0">
                <a:solidFill>
                  <a:srgbClr val="006600"/>
                </a:solidFill>
                <a:latin typeface="Constantia" pitchFamily="18" charset="0"/>
              </a:rPr>
              <a:t>валеологической</a:t>
            </a:r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 культуры или культуры здоровья дошкольников. В дошкольной педагогике к наиболее значимым видам технологий относятся технологии личностно-ориентированного воспитания и обучения дошкольников. Ведущий принцип таких технологий – учёт личностных особенностей ребёнка, индивидуальной логики его развития, учёт детских интересов и предпочтений в содержании и видах деятельности в ходе воспитания и обучения. Построение педагогического процесса с ориентацией на личность ребёнка закономерным образом содействует его благополучному существованию, а значит здоровью.</a:t>
            </a:r>
            <a:endParaRPr lang="ru-RU" sz="2000" b="1" dirty="0">
              <a:solidFill>
                <a:srgbClr val="0066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Constantia" pitchFamily="18" charset="0"/>
              </a:rPr>
              <a:t>Технологии </a:t>
            </a:r>
            <a:r>
              <a:rPr lang="ru-RU" sz="2800" b="1" dirty="0" err="1" smtClean="0">
                <a:solidFill>
                  <a:srgbClr val="006600"/>
                </a:solidFill>
                <a:latin typeface="Constantia" pitchFamily="18" charset="0"/>
              </a:rPr>
              <a:t>валеологического</a:t>
            </a:r>
            <a:r>
              <a:rPr lang="ru-RU" sz="2800" b="1" dirty="0" smtClean="0">
                <a:solidFill>
                  <a:srgbClr val="006600"/>
                </a:solidFill>
                <a:latin typeface="Constantia" pitchFamily="18" charset="0"/>
              </a:rPr>
              <a:t> просвещения родителей</a:t>
            </a:r>
            <a:endParaRPr lang="ru-RU" sz="2800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772816"/>
            <a:ext cx="6264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>-это технологии, направленные на обеспечение </a:t>
            </a:r>
            <a:r>
              <a:rPr lang="ru-RU" sz="2400" b="1" dirty="0" err="1" smtClean="0">
                <a:solidFill>
                  <a:srgbClr val="006600"/>
                </a:solidFill>
                <a:latin typeface="Constantia" pitchFamily="18" charset="0"/>
              </a:rPr>
              <a:t>валеологической</a:t>
            </a:r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> образованности родителей воспитанников ДОУ, обретение ими </a:t>
            </a:r>
            <a:r>
              <a:rPr lang="ru-RU" sz="2400" b="1" dirty="0" err="1" smtClean="0">
                <a:solidFill>
                  <a:srgbClr val="006600"/>
                </a:solidFill>
                <a:latin typeface="Constantia" pitchFamily="18" charset="0"/>
              </a:rPr>
              <a:t>валеологической</a:t>
            </a:r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> компетентности. </a:t>
            </a:r>
            <a:r>
              <a:rPr lang="ru-RU" sz="2400" b="1" dirty="0" err="1" smtClean="0">
                <a:solidFill>
                  <a:srgbClr val="006600"/>
                </a:solidFill>
                <a:latin typeface="Constantia" pitchFamily="18" charset="0"/>
              </a:rPr>
              <a:t>Валеологическое</a:t>
            </a:r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> </a:t>
            </a:r>
            <a:r>
              <a:rPr lang="ru-RU" sz="2400" b="1" u="sng" dirty="0" smtClean="0">
                <a:solidFill>
                  <a:srgbClr val="006600"/>
                </a:solidFill>
                <a:latin typeface="Constantia" pitchFamily="18" charset="0"/>
              </a:rPr>
              <a:t>образование</a:t>
            </a:r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> родителей надо рассматривать как непрерывный процесс </a:t>
            </a:r>
            <a:r>
              <a:rPr lang="ru-RU" sz="2400" b="1" dirty="0" err="1" smtClean="0">
                <a:solidFill>
                  <a:srgbClr val="006600"/>
                </a:solidFill>
                <a:latin typeface="Constantia" pitchFamily="18" charset="0"/>
              </a:rPr>
              <a:t>валеологического</a:t>
            </a:r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> просвещения всех членов семьи.</a:t>
            </a:r>
            <a:endParaRPr lang="ru-RU" sz="2400" b="1" dirty="0">
              <a:solidFill>
                <a:srgbClr val="0066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chool592.ru/wp-content/uploads/6/0/7/607c31d4a629dd1ceb3fa220f409040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77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sd.multiurok.ru/html/2021/10/13/s_6167396de0d7e/phpBDxib6_Priemy-zdorovesberegayucshih-tehnologij_html_8cf3ff056e11b95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8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3968" y="404664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Constantia" pitchFamily="18" charset="0"/>
              </a:rPr>
              <a:t>Вывод</a:t>
            </a:r>
            <a:endParaRPr lang="ru-RU" sz="3200" b="1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412776"/>
            <a:ext cx="6715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smtClean="0">
                <a:latin typeface="Constantia" pitchFamily="18" charset="0"/>
              </a:rPr>
              <a:t>Использование здоровьесберегающих технологий в дошкольном учреждении имеет огромное значение в процессе оптимизации двигательной активности, способствует разностороннему развитию, укреплению здоровья детей и овладению навыками самооздоровления. </a:t>
            </a:r>
            <a:br>
              <a:rPr lang="ru-RU" sz="2400" b="1" smtClean="0">
                <a:latin typeface="Constantia" pitchFamily="18" charset="0"/>
              </a:rPr>
            </a:br>
            <a:r>
              <a:rPr lang="ru-RU" sz="2400" b="1" smtClean="0">
                <a:latin typeface="Constantia" pitchFamily="18" charset="0"/>
              </a:rPr>
              <a:t>Поэтому в ДОУ необходим поиск, изучение и внедрение эффективных технологий и методик оздоровления.</a:t>
            </a:r>
            <a:endParaRPr lang="ru-RU" sz="2400" b="1" dirty="0"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44180d.dou.obrazovanie33.ru/upload/site_files/0d/img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9144000" cy="685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28231" y="1610702"/>
            <a:ext cx="556719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Tx/>
              <a:buNone/>
            </a:pPr>
            <a:r>
              <a:rPr lang="ru-RU" altLang="ru-RU" sz="2400" b="1" dirty="0" smtClean="0">
                <a:solidFill>
                  <a:srgbClr val="006600"/>
                </a:solidFill>
              </a:rPr>
              <a:t>« Забота о здоровье —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</a:t>
            </a:r>
            <a:r>
              <a:rPr lang="ru-RU" altLang="ru-RU" b="1" dirty="0" smtClean="0">
                <a:solidFill>
                  <a:srgbClr val="0000FF"/>
                </a:solidFill>
                <a:latin typeface="Arial Black" pitchFamily="34" charset="0"/>
              </a:rPr>
              <a:t>                                          </a:t>
            </a:r>
            <a:r>
              <a:rPr lang="ru-RU" altLang="ru-RU" sz="8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altLang="ru-RU" sz="8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altLang="ru-RU" sz="800" b="1" dirty="0" smtClean="0">
                <a:solidFill>
                  <a:srgbClr val="009900"/>
                </a:solidFill>
                <a:latin typeface="Arial Black" pitchFamily="34" charset="0"/>
              </a:rPr>
              <a:t>                                                                      </a:t>
            </a:r>
          </a:p>
          <a:p>
            <a:pPr lvl="1" algn="ctr">
              <a:buFontTx/>
              <a:buNone/>
            </a:pPr>
            <a:r>
              <a:rPr lang="ru-RU" altLang="ru-RU" sz="800" b="1" dirty="0" smtClean="0">
                <a:solidFill>
                  <a:srgbClr val="009900"/>
                </a:solidFill>
                <a:latin typeface="Arial Black" pitchFamily="34" charset="0"/>
              </a:rPr>
              <a:t>  </a:t>
            </a:r>
            <a:r>
              <a:rPr lang="ru-RU" altLang="ru-RU" b="1" dirty="0" smtClean="0">
                <a:solidFill>
                  <a:srgbClr val="009900"/>
                </a:solidFill>
                <a:latin typeface="Arial Black" pitchFamily="34" charset="0"/>
              </a:rPr>
              <a:t>В. А. Сухомлинский</a:t>
            </a:r>
            <a:endParaRPr lang="ru-RU" altLang="ru-RU" sz="2400" b="1" dirty="0" smtClean="0">
              <a:solidFill>
                <a:srgbClr val="009900"/>
              </a:solidFill>
              <a:latin typeface="Arial Black" pitchFamily="34" charset="0"/>
            </a:endParaRPr>
          </a:p>
        </p:txBody>
      </p:sp>
      <p:pic>
        <p:nvPicPr>
          <p:cNvPr id="4" name="Picture 2" descr="https://avatars.mds.yandex.net/i?id=848886811edc99b70f2f734d7b7c5c30236ec8dc-1079286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" y="692696"/>
            <a:ext cx="360781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5"/>
            <a:ext cx="9144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944375"/>
            <a:ext cx="5725852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>Цель </a:t>
            </a:r>
            <a:r>
              <a:rPr lang="ru-RU" sz="2400" b="1" dirty="0" err="1" smtClean="0">
                <a:solidFill>
                  <a:srgbClr val="006600"/>
                </a:solidFill>
                <a:latin typeface="Constantia" pitchFamily="18" charset="0"/>
              </a:rPr>
              <a:t>здоровьесберегающих</a:t>
            </a:r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> технологий</a:t>
            </a:r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 – обеспечить дошкольнику возможность сохранения здоровья, сформировать у него необходимые знания, умения и навыки  по здоровому образу жизни, научить использовать полученные знания в повседневной жизни.</a:t>
            </a:r>
            <a:endParaRPr lang="ru-RU" sz="2400" b="1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332656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>  </a:t>
            </a:r>
            <a:r>
              <a:rPr lang="ru-RU" sz="2400" b="1" u="sng" dirty="0" smtClean="0">
                <a:solidFill>
                  <a:srgbClr val="006600"/>
                </a:solidFill>
                <a:latin typeface="Constantia" pitchFamily="18" charset="0"/>
              </a:rPr>
              <a:t>Задачи </a:t>
            </a:r>
            <a:r>
              <a:rPr lang="ru-RU" sz="2400" b="1" u="sng" dirty="0" err="1" smtClean="0">
                <a:solidFill>
                  <a:srgbClr val="006600"/>
                </a:solidFill>
                <a:latin typeface="Constantia" pitchFamily="18" charset="0"/>
              </a:rPr>
              <a:t>здоровьесбережения</a:t>
            </a:r>
            <a:r>
              <a:rPr lang="ru-RU" sz="2000" b="1" u="sng" dirty="0" smtClean="0">
                <a:solidFill>
                  <a:srgbClr val="006600"/>
                </a:solidFill>
                <a:latin typeface="Constantia" pitchFamily="18" charset="0"/>
              </a:rPr>
              <a:t> </a:t>
            </a:r>
            <a:endParaRPr lang="ru-RU" sz="2400" b="1" u="sng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000936"/>
            <a:ext cx="7091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9900"/>
                </a:solidFill>
                <a:latin typeface="Constantia" pitchFamily="18" charset="0"/>
              </a:rPr>
              <a:t>сохранение здоровья детей и повышение   </a:t>
            </a:r>
            <a:br>
              <a:rPr lang="ru-RU" sz="2000" b="1" dirty="0" smtClean="0">
                <a:solidFill>
                  <a:srgbClr val="00990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Constantia" pitchFamily="18" charset="0"/>
              </a:rPr>
              <a:t>    двигательной активности и умственной </a:t>
            </a:r>
            <a:br>
              <a:rPr lang="ru-RU" sz="2000" b="1" dirty="0" smtClean="0">
                <a:solidFill>
                  <a:srgbClr val="00990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Constantia" pitchFamily="18" charset="0"/>
              </a:rPr>
              <a:t>     работоспособности </a:t>
            </a: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9900"/>
                </a:solidFill>
                <a:latin typeface="Constantia" pitchFamily="18" charset="0"/>
              </a:rPr>
              <a:t>создание положительного эмоционального </a:t>
            </a:r>
            <a:br>
              <a:rPr lang="ru-RU" sz="2000" b="1" dirty="0" smtClean="0">
                <a:solidFill>
                  <a:srgbClr val="00990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Constantia" pitchFamily="18" charset="0"/>
              </a:rPr>
              <a:t>    настроя и снятие психоэмоционального </a:t>
            </a:r>
            <a:br>
              <a:rPr lang="ru-RU" sz="2000" b="1" dirty="0" smtClean="0">
                <a:solidFill>
                  <a:srgbClr val="00990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Constantia" pitchFamily="18" charset="0"/>
              </a:rPr>
              <a:t>    напряжения</a:t>
            </a: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9900"/>
                </a:solidFill>
                <a:latin typeface="Constantia" pitchFamily="18" charset="0"/>
              </a:rPr>
              <a:t>создание адекватных условий для развития, </a:t>
            </a:r>
            <a:br>
              <a:rPr lang="ru-RU" sz="2000" b="1" dirty="0" smtClean="0">
                <a:solidFill>
                  <a:srgbClr val="00990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Constantia" pitchFamily="18" charset="0"/>
              </a:rPr>
              <a:t>    обучения, оздоровления детей</a:t>
            </a:r>
          </a:p>
        </p:txBody>
      </p:sp>
      <p:pic>
        <p:nvPicPr>
          <p:cNvPr id="3074" name="Picture 2" descr="https://vmeste-s-vospitatelem.ru/wp-content/uploads/2023/03/1620755361_14-phonoteka_org-p-fon-na-temu-zdorovim-bit-zdorovo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260"/>
            <a:ext cx="3412885" cy="26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" y="2676"/>
            <a:ext cx="9147572" cy="68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6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6600"/>
                </a:solidFill>
                <a:latin typeface="Constantia" pitchFamily="18" charset="0"/>
              </a:rPr>
              <a:t>Медико-профuлактические</a:t>
            </a:r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> технологии</a:t>
            </a:r>
            <a:endParaRPr lang="ru-RU" sz="2400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620688"/>
            <a:ext cx="74168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В дошкольном образовании технологии, обеспечивающие сохранение и приумножение здоровья детей под руководством медицинского персонала ДОУ в соответствии с медицинскими требованиями и нормами, с использованием медицинских средств. К ним относятся следующие технологии: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организация мониторинга здоровья дошкольников и </a:t>
            </a:r>
            <a:b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    разработка рекомендаций по оптимизации детского здоровья;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организация и контроль питания детей раннего и дошкольного </a:t>
            </a:r>
            <a:b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     возраста, физического развития дошкольников, закаливания;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организация профилактических мероприятий в детском саду;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организация контроля и помощь в обеспечении требований </a:t>
            </a:r>
            <a:b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    </a:t>
            </a:r>
            <a:r>
              <a:rPr lang="ru-RU" sz="2000" b="1" dirty="0" err="1" smtClean="0">
                <a:solidFill>
                  <a:srgbClr val="006600"/>
                </a:solidFill>
                <a:latin typeface="Constantia" pitchFamily="18" charset="0"/>
              </a:rPr>
              <a:t>СанПиНов</a:t>
            </a:r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организация </a:t>
            </a:r>
            <a:r>
              <a:rPr lang="ru-RU" sz="2000" b="1" dirty="0" err="1" smtClean="0">
                <a:solidFill>
                  <a:srgbClr val="006600"/>
                </a:solidFill>
                <a:latin typeface="Constantia" pitchFamily="18" charset="0"/>
              </a:rPr>
              <a:t>здоровьесберегающей</a:t>
            </a:r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 среды в ДОУ.</a:t>
            </a:r>
            <a:endParaRPr lang="ru-RU" sz="2000" b="1" dirty="0">
              <a:solidFill>
                <a:srgbClr val="0066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>Физкультурно-оздоровительные технологии</a:t>
            </a:r>
            <a:endParaRPr lang="ru-RU" sz="2400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692696"/>
            <a:ext cx="74168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В дошкольном образовании –технологии, направленные на физическое развитие и укрепление здоровья ребенка: развитие физических качеств, двигательной активности и становление физической культуры дошкольников, закаливание, дыхательная гимнастика, массаж и </a:t>
            </a:r>
            <a:r>
              <a:rPr lang="ru-RU" sz="2000" b="1" dirty="0" err="1" smtClean="0">
                <a:solidFill>
                  <a:srgbClr val="006600"/>
                </a:solidFill>
                <a:latin typeface="Constantia" pitchFamily="18" charset="0"/>
              </a:rPr>
              <a:t>самомассаж</a:t>
            </a:r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, профилактика плоскостопия и формирование правильной осанки, оздоровительные процедуры на тренажерах, воспитание привычки к повседневной физической активности и заботе о здоровье и др. Реализация этих технологий, как правило, осуществляется специалистами по физическому воспитанию и воспитателями ДОУ в условиях специально организованных форм оздоровительной работы. Отдельные приемы этих технологий широко используются педагогами дошкольного образования в разных формах организации педагогического процесса: на занятиях и прогулках, в режимные моменты и в свободной деятельности детей, в ходе педагогического взаимодействия взрослого с ребенком и др.</a:t>
            </a:r>
            <a:endParaRPr lang="ru-RU" sz="2000" b="1" dirty="0">
              <a:solidFill>
                <a:srgbClr val="0066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>Технологии социально-психологического благополучия ребёнка</a:t>
            </a:r>
            <a:endParaRPr lang="ru-RU" sz="2400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007972"/>
            <a:ext cx="69127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Технологии, обеспечивающие психическое и социальное здоровье ребёнка-дошкольника. Основная задача этих технологий обеспечение эмоциональной комфортности и позитивного психологического самочувствия ребёнка в процессе общения со сверстниками и взрослыми в детском саду и семье, обеспечение социально-эмоционального благополучия дошкольника. Реализацией данных технологий занимается психолог посредством специально организованных встреч с детьми, а также воспитатель и специалисты дошкольного образования в текущем педагогическом процессе ДОУ. 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К этому виду технологий можно отнести технологии психологического и психолого-педагогического сопровождения развития ребёнка в педагогическом процессе ДОУ.</a:t>
            </a:r>
            <a:endParaRPr lang="ru-RU" sz="2000" b="1" dirty="0">
              <a:solidFill>
                <a:srgbClr val="0066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1670</TotalTime>
  <Words>436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Century</vt:lpstr>
      <vt:lpstr>Century Gothic</vt:lpstr>
      <vt:lpstr>Constantia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  Цель здоровьесберегающих технологий – обеспечить дошкольнику возможность сохранения здоровья, сформировать у него необходимые знания, умения и навыки  по здоровому образу жизни, научить использовать полученные знания в повседневной жизни.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Нина</cp:lastModifiedBy>
  <cp:revision>163</cp:revision>
  <dcterms:modified xsi:type="dcterms:W3CDTF">2024-03-05T08:00:27Z</dcterms:modified>
</cp:coreProperties>
</file>