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7" r:id="rId2"/>
    <p:sldId id="268" r:id="rId3"/>
    <p:sldId id="262" r:id="rId4"/>
    <p:sldId id="279" r:id="rId5"/>
    <p:sldId id="281" r:id="rId6"/>
    <p:sldId id="282" r:id="rId7"/>
    <p:sldId id="284" r:id="rId8"/>
    <p:sldId id="286" r:id="rId9"/>
    <p:sldId id="285" r:id="rId10"/>
    <p:sldId id="287" r:id="rId11"/>
    <p:sldId id="288" r:id="rId12"/>
    <p:sldId id="289" r:id="rId13"/>
    <p:sldId id="290" r:id="rId14"/>
    <p:sldId id="291" r:id="rId15"/>
    <p:sldId id="292" r:id="rId16"/>
    <p:sldId id="294" r:id="rId17"/>
    <p:sldId id="295" r:id="rId18"/>
    <p:sldId id="296" r:id="rId19"/>
    <p:sldId id="298" r:id="rId20"/>
    <p:sldId id="299" r:id="rId21"/>
    <p:sldId id="300" r:id="rId22"/>
    <p:sldId id="293" r:id="rId23"/>
    <p:sldId id="304" r:id="rId24"/>
    <p:sldId id="305" r:id="rId25"/>
    <p:sldId id="307" r:id="rId26"/>
    <p:sldId id="263" r:id="rId27"/>
    <p:sldId id="264" r:id="rId28"/>
    <p:sldId id="265" r:id="rId29"/>
    <p:sldId id="266" r:id="rId30"/>
    <p:sldId id="267" r:id="rId31"/>
    <p:sldId id="270" r:id="rId32"/>
    <p:sldId id="271" r:id="rId33"/>
    <p:sldId id="272" r:id="rId34"/>
    <p:sldId id="273" r:id="rId35"/>
    <p:sldId id="274" r:id="rId36"/>
    <p:sldId id="306" r:id="rId37"/>
    <p:sldId id="275"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ECFF"/>
    <a:srgbClr val="C8E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8" y="-7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067F5-ADF0-496A-9B06-9C9CC1C16C3A}" type="doc">
      <dgm:prSet loTypeId="urn:microsoft.com/office/officeart/2005/8/layout/process2" loCatId="process" qsTypeId="urn:microsoft.com/office/officeart/2005/8/quickstyle/simple1" qsCatId="simple" csTypeId="urn:microsoft.com/office/officeart/2005/8/colors/accent6_4" csCatId="accent6" phldr="1"/>
      <dgm:spPr/>
    </dgm:pt>
    <dgm:pt modelId="{B1746D7C-D56A-41CD-835F-FF7127973E25}">
      <dgm:prSet phldrT="[Текст]" custT="1"/>
      <dgm:spPr>
        <a:solidFill>
          <a:schemeClr val="accent6"/>
        </a:solidFill>
      </dgm:spPr>
      <dgm:t>
        <a:bodyPr/>
        <a:lstStyle/>
        <a:p>
          <a:r>
            <a:rPr lang="ru-RU" sz="2800" dirty="0" smtClean="0">
              <a:solidFill>
                <a:schemeClr val="tx1"/>
              </a:solidFill>
            </a:rPr>
            <a:t>Улыбка, добрый взгляд</a:t>
          </a:r>
          <a:endParaRPr lang="ru-RU" sz="2800" dirty="0">
            <a:solidFill>
              <a:schemeClr val="tx1"/>
            </a:solidFill>
          </a:endParaRPr>
        </a:p>
      </dgm:t>
    </dgm:pt>
    <dgm:pt modelId="{CB38AB8E-6E7C-4C2D-BE89-3735DD8A505E}" type="parTrans" cxnId="{41F84CAA-9F2D-4B92-970F-EA9D9A79A863}">
      <dgm:prSet/>
      <dgm:spPr/>
      <dgm:t>
        <a:bodyPr/>
        <a:lstStyle/>
        <a:p>
          <a:endParaRPr lang="ru-RU"/>
        </a:p>
      </dgm:t>
    </dgm:pt>
    <dgm:pt modelId="{11D8BED4-CE32-4532-BC1E-E59E2986444D}" type="sibTrans" cxnId="{41F84CAA-9F2D-4B92-970F-EA9D9A79A863}">
      <dgm:prSet/>
      <dgm:spPr/>
      <dgm:t>
        <a:bodyPr/>
        <a:lstStyle/>
        <a:p>
          <a:endParaRPr lang="ru-RU"/>
        </a:p>
      </dgm:t>
    </dgm:pt>
    <dgm:pt modelId="{A5FA0E0A-864F-4E29-8FFA-E51211A0EE5D}">
      <dgm:prSet phldrT="[Текст]" custT="1"/>
      <dgm:spPr>
        <a:solidFill>
          <a:srgbClr val="FFC000"/>
        </a:solidFill>
      </dgm:spPr>
      <dgm:t>
        <a:bodyPr/>
        <a:lstStyle/>
        <a:p>
          <a:r>
            <a:rPr lang="ru-RU" sz="2400" dirty="0" smtClean="0">
              <a:solidFill>
                <a:schemeClr val="tx1"/>
              </a:solidFill>
            </a:rPr>
            <a:t>Интерес к каждому ученику, великодушие по отношению к любому</a:t>
          </a:r>
          <a:endParaRPr lang="ru-RU" sz="2400" dirty="0">
            <a:solidFill>
              <a:schemeClr val="tx1"/>
            </a:solidFill>
          </a:endParaRPr>
        </a:p>
      </dgm:t>
    </dgm:pt>
    <dgm:pt modelId="{AC3439EA-48B9-4541-BEE9-E9CD704FA423}" type="parTrans" cxnId="{FFE3D956-FEBF-4777-90EB-FFD9AFD85FA3}">
      <dgm:prSet/>
      <dgm:spPr/>
      <dgm:t>
        <a:bodyPr/>
        <a:lstStyle/>
        <a:p>
          <a:endParaRPr lang="ru-RU"/>
        </a:p>
      </dgm:t>
    </dgm:pt>
    <dgm:pt modelId="{B22E14BF-46B5-4D34-BC3A-021B24659FC2}" type="sibTrans" cxnId="{FFE3D956-FEBF-4777-90EB-FFD9AFD85FA3}">
      <dgm:prSet/>
      <dgm:spPr/>
      <dgm:t>
        <a:bodyPr/>
        <a:lstStyle/>
        <a:p>
          <a:endParaRPr lang="ru-RU"/>
        </a:p>
      </dgm:t>
    </dgm:pt>
    <dgm:pt modelId="{0FBA0999-DFDD-41C1-BECB-F34CBD7ACCD2}">
      <dgm:prSet custT="1"/>
      <dgm:spPr/>
      <dgm:t>
        <a:bodyPr/>
        <a:lstStyle/>
        <a:p>
          <a:r>
            <a:rPr lang="ru-RU" sz="2400" dirty="0" smtClean="0">
              <a:solidFill>
                <a:schemeClr val="tx1"/>
              </a:solidFill>
            </a:rPr>
            <a:t>Оценка действий ученика с акцентом на  детали</a:t>
          </a:r>
          <a:endParaRPr lang="ru-RU" sz="2400" dirty="0">
            <a:solidFill>
              <a:schemeClr val="tx1"/>
            </a:solidFill>
          </a:endParaRPr>
        </a:p>
      </dgm:t>
    </dgm:pt>
    <dgm:pt modelId="{09D454CE-7AA0-4BAE-B27B-9BE13EB19451}" type="parTrans" cxnId="{04AD38F3-1C14-4D20-98ED-F9B6AF4197A1}">
      <dgm:prSet/>
      <dgm:spPr/>
      <dgm:t>
        <a:bodyPr/>
        <a:lstStyle/>
        <a:p>
          <a:endParaRPr lang="ru-RU"/>
        </a:p>
      </dgm:t>
    </dgm:pt>
    <dgm:pt modelId="{A4100BDF-172D-4BF6-B655-F6E1B1065AA6}" type="sibTrans" cxnId="{04AD38F3-1C14-4D20-98ED-F9B6AF4197A1}">
      <dgm:prSet custT="1"/>
      <dgm:spPr/>
      <dgm:t>
        <a:bodyPr/>
        <a:lstStyle/>
        <a:p>
          <a:endParaRPr lang="ru-RU" sz="100" baseline="0"/>
        </a:p>
      </dgm:t>
    </dgm:pt>
    <dgm:pt modelId="{F5071657-6326-426B-9575-86213FC98E11}">
      <dgm:prSet custT="1"/>
      <dgm:spPr>
        <a:solidFill>
          <a:srgbClr val="FFC000"/>
        </a:solidFill>
      </dgm:spPr>
      <dgm:t>
        <a:bodyPr/>
        <a:lstStyle/>
        <a:p>
          <a:r>
            <a:rPr lang="ru-RU" sz="2800" dirty="0" smtClean="0">
              <a:solidFill>
                <a:schemeClr val="tx1"/>
              </a:solidFill>
            </a:rPr>
            <a:t>Вера в способности ученика</a:t>
          </a:r>
          <a:endParaRPr lang="ru-RU" sz="2800" dirty="0">
            <a:solidFill>
              <a:schemeClr val="tx1"/>
            </a:solidFill>
          </a:endParaRPr>
        </a:p>
      </dgm:t>
    </dgm:pt>
    <dgm:pt modelId="{A0577610-3AE9-4029-BDF1-889A51721362}" type="parTrans" cxnId="{D5A40A56-DEFA-467E-A20D-515EBD6AF60F}">
      <dgm:prSet/>
      <dgm:spPr/>
      <dgm:t>
        <a:bodyPr/>
        <a:lstStyle/>
        <a:p>
          <a:endParaRPr lang="ru-RU"/>
        </a:p>
      </dgm:t>
    </dgm:pt>
    <dgm:pt modelId="{700885A8-EC70-481C-9854-6CAAEFA6FC4A}" type="sibTrans" cxnId="{D5A40A56-DEFA-467E-A20D-515EBD6AF60F}">
      <dgm:prSet/>
      <dgm:spPr/>
      <dgm:t>
        <a:bodyPr/>
        <a:lstStyle/>
        <a:p>
          <a:endParaRPr lang="ru-RU"/>
        </a:p>
      </dgm:t>
    </dgm:pt>
    <dgm:pt modelId="{706ACA4C-4530-4FE9-92A1-20ED28FBAA56}" type="pres">
      <dgm:prSet presAssocID="{391067F5-ADF0-496A-9B06-9C9CC1C16C3A}" presName="linearFlow" presStyleCnt="0">
        <dgm:presLayoutVars>
          <dgm:resizeHandles val="exact"/>
        </dgm:presLayoutVars>
      </dgm:prSet>
      <dgm:spPr/>
    </dgm:pt>
    <dgm:pt modelId="{5DF4C513-CA2D-42BE-8C48-88DF9E7C390A}" type="pres">
      <dgm:prSet presAssocID="{B1746D7C-D56A-41CD-835F-FF7127973E25}" presName="node" presStyleLbl="node1" presStyleIdx="0" presStyleCnt="4" custAng="233826" custFlipHor="1" custScaleX="239148" custScaleY="122756" custLinFactNeighborX="3441" custLinFactNeighborY="77288">
        <dgm:presLayoutVars>
          <dgm:bulletEnabled val="1"/>
        </dgm:presLayoutVars>
      </dgm:prSet>
      <dgm:spPr>
        <a:prstGeom prst="flowChartAlternateProcess">
          <a:avLst/>
        </a:prstGeom>
      </dgm:spPr>
      <dgm:t>
        <a:bodyPr/>
        <a:lstStyle/>
        <a:p>
          <a:endParaRPr lang="ru-RU"/>
        </a:p>
      </dgm:t>
    </dgm:pt>
    <dgm:pt modelId="{85E9F9D9-DDA1-4B00-ABAE-9F47808C000F}" type="pres">
      <dgm:prSet presAssocID="{11D8BED4-CE32-4532-BC1E-E59E2986444D}" presName="sibTrans" presStyleLbl="sibTrans2D1" presStyleIdx="0" presStyleCnt="3" custFlipHor="0" custScaleX="14967" custScaleY="84456"/>
      <dgm:spPr>
        <a:prstGeom prst="blockArc">
          <a:avLst/>
        </a:prstGeom>
      </dgm:spPr>
      <dgm:t>
        <a:bodyPr/>
        <a:lstStyle/>
        <a:p>
          <a:endParaRPr lang="ru-RU"/>
        </a:p>
      </dgm:t>
    </dgm:pt>
    <dgm:pt modelId="{877E9307-78B2-427B-9C59-67BC7DF87A20}" type="pres">
      <dgm:prSet presAssocID="{11D8BED4-CE32-4532-BC1E-E59E2986444D}" presName="connectorText" presStyleLbl="sibTrans2D1" presStyleIdx="0" presStyleCnt="3"/>
      <dgm:spPr/>
      <dgm:t>
        <a:bodyPr/>
        <a:lstStyle/>
        <a:p>
          <a:endParaRPr lang="ru-RU"/>
        </a:p>
      </dgm:t>
    </dgm:pt>
    <dgm:pt modelId="{77783200-C53A-45B1-88F5-3D49F5350922}" type="pres">
      <dgm:prSet presAssocID="{A5FA0E0A-864F-4E29-8FFA-E51211A0EE5D}" presName="node" presStyleLbl="node1" presStyleIdx="1" presStyleCnt="4" custAng="21353371" custScaleX="228917" custScaleY="202530" custLinFactNeighborX="5406" custLinFactNeighborY="1442">
        <dgm:presLayoutVars>
          <dgm:bulletEnabled val="1"/>
        </dgm:presLayoutVars>
      </dgm:prSet>
      <dgm:spPr>
        <a:prstGeom prst="flowChartAlternateProcess">
          <a:avLst/>
        </a:prstGeom>
      </dgm:spPr>
      <dgm:t>
        <a:bodyPr/>
        <a:lstStyle/>
        <a:p>
          <a:endParaRPr lang="ru-RU"/>
        </a:p>
      </dgm:t>
    </dgm:pt>
    <dgm:pt modelId="{EC322026-F071-49B0-97C8-28F99D092A3C}" type="pres">
      <dgm:prSet presAssocID="{B22E14BF-46B5-4D34-BC3A-021B24659FC2}" presName="sibTrans" presStyleLbl="sibTrans2D1" presStyleIdx="1" presStyleCnt="3" custAng="21398430" custFlipVert="1" custFlipHor="0" custScaleX="8778" custScaleY="19493" custLinFactX="500000" custLinFactY="-130486" custLinFactNeighborX="554665" custLinFactNeighborY="-200000"/>
      <dgm:spPr>
        <a:prstGeom prst="snip2SameRect">
          <a:avLst/>
        </a:prstGeom>
      </dgm:spPr>
      <dgm:t>
        <a:bodyPr/>
        <a:lstStyle/>
        <a:p>
          <a:endParaRPr lang="ru-RU"/>
        </a:p>
      </dgm:t>
    </dgm:pt>
    <dgm:pt modelId="{6C37E113-EDD8-45CD-A465-111C00E8D924}" type="pres">
      <dgm:prSet presAssocID="{B22E14BF-46B5-4D34-BC3A-021B24659FC2}" presName="connectorText" presStyleLbl="sibTrans2D1" presStyleIdx="1" presStyleCnt="3"/>
      <dgm:spPr/>
      <dgm:t>
        <a:bodyPr/>
        <a:lstStyle/>
        <a:p>
          <a:endParaRPr lang="ru-RU"/>
        </a:p>
      </dgm:t>
    </dgm:pt>
    <dgm:pt modelId="{9C36776A-219B-4B7E-8462-755A0CB8331A}" type="pres">
      <dgm:prSet presAssocID="{0FBA0999-DFDD-41C1-BECB-F34CBD7ACCD2}" presName="node" presStyleLbl="node1" presStyleIdx="2" presStyleCnt="4" custAng="21316723" custScaleX="242063" custScaleY="216894" custLinFactNeighborX="3186" custLinFactNeighborY="-13818">
        <dgm:presLayoutVars>
          <dgm:bulletEnabled val="1"/>
        </dgm:presLayoutVars>
      </dgm:prSet>
      <dgm:spPr/>
      <dgm:t>
        <a:bodyPr/>
        <a:lstStyle/>
        <a:p>
          <a:endParaRPr lang="ru-RU"/>
        </a:p>
      </dgm:t>
    </dgm:pt>
    <dgm:pt modelId="{E2D8AE6F-C930-4DD5-AB71-DD903B660957}" type="pres">
      <dgm:prSet presAssocID="{A4100BDF-172D-4BF6-B655-F6E1B1065AA6}" presName="sibTrans" presStyleLbl="sibTrans2D1" presStyleIdx="2" presStyleCnt="3" custFlipVert="1" custFlipHor="0" custScaleX="4519" custScaleY="16793" custLinFactY="-51466" custLinFactNeighborX="-6965" custLinFactNeighborY="-100000"/>
      <dgm:spPr>
        <a:prstGeom prst="accentCallout3">
          <a:avLst/>
        </a:prstGeom>
      </dgm:spPr>
      <dgm:t>
        <a:bodyPr/>
        <a:lstStyle/>
        <a:p>
          <a:endParaRPr lang="ru-RU"/>
        </a:p>
      </dgm:t>
    </dgm:pt>
    <dgm:pt modelId="{1810E281-8FB6-4B5E-ADEC-5EE6FD681DF4}" type="pres">
      <dgm:prSet presAssocID="{A4100BDF-172D-4BF6-B655-F6E1B1065AA6}" presName="connectorText" presStyleLbl="sibTrans2D1" presStyleIdx="2" presStyleCnt="3"/>
      <dgm:spPr/>
      <dgm:t>
        <a:bodyPr/>
        <a:lstStyle/>
        <a:p>
          <a:endParaRPr lang="ru-RU"/>
        </a:p>
      </dgm:t>
    </dgm:pt>
    <dgm:pt modelId="{445D490A-C1DD-4290-85F2-F347FA6D46D9}" type="pres">
      <dgm:prSet presAssocID="{F5071657-6326-426B-9575-86213FC98E11}" presName="node" presStyleLbl="node1" presStyleIdx="3" presStyleCnt="4" custAng="21112607" custScaleX="218113" custScaleY="253805" custLinFactNeighborX="9172" custLinFactNeighborY="-39184">
        <dgm:presLayoutVars>
          <dgm:bulletEnabled val="1"/>
        </dgm:presLayoutVars>
      </dgm:prSet>
      <dgm:spPr/>
      <dgm:t>
        <a:bodyPr/>
        <a:lstStyle/>
        <a:p>
          <a:endParaRPr lang="ru-RU"/>
        </a:p>
      </dgm:t>
    </dgm:pt>
  </dgm:ptLst>
  <dgm:cxnLst>
    <dgm:cxn modelId="{7B4C28F8-DE57-4D03-8117-858FB4CC48E9}" type="presOf" srcId="{391067F5-ADF0-496A-9B06-9C9CC1C16C3A}" destId="{706ACA4C-4530-4FE9-92A1-20ED28FBAA56}" srcOrd="0" destOrd="0" presId="urn:microsoft.com/office/officeart/2005/8/layout/process2"/>
    <dgm:cxn modelId="{234658B4-402A-470A-91A8-1A48B80B9B2F}" type="presOf" srcId="{B22E14BF-46B5-4D34-BC3A-021B24659FC2}" destId="{6C37E113-EDD8-45CD-A465-111C00E8D924}" srcOrd="1" destOrd="0" presId="urn:microsoft.com/office/officeart/2005/8/layout/process2"/>
    <dgm:cxn modelId="{076905A9-9ABE-40B1-8A14-9B83FE48C622}" type="presOf" srcId="{F5071657-6326-426B-9575-86213FC98E11}" destId="{445D490A-C1DD-4290-85F2-F347FA6D46D9}" srcOrd="0" destOrd="0" presId="urn:microsoft.com/office/officeart/2005/8/layout/process2"/>
    <dgm:cxn modelId="{D5A40A56-DEFA-467E-A20D-515EBD6AF60F}" srcId="{391067F5-ADF0-496A-9B06-9C9CC1C16C3A}" destId="{F5071657-6326-426B-9575-86213FC98E11}" srcOrd="3" destOrd="0" parTransId="{A0577610-3AE9-4029-BDF1-889A51721362}" sibTransId="{700885A8-EC70-481C-9854-6CAAEFA6FC4A}"/>
    <dgm:cxn modelId="{455919AC-A200-42A1-9751-357D893981C5}" type="presOf" srcId="{0FBA0999-DFDD-41C1-BECB-F34CBD7ACCD2}" destId="{9C36776A-219B-4B7E-8462-755A0CB8331A}" srcOrd="0" destOrd="0" presId="urn:microsoft.com/office/officeart/2005/8/layout/process2"/>
    <dgm:cxn modelId="{41F84CAA-9F2D-4B92-970F-EA9D9A79A863}" srcId="{391067F5-ADF0-496A-9B06-9C9CC1C16C3A}" destId="{B1746D7C-D56A-41CD-835F-FF7127973E25}" srcOrd="0" destOrd="0" parTransId="{CB38AB8E-6E7C-4C2D-BE89-3735DD8A505E}" sibTransId="{11D8BED4-CE32-4532-BC1E-E59E2986444D}"/>
    <dgm:cxn modelId="{04AD38F3-1C14-4D20-98ED-F9B6AF4197A1}" srcId="{391067F5-ADF0-496A-9B06-9C9CC1C16C3A}" destId="{0FBA0999-DFDD-41C1-BECB-F34CBD7ACCD2}" srcOrd="2" destOrd="0" parTransId="{09D454CE-7AA0-4BAE-B27B-9BE13EB19451}" sibTransId="{A4100BDF-172D-4BF6-B655-F6E1B1065AA6}"/>
    <dgm:cxn modelId="{531FDCE0-24BD-4340-91F4-5283BFFB41A3}" type="presOf" srcId="{B1746D7C-D56A-41CD-835F-FF7127973E25}" destId="{5DF4C513-CA2D-42BE-8C48-88DF9E7C390A}" srcOrd="0" destOrd="0" presId="urn:microsoft.com/office/officeart/2005/8/layout/process2"/>
    <dgm:cxn modelId="{FFE3D956-FEBF-4777-90EB-FFD9AFD85FA3}" srcId="{391067F5-ADF0-496A-9B06-9C9CC1C16C3A}" destId="{A5FA0E0A-864F-4E29-8FFA-E51211A0EE5D}" srcOrd="1" destOrd="0" parTransId="{AC3439EA-48B9-4541-BEE9-E9CD704FA423}" sibTransId="{B22E14BF-46B5-4D34-BC3A-021B24659FC2}"/>
    <dgm:cxn modelId="{54B3F14D-EEA1-4493-A603-7ADBC9CEEC4D}" type="presOf" srcId="{11D8BED4-CE32-4532-BC1E-E59E2986444D}" destId="{877E9307-78B2-427B-9C59-67BC7DF87A20}" srcOrd="1" destOrd="0" presId="urn:microsoft.com/office/officeart/2005/8/layout/process2"/>
    <dgm:cxn modelId="{9B970B7E-04F6-4875-BFEA-4B27B12C1C0B}" type="presOf" srcId="{A4100BDF-172D-4BF6-B655-F6E1B1065AA6}" destId="{E2D8AE6F-C930-4DD5-AB71-DD903B660957}" srcOrd="0" destOrd="0" presId="urn:microsoft.com/office/officeart/2005/8/layout/process2"/>
    <dgm:cxn modelId="{49BA09EA-9C0D-42CD-8A1A-1096ADC2014E}" type="presOf" srcId="{B22E14BF-46B5-4D34-BC3A-021B24659FC2}" destId="{EC322026-F071-49B0-97C8-28F99D092A3C}" srcOrd="0" destOrd="0" presId="urn:microsoft.com/office/officeart/2005/8/layout/process2"/>
    <dgm:cxn modelId="{C891F0CF-08E6-4157-B59C-AC4AC59FA597}" type="presOf" srcId="{A4100BDF-172D-4BF6-B655-F6E1B1065AA6}" destId="{1810E281-8FB6-4B5E-ADEC-5EE6FD681DF4}" srcOrd="1" destOrd="0" presId="urn:microsoft.com/office/officeart/2005/8/layout/process2"/>
    <dgm:cxn modelId="{DAE9CB37-D6C9-40B2-9438-B8AE50CD0F55}" type="presOf" srcId="{A5FA0E0A-864F-4E29-8FFA-E51211A0EE5D}" destId="{77783200-C53A-45B1-88F5-3D49F5350922}" srcOrd="0" destOrd="0" presId="urn:microsoft.com/office/officeart/2005/8/layout/process2"/>
    <dgm:cxn modelId="{2C015A36-6EB5-424A-A552-A0445AEE3AFC}" type="presOf" srcId="{11D8BED4-CE32-4532-BC1E-E59E2986444D}" destId="{85E9F9D9-DDA1-4B00-ABAE-9F47808C000F}" srcOrd="0" destOrd="0" presId="urn:microsoft.com/office/officeart/2005/8/layout/process2"/>
    <dgm:cxn modelId="{09047575-95D6-479D-ADE7-49FD298995CC}" type="presParOf" srcId="{706ACA4C-4530-4FE9-92A1-20ED28FBAA56}" destId="{5DF4C513-CA2D-42BE-8C48-88DF9E7C390A}" srcOrd="0" destOrd="0" presId="urn:microsoft.com/office/officeart/2005/8/layout/process2"/>
    <dgm:cxn modelId="{BB5942C9-5092-4AE7-AB7D-577D8BE4C38D}" type="presParOf" srcId="{706ACA4C-4530-4FE9-92A1-20ED28FBAA56}" destId="{85E9F9D9-DDA1-4B00-ABAE-9F47808C000F}" srcOrd="1" destOrd="0" presId="urn:microsoft.com/office/officeart/2005/8/layout/process2"/>
    <dgm:cxn modelId="{22DF1160-93F8-410F-9507-496DA115362A}" type="presParOf" srcId="{85E9F9D9-DDA1-4B00-ABAE-9F47808C000F}" destId="{877E9307-78B2-427B-9C59-67BC7DF87A20}" srcOrd="0" destOrd="0" presId="urn:microsoft.com/office/officeart/2005/8/layout/process2"/>
    <dgm:cxn modelId="{85E40E08-580D-4F93-B4F6-6044B9F6F217}" type="presParOf" srcId="{706ACA4C-4530-4FE9-92A1-20ED28FBAA56}" destId="{77783200-C53A-45B1-88F5-3D49F5350922}" srcOrd="2" destOrd="0" presId="urn:microsoft.com/office/officeart/2005/8/layout/process2"/>
    <dgm:cxn modelId="{4CA1BD68-0B60-4EB4-9615-BD35402C7919}" type="presParOf" srcId="{706ACA4C-4530-4FE9-92A1-20ED28FBAA56}" destId="{EC322026-F071-49B0-97C8-28F99D092A3C}" srcOrd="3" destOrd="0" presId="urn:microsoft.com/office/officeart/2005/8/layout/process2"/>
    <dgm:cxn modelId="{B363E60B-65B0-4A89-8115-A98EC8C0A657}" type="presParOf" srcId="{EC322026-F071-49B0-97C8-28F99D092A3C}" destId="{6C37E113-EDD8-45CD-A465-111C00E8D924}" srcOrd="0" destOrd="0" presId="urn:microsoft.com/office/officeart/2005/8/layout/process2"/>
    <dgm:cxn modelId="{D3B6C144-49E3-48F1-BB7B-372D20A3785C}" type="presParOf" srcId="{706ACA4C-4530-4FE9-92A1-20ED28FBAA56}" destId="{9C36776A-219B-4B7E-8462-755A0CB8331A}" srcOrd="4" destOrd="0" presId="urn:microsoft.com/office/officeart/2005/8/layout/process2"/>
    <dgm:cxn modelId="{1037041C-C2FD-4C96-9A58-35691FE451E7}" type="presParOf" srcId="{706ACA4C-4530-4FE9-92A1-20ED28FBAA56}" destId="{E2D8AE6F-C930-4DD5-AB71-DD903B660957}" srcOrd="5" destOrd="0" presId="urn:microsoft.com/office/officeart/2005/8/layout/process2"/>
    <dgm:cxn modelId="{B702C021-893B-4041-AF0A-8466FEAEF45B}" type="presParOf" srcId="{E2D8AE6F-C930-4DD5-AB71-DD903B660957}" destId="{1810E281-8FB6-4B5E-ADEC-5EE6FD681DF4}" srcOrd="0" destOrd="0" presId="urn:microsoft.com/office/officeart/2005/8/layout/process2"/>
    <dgm:cxn modelId="{3CEE73F1-B8A0-47E7-A34D-F7B14E025133}" type="presParOf" srcId="{706ACA4C-4530-4FE9-92A1-20ED28FBAA56}" destId="{445D490A-C1DD-4290-85F2-F347FA6D46D9}"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4C513-CA2D-42BE-8C48-88DF9E7C390A}">
      <dsp:nvSpPr>
        <dsp:cNvPr id="0" name=""/>
        <dsp:cNvSpPr/>
      </dsp:nvSpPr>
      <dsp:spPr>
        <a:xfrm rot="21366174" flipH="1">
          <a:off x="372409" y="232138"/>
          <a:ext cx="4749713" cy="609513"/>
        </a:xfrm>
        <a:prstGeom prst="flowChartAlternateProcess">
          <a:avLst/>
        </a:prstGeom>
        <a:solidFill>
          <a:schemeClr val="accent6"/>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1"/>
              </a:solidFill>
            </a:rPr>
            <a:t>Улыбка, добрый взгляд</a:t>
          </a:r>
          <a:endParaRPr lang="ru-RU" sz="2800" kern="1200" dirty="0">
            <a:solidFill>
              <a:schemeClr val="tx1"/>
            </a:solidFill>
          </a:endParaRPr>
        </a:p>
      </dsp:txBody>
      <dsp:txXfrm>
        <a:off x="402162" y="261891"/>
        <a:ext cx="4690207" cy="550007"/>
      </dsp:txXfrm>
    </dsp:sp>
    <dsp:sp modelId="{85E9F9D9-DDA1-4B00-ABAE-9F47808C000F}">
      <dsp:nvSpPr>
        <dsp:cNvPr id="0" name=""/>
        <dsp:cNvSpPr/>
      </dsp:nvSpPr>
      <dsp:spPr>
        <a:xfrm rot="5241712">
          <a:off x="2760001" y="767017"/>
          <a:ext cx="4431" cy="188705"/>
        </a:xfrm>
        <a:prstGeom prst="blockArc">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rot="-5400000">
        <a:off x="2705575" y="859154"/>
        <a:ext cx="113223" cy="3102"/>
      </dsp:txXfrm>
    </dsp:sp>
    <dsp:sp modelId="{77783200-C53A-45B1-88F5-3D49F5350922}">
      <dsp:nvSpPr>
        <dsp:cNvPr id="0" name=""/>
        <dsp:cNvSpPr/>
      </dsp:nvSpPr>
      <dsp:spPr>
        <a:xfrm rot="21353371">
          <a:off x="513035" y="881088"/>
          <a:ext cx="4546516" cy="1005611"/>
        </a:xfrm>
        <a:prstGeom prst="flowChartAlternateProcess">
          <a:avLst/>
        </a:prstGeom>
        <a:solidFill>
          <a:srgbClr val="FFC0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Интерес к каждому ученику, великодушие по отношению к любому</a:t>
          </a:r>
          <a:endParaRPr lang="ru-RU" sz="2400" kern="1200" dirty="0">
            <a:solidFill>
              <a:schemeClr val="tx1"/>
            </a:solidFill>
          </a:endParaRPr>
        </a:p>
      </dsp:txBody>
      <dsp:txXfrm>
        <a:off x="562124" y="930177"/>
        <a:ext cx="4448338" cy="907433"/>
      </dsp:txXfrm>
    </dsp:sp>
    <dsp:sp modelId="{EC322026-F071-49B0-97C8-28F99D092A3C}">
      <dsp:nvSpPr>
        <dsp:cNvPr id="0" name=""/>
        <dsp:cNvSpPr/>
      </dsp:nvSpPr>
      <dsp:spPr>
        <a:xfrm rot="16259579" flipV="1">
          <a:off x="2966937" y="1139305"/>
          <a:ext cx="1687" cy="43554"/>
        </a:xfrm>
        <a:prstGeom prst="snip2SameRect">
          <a:avLst/>
        </a:prstGeom>
        <a:solidFill>
          <a:schemeClr val="accent6">
            <a:shade val="90000"/>
            <a:hueOff val="-349561"/>
            <a:satOff val="5193"/>
            <a:lumOff val="192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a:p>
      </dsp:txBody>
      <dsp:txXfrm rot="-5400000">
        <a:off x="2954711" y="1160744"/>
        <a:ext cx="26132" cy="1181"/>
      </dsp:txXfrm>
    </dsp:sp>
    <dsp:sp modelId="{9C36776A-219B-4B7E-8462-755A0CB8331A}">
      <dsp:nvSpPr>
        <dsp:cNvPr id="0" name=""/>
        <dsp:cNvSpPr/>
      </dsp:nvSpPr>
      <dsp:spPr>
        <a:xfrm rot="21316723">
          <a:off x="338397" y="1912315"/>
          <a:ext cx="4807608" cy="1076931"/>
        </a:xfrm>
        <a:prstGeom prst="roundRect">
          <a:avLst>
            <a:gd name="adj" fmla="val 10000"/>
          </a:avLst>
        </a:prstGeom>
        <a:solidFill>
          <a:schemeClr val="accent6">
            <a:shade val="50000"/>
            <a:hueOff val="-503572"/>
            <a:satOff val="29987"/>
            <a:lumOff val="4111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Оценка действий ученика с акцентом на  детали</a:t>
          </a:r>
          <a:endParaRPr lang="ru-RU" sz="2400" kern="1200" dirty="0">
            <a:solidFill>
              <a:schemeClr val="tx1"/>
            </a:solidFill>
          </a:endParaRPr>
        </a:p>
      </dsp:txBody>
      <dsp:txXfrm>
        <a:off x="369939" y="1943857"/>
        <a:ext cx="4744524" cy="1013847"/>
      </dsp:txXfrm>
    </dsp:sp>
    <dsp:sp modelId="{E2D8AE6F-C930-4DD5-AB71-DD903B660957}">
      <dsp:nvSpPr>
        <dsp:cNvPr id="0" name=""/>
        <dsp:cNvSpPr/>
      </dsp:nvSpPr>
      <dsp:spPr>
        <a:xfrm rot="5790608" flipV="1">
          <a:off x="2787592" y="2568686"/>
          <a:ext cx="4323" cy="37521"/>
        </a:xfrm>
        <a:prstGeom prst="accentCallout3">
          <a:avLst/>
        </a:prstGeom>
        <a:solidFill>
          <a:schemeClr val="accent6">
            <a:shade val="90000"/>
            <a:hueOff val="-349561"/>
            <a:satOff val="5193"/>
            <a:lumOff val="192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ru-RU" sz="100" kern="1200" baseline="0"/>
        </a:p>
      </dsp:txBody>
      <dsp:txXfrm rot="5400000">
        <a:off x="2778571" y="2585289"/>
        <a:ext cx="22513" cy="3026"/>
      </dsp:txXfrm>
    </dsp:sp>
    <dsp:sp modelId="{445D490A-C1DD-4290-85F2-F347FA6D46D9}">
      <dsp:nvSpPr>
        <dsp:cNvPr id="0" name=""/>
        <dsp:cNvSpPr/>
      </dsp:nvSpPr>
      <dsp:spPr>
        <a:xfrm rot="21112607">
          <a:off x="695120" y="2862507"/>
          <a:ext cx="4331937" cy="1260204"/>
        </a:xfrm>
        <a:prstGeom prst="roundRect">
          <a:avLst>
            <a:gd name="adj" fmla="val 10000"/>
          </a:avLst>
        </a:prstGeom>
        <a:solidFill>
          <a:srgbClr val="FFC0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tx1"/>
              </a:solidFill>
            </a:rPr>
            <a:t>Вера в способности ученика</a:t>
          </a:r>
          <a:endParaRPr lang="ru-RU" sz="2800" kern="1200" dirty="0">
            <a:solidFill>
              <a:schemeClr val="tx1"/>
            </a:solidFill>
          </a:endParaRPr>
        </a:p>
      </dsp:txBody>
      <dsp:txXfrm>
        <a:off x="732030" y="2899417"/>
        <a:ext cx="4258117" cy="11863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ru-RU" altLang="x-none"/>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ltLang="x-none"/>
          </a:p>
        </p:txBody>
      </p:sp>
      <p:sp>
        <p:nvSpPr>
          <p:cNvPr id="8" name="Номер слайда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75CCEAF5-FC2B-4186-BD0F-C937F9FB80E6}" type="slidenum">
              <a:rPr lang="ru-RU" altLang="x-none"/>
              <a:pPr>
                <a:defRPr/>
              </a:pPr>
              <a:t>‹#›</a:t>
            </a:fld>
            <a:endParaRPr lang="ru-RU" altLang="x-none"/>
          </a:p>
        </p:txBody>
      </p:sp>
    </p:spTree>
    <p:extLst>
      <p:ext uri="{BB962C8B-B14F-4D97-AF65-F5344CB8AC3E}">
        <p14:creationId xmlns:p14="http://schemas.microsoft.com/office/powerpoint/2010/main" val="9528708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endParaRPr lang="ru-RU" altLang="x-none"/>
          </a:p>
        </p:txBody>
      </p:sp>
      <p:sp>
        <p:nvSpPr>
          <p:cNvPr id="5" name="Нижний колонтитул 3"/>
          <p:cNvSpPr>
            <a:spLocks noGrp="1"/>
          </p:cNvSpPr>
          <p:nvPr>
            <p:ph type="ftr" sz="quarter" idx="11"/>
          </p:nvPr>
        </p:nvSpPr>
        <p:spPr/>
        <p:txBody>
          <a:bodyPr/>
          <a:lstStyle>
            <a:lvl1pPr>
              <a:defRPr/>
            </a:lvl1pPr>
          </a:lstStyle>
          <a:p>
            <a:pPr>
              <a:defRPr/>
            </a:pPr>
            <a:endParaRPr lang="ru-RU" altLang="x-none"/>
          </a:p>
        </p:txBody>
      </p:sp>
      <p:sp>
        <p:nvSpPr>
          <p:cNvPr id="6" name="Номер слайда 15"/>
          <p:cNvSpPr>
            <a:spLocks noGrp="1"/>
          </p:cNvSpPr>
          <p:nvPr>
            <p:ph type="sldNum" sz="quarter" idx="12"/>
          </p:nvPr>
        </p:nvSpPr>
        <p:spPr/>
        <p:txBody>
          <a:bodyPr/>
          <a:lstStyle>
            <a:lvl1pPr>
              <a:defRPr/>
            </a:lvl1pPr>
          </a:lstStyle>
          <a:p>
            <a:pPr>
              <a:defRPr/>
            </a:pPr>
            <a:fld id="{404E8479-FA5D-4489-B5C7-7B353C7E7D60}" type="slidenum">
              <a:rPr lang="ru-RU" altLang="x-none"/>
              <a:pPr>
                <a:defRPr/>
              </a:pPr>
              <a:t>‹#›</a:t>
            </a:fld>
            <a:endParaRPr lang="ru-RU" altLang="x-none"/>
          </a:p>
        </p:txBody>
      </p:sp>
    </p:spTree>
    <p:extLst>
      <p:ext uri="{BB962C8B-B14F-4D97-AF65-F5344CB8AC3E}">
        <p14:creationId xmlns:p14="http://schemas.microsoft.com/office/powerpoint/2010/main" val="326222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endParaRPr lang="ru-RU" altLang="x-none"/>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ltLang="x-none"/>
          </a:p>
        </p:txBody>
      </p:sp>
      <p:sp>
        <p:nvSpPr>
          <p:cNvPr id="6" name="Номер слайда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4430767C-A7A0-433C-81CA-FD27876A4FC8}" type="slidenum">
              <a:rPr lang="ru-RU" altLang="x-none"/>
              <a:pPr>
                <a:defRPr/>
              </a:pPr>
              <a:t>‹#›</a:t>
            </a:fld>
            <a:endParaRPr lang="ru-RU" altLang="x-none"/>
          </a:p>
        </p:txBody>
      </p:sp>
    </p:spTree>
    <p:extLst>
      <p:ext uri="{BB962C8B-B14F-4D97-AF65-F5344CB8AC3E}">
        <p14:creationId xmlns:p14="http://schemas.microsoft.com/office/powerpoint/2010/main" val="320911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артинка 3"/>
          <p:cNvSpPr>
            <a:spLocks noGrp="1"/>
          </p:cNvSpPr>
          <p:nvPr>
            <p:ph type="clipArt" sz="half" idx="2"/>
          </p:nvPr>
        </p:nvSpPr>
        <p:spPr>
          <a:xfrm>
            <a:off x="4648200" y="1600200"/>
            <a:ext cx="4038600" cy="4525963"/>
          </a:xfrm>
        </p:spPr>
        <p:txBody>
          <a:bodyPr>
            <a:normAutofit/>
          </a:bodyPr>
          <a:lstStyle/>
          <a:p>
            <a:pPr lvl="0"/>
            <a:endParaRPr lang="ru-RU" noProof="0" smtClean="0"/>
          </a:p>
        </p:txBody>
      </p:sp>
      <p:sp>
        <p:nvSpPr>
          <p:cNvPr id="5" name="Rectangle 4"/>
          <p:cNvSpPr>
            <a:spLocks noGrp="1" noChangeArrowheads="1"/>
          </p:cNvSpPr>
          <p:nvPr>
            <p:ph type="dt" sz="half" idx="10"/>
          </p:nvPr>
        </p:nvSpPr>
        <p:spPr/>
        <p:txBody>
          <a:bodyPr/>
          <a:lstStyle>
            <a:lvl1pPr>
              <a:defRPr/>
            </a:lvl1pPr>
          </a:lstStyle>
          <a:p>
            <a:pPr>
              <a:defRPr/>
            </a:pPr>
            <a:endParaRPr lang="ru-RU" altLang="x-none"/>
          </a:p>
        </p:txBody>
      </p:sp>
      <p:sp>
        <p:nvSpPr>
          <p:cNvPr id="6" name="Rectangle 5"/>
          <p:cNvSpPr>
            <a:spLocks noGrp="1" noChangeArrowheads="1"/>
          </p:cNvSpPr>
          <p:nvPr>
            <p:ph type="ftr" sz="quarter" idx="11"/>
          </p:nvPr>
        </p:nvSpPr>
        <p:spPr/>
        <p:txBody>
          <a:bodyPr/>
          <a:lstStyle>
            <a:lvl1pPr>
              <a:defRPr/>
            </a:lvl1pPr>
          </a:lstStyle>
          <a:p>
            <a:pPr>
              <a:defRPr/>
            </a:pPr>
            <a:endParaRPr lang="ru-RU" altLang="x-none"/>
          </a:p>
        </p:txBody>
      </p:sp>
      <p:sp>
        <p:nvSpPr>
          <p:cNvPr id="7" name="Rectangle 6"/>
          <p:cNvSpPr>
            <a:spLocks noGrp="1" noChangeArrowheads="1"/>
          </p:cNvSpPr>
          <p:nvPr>
            <p:ph type="sldNum" sz="quarter" idx="12"/>
          </p:nvPr>
        </p:nvSpPr>
        <p:spPr/>
        <p:txBody>
          <a:bodyPr/>
          <a:lstStyle>
            <a:lvl1pPr>
              <a:defRPr/>
            </a:lvl1pPr>
          </a:lstStyle>
          <a:p>
            <a:pPr>
              <a:defRPr/>
            </a:pPr>
            <a:fld id="{8D73BCC8-1E66-4157-9D6F-2D53066FD116}" type="slidenum">
              <a:rPr lang="ru-RU" altLang="x-none"/>
              <a:pPr>
                <a:defRPr/>
              </a:pPr>
              <a:t>‹#›</a:t>
            </a:fld>
            <a:endParaRPr lang="ru-RU" altLang="x-none"/>
          </a:p>
        </p:txBody>
      </p:sp>
    </p:spTree>
    <p:extLst>
      <p:ext uri="{BB962C8B-B14F-4D97-AF65-F5344CB8AC3E}">
        <p14:creationId xmlns:p14="http://schemas.microsoft.com/office/powerpoint/2010/main" val="298309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endParaRPr lang="ru-RU" altLang="x-none"/>
          </a:p>
        </p:txBody>
      </p:sp>
      <p:sp>
        <p:nvSpPr>
          <p:cNvPr id="5" name="Нижний колонтитул 3"/>
          <p:cNvSpPr>
            <a:spLocks noGrp="1"/>
          </p:cNvSpPr>
          <p:nvPr>
            <p:ph type="ftr" sz="quarter" idx="11"/>
          </p:nvPr>
        </p:nvSpPr>
        <p:spPr/>
        <p:txBody>
          <a:bodyPr/>
          <a:lstStyle>
            <a:lvl1pPr>
              <a:defRPr/>
            </a:lvl1pPr>
          </a:lstStyle>
          <a:p>
            <a:pPr>
              <a:defRPr/>
            </a:pPr>
            <a:endParaRPr lang="ru-RU" altLang="x-none"/>
          </a:p>
        </p:txBody>
      </p:sp>
      <p:sp>
        <p:nvSpPr>
          <p:cNvPr id="6" name="Номер слайда 15"/>
          <p:cNvSpPr>
            <a:spLocks noGrp="1"/>
          </p:cNvSpPr>
          <p:nvPr>
            <p:ph type="sldNum" sz="quarter" idx="12"/>
          </p:nvPr>
        </p:nvSpPr>
        <p:spPr/>
        <p:txBody>
          <a:bodyPr/>
          <a:lstStyle>
            <a:lvl1pPr>
              <a:defRPr/>
            </a:lvl1pPr>
          </a:lstStyle>
          <a:p>
            <a:pPr>
              <a:defRPr/>
            </a:pPr>
            <a:fld id="{BB1C7AFB-1EB3-4370-9A24-E9B3520A7754}" type="slidenum">
              <a:rPr lang="ru-RU" altLang="x-none"/>
              <a:pPr>
                <a:defRPr/>
              </a:pPr>
              <a:t>‹#›</a:t>
            </a:fld>
            <a:endParaRPr lang="ru-RU" altLang="x-none"/>
          </a:p>
        </p:txBody>
      </p:sp>
    </p:spTree>
    <p:extLst>
      <p:ext uri="{BB962C8B-B14F-4D97-AF65-F5344CB8AC3E}">
        <p14:creationId xmlns:p14="http://schemas.microsoft.com/office/powerpoint/2010/main" val="184871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ru-RU" altLang="x-none"/>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ltLang="x-none"/>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CE7885AD-574A-43E5-B5D2-AF58CFD966F9}" type="slidenum">
              <a:rPr lang="ru-RU" altLang="x-none"/>
              <a:pPr>
                <a:defRPr/>
              </a:pPr>
              <a:t>‹#›</a:t>
            </a:fld>
            <a:endParaRPr lang="ru-RU" altLang="x-none"/>
          </a:p>
        </p:txBody>
      </p:sp>
    </p:spTree>
    <p:extLst>
      <p:ext uri="{BB962C8B-B14F-4D97-AF65-F5344CB8AC3E}">
        <p14:creationId xmlns:p14="http://schemas.microsoft.com/office/powerpoint/2010/main" val="29903211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endParaRPr lang="ru-RU" altLang="x-none"/>
          </a:p>
        </p:txBody>
      </p:sp>
      <p:sp>
        <p:nvSpPr>
          <p:cNvPr id="6" name="Нижний колонтитул 3"/>
          <p:cNvSpPr>
            <a:spLocks noGrp="1"/>
          </p:cNvSpPr>
          <p:nvPr>
            <p:ph type="ftr" sz="quarter" idx="11"/>
          </p:nvPr>
        </p:nvSpPr>
        <p:spPr/>
        <p:txBody>
          <a:bodyPr/>
          <a:lstStyle>
            <a:lvl1pPr>
              <a:defRPr/>
            </a:lvl1pPr>
          </a:lstStyle>
          <a:p>
            <a:pPr>
              <a:defRPr/>
            </a:pPr>
            <a:endParaRPr lang="ru-RU" altLang="x-none"/>
          </a:p>
        </p:txBody>
      </p:sp>
      <p:sp>
        <p:nvSpPr>
          <p:cNvPr id="7" name="Номер слайда 15"/>
          <p:cNvSpPr>
            <a:spLocks noGrp="1"/>
          </p:cNvSpPr>
          <p:nvPr>
            <p:ph type="sldNum" sz="quarter" idx="12"/>
          </p:nvPr>
        </p:nvSpPr>
        <p:spPr/>
        <p:txBody>
          <a:bodyPr/>
          <a:lstStyle>
            <a:lvl1pPr>
              <a:defRPr/>
            </a:lvl1pPr>
          </a:lstStyle>
          <a:p>
            <a:pPr>
              <a:defRPr/>
            </a:pPr>
            <a:fld id="{B8CDFE5C-0246-4225-AFDB-1D83FF041736}" type="slidenum">
              <a:rPr lang="ru-RU" altLang="x-none"/>
              <a:pPr>
                <a:defRPr/>
              </a:pPr>
              <a:t>‹#›</a:t>
            </a:fld>
            <a:endParaRPr lang="ru-RU" altLang="x-none"/>
          </a:p>
        </p:txBody>
      </p:sp>
    </p:spTree>
    <p:extLst>
      <p:ext uri="{BB962C8B-B14F-4D97-AF65-F5344CB8AC3E}">
        <p14:creationId xmlns:p14="http://schemas.microsoft.com/office/powerpoint/2010/main" val="369122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endParaRPr lang="ru-RU" altLang="x-none"/>
          </a:p>
        </p:txBody>
      </p:sp>
      <p:sp>
        <p:nvSpPr>
          <p:cNvPr id="8" name="Нижний колонтитул 3"/>
          <p:cNvSpPr>
            <a:spLocks noGrp="1"/>
          </p:cNvSpPr>
          <p:nvPr>
            <p:ph type="ftr" sz="quarter" idx="11"/>
          </p:nvPr>
        </p:nvSpPr>
        <p:spPr/>
        <p:txBody>
          <a:bodyPr/>
          <a:lstStyle>
            <a:lvl1pPr>
              <a:defRPr/>
            </a:lvl1pPr>
          </a:lstStyle>
          <a:p>
            <a:pPr>
              <a:defRPr/>
            </a:pPr>
            <a:endParaRPr lang="ru-RU" altLang="x-none"/>
          </a:p>
        </p:txBody>
      </p:sp>
      <p:sp>
        <p:nvSpPr>
          <p:cNvPr id="9" name="Номер слайда 15"/>
          <p:cNvSpPr>
            <a:spLocks noGrp="1"/>
          </p:cNvSpPr>
          <p:nvPr>
            <p:ph type="sldNum" sz="quarter" idx="12"/>
          </p:nvPr>
        </p:nvSpPr>
        <p:spPr/>
        <p:txBody>
          <a:bodyPr/>
          <a:lstStyle>
            <a:lvl1pPr>
              <a:defRPr/>
            </a:lvl1pPr>
          </a:lstStyle>
          <a:p>
            <a:pPr>
              <a:defRPr/>
            </a:pPr>
            <a:fld id="{CC5BFC48-FEBB-4540-8D87-61448FF9B744}" type="slidenum">
              <a:rPr lang="ru-RU" altLang="x-none"/>
              <a:pPr>
                <a:defRPr/>
              </a:pPr>
              <a:t>‹#›</a:t>
            </a:fld>
            <a:endParaRPr lang="ru-RU" altLang="x-none"/>
          </a:p>
        </p:txBody>
      </p:sp>
    </p:spTree>
    <p:extLst>
      <p:ext uri="{BB962C8B-B14F-4D97-AF65-F5344CB8AC3E}">
        <p14:creationId xmlns:p14="http://schemas.microsoft.com/office/powerpoint/2010/main" val="245914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endParaRPr lang="ru-RU" altLang="x-none"/>
          </a:p>
        </p:txBody>
      </p:sp>
      <p:sp>
        <p:nvSpPr>
          <p:cNvPr id="4" name="Нижний колонтитул 3"/>
          <p:cNvSpPr>
            <a:spLocks noGrp="1"/>
          </p:cNvSpPr>
          <p:nvPr>
            <p:ph type="ftr" sz="quarter" idx="11"/>
          </p:nvPr>
        </p:nvSpPr>
        <p:spPr/>
        <p:txBody>
          <a:bodyPr/>
          <a:lstStyle>
            <a:lvl1pPr>
              <a:defRPr/>
            </a:lvl1pPr>
          </a:lstStyle>
          <a:p>
            <a:pPr>
              <a:defRPr/>
            </a:pPr>
            <a:endParaRPr lang="ru-RU" altLang="x-none"/>
          </a:p>
        </p:txBody>
      </p:sp>
      <p:sp>
        <p:nvSpPr>
          <p:cNvPr id="5" name="Номер слайда 15"/>
          <p:cNvSpPr>
            <a:spLocks noGrp="1"/>
          </p:cNvSpPr>
          <p:nvPr>
            <p:ph type="sldNum" sz="quarter" idx="12"/>
          </p:nvPr>
        </p:nvSpPr>
        <p:spPr/>
        <p:txBody>
          <a:bodyPr/>
          <a:lstStyle>
            <a:lvl1pPr>
              <a:defRPr/>
            </a:lvl1pPr>
          </a:lstStyle>
          <a:p>
            <a:pPr>
              <a:defRPr/>
            </a:pPr>
            <a:fld id="{C672A7C4-F216-47C8-A73F-DE3FAA59E5EB}" type="slidenum">
              <a:rPr lang="ru-RU" altLang="x-none"/>
              <a:pPr>
                <a:defRPr/>
              </a:pPr>
              <a:t>‹#›</a:t>
            </a:fld>
            <a:endParaRPr lang="ru-RU" altLang="x-none"/>
          </a:p>
        </p:txBody>
      </p:sp>
    </p:spTree>
    <p:extLst>
      <p:ext uri="{BB962C8B-B14F-4D97-AF65-F5344CB8AC3E}">
        <p14:creationId xmlns:p14="http://schemas.microsoft.com/office/powerpoint/2010/main" val="164265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endParaRPr lang="ru-RU" altLang="x-none"/>
          </a:p>
        </p:txBody>
      </p:sp>
      <p:sp>
        <p:nvSpPr>
          <p:cNvPr id="3" name="Нижний колонтитул 3"/>
          <p:cNvSpPr>
            <a:spLocks noGrp="1"/>
          </p:cNvSpPr>
          <p:nvPr>
            <p:ph type="ftr" sz="quarter" idx="11"/>
          </p:nvPr>
        </p:nvSpPr>
        <p:spPr/>
        <p:txBody>
          <a:bodyPr/>
          <a:lstStyle>
            <a:lvl1pPr>
              <a:defRPr/>
            </a:lvl1pPr>
          </a:lstStyle>
          <a:p>
            <a:pPr>
              <a:defRPr/>
            </a:pPr>
            <a:endParaRPr lang="ru-RU" altLang="x-none"/>
          </a:p>
        </p:txBody>
      </p:sp>
      <p:sp>
        <p:nvSpPr>
          <p:cNvPr id="4" name="Номер слайда 15"/>
          <p:cNvSpPr>
            <a:spLocks noGrp="1"/>
          </p:cNvSpPr>
          <p:nvPr>
            <p:ph type="sldNum" sz="quarter" idx="12"/>
          </p:nvPr>
        </p:nvSpPr>
        <p:spPr/>
        <p:txBody>
          <a:bodyPr/>
          <a:lstStyle>
            <a:lvl1pPr>
              <a:defRPr/>
            </a:lvl1pPr>
          </a:lstStyle>
          <a:p>
            <a:pPr>
              <a:defRPr/>
            </a:pPr>
            <a:fld id="{2C09947D-AD16-4F5D-BAE8-C617B9A3B0F9}" type="slidenum">
              <a:rPr lang="ru-RU" altLang="x-none"/>
              <a:pPr>
                <a:defRPr/>
              </a:pPr>
              <a:t>‹#›</a:t>
            </a:fld>
            <a:endParaRPr lang="ru-RU" altLang="x-none"/>
          </a:p>
        </p:txBody>
      </p:sp>
    </p:spTree>
    <p:extLst>
      <p:ext uri="{BB962C8B-B14F-4D97-AF65-F5344CB8AC3E}">
        <p14:creationId xmlns:p14="http://schemas.microsoft.com/office/powerpoint/2010/main" val="308871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endParaRPr lang="ru-RU" altLang="x-none"/>
          </a:p>
        </p:txBody>
      </p:sp>
      <p:sp>
        <p:nvSpPr>
          <p:cNvPr id="6" name="Нижний колонтитул 3"/>
          <p:cNvSpPr>
            <a:spLocks noGrp="1"/>
          </p:cNvSpPr>
          <p:nvPr>
            <p:ph type="ftr" sz="quarter" idx="11"/>
          </p:nvPr>
        </p:nvSpPr>
        <p:spPr/>
        <p:txBody>
          <a:bodyPr/>
          <a:lstStyle>
            <a:lvl1pPr>
              <a:defRPr/>
            </a:lvl1pPr>
          </a:lstStyle>
          <a:p>
            <a:pPr>
              <a:defRPr/>
            </a:pPr>
            <a:endParaRPr lang="ru-RU" altLang="x-none"/>
          </a:p>
        </p:txBody>
      </p:sp>
      <p:sp>
        <p:nvSpPr>
          <p:cNvPr id="7" name="Номер слайда 15"/>
          <p:cNvSpPr>
            <a:spLocks noGrp="1"/>
          </p:cNvSpPr>
          <p:nvPr>
            <p:ph type="sldNum" sz="quarter" idx="12"/>
          </p:nvPr>
        </p:nvSpPr>
        <p:spPr/>
        <p:txBody>
          <a:bodyPr/>
          <a:lstStyle>
            <a:lvl1pPr>
              <a:defRPr/>
            </a:lvl1pPr>
          </a:lstStyle>
          <a:p>
            <a:pPr>
              <a:defRPr/>
            </a:pPr>
            <a:fld id="{D35AB4E6-8974-4275-8C81-3D57D1D172A3}" type="slidenum">
              <a:rPr lang="ru-RU" altLang="x-none"/>
              <a:pPr>
                <a:defRPr/>
              </a:pPr>
              <a:t>‹#›</a:t>
            </a:fld>
            <a:endParaRPr lang="ru-RU" altLang="x-none"/>
          </a:p>
        </p:txBody>
      </p:sp>
    </p:spTree>
    <p:extLst>
      <p:ext uri="{BB962C8B-B14F-4D97-AF65-F5344CB8AC3E}">
        <p14:creationId xmlns:p14="http://schemas.microsoft.com/office/powerpoint/2010/main" val="157733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endParaRPr lang="ru-RU" altLang="x-none"/>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ltLang="x-none"/>
          </a:p>
        </p:txBody>
      </p:sp>
      <p:sp>
        <p:nvSpPr>
          <p:cNvPr id="9" name="Номер слайда 6"/>
          <p:cNvSpPr>
            <a:spLocks noGrp="1"/>
          </p:cNvSpPr>
          <p:nvPr>
            <p:ph type="sldNum" sz="quarter" idx="12"/>
          </p:nvPr>
        </p:nvSpPr>
        <p:spPr/>
        <p:txBody>
          <a:bodyPr/>
          <a:lstStyle>
            <a:lvl1pPr>
              <a:defRPr/>
            </a:lvl1pPr>
            <a:extLst/>
          </a:lstStyle>
          <a:p>
            <a:pPr>
              <a:defRPr/>
            </a:pPr>
            <a:fld id="{182F95FE-D1C3-4F49-B8E9-43626229E56B}" type="slidenum">
              <a:rPr lang="ru-RU" altLang="x-none"/>
              <a:pPr>
                <a:defRPr/>
              </a:pPr>
              <a:t>‹#›</a:t>
            </a:fld>
            <a:endParaRPr lang="ru-RU" altLang="x-none"/>
          </a:p>
        </p:txBody>
      </p:sp>
    </p:spTree>
    <p:extLst>
      <p:ext uri="{BB962C8B-B14F-4D97-AF65-F5344CB8AC3E}">
        <p14:creationId xmlns:p14="http://schemas.microsoft.com/office/powerpoint/2010/main" val="206996382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ru-RU" altLang="x-none"/>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ru-RU" altLang="x-none"/>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smtClean="0">
                <a:solidFill>
                  <a:schemeClr val="tx2"/>
                </a:solidFill>
              </a:defRPr>
            </a:lvl1pPr>
            <a:extLst/>
          </a:lstStyle>
          <a:p>
            <a:pPr>
              <a:defRPr/>
            </a:pPr>
            <a:fld id="{504B793F-B03D-4F98-9956-AAFCA2BD9920}" type="slidenum">
              <a:rPr lang="ru-RU" altLang="x-none"/>
              <a:pPr>
                <a:defRPr/>
              </a:pPr>
              <a:t>‹#›</a:t>
            </a:fld>
            <a:endParaRPr lang="ru-RU" altLang="x-none"/>
          </a:p>
        </p:txBody>
      </p:sp>
    </p:spTree>
  </p:cSld>
  <p:clrMap bg1="lt1" tx1="dk1" bg2="lt2" tx2="dk2" accent1="accent1" accent2="accent2" accent3="accent3" accent4="accent4" accent5="accent5" accent6="accent6" hlink="hlink" folHlink="folHlink"/>
  <p:sldLayoutIdLst>
    <p:sldLayoutId id="2147483738" r:id="rId1"/>
    <p:sldLayoutId id="2147483731" r:id="rId2"/>
    <p:sldLayoutId id="2147483739" r:id="rId3"/>
    <p:sldLayoutId id="2147483732" r:id="rId4"/>
    <p:sldLayoutId id="2147483733" r:id="rId5"/>
    <p:sldLayoutId id="2147483734" r:id="rId6"/>
    <p:sldLayoutId id="2147483735" r:id="rId7"/>
    <p:sldLayoutId id="2147483736" r:id="rId8"/>
    <p:sldLayoutId id="2147483740" r:id="rId9"/>
    <p:sldLayoutId id="2147483737" r:id="rId10"/>
    <p:sldLayoutId id="2147483741" r:id="rId11"/>
    <p:sldLayoutId id="2147483742" r:id="rId12"/>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9144000" cy="2586038"/>
          </a:xfrm>
          <a:prstGeom prst="rect">
            <a:avLst/>
          </a:prstGeom>
          <a:solidFill>
            <a:schemeClr val="bg2">
              <a:lumMod val="90000"/>
            </a:schemeClr>
          </a:solidFill>
          <a:ln>
            <a:noFill/>
          </a:ln>
        </p:spPr>
        <p:txBody>
          <a:bodyPr>
            <a:spAutoFit/>
          </a:bodyPr>
          <a:lstStyle/>
          <a:p>
            <a:pPr algn="ctr">
              <a:defRPr/>
            </a:pPr>
            <a:r>
              <a:rPr lang="ru-RU" sz="5400" b="1" i="1" dirty="0"/>
              <a:t>Педагогические приемы создания ситуации успеха</a:t>
            </a:r>
          </a:p>
        </p:txBody>
      </p:sp>
      <p:pic>
        <p:nvPicPr>
          <p:cNvPr id="7171" name="Рисунок 6" descr="c4b36998732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276600"/>
            <a:ext cx="30480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Рисунок 7" descr="df5daa35757f.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605213"/>
            <a:ext cx="31242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660650"/>
            <a:ext cx="3352800"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320040"/>
            <a:ext cx="7239000" cy="1143000"/>
          </a:xfrm>
        </p:spPr>
        <p:txBody>
          <a:bodyPr/>
          <a:lstStyle/>
          <a:p>
            <a:pPr fontAlgn="auto">
              <a:spcAft>
                <a:spcPts val="0"/>
              </a:spcAft>
              <a:defRPr/>
            </a:pPr>
            <a:r>
              <a:rPr lang="ru-RU" smtClean="0">
                <a:solidFill>
                  <a:srgbClr val="FF0000"/>
                </a:solidFill>
              </a:rPr>
              <a:t>приемы</a:t>
            </a:r>
          </a:p>
        </p:txBody>
      </p:sp>
      <p:sp>
        <p:nvSpPr>
          <p:cNvPr id="16387" name="Содержимое 2"/>
          <p:cNvSpPr>
            <a:spLocks noGrp="1"/>
          </p:cNvSpPr>
          <p:nvPr>
            <p:ph idx="1"/>
          </p:nvPr>
        </p:nvSpPr>
        <p:spPr/>
        <p:txBody>
          <a:bodyPr/>
          <a:lstStyle/>
          <a:p>
            <a:r>
              <a:rPr lang="ru-RU" altLang="ru-RU" smtClean="0"/>
              <a:t>«Следуй за нами»</a:t>
            </a:r>
          </a:p>
          <a:p>
            <a:r>
              <a:rPr lang="ru-RU" altLang="ru-RU" smtClean="0"/>
              <a:t>«Эмоциональный всплеск» или «Ты так высоко взлетел»</a:t>
            </a:r>
          </a:p>
          <a:p>
            <a:r>
              <a:rPr lang="ru-RU" altLang="ru-RU" smtClean="0"/>
              <a:t>«Обмен ролями»</a:t>
            </a:r>
          </a:p>
          <a:p>
            <a:r>
              <a:rPr lang="ru-RU" altLang="ru-RU" smtClean="0"/>
              <a:t>«Заражение» или «Где это видано, где это слыхано»</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188913"/>
            <a:ext cx="7848600" cy="1079500"/>
          </a:xfrm>
        </p:spPr>
        <p:txBody>
          <a:bodyPr/>
          <a:lstStyle/>
          <a:p>
            <a:pPr fontAlgn="auto">
              <a:spcAft>
                <a:spcPts val="0"/>
              </a:spcAft>
              <a:defRPr/>
            </a:pPr>
            <a:r>
              <a:rPr lang="ru-RU" altLang="x-none" sz="2800" dirty="0" smtClean="0">
                <a:solidFill>
                  <a:srgbClr val="CC0000"/>
                </a:solidFill>
                <a:effectLst>
                  <a:outerShdw blurRad="38100" dist="38100" dir="2700000" algn="tl">
                    <a:srgbClr val="C0C0C0"/>
                  </a:outerShdw>
                </a:effectLst>
              </a:rPr>
              <a:t>Радость познания</a:t>
            </a:r>
            <a:endParaRPr lang="ru-RU" altLang="x-none" dirty="0" smtClean="0">
              <a:effectLst>
                <a:outerShdw blurRad="38100" dist="38100" dir="2700000" algn="tl">
                  <a:srgbClr val="C0C0C0"/>
                </a:outerShdw>
              </a:effectLst>
            </a:endParaRPr>
          </a:p>
        </p:txBody>
      </p:sp>
      <p:sp>
        <p:nvSpPr>
          <p:cNvPr id="14339" name="Rectangle 3"/>
          <p:cNvSpPr>
            <a:spLocks noGrp="1" noChangeArrowheads="1"/>
          </p:cNvSpPr>
          <p:nvPr>
            <p:ph idx="1"/>
          </p:nvPr>
        </p:nvSpPr>
        <p:spPr>
          <a:xfrm>
            <a:off x="304800" y="1371600"/>
            <a:ext cx="7848600" cy="4967288"/>
          </a:xfrm>
          <a:solidFill>
            <a:schemeClr val="bg2">
              <a:lumMod val="90000"/>
            </a:schemeClr>
          </a:solidFill>
          <a:ln>
            <a:solidFill>
              <a:schemeClr val="accent1"/>
            </a:solidFill>
            <a:miter lim="800000"/>
            <a:headEnd/>
            <a:tailEnd/>
          </a:ln>
        </p:spPr>
        <p:txBody>
          <a:bodyPr>
            <a:normAutofit/>
          </a:bodyPr>
          <a:lstStyle/>
          <a:p>
            <a:pPr marL="274320" indent="-274320" fontAlgn="auto">
              <a:spcAft>
                <a:spcPts val="0"/>
              </a:spcAft>
              <a:buFontTx/>
              <a:buNone/>
              <a:defRPr/>
            </a:pPr>
            <a:r>
              <a:rPr lang="ru-RU" sz="2800" dirty="0" smtClean="0"/>
              <a:t>Познание опирается на самообразование, на самопознание. </a:t>
            </a:r>
            <a:r>
              <a:rPr lang="ru-RU" sz="2800" dirty="0" smtClean="0"/>
              <a:t>Нет более ценных мотивов для учебы, чем интеллектуальные, в основе </a:t>
            </a:r>
            <a:r>
              <a:rPr lang="ru-RU" sz="2800" dirty="0" smtClean="0"/>
              <a:t>которых лежит </a:t>
            </a:r>
            <a:r>
              <a:rPr lang="ru-RU" sz="2800" dirty="0" smtClean="0"/>
              <a:t>потребность познавать мир</a:t>
            </a:r>
          </a:p>
          <a:p>
            <a:pPr marL="274320" indent="-274320" fontAlgn="auto">
              <a:spcAft>
                <a:spcPts val="0"/>
              </a:spcAft>
              <a:buFontTx/>
              <a:buNone/>
              <a:defRPr/>
            </a:pPr>
            <a:r>
              <a:rPr lang="ru-RU" sz="2800" b="1" dirty="0" smtClean="0">
                <a:solidFill>
                  <a:srgbClr val="CC0000"/>
                </a:solidFill>
              </a:rPr>
              <a:t>Задача педагога:</a:t>
            </a:r>
          </a:p>
          <a:p>
            <a:pPr marL="274320" indent="-274320" fontAlgn="auto">
              <a:spcAft>
                <a:spcPts val="0"/>
              </a:spcAft>
              <a:buFontTx/>
              <a:buNone/>
              <a:defRPr/>
            </a:pPr>
            <a:r>
              <a:rPr lang="ru-RU" sz="2800" dirty="0" smtClean="0"/>
              <a:t>Выращивание познавательного интереса для формирования радости познания.</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320040"/>
            <a:ext cx="7239000" cy="1143000"/>
          </a:xfrm>
        </p:spPr>
        <p:txBody>
          <a:bodyPr/>
          <a:lstStyle/>
          <a:p>
            <a:pPr fontAlgn="auto">
              <a:spcAft>
                <a:spcPts val="0"/>
              </a:spcAft>
              <a:defRPr/>
            </a:pPr>
            <a:r>
              <a:rPr lang="ru-RU" smtClean="0">
                <a:solidFill>
                  <a:srgbClr val="FF0000"/>
                </a:solidFill>
              </a:rPr>
              <a:t>приемы</a:t>
            </a:r>
          </a:p>
        </p:txBody>
      </p:sp>
      <p:sp>
        <p:nvSpPr>
          <p:cNvPr id="18435" name="Содержимое 2"/>
          <p:cNvSpPr>
            <a:spLocks noGrp="1"/>
          </p:cNvSpPr>
          <p:nvPr>
            <p:ph idx="1"/>
          </p:nvPr>
        </p:nvSpPr>
        <p:spPr/>
        <p:txBody>
          <a:bodyPr/>
          <a:lstStyle/>
          <a:p>
            <a:r>
              <a:rPr lang="ru-RU" altLang="ru-RU" smtClean="0"/>
              <a:t>«Эврика»</a:t>
            </a:r>
          </a:p>
          <a:p>
            <a:r>
              <a:rPr lang="ru-RU" altLang="ru-RU" smtClean="0"/>
              <a:t>«Линия горизонта»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611188" y="1989138"/>
            <a:ext cx="7848600" cy="3889375"/>
          </a:xfrm>
        </p:spPr>
        <p:txBody>
          <a:bodyPr/>
          <a:lstStyle/>
          <a:p>
            <a:pPr>
              <a:buFontTx/>
              <a:buNone/>
            </a:pPr>
            <a:r>
              <a:rPr lang="ru-RU" altLang="ru-RU" smtClean="0"/>
              <a:t>Подзаголовок слайда</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6"/>
          <p:cNvSpPr>
            <a:spLocks noChangeArrowheads="1"/>
          </p:cNvSpPr>
          <p:nvPr/>
        </p:nvSpPr>
        <p:spPr bwMode="auto">
          <a:xfrm>
            <a:off x="2627313" y="544513"/>
            <a:ext cx="4811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800" b="1"/>
              <a:t>БАНК СИТУАЦИЙ УСПЕХА</a:t>
            </a:r>
          </a:p>
        </p:txBody>
      </p:sp>
      <p:sp>
        <p:nvSpPr>
          <p:cNvPr id="20487" name="Rectangle 7"/>
          <p:cNvSpPr>
            <a:spLocks noChangeArrowheads="1"/>
          </p:cNvSpPr>
          <p:nvPr/>
        </p:nvSpPr>
        <p:spPr bwMode="auto">
          <a:xfrm>
            <a:off x="827088" y="1250950"/>
            <a:ext cx="7489825" cy="4359275"/>
          </a:xfrm>
          <a:prstGeom prst="rect">
            <a:avLst/>
          </a:prstGeom>
          <a:noFill/>
          <a:ln>
            <a:noFill/>
          </a:ln>
          <a:effectLst/>
          <a:extLst/>
        </p:spPr>
        <p:txBody>
          <a:bodyPr anchor="ctr">
            <a:spAutoFit/>
          </a:bodyPr>
          <a:lstStyle/>
          <a:p>
            <a:pPr>
              <a:buFont typeface="Wingdings" pitchFamily="2" charset="2"/>
              <a:buChar char="§"/>
              <a:defRPr/>
            </a:pPr>
            <a:r>
              <a:rPr lang="ru-RU" altLang="x-none" sz="2000" b="1">
                <a:effectLst>
                  <a:outerShdw blurRad="38100" dist="38100" dir="2700000" algn="tl">
                    <a:srgbClr val="C0C0C0"/>
                  </a:outerShdw>
                </a:effectLst>
              </a:rPr>
              <a:t>Минутки психологической разгрузки или эмоциональной зарядки (шутки, загадки, скороговорки).</a:t>
            </a:r>
          </a:p>
          <a:p>
            <a:pPr>
              <a:buFont typeface="Wingdings" pitchFamily="2" charset="2"/>
              <a:buChar char="§"/>
              <a:defRPr/>
            </a:pPr>
            <a:r>
              <a:rPr lang="ru-RU" altLang="x-none" sz="2000" b="1">
                <a:effectLst>
                  <a:outerShdw blurRad="38100" dist="38100" dir="2700000" algn="tl">
                    <a:srgbClr val="C0C0C0"/>
                  </a:outerShdw>
                </a:effectLst>
              </a:rPr>
              <a:t>Вопросы, которые задают сами дети. + Задай вопрос учителю</a:t>
            </a:r>
          </a:p>
          <a:p>
            <a:pPr>
              <a:buFont typeface="Wingdings" pitchFamily="2" charset="2"/>
              <a:buChar char="§"/>
              <a:defRPr/>
            </a:pPr>
            <a:r>
              <a:rPr lang="ru-RU" altLang="x-none" sz="2000" b="1">
                <a:effectLst>
                  <a:outerShdw blurRad="38100" dist="38100" dir="2700000" algn="tl">
                    <a:srgbClr val="C0C0C0"/>
                  </a:outerShdw>
                </a:effectLst>
              </a:rPr>
              <a:t>Прием-подсказка (План-ответ, рисунок-подсказка, таблица, опорные сигналы и пр.)</a:t>
            </a:r>
          </a:p>
          <a:p>
            <a:pPr>
              <a:buFont typeface="Wingdings" pitchFamily="2" charset="2"/>
              <a:buChar char="§"/>
              <a:defRPr/>
            </a:pPr>
            <a:r>
              <a:rPr lang="ru-RU" altLang="x-none" sz="2000" b="1">
                <a:effectLst>
                  <a:outerShdw blurRad="38100" dist="38100" dir="2700000" algn="tl">
                    <a:srgbClr val="C0C0C0"/>
                  </a:outerShdw>
                </a:effectLst>
              </a:rPr>
              <a:t>Частично-поисковые и эвристические ситуации (проблемные задания)</a:t>
            </a:r>
          </a:p>
          <a:p>
            <a:pPr>
              <a:buFont typeface="Wingdings" pitchFamily="2" charset="2"/>
              <a:buChar char="§"/>
              <a:defRPr/>
            </a:pPr>
            <a:r>
              <a:rPr lang="ru-RU" altLang="x-none" sz="2000" b="1">
                <a:effectLst>
                  <a:outerShdw blurRad="38100" dist="38100" dir="2700000" algn="tl">
                    <a:srgbClr val="C0C0C0"/>
                  </a:outerShdw>
                </a:effectLst>
              </a:rPr>
              <a:t>Ролевые ситуации («наблюдатель», «мудрец», «хранитель знаний»)</a:t>
            </a:r>
          </a:p>
          <a:p>
            <a:pPr>
              <a:buFont typeface="Wingdings" pitchFamily="2" charset="2"/>
              <a:buChar char="§"/>
              <a:defRPr/>
            </a:pPr>
            <a:r>
              <a:rPr lang="ru-RU" altLang="x-none" sz="2000" b="1">
                <a:effectLst>
                  <a:outerShdw blurRad="38100" dist="38100" dir="2700000" algn="tl">
                    <a:srgbClr val="C0C0C0"/>
                  </a:outerShdw>
                </a:effectLst>
              </a:rPr>
              <a:t>Игры-системы на уроках</a:t>
            </a:r>
          </a:p>
          <a:p>
            <a:pPr>
              <a:buFont typeface="Wingdings" pitchFamily="2" charset="2"/>
              <a:buChar char="§"/>
              <a:defRPr/>
            </a:pPr>
            <a:r>
              <a:rPr lang="ru-RU" altLang="x-none" sz="2000" b="1">
                <a:effectLst>
                  <a:outerShdw blurRad="38100" dist="38100" dir="2700000" algn="tl">
                    <a:srgbClr val="C0C0C0"/>
                  </a:outerShdw>
                </a:effectLst>
              </a:rPr>
              <a:t>Какую отметку хочешь получить в конце четверти?</a:t>
            </a:r>
          </a:p>
          <a:p>
            <a:pPr>
              <a:buFont typeface="Wingdings" pitchFamily="2" charset="2"/>
              <a:buChar char="§"/>
              <a:defRPr/>
            </a:pPr>
            <a:r>
              <a:rPr lang="ru-RU" altLang="x-none" sz="2000" b="1">
                <a:effectLst>
                  <a:outerShdw blurRad="38100" dist="38100" dir="2700000" algn="tl">
                    <a:srgbClr val="C0C0C0"/>
                  </a:outerShdw>
                </a:effectLst>
              </a:rPr>
              <a:t>Конкурс эрудитов (на предметных неделях) Итоговые межпредметные конференции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611188" y="1989138"/>
            <a:ext cx="7848600" cy="3889375"/>
          </a:xfrm>
        </p:spPr>
        <p:txBody>
          <a:bodyPr/>
          <a:lstStyle/>
          <a:p>
            <a:pPr>
              <a:buFontTx/>
              <a:buNone/>
            </a:pPr>
            <a:r>
              <a:rPr lang="ru-RU" altLang="ru-RU" smtClean="0"/>
              <a:t>Подзаголовок слайда</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0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971550" y="1419225"/>
            <a:ext cx="7632700" cy="4054475"/>
          </a:xfrm>
          <a:prstGeom prst="rect">
            <a:avLst/>
          </a:prstGeom>
          <a:noFill/>
          <a:ln>
            <a:noFill/>
          </a:ln>
          <a:effectLst/>
          <a:extLst/>
        </p:spPr>
        <p:txBody>
          <a:bodyPr anchor="ctr">
            <a:spAutoFit/>
          </a:bodyPr>
          <a:lstStyle/>
          <a:p>
            <a:pPr>
              <a:buFont typeface="Wingdings" pitchFamily="2" charset="2"/>
              <a:buChar char="§"/>
              <a:defRPr/>
            </a:pPr>
            <a:r>
              <a:rPr lang="ru-RU" altLang="x-none" sz="2000" b="1">
                <a:effectLst>
                  <a:outerShdw blurRad="38100" dist="38100" dir="2700000" algn="tl">
                    <a:srgbClr val="C0C0C0"/>
                  </a:outerShdw>
                </a:effectLst>
              </a:rPr>
              <a:t>Предложение всего перечня работ</a:t>
            </a:r>
          </a:p>
          <a:p>
            <a:pPr>
              <a:buFont typeface="Wingdings" pitchFamily="2" charset="2"/>
              <a:buChar char="§"/>
              <a:defRPr/>
            </a:pPr>
            <a:r>
              <a:rPr lang="ru-RU" altLang="x-none" sz="2000" b="1">
                <a:effectLst>
                  <a:outerShdw blurRad="38100" dist="38100" dir="2700000" algn="tl">
                    <a:srgbClr val="C0C0C0"/>
                  </a:outerShdw>
                </a:effectLst>
              </a:rPr>
              <a:t> Проведи урок (обмен ролями)</a:t>
            </a:r>
          </a:p>
          <a:p>
            <a:pPr>
              <a:buFont typeface="Wingdings" pitchFamily="2" charset="2"/>
              <a:buChar char="§"/>
              <a:defRPr/>
            </a:pPr>
            <a:r>
              <a:rPr lang="ru-RU" altLang="x-none" sz="2000" b="1">
                <a:effectLst>
                  <a:outerShdw blurRad="38100" dist="38100" dir="2700000" algn="tl">
                    <a:srgbClr val="C0C0C0"/>
                  </a:outerShdw>
                </a:effectLst>
              </a:rPr>
              <a:t>Объясни свои действия (рефлексия)</a:t>
            </a:r>
          </a:p>
          <a:p>
            <a:pPr>
              <a:buFont typeface="Wingdings" pitchFamily="2" charset="2"/>
              <a:buChar char="§"/>
              <a:defRPr/>
            </a:pPr>
            <a:r>
              <a:rPr lang="ru-RU" altLang="x-none" sz="2000" b="1">
                <a:effectLst>
                  <a:outerShdw blurRad="38100" dist="38100" dir="2700000" algn="tl">
                    <a:srgbClr val="C0C0C0"/>
                  </a:outerShdw>
                </a:effectLst>
              </a:rPr>
              <a:t>Эмоциональное «поглаживание»</a:t>
            </a:r>
          </a:p>
          <a:p>
            <a:pPr>
              <a:buFont typeface="Wingdings" pitchFamily="2" charset="2"/>
              <a:buChar char="§"/>
              <a:defRPr/>
            </a:pPr>
            <a:r>
              <a:rPr lang="ru-RU" altLang="x-none" sz="2000" b="1">
                <a:effectLst>
                  <a:outerShdw blurRad="38100" dist="38100" dir="2700000" algn="tl">
                    <a:srgbClr val="C0C0C0"/>
                  </a:outerShdw>
                </a:effectLst>
              </a:rPr>
              <a:t>Репетиция самостоятельной к/работы (анонсирование)</a:t>
            </a:r>
          </a:p>
          <a:p>
            <a:pPr>
              <a:buFont typeface="Wingdings" pitchFamily="2" charset="2"/>
              <a:buChar char="§"/>
              <a:defRPr/>
            </a:pPr>
            <a:r>
              <a:rPr lang="ru-RU" altLang="x-none" sz="2000" b="1">
                <a:effectLst>
                  <a:outerShdw blurRad="38100" dist="38100" dir="2700000" algn="tl">
                    <a:srgbClr val="C0C0C0"/>
                  </a:outerShdw>
                </a:effectLst>
              </a:rPr>
              <a:t> Заполни пропуск в информации</a:t>
            </a:r>
          </a:p>
          <a:p>
            <a:pPr>
              <a:buFont typeface="Wingdings" pitchFamily="2" charset="2"/>
              <a:buChar char="§"/>
              <a:defRPr/>
            </a:pPr>
            <a:r>
              <a:rPr lang="ru-RU" altLang="x-none" sz="2000" b="1">
                <a:effectLst>
                  <a:outerShdw blurRad="38100" dist="38100" dir="2700000" algn="tl">
                    <a:srgbClr val="C0C0C0"/>
                  </a:outerShdw>
                </a:effectLst>
              </a:rPr>
              <a:t> Найди ошибку.</a:t>
            </a:r>
          </a:p>
          <a:p>
            <a:pPr>
              <a:buFont typeface="Wingdings" pitchFamily="2" charset="2"/>
              <a:buChar char="§"/>
              <a:defRPr/>
            </a:pPr>
            <a:r>
              <a:rPr lang="ru-RU" altLang="x-none" sz="2000" b="1">
                <a:effectLst>
                  <a:outerShdw blurRad="38100" dist="38100" dir="2700000" algn="tl">
                    <a:srgbClr val="C0C0C0"/>
                  </a:outerShdw>
                </a:effectLst>
              </a:rPr>
              <a:t>Исповедь.</a:t>
            </a:r>
          </a:p>
          <a:p>
            <a:pPr>
              <a:buFont typeface="Wingdings" pitchFamily="2" charset="2"/>
              <a:buChar char="§"/>
              <a:defRPr/>
            </a:pPr>
            <a:r>
              <a:rPr lang="ru-RU" altLang="x-none" sz="2000" b="1">
                <a:effectLst>
                  <a:outerShdw blurRad="38100" dist="38100" dir="2700000" algn="tl">
                    <a:srgbClr val="C0C0C0"/>
                  </a:outerShdw>
                </a:effectLst>
              </a:rPr>
              <a:t> Эмоциональный всплеск</a:t>
            </a:r>
          </a:p>
          <a:p>
            <a:pPr>
              <a:buFont typeface="Wingdings" pitchFamily="2" charset="2"/>
              <a:buChar char="§"/>
              <a:defRPr/>
            </a:pPr>
            <a:r>
              <a:rPr lang="ru-RU" altLang="x-none" sz="2000" b="1">
                <a:effectLst>
                  <a:outerShdw blurRad="38100" dist="38100" dir="2700000" algn="tl">
                    <a:srgbClr val="C0C0C0"/>
                  </a:outerShdw>
                </a:effectLst>
              </a:rPr>
              <a:t> Ожидание радости</a:t>
            </a:r>
          </a:p>
          <a:p>
            <a:pPr>
              <a:buFont typeface="Wingdings" pitchFamily="2" charset="2"/>
              <a:buChar char="§"/>
              <a:defRPr/>
            </a:pPr>
            <a:r>
              <a:rPr lang="ru-RU" altLang="x-none" sz="2000" b="1">
                <a:effectLst>
                  <a:outerShdw blurRad="38100" dist="38100" dir="2700000" algn="tl">
                    <a:srgbClr val="C0C0C0"/>
                  </a:outerShdw>
                </a:effectLst>
              </a:rPr>
              <a:t>Подбор заданий нарастающей сложности</a:t>
            </a:r>
          </a:p>
          <a:p>
            <a:pPr>
              <a:buFont typeface="Wingdings" pitchFamily="2" charset="2"/>
              <a:buChar char="§"/>
              <a:defRPr/>
            </a:pPr>
            <a:r>
              <a:rPr lang="ru-RU" altLang="x-none" sz="2000" b="1">
                <a:effectLst>
                  <a:outerShdw blurRad="38100" dist="38100" dir="2700000" algn="tl">
                    <a:srgbClr val="C0C0C0"/>
                  </a:outerShdw>
                </a:effectLst>
              </a:rPr>
              <a:t>Дифференцированная помощь ученикам в выполнении заданий одной и той же сложности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611188" y="1989138"/>
            <a:ext cx="7848600" cy="3889375"/>
          </a:xfrm>
        </p:spPr>
        <p:txBody>
          <a:bodyPr/>
          <a:lstStyle/>
          <a:p>
            <a:pPr>
              <a:buFontTx/>
              <a:buNone/>
            </a:pPr>
            <a:r>
              <a:rPr lang="ru-RU" altLang="ru-RU" smtClean="0"/>
              <a:t>Подзаголовок слайда</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6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1331913" y="517525"/>
            <a:ext cx="6280150" cy="946150"/>
          </a:xfrm>
          <a:prstGeom prst="rect">
            <a:avLst/>
          </a:prstGeom>
          <a:noFill/>
          <a:ln>
            <a:noFill/>
          </a:ln>
          <a:effectLst/>
          <a:extLst/>
        </p:spPr>
        <p:txBody>
          <a:bodyPr anchor="ctr">
            <a:spAutoFit/>
          </a:bodyPr>
          <a:lstStyle/>
          <a:p>
            <a:pPr algn="ctr">
              <a:defRPr/>
            </a:pPr>
            <a:r>
              <a:rPr lang="ru-RU" altLang="x-none" sz="2800" b="1">
                <a:effectLst>
                  <a:outerShdw blurRad="38100" dist="38100" dir="2700000" algn="tl">
                    <a:srgbClr val="C0C0C0"/>
                  </a:outerShdw>
                </a:effectLst>
              </a:rPr>
              <a:t>Технологические операции создания ситуаций успеха: </a:t>
            </a:r>
          </a:p>
        </p:txBody>
      </p:sp>
      <p:sp>
        <p:nvSpPr>
          <p:cNvPr id="21509" name="Rectangle 6"/>
          <p:cNvSpPr>
            <a:spLocks noChangeArrowheads="1"/>
          </p:cNvSpPr>
          <p:nvPr/>
        </p:nvSpPr>
        <p:spPr bwMode="auto">
          <a:xfrm>
            <a:off x="1692275" y="1851025"/>
            <a:ext cx="91455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Ш"/>
            </a:pPr>
            <a:r>
              <a:rPr lang="ru-RU" altLang="ru-RU" sz="2000" b="1" i="1"/>
              <a:t>Снятие страха </a:t>
            </a:r>
          </a:p>
          <a:p>
            <a:pPr eaLnBrk="1" hangingPunct="1">
              <a:buFont typeface="Wingdings" pitchFamily="2" charset="2"/>
              <a:buChar char="Ш"/>
            </a:pPr>
            <a:endParaRPr lang="ru-RU" altLang="ru-RU" sz="2000" b="1" i="1"/>
          </a:p>
          <a:p>
            <a:pPr eaLnBrk="1" hangingPunct="1">
              <a:buFont typeface="Wingdings" pitchFamily="2" charset="2"/>
              <a:buChar char="Ш"/>
            </a:pPr>
            <a:r>
              <a:rPr lang="ru-RU" altLang="ru-RU" sz="2000" b="1" i="1"/>
              <a:t>Авансирование успешного</a:t>
            </a:r>
            <a:r>
              <a:rPr lang="ru-RU" altLang="ru-RU" sz="2400" b="1" i="1"/>
              <a:t> результата</a:t>
            </a:r>
          </a:p>
          <a:p>
            <a:pPr eaLnBrk="1" hangingPunct="1">
              <a:buFont typeface="Wingdings" pitchFamily="2" charset="2"/>
              <a:buChar char="Ш"/>
            </a:pPr>
            <a:endParaRPr lang="ru-RU" altLang="ru-RU" sz="2400" b="1" i="1"/>
          </a:p>
          <a:p>
            <a:pPr eaLnBrk="1" hangingPunct="1">
              <a:buFont typeface="Wingdings" pitchFamily="2" charset="2"/>
              <a:buChar char="Ш"/>
            </a:pPr>
            <a:r>
              <a:rPr lang="ru-RU" altLang="ru-RU" sz="2000" b="1" i="1"/>
              <a:t>Скрытое инструктирование </a:t>
            </a:r>
          </a:p>
        </p:txBody>
      </p:sp>
      <p:sp>
        <p:nvSpPr>
          <p:cNvPr id="21510" name="Rectangle 7"/>
          <p:cNvSpPr>
            <a:spLocks noChangeArrowheads="1"/>
          </p:cNvSpPr>
          <p:nvPr/>
        </p:nvSpPr>
        <p:spPr bwMode="auto">
          <a:xfrm>
            <a:off x="1692275" y="3789363"/>
            <a:ext cx="65516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Ш"/>
            </a:pPr>
            <a:r>
              <a:rPr lang="ru-RU" altLang="ru-RU"/>
              <a:t> </a:t>
            </a:r>
            <a:r>
              <a:rPr lang="ru-RU" altLang="ru-RU" sz="2000" b="1" i="1"/>
              <a:t>Внесение мотива </a:t>
            </a:r>
          </a:p>
          <a:p>
            <a:pPr eaLnBrk="1" hangingPunct="1">
              <a:buFont typeface="Wingdings" pitchFamily="2" charset="2"/>
              <a:buChar char="Ш"/>
            </a:pPr>
            <a:endParaRPr lang="ru-RU" altLang="ru-RU" sz="2000" b="1" i="1"/>
          </a:p>
          <a:p>
            <a:pPr eaLnBrk="1" hangingPunct="1">
              <a:buFont typeface="Wingdings" pitchFamily="2" charset="2"/>
              <a:buChar char="Ш"/>
            </a:pPr>
            <a:r>
              <a:rPr lang="ru-RU" altLang="ru-RU" sz="2000" b="1" i="1"/>
              <a:t> Персональная исключительность </a:t>
            </a:r>
          </a:p>
          <a:p>
            <a:pPr eaLnBrk="1" hangingPunct="1">
              <a:buFont typeface="Wingdings" pitchFamily="2" charset="2"/>
              <a:buChar char="Ш"/>
            </a:pPr>
            <a:endParaRPr lang="ru-RU" altLang="ru-RU" sz="2000" b="1" i="1"/>
          </a:p>
          <a:p>
            <a:pPr eaLnBrk="1" hangingPunct="1">
              <a:buFont typeface="Wingdings" pitchFamily="2" charset="2"/>
              <a:buChar char="Ш"/>
            </a:pPr>
            <a:r>
              <a:rPr lang="ru-RU" altLang="ru-RU" sz="2000" b="1" i="1"/>
              <a:t> Мобилизация активности или педагогическое внушение</a:t>
            </a:r>
          </a:p>
          <a:p>
            <a:pPr eaLnBrk="1" hangingPunct="1">
              <a:buFont typeface="Wingdings" pitchFamily="2" charset="2"/>
              <a:buNone/>
            </a:pPr>
            <a:endParaRPr lang="ru-RU" altLang="ru-RU" sz="2000" b="1" i="1"/>
          </a:p>
          <a:p>
            <a:pPr eaLnBrk="1" hangingPunct="1">
              <a:buFont typeface="Wingdings" pitchFamily="2" charset="2"/>
              <a:buChar char="Ш"/>
            </a:pPr>
            <a:r>
              <a:rPr lang="ru-RU" altLang="ru-RU" sz="2000" b="1" i="1"/>
              <a:t> Высокая оценка детали </a:t>
            </a:r>
          </a:p>
          <a:p>
            <a:pPr>
              <a:spcBef>
                <a:spcPct val="50000"/>
              </a:spcBef>
            </a:pPr>
            <a:endParaRPr lang="ru-RU" altLang="ru-RU" sz="2000" b="1"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ctrTitle"/>
          </p:nvPr>
        </p:nvSpPr>
        <p:spPr>
          <a:xfrm>
            <a:off x="2743200" y="285750"/>
            <a:ext cx="6029325" cy="1000125"/>
          </a:xfrm>
        </p:spPr>
        <p:txBody>
          <a:bodyPr/>
          <a:lstStyle/>
          <a:p>
            <a:pPr fontAlgn="auto">
              <a:spcAft>
                <a:spcPts val="0"/>
              </a:spcAft>
              <a:defRPr/>
            </a:pPr>
            <a:r>
              <a:rPr lang="ru-RU" sz="2800" i="1" dirty="0" smtClean="0">
                <a:solidFill>
                  <a:schemeClr val="bg1"/>
                </a:solidFill>
              </a:rPr>
              <a:t>Технологические операции создания ситуаций успеха</a:t>
            </a:r>
            <a:r>
              <a:rPr lang="ru-RU" sz="2800" i="1" dirty="0" smtClean="0">
                <a:solidFill>
                  <a:schemeClr val="bg2">
                    <a:lumMod val="25000"/>
                  </a:schemeClr>
                </a:solidFill>
              </a:rPr>
              <a:t>: </a:t>
            </a:r>
          </a:p>
        </p:txBody>
      </p:sp>
      <p:sp>
        <p:nvSpPr>
          <p:cNvPr id="3" name="Подзаголовок 2"/>
          <p:cNvSpPr>
            <a:spLocks noGrp="1"/>
          </p:cNvSpPr>
          <p:nvPr>
            <p:ph type="subTitle" idx="1"/>
          </p:nvPr>
        </p:nvSpPr>
        <p:spPr>
          <a:xfrm>
            <a:off x="228600" y="1214438"/>
            <a:ext cx="8486775" cy="5357812"/>
          </a:xfrm>
        </p:spPr>
        <p:txBody>
          <a:bodyPr/>
          <a:lstStyle/>
          <a:p>
            <a:pPr marL="342900" indent="-342900" algn="just"/>
            <a:r>
              <a:rPr lang="ru-RU" altLang="ru-RU" sz="2800" b="1" i="1" u="sng" smtClean="0"/>
              <a:t>    </a:t>
            </a:r>
            <a:r>
              <a:rPr lang="ru-RU" altLang="ru-RU" b="1" i="1" u="sng" smtClean="0">
                <a:solidFill>
                  <a:srgbClr val="262626"/>
                </a:solidFill>
              </a:rPr>
              <a:t>1.Снятие </a:t>
            </a:r>
            <a:endParaRPr lang="en-US" altLang="ru-RU" b="1" i="1" u="sng" smtClean="0">
              <a:solidFill>
                <a:srgbClr val="262626"/>
              </a:solidFill>
            </a:endParaRPr>
          </a:p>
          <a:p>
            <a:pPr marL="342900" indent="-342900" algn="just"/>
            <a:r>
              <a:rPr lang="ru-RU" altLang="ru-RU" b="1" i="1" u="sng" smtClean="0">
                <a:solidFill>
                  <a:srgbClr val="262626"/>
                </a:solidFill>
              </a:rPr>
              <a:t>страха </a:t>
            </a:r>
            <a:r>
              <a:rPr lang="ru-RU" altLang="ru-RU" b="1" smtClean="0">
                <a:solidFill>
                  <a:srgbClr val="262626"/>
                </a:solidFill>
              </a:rPr>
              <a:t>– </a:t>
            </a:r>
          </a:p>
          <a:p>
            <a:pPr marL="342900" indent="-342900" algn="just"/>
            <a:endParaRPr lang="ru-RU" altLang="ru-RU" sz="2800" b="1" smtClean="0"/>
          </a:p>
          <a:p>
            <a:pPr marL="342900" indent="-342900" algn="l"/>
            <a:r>
              <a:rPr lang="ru-RU" altLang="ru-RU" sz="2800" b="1" smtClean="0"/>
              <a:t>    помогает преодолеть неуверенность в собственных силах, робость, боязнь самого дела и оценки окружающих. “Мы все пробуем и ищем, только так может что-то получиться”. “Люди учатся на своих ошибках и находят другие способы решения”. “Контрольная работа довольно легкая, этот материал мы с вами проходили”.</a:t>
            </a:r>
          </a:p>
          <a:p>
            <a:pPr marL="342900" indent="-342900" algn="just">
              <a:buFontTx/>
              <a:buAutoNum type="arabicPeriod"/>
            </a:pPr>
            <a:endParaRPr lang="ru-RU" altLang="ru-RU" sz="1800" smtClean="0">
              <a:solidFill>
                <a:srgbClr val="673105"/>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2000"/>
                                        <p:tgtEl>
                                          <p:spTgt spid="11266"/>
                                        </p:tgtEl>
                                      </p:cBhvr>
                                    </p:animEffect>
                                  </p:childTnLst>
                                </p:cTn>
                              </p:par>
                            </p:childTnLst>
                          </p:cTn>
                        </p:par>
                        <p:par>
                          <p:cTn id="8" fill="hold" nodeType="afterGroup">
                            <p:stCondLst>
                              <p:cond delay="2000"/>
                            </p:stCondLst>
                            <p:childTnLst>
                              <p:par>
                                <p:cTn id="9" presetID="5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Scale>
                                      <p:cBhvr>
                                        <p:cTn id="1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xEl>
                                              <p:pRg st="0" end="0"/>
                                            </p:txEl>
                                          </p:spTgt>
                                        </p:tgtEl>
                                        <p:attrNameLst>
                                          <p:attrName>ppt_x</p:attrName>
                                          <p:attrName>ppt_y</p:attrName>
                                        </p:attrNameLst>
                                      </p:cBhvr>
                                    </p:animMotion>
                                    <p:animEffect transition="in" filter="fade">
                                      <p:cBhvr>
                                        <p:cTn id="13" dur="1000"/>
                                        <p:tgtEl>
                                          <p:spTgt spid="3">
                                            <p:txEl>
                                              <p:pRg st="0" end="0"/>
                                            </p:txEl>
                                          </p:spTgt>
                                        </p:tgtEl>
                                      </p:cBhvr>
                                    </p:animEffect>
                                  </p:childTnLst>
                                </p:cTn>
                              </p:par>
                            </p:childTnLst>
                          </p:cTn>
                        </p:par>
                        <p:par>
                          <p:cTn id="14" fill="hold" nodeType="afterGroup">
                            <p:stCondLst>
                              <p:cond delay="3000"/>
                            </p:stCondLst>
                            <p:childTnLst>
                              <p:par>
                                <p:cTn id="15" presetID="5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Scale>
                                      <p:cBhvr>
                                        <p:cTn id="1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1" end="1"/>
                                            </p:txEl>
                                          </p:spTgt>
                                        </p:tgtEl>
                                        <p:attrNameLst>
                                          <p:attrName>ppt_x</p:attrName>
                                          <p:attrName>ppt_y</p:attrName>
                                        </p:attrNameLst>
                                      </p:cBhvr>
                                    </p:animMotion>
                                    <p:animEffect transition="in" filter="fade">
                                      <p:cBhvr>
                                        <p:cTn id="19" dur="1000"/>
                                        <p:tgtEl>
                                          <p:spTgt spid="3">
                                            <p:txEl>
                                              <p:pRg st="1" end="1"/>
                                            </p:txEl>
                                          </p:spTgt>
                                        </p:tgtEl>
                                      </p:cBhvr>
                                    </p:animEffect>
                                  </p:childTnLst>
                                </p:cTn>
                              </p:par>
                            </p:childTnLst>
                          </p:cTn>
                        </p:par>
                        <p:par>
                          <p:cTn id="20" fill="hold" nodeType="afterGroup">
                            <p:stCondLst>
                              <p:cond delay="4000"/>
                            </p:stCondLst>
                            <p:childTnLst>
                              <p:par>
                                <p:cTn id="21" presetID="52"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Scale>
                                      <p:cBhvr>
                                        <p:cTn id="23"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3" end="3"/>
                                            </p:txEl>
                                          </p:spTgt>
                                        </p:tgtEl>
                                        <p:attrNameLst>
                                          <p:attrName>ppt_x</p:attrName>
                                          <p:attrName>ppt_y</p:attrName>
                                        </p:attrNameLst>
                                      </p:cBhvr>
                                    </p:animMotion>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228600" y="304800"/>
            <a:ext cx="8629650" cy="6053138"/>
          </a:xfrm>
        </p:spPr>
        <p:txBody>
          <a:bodyPr>
            <a:normAutofit fontScale="90000"/>
          </a:bodyPr>
          <a:lstStyle/>
          <a:p>
            <a:pPr algn="l" fontAlgn="auto">
              <a:spcAft>
                <a:spcPts val="0"/>
              </a:spcAft>
              <a:defRPr/>
            </a:pPr>
            <a:r>
              <a:rPr lang="ru-RU" sz="3200" i="1" u="sng" dirty="0" smtClean="0">
                <a:solidFill>
                  <a:schemeClr val="bg1"/>
                </a:solidFill>
              </a:rPr>
              <a:t>2. Авансирование успешного результата </a:t>
            </a:r>
            <a:r>
              <a:rPr lang="ru-RU" sz="2800" i="1" dirty="0" smtClean="0">
                <a:solidFill>
                  <a:schemeClr val="bg2">
                    <a:lumMod val="25000"/>
                  </a:schemeClr>
                </a:solidFill>
              </a:rPr>
              <a:t>–</a:t>
            </a:r>
            <a:r>
              <a:rPr lang="ru-RU" sz="2800" i="1" dirty="0" smtClean="0"/>
              <a:t/>
            </a:r>
            <a:br>
              <a:rPr lang="ru-RU" sz="2800" i="1" dirty="0" smtClean="0"/>
            </a:br>
            <a:r>
              <a:rPr lang="ru-RU" sz="2800" dirty="0" smtClean="0"/>
              <a:t/>
            </a:r>
            <a:br>
              <a:rPr lang="ru-RU" sz="2800" dirty="0" smtClean="0"/>
            </a:br>
            <a:r>
              <a:rPr lang="ru-RU" sz="3200" dirty="0" smtClean="0">
                <a:solidFill>
                  <a:schemeClr val="bg1"/>
                </a:solidFill>
              </a:rPr>
              <a:t>помогает учителю выразить свою твердую убежденность в том, что его ученик обязательно справиться с поставленной задачей. Это, в свою очередь, внушает ребенку уверенность в свои силы и возможности. “У вас обязательно получится”. “Я даже не сомневаюсь в успешном результате”. </a:t>
            </a:r>
            <a:r>
              <a:rPr lang="ru-RU" sz="3200" dirty="0" smtClean="0"/>
              <a:t/>
            </a:r>
            <a:br>
              <a:rPr lang="ru-RU" sz="3200" dirty="0" smtClean="0"/>
            </a:br>
            <a:endParaRPr lang="ru-RU" sz="3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одзаголовок 2"/>
          <p:cNvSpPr>
            <a:spLocks noGrp="1"/>
          </p:cNvSpPr>
          <p:nvPr>
            <p:ph type="subTitle" idx="1"/>
          </p:nvPr>
        </p:nvSpPr>
        <p:spPr>
          <a:xfrm>
            <a:off x="1143000" y="571500"/>
            <a:ext cx="7643813" cy="5857875"/>
          </a:xfrm>
        </p:spPr>
        <p:txBody>
          <a:bodyPr/>
          <a:lstStyle/>
          <a:p>
            <a:pPr marL="514350" indent="-514350" algn="l">
              <a:buFontTx/>
              <a:buAutoNum type="arabicPeriod" startAt="3"/>
            </a:pPr>
            <a:r>
              <a:rPr lang="ru-RU" altLang="ru-RU" b="1" i="1" u="sng" smtClean="0">
                <a:solidFill>
                  <a:schemeClr val="bg1"/>
                </a:solidFill>
              </a:rPr>
              <a:t>Скрытое инструктирование ребенка в способах и формах совершения деятельности </a:t>
            </a:r>
            <a:r>
              <a:rPr lang="ru-RU" altLang="ru-RU" b="1" smtClean="0">
                <a:solidFill>
                  <a:schemeClr val="bg1"/>
                </a:solidFill>
              </a:rPr>
              <a:t>–</a:t>
            </a:r>
          </a:p>
          <a:p>
            <a:pPr marL="514350" indent="-514350" algn="l"/>
            <a:endParaRPr lang="ru-RU" altLang="ru-RU" b="1" smtClean="0"/>
          </a:p>
          <a:p>
            <a:pPr marL="514350" indent="-514350" algn="l"/>
            <a:r>
              <a:rPr lang="ru-RU" altLang="ru-RU" b="1" smtClean="0"/>
              <a:t>     помогает ребенку избежать поражения, достигается путем намека, пожелания. “Возможно, лучше всего начать с…..”. “Выполняя работу, не забудьте о…..”.</a:t>
            </a:r>
            <a:endParaRPr lang="ru-RU" altLang="ru-RU" smtClean="0"/>
          </a:p>
          <a:p>
            <a:pPr marL="514350" indent="-514350"/>
            <a:endParaRPr lang="ru-RU" alt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571500"/>
            <a:ext cx="7200900" cy="5786438"/>
          </a:xfrm>
        </p:spPr>
        <p:txBody>
          <a:bodyPr>
            <a:normAutofit/>
          </a:bodyPr>
          <a:lstStyle/>
          <a:p>
            <a:pPr algn="l" fontAlgn="auto">
              <a:spcAft>
                <a:spcPts val="0"/>
              </a:spcAft>
              <a:buFont typeface="Wingdings 2"/>
              <a:buNone/>
              <a:defRPr/>
            </a:pPr>
            <a:r>
              <a:rPr lang="ru-RU" b="1" i="1" u="sng" dirty="0" smtClean="0">
                <a:solidFill>
                  <a:schemeClr val="bg2">
                    <a:lumMod val="25000"/>
                  </a:schemeClr>
                </a:solidFill>
              </a:rPr>
              <a:t>5. Персональная исключительность </a:t>
            </a:r>
            <a:r>
              <a:rPr lang="ru-RU" b="1" dirty="0" smtClean="0"/>
              <a:t>– </a:t>
            </a:r>
          </a:p>
          <a:p>
            <a:pPr algn="l" fontAlgn="auto">
              <a:spcAft>
                <a:spcPts val="0"/>
              </a:spcAft>
              <a:buFont typeface="Wingdings 2"/>
              <a:buNone/>
              <a:defRPr/>
            </a:pPr>
            <a:endParaRPr lang="ru-RU" b="1" dirty="0" smtClean="0"/>
          </a:p>
          <a:p>
            <a:pPr algn="l" fontAlgn="auto">
              <a:spcAft>
                <a:spcPts val="0"/>
              </a:spcAft>
              <a:buFont typeface="Wingdings 2"/>
              <a:buNone/>
              <a:defRPr/>
            </a:pPr>
            <a:r>
              <a:rPr lang="ru-RU" b="1" dirty="0" smtClean="0"/>
              <a:t>обозначает важность усилий ребенка в предстоящей или совершаемой деятельности. “Только ты и мог бы….”. “Только тебе я и могу доверить…”. “Ни к кому, кроме тебя, я не могу обратиться с этой просьбой…” </a:t>
            </a:r>
          </a:p>
          <a:p>
            <a:pPr fontAlgn="auto">
              <a:spcAft>
                <a:spcPts val="0"/>
              </a:spcAft>
              <a:buFont typeface="Wingdings 2"/>
              <a:buNone/>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33400" y="1524000"/>
            <a:ext cx="8229600" cy="4525963"/>
          </a:xfrm>
        </p:spPr>
        <p:txBody>
          <a:bodyPr/>
          <a:lstStyle/>
          <a:p>
            <a:r>
              <a:rPr lang="ru-RU" altLang="ru-RU" sz="2800" smtClean="0"/>
              <a:t>«Все, что перестает удаваться, перестает и привлекать»</a:t>
            </a:r>
            <a:r>
              <a:rPr lang="ru-RU" altLang="ru-RU" sz="2800" i="1" smtClean="0"/>
              <a:t> (Франсуа де Ларошфуко)</a:t>
            </a:r>
            <a:r>
              <a:rPr lang="ru-RU" altLang="ru-RU" sz="2800" smtClean="0"/>
              <a:t>.</a:t>
            </a:r>
          </a:p>
          <a:p>
            <a:r>
              <a:rPr lang="ru-RU" altLang="ru-RU" sz="2800" smtClean="0"/>
              <a:t>«Ребенок должен быть убежден, что успехом он обязан, прежде всего, самому себе. Помощь учителя, какой бы эффективной она ни была, все равно должна быть скрытой. Стоит ребенку почувствовать, что открытие сделано с помощью подачи учителя... радость успеха может померкнуть»</a:t>
            </a:r>
            <a:r>
              <a:rPr lang="ru-RU" altLang="ru-RU" sz="2800" i="1" smtClean="0"/>
              <a:t> (В. А. Сухомлинский).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0483">
                                            <p:txEl>
                                              <p:pRg st="0" end="0"/>
                                            </p:txEl>
                                          </p:spTgt>
                                        </p:tgtEl>
                                        <p:attrNameLst>
                                          <p:attrName>style.visibility</p:attrName>
                                        </p:attrNameLst>
                                      </p:cBhvr>
                                      <p:to>
                                        <p:strVal val="visible"/>
                                      </p:to>
                                    </p:set>
                                    <p:anim calcmode="discrete" valueType="clr">
                                      <p:cBhvr override="childStyle">
                                        <p:cTn id="7" dur="80"/>
                                        <p:tgtEl>
                                          <p:spTgt spid="204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48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0483">
                                            <p:txEl>
                                              <p:pRg st="1" end="1"/>
                                            </p:txEl>
                                          </p:spTgt>
                                        </p:tgtEl>
                                        <p:attrNameLst>
                                          <p:attrName>style.visibility</p:attrName>
                                        </p:attrNameLst>
                                      </p:cBhvr>
                                      <p:to>
                                        <p:strVal val="visible"/>
                                      </p:to>
                                    </p:set>
                                    <p:anim calcmode="discrete" valueType="clr">
                                      <p:cBhvr override="childStyle">
                                        <p:cTn id="14" dur="80"/>
                                        <p:tgtEl>
                                          <p:spTgt spid="204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48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048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571500"/>
            <a:ext cx="7415213" cy="5857875"/>
          </a:xfrm>
        </p:spPr>
        <p:txBody>
          <a:bodyPr>
            <a:normAutofit/>
          </a:bodyPr>
          <a:lstStyle/>
          <a:p>
            <a:pPr marL="609600" indent="-609600" algn="l" fontAlgn="auto">
              <a:lnSpc>
                <a:spcPct val="80000"/>
              </a:lnSpc>
              <a:spcAft>
                <a:spcPts val="0"/>
              </a:spcAft>
              <a:buFont typeface="Wingdings 2"/>
              <a:buNone/>
              <a:defRPr/>
            </a:pPr>
            <a:r>
              <a:rPr lang="ru-RU" b="1" dirty="0" smtClean="0">
                <a:solidFill>
                  <a:schemeClr val="bg2">
                    <a:lumMod val="25000"/>
                  </a:schemeClr>
                </a:solidFill>
              </a:rPr>
              <a:t>6. </a:t>
            </a:r>
            <a:r>
              <a:rPr lang="ru-RU" b="1" i="1" u="sng" dirty="0" smtClean="0">
                <a:solidFill>
                  <a:schemeClr val="bg2">
                    <a:lumMod val="25000"/>
                  </a:schemeClr>
                </a:solidFill>
              </a:rPr>
              <a:t>Мобилизация активности или педагогическое внушение</a:t>
            </a:r>
            <a:r>
              <a:rPr lang="ru-RU" b="1" dirty="0" smtClean="0">
                <a:solidFill>
                  <a:schemeClr val="bg2">
                    <a:lumMod val="25000"/>
                  </a:schemeClr>
                </a:solidFill>
              </a:rPr>
              <a:t> </a:t>
            </a:r>
            <a:r>
              <a:rPr lang="ru-RU" b="1" dirty="0" smtClean="0"/>
              <a:t>–</a:t>
            </a:r>
          </a:p>
          <a:p>
            <a:pPr marL="609600" indent="-609600" algn="l" fontAlgn="auto">
              <a:lnSpc>
                <a:spcPct val="80000"/>
              </a:lnSpc>
              <a:spcAft>
                <a:spcPts val="0"/>
              </a:spcAft>
              <a:buFont typeface="Wingdings 2"/>
              <a:buNone/>
              <a:defRPr/>
            </a:pPr>
            <a:r>
              <a:rPr lang="ru-RU" b="1" dirty="0" smtClean="0"/>
              <a:t> </a:t>
            </a:r>
          </a:p>
          <a:p>
            <a:pPr marL="609600" indent="-609600" algn="l" fontAlgn="auto">
              <a:lnSpc>
                <a:spcPct val="80000"/>
              </a:lnSpc>
              <a:spcAft>
                <a:spcPts val="0"/>
              </a:spcAft>
              <a:buFont typeface="Wingdings 2"/>
              <a:buNone/>
              <a:defRPr/>
            </a:pPr>
            <a:r>
              <a:rPr lang="ru-RU" b="1" dirty="0" smtClean="0"/>
              <a:t>      побуждает к выполнению конкретных действий. “Нам уже не терпится начать работу…”. “Так хочется поскорее увидеть…” </a:t>
            </a:r>
          </a:p>
          <a:p>
            <a:pPr marL="609600" indent="-609600" fontAlgn="auto">
              <a:lnSpc>
                <a:spcPct val="80000"/>
              </a:lnSpc>
              <a:spcAft>
                <a:spcPts val="0"/>
              </a:spcAft>
              <a:buFont typeface="Wingdings 2"/>
              <a:buNone/>
              <a:defRPr/>
            </a:pPr>
            <a:endParaRPr lang="ru-RU" b="1" dirty="0" smtClean="0"/>
          </a:p>
          <a:p>
            <a:pPr fontAlgn="auto">
              <a:spcAft>
                <a:spcPts val="0"/>
              </a:spcAft>
              <a:buFont typeface="Wingdings 2"/>
              <a:buNone/>
              <a:defRPr/>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428625"/>
            <a:ext cx="7343775" cy="5857875"/>
          </a:xfrm>
        </p:spPr>
        <p:txBody>
          <a:bodyPr>
            <a:normAutofit/>
          </a:bodyPr>
          <a:lstStyle/>
          <a:p>
            <a:pPr algn="l" fontAlgn="auto">
              <a:spcAft>
                <a:spcPts val="0"/>
              </a:spcAft>
              <a:buFont typeface="Wingdings 2"/>
              <a:buNone/>
              <a:defRPr/>
            </a:pPr>
            <a:r>
              <a:rPr lang="ru-RU" b="1" i="1" u="sng" dirty="0" smtClean="0">
                <a:solidFill>
                  <a:schemeClr val="bg2">
                    <a:lumMod val="25000"/>
                  </a:schemeClr>
                </a:solidFill>
              </a:rPr>
              <a:t>7. Высокая оценка детали – </a:t>
            </a:r>
          </a:p>
          <a:p>
            <a:pPr algn="l" fontAlgn="auto">
              <a:spcAft>
                <a:spcPts val="0"/>
              </a:spcAft>
              <a:buFont typeface="Wingdings 2"/>
              <a:buNone/>
              <a:defRPr/>
            </a:pPr>
            <a:endParaRPr lang="ru-RU" b="1" i="1" u="sng" dirty="0" smtClean="0"/>
          </a:p>
          <a:p>
            <a:pPr algn="l" fontAlgn="auto">
              <a:spcAft>
                <a:spcPts val="0"/>
              </a:spcAft>
              <a:buFont typeface="Wingdings 2"/>
              <a:buNone/>
              <a:defRPr/>
            </a:pPr>
            <a:r>
              <a:rPr lang="ru-RU" b="1" dirty="0" smtClean="0"/>
              <a:t>помогает эмоционально пережить успех не результата в целом, а какой-то его отдельной детали. “Тебе особенно удалось то объяснение”. “Больше всего мне в твоей работе понравилось…”. “Наивысшей похвалы заслуживает эта часть твоей работы”.</a:t>
            </a:r>
            <a:r>
              <a:rPr lang="ru-RU" dirty="0" smtClean="0"/>
              <a:t> </a:t>
            </a:r>
          </a:p>
          <a:p>
            <a:pPr fontAlgn="auto">
              <a:spcAft>
                <a:spcPts val="0"/>
              </a:spcAft>
              <a:buFont typeface="Wingdings 2"/>
              <a:buNone/>
              <a:defRPr/>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188" y="188913"/>
            <a:ext cx="7848600" cy="792162"/>
          </a:xfrm>
        </p:spPr>
        <p:txBody>
          <a:bodyPr/>
          <a:lstStyle/>
          <a:p>
            <a:pPr fontAlgn="auto">
              <a:spcAft>
                <a:spcPts val="0"/>
              </a:spcAft>
              <a:defRPr/>
            </a:pPr>
            <a:r>
              <a:rPr lang="ru-RU" altLang="x-none" sz="2800" smtClean="0">
                <a:solidFill>
                  <a:srgbClr val="CC0000"/>
                </a:solidFill>
                <a:effectLst>
                  <a:outerShdw blurRad="38100" dist="38100" dir="2700000" algn="tl">
                    <a:srgbClr val="C0C0C0"/>
                  </a:outerShdw>
                </a:effectLst>
              </a:rPr>
              <a:t>Алгоритм создания ситуации успеха</a:t>
            </a:r>
          </a:p>
        </p:txBody>
      </p:sp>
      <p:sp>
        <p:nvSpPr>
          <p:cNvPr id="28675" name="Rectangle 4"/>
          <p:cNvSpPr>
            <a:spLocks noChangeArrowheads="1"/>
          </p:cNvSpPr>
          <p:nvPr/>
        </p:nvSpPr>
        <p:spPr bwMode="auto">
          <a:xfrm>
            <a:off x="395288" y="1257300"/>
            <a:ext cx="8640762"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a:solidFill>
                  <a:srgbClr val="CC0000"/>
                </a:solidFill>
              </a:rPr>
              <a:t>На фоне эмоциональной комфортности  снятие страха </a:t>
            </a:r>
            <a:endParaRPr lang="ru-RU" altLang="ru-RU">
              <a:solidFill>
                <a:srgbClr val="CC0000"/>
              </a:solidFill>
            </a:endParaRPr>
          </a:p>
          <a:p>
            <a:pPr eaLnBrk="1" hangingPunct="1">
              <a:buFontTx/>
              <a:buChar char="•"/>
            </a:pPr>
            <a:r>
              <a:rPr lang="ru-RU" altLang="ru-RU"/>
              <a:t>«Мы все пробуем и ищем, только так может что-то получиться». </a:t>
            </a:r>
          </a:p>
          <a:p>
            <a:pPr eaLnBrk="1" hangingPunct="1">
              <a:buFontTx/>
              <a:buChar char="•"/>
            </a:pPr>
            <a:r>
              <a:rPr lang="ru-RU" altLang="ru-RU"/>
              <a:t>«Люди учатся на своих ошибках,  и находят способы решений».</a:t>
            </a:r>
          </a:p>
          <a:p>
            <a:pPr eaLnBrk="1" hangingPunct="1"/>
            <a:r>
              <a:rPr lang="ru-RU" altLang="ru-RU" b="1">
                <a:solidFill>
                  <a:srgbClr val="CC0000"/>
                </a:solidFill>
              </a:rPr>
              <a:t>Авансирование успешного результата</a:t>
            </a:r>
          </a:p>
          <a:p>
            <a:pPr eaLnBrk="1" hangingPunct="1"/>
            <a:r>
              <a:rPr lang="ru-RU" altLang="ru-RU"/>
              <a:t>«Я даже не сомневаюсь в успешном результате», </a:t>
            </a:r>
          </a:p>
          <a:p>
            <a:pPr eaLnBrk="1" hangingPunct="1"/>
            <a:r>
              <a:rPr lang="ru-RU" altLang="ru-RU"/>
              <a:t>« У тебя обязательно получиться»</a:t>
            </a:r>
          </a:p>
          <a:p>
            <a:pPr eaLnBrk="1" hangingPunct="1"/>
            <a:r>
              <a:rPr lang="ru-RU" altLang="ru-RU" b="1">
                <a:solidFill>
                  <a:srgbClr val="CC0000"/>
                </a:solidFill>
              </a:rPr>
              <a:t>Скрытое инструктирование ребёнка в способах деятельности</a:t>
            </a:r>
            <a:endParaRPr lang="ru-RU" altLang="ru-RU">
              <a:solidFill>
                <a:srgbClr val="CC0000"/>
              </a:solidFill>
            </a:endParaRPr>
          </a:p>
          <a:p>
            <a:pPr eaLnBrk="1" hangingPunct="1"/>
            <a:r>
              <a:rPr lang="ru-RU" altLang="ru-RU"/>
              <a:t>«Возможно, лучше всего начать с…», </a:t>
            </a:r>
          </a:p>
          <a:p>
            <a:pPr eaLnBrk="1" hangingPunct="1"/>
            <a:r>
              <a:rPr lang="ru-RU" altLang="ru-RU"/>
              <a:t>«Выполняя работу, не забудьте о…»</a:t>
            </a:r>
          </a:p>
          <a:p>
            <a:pPr eaLnBrk="1" hangingPunct="1"/>
            <a:r>
              <a:rPr lang="ru-RU" altLang="ru-RU" b="1">
                <a:solidFill>
                  <a:srgbClr val="CC0000"/>
                </a:solidFill>
              </a:rPr>
              <a:t>Внесение мотива (обозначить практическую значимость) </a:t>
            </a:r>
          </a:p>
          <a:p>
            <a:pPr eaLnBrk="1" hangingPunct="1"/>
            <a:r>
              <a:rPr lang="ru-RU" altLang="ru-RU"/>
              <a:t>«Без твоей помощи  твоим товарищам не справиться…»</a:t>
            </a:r>
          </a:p>
          <a:p>
            <a:pPr eaLnBrk="1" hangingPunct="1"/>
            <a:r>
              <a:rPr lang="ru-RU" altLang="ru-RU" b="1">
                <a:solidFill>
                  <a:srgbClr val="CC0000"/>
                </a:solidFill>
              </a:rPr>
              <a:t>Персональная исключительность </a:t>
            </a:r>
            <a:endParaRPr lang="ru-RU" altLang="ru-RU">
              <a:solidFill>
                <a:srgbClr val="CC0000"/>
              </a:solidFill>
            </a:endParaRPr>
          </a:p>
          <a:p>
            <a:pPr eaLnBrk="1" hangingPunct="1"/>
            <a:r>
              <a:rPr lang="ru-RU" altLang="ru-RU"/>
              <a:t>«Только ты и мог бы», «Только тебе, я могу доверить…», </a:t>
            </a:r>
          </a:p>
          <a:p>
            <a:pPr eaLnBrk="1" hangingPunct="1"/>
            <a:r>
              <a:rPr lang="ru-RU" altLang="ru-RU"/>
              <a:t>«Ни к кому, кроме тебя, я не могу обратиться с этой просьбой…»</a:t>
            </a:r>
          </a:p>
          <a:p>
            <a:pPr eaLnBrk="1" hangingPunct="1"/>
            <a:r>
              <a:rPr lang="ru-RU" altLang="ru-RU" b="1">
                <a:solidFill>
                  <a:srgbClr val="CC0000"/>
                </a:solidFill>
              </a:rPr>
              <a:t>Мобилизация активности, или педагогическое внушение</a:t>
            </a:r>
            <a:endParaRPr lang="ru-RU" altLang="ru-RU">
              <a:solidFill>
                <a:srgbClr val="CC0000"/>
              </a:solidFill>
            </a:endParaRPr>
          </a:p>
          <a:p>
            <a:pPr eaLnBrk="1" hangingPunct="1"/>
            <a:r>
              <a:rPr lang="ru-RU" altLang="ru-RU"/>
              <a:t>«Так хочется поскорее увидеть…»</a:t>
            </a:r>
          </a:p>
          <a:p>
            <a:pPr eaLnBrk="1" hangingPunct="1"/>
            <a:r>
              <a:rPr lang="ru-RU" altLang="ru-RU" b="1">
                <a:solidFill>
                  <a:srgbClr val="CC0000"/>
                </a:solidFill>
              </a:rPr>
              <a:t>Высокая оценка деталей</a:t>
            </a:r>
            <a:endParaRPr lang="ru-RU" altLang="ru-RU">
              <a:solidFill>
                <a:srgbClr val="CC0000"/>
              </a:solidFill>
            </a:endParaRPr>
          </a:p>
          <a:p>
            <a:pPr eaLnBrk="1" hangingPunct="1"/>
            <a:r>
              <a:rPr lang="ru-RU" altLang="ru-RU"/>
              <a:t>«Тебе особенно удалось то объяснение…», </a:t>
            </a:r>
          </a:p>
          <a:p>
            <a:pPr eaLnBrk="1" hangingPunct="1"/>
            <a:r>
              <a:rPr lang="ru-RU" altLang="ru-RU"/>
              <a:t>«Больше всего мне в твоей работе понравилось…»</a:t>
            </a:r>
          </a:p>
          <a:p>
            <a:pPr algn="ctr"/>
            <a:endParaRPr lang="ru-RU" alt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20040"/>
            <a:ext cx="7239000" cy="1143000"/>
          </a:xfrm>
        </p:spPr>
        <p:txBody>
          <a:bodyPr/>
          <a:lstStyle/>
          <a:p>
            <a:pPr fontAlgn="auto">
              <a:spcAft>
                <a:spcPts val="0"/>
              </a:spcAft>
              <a:defRPr/>
            </a:pPr>
            <a:r>
              <a:rPr lang="ru-RU" altLang="x-none" sz="3600" smtClean="0">
                <a:solidFill>
                  <a:srgbClr val="CC0000"/>
                </a:solidFill>
                <a:effectLst>
                  <a:outerShdw blurRad="38100" dist="38100" dir="2700000" algn="tl">
                    <a:srgbClr val="C0C0C0"/>
                  </a:outerShdw>
                </a:effectLst>
              </a:rPr>
              <a:t>Условия создания ситуации успеха</a:t>
            </a:r>
          </a:p>
        </p:txBody>
      </p:sp>
      <p:sp>
        <p:nvSpPr>
          <p:cNvPr id="26627" name="Rectangle 3"/>
          <p:cNvSpPr>
            <a:spLocks noGrp="1" noChangeArrowheads="1"/>
          </p:cNvSpPr>
          <p:nvPr>
            <p:ph idx="1"/>
          </p:nvPr>
        </p:nvSpPr>
        <p:spPr>
          <a:xfrm>
            <a:off x="323850" y="1484313"/>
            <a:ext cx="8229600" cy="4525962"/>
          </a:xfrm>
        </p:spPr>
        <p:txBody>
          <a:bodyPr>
            <a:normAutofit lnSpcReduction="10000"/>
          </a:bodyPr>
          <a:lstStyle/>
          <a:p>
            <a:pPr marL="274320" indent="-274320" fontAlgn="auto">
              <a:lnSpc>
                <a:spcPct val="90000"/>
              </a:lnSpc>
              <a:spcAft>
                <a:spcPts val="0"/>
              </a:spcAft>
              <a:buFontTx/>
              <a:buNone/>
              <a:defRPr/>
            </a:pPr>
            <a:r>
              <a:rPr lang="ru-RU" sz="2400" b="1" smtClean="0">
                <a:solidFill>
                  <a:srgbClr val="CC0000"/>
                </a:solidFill>
              </a:rPr>
              <a:t>Первое обязательное условие </a:t>
            </a:r>
            <a:r>
              <a:rPr lang="ru-RU" sz="2400" b="1" smtClean="0"/>
              <a:t>– атмосфера доброжелательности в классе.</a:t>
            </a:r>
          </a:p>
          <a:p>
            <a:pPr marL="274320" indent="-274320" fontAlgn="auto">
              <a:lnSpc>
                <a:spcPct val="90000"/>
              </a:lnSpc>
              <a:spcAft>
                <a:spcPts val="0"/>
              </a:spcAft>
              <a:buFontTx/>
              <a:buNone/>
              <a:defRPr/>
            </a:pPr>
            <a:r>
              <a:rPr lang="ru-RU" sz="2400" b="1" smtClean="0">
                <a:solidFill>
                  <a:srgbClr val="CC0000"/>
                </a:solidFill>
              </a:rPr>
              <a:t>Второе условие</a:t>
            </a:r>
            <a:r>
              <a:rPr lang="ru-RU" sz="2400" b="1" smtClean="0">
                <a:solidFill>
                  <a:srgbClr val="0D0D0D"/>
                </a:solidFill>
              </a:rPr>
              <a:t> – снятие страха – авансирование детей перед тем, как они приступят к реализации поставленной задачи. </a:t>
            </a:r>
          </a:p>
          <a:p>
            <a:pPr marL="274320" indent="-274320" fontAlgn="auto">
              <a:lnSpc>
                <a:spcPct val="90000"/>
              </a:lnSpc>
              <a:spcAft>
                <a:spcPts val="0"/>
              </a:spcAft>
              <a:buFontTx/>
              <a:buNone/>
              <a:defRPr/>
            </a:pPr>
            <a:r>
              <a:rPr lang="ru-RU" sz="2400" b="1" smtClean="0">
                <a:solidFill>
                  <a:srgbClr val="0D0D0D"/>
                </a:solidFill>
              </a:rPr>
              <a:t> </a:t>
            </a:r>
            <a:r>
              <a:rPr lang="ru-RU" sz="2400" b="1" smtClean="0">
                <a:solidFill>
                  <a:srgbClr val="CC0000"/>
                </a:solidFill>
              </a:rPr>
              <a:t>Ключевой момент</a:t>
            </a:r>
            <a:r>
              <a:rPr lang="ru-RU" sz="2400" b="1" smtClean="0">
                <a:solidFill>
                  <a:srgbClr val="0D0D0D"/>
                </a:solidFill>
              </a:rPr>
              <a:t> – высокая мотивация: во имя чего? Ради чего? Зачем?</a:t>
            </a:r>
          </a:p>
          <a:p>
            <a:pPr marL="274320" indent="-274320" fontAlgn="auto">
              <a:lnSpc>
                <a:spcPct val="90000"/>
              </a:lnSpc>
              <a:spcAft>
                <a:spcPts val="0"/>
              </a:spcAft>
              <a:buFontTx/>
              <a:buNone/>
              <a:defRPr/>
            </a:pPr>
            <a:r>
              <a:rPr lang="ru-RU" sz="2400" b="1" smtClean="0">
                <a:solidFill>
                  <a:srgbClr val="0D0D0D"/>
                </a:solidFill>
              </a:rPr>
              <a:t> </a:t>
            </a:r>
            <a:r>
              <a:rPr lang="ru-RU" sz="2400" b="1" smtClean="0">
                <a:solidFill>
                  <a:srgbClr val="CC0000"/>
                </a:solidFill>
              </a:rPr>
              <a:t>Важна</a:t>
            </a:r>
            <a:r>
              <a:rPr lang="ru-RU" sz="2400" b="1" smtClean="0">
                <a:solidFill>
                  <a:srgbClr val="0D0D0D"/>
                </a:solidFill>
              </a:rPr>
              <a:t> реальная помощь в продвижении к успеху.</a:t>
            </a:r>
          </a:p>
          <a:p>
            <a:pPr marL="274320" indent="-274320" fontAlgn="auto">
              <a:lnSpc>
                <a:spcPct val="90000"/>
              </a:lnSpc>
              <a:spcAft>
                <a:spcPts val="0"/>
              </a:spcAft>
              <a:buFontTx/>
              <a:buNone/>
              <a:defRPr/>
            </a:pPr>
            <a:r>
              <a:rPr lang="ru-RU" sz="2400" b="1" smtClean="0">
                <a:solidFill>
                  <a:srgbClr val="CC0000"/>
                </a:solidFill>
              </a:rPr>
              <a:t>Необходимо </a:t>
            </a:r>
            <a:r>
              <a:rPr lang="ru-RU" sz="2400" b="1" smtClean="0">
                <a:solidFill>
                  <a:srgbClr val="0D0D0D"/>
                </a:solidFill>
              </a:rPr>
              <a:t>краткое экспрессивное воздействие на учеников – педагогическое внушение (Успехов! За дело! И т.д.)</a:t>
            </a:r>
          </a:p>
          <a:p>
            <a:pPr marL="274320" indent="-274320" fontAlgn="auto">
              <a:lnSpc>
                <a:spcPct val="90000"/>
              </a:lnSpc>
              <a:spcAft>
                <a:spcPts val="0"/>
              </a:spcAft>
              <a:buFontTx/>
              <a:buNone/>
              <a:defRPr/>
            </a:pPr>
            <a:r>
              <a:rPr lang="ru-RU" sz="2400" b="1" smtClean="0">
                <a:solidFill>
                  <a:srgbClr val="CC0000"/>
                </a:solidFill>
              </a:rPr>
              <a:t> Обязательна</a:t>
            </a:r>
            <a:r>
              <a:rPr lang="ru-RU" sz="2400" b="1" smtClean="0">
                <a:solidFill>
                  <a:srgbClr val="0D0D0D"/>
                </a:solidFill>
              </a:rPr>
              <a:t>  педагогическая поддержка в процессе выполнения работы. </a:t>
            </a:r>
          </a:p>
          <a:p>
            <a:pPr marL="274320" indent="-274320" fontAlgn="auto">
              <a:lnSpc>
                <a:spcPct val="90000"/>
              </a:lnSpc>
              <a:spcAft>
                <a:spcPts val="0"/>
              </a:spcAft>
              <a:buFont typeface="Wingdings 2"/>
              <a:buChar char=""/>
              <a:defRPr/>
            </a:pPr>
            <a:endParaRPr lang="ru-RU" sz="2400" b="1" smtClean="0">
              <a:solidFill>
                <a:schemeClr val="bg1"/>
              </a:solidFill>
            </a:endParaRPr>
          </a:p>
          <a:p>
            <a:pPr marL="274320" indent="-274320" fontAlgn="auto">
              <a:lnSpc>
                <a:spcPct val="90000"/>
              </a:lnSpc>
              <a:spcAft>
                <a:spcPts val="0"/>
              </a:spcAft>
              <a:buFont typeface="Wingdings 2"/>
              <a:buChar char=""/>
              <a:defRPr/>
            </a:pPr>
            <a:endParaRPr lang="ru-RU" sz="1800" smtClean="0">
              <a:solidFill>
                <a:schemeClr val="bg1"/>
              </a:solidFill>
            </a:endParaRPr>
          </a:p>
          <a:p>
            <a:pPr marL="274320" indent="-274320" fontAlgn="auto">
              <a:spcAft>
                <a:spcPts val="0"/>
              </a:spcAft>
              <a:buFont typeface="Wingdings 2"/>
              <a:buChar char=""/>
              <a:defRPr/>
            </a:pPr>
            <a:endParaRPr lang="ru-RU"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611188" y="1989138"/>
            <a:ext cx="7848600" cy="3889375"/>
          </a:xfrm>
        </p:spPr>
        <p:txBody>
          <a:bodyPr/>
          <a:lstStyle/>
          <a:p>
            <a:pPr>
              <a:buFontTx/>
              <a:buNone/>
            </a:pPr>
            <a:r>
              <a:rPr lang="ru-RU" altLang="ru-RU" smtClean="0"/>
              <a:t>Подзаголовок слайда</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0"/>
            <a:ext cx="9756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7"/>
          <p:cNvSpPr>
            <a:spLocks noChangeArrowheads="1"/>
          </p:cNvSpPr>
          <p:nvPr/>
        </p:nvSpPr>
        <p:spPr bwMode="auto">
          <a:xfrm>
            <a:off x="4932363" y="1411288"/>
            <a:ext cx="3600450" cy="4108450"/>
          </a:xfrm>
          <a:prstGeom prst="rect">
            <a:avLst/>
          </a:prstGeom>
          <a:noFill/>
          <a:ln>
            <a:noFill/>
          </a:ln>
          <a:effectLst/>
          <a:extLst/>
        </p:spPr>
        <p:txBody>
          <a:bodyPr anchor="ctr">
            <a:spAutoFit/>
          </a:bodyPr>
          <a:lstStyle/>
          <a:p>
            <a:pPr>
              <a:defRPr/>
            </a:pPr>
            <a:r>
              <a:rPr lang="ru-RU" altLang="x-none" sz="2400" b="1">
                <a:effectLst>
                  <a:outerShdw blurRad="38100" dist="38100" dir="2700000" algn="tl">
                    <a:srgbClr val="C0C0C0"/>
                  </a:outerShdw>
                </a:effectLst>
              </a:rPr>
              <a:t>Успех в учении – единственный источник внутренних сил, рождающий энергию для преодоления трудностей, желания учиться</a:t>
            </a:r>
          </a:p>
          <a:p>
            <a:pPr>
              <a:defRPr/>
            </a:pPr>
            <a:endParaRPr lang="ru-RU" altLang="x-none" sz="2400" b="1">
              <a:effectLst>
                <a:outerShdw blurRad="38100" dist="38100" dir="2700000" algn="tl">
                  <a:srgbClr val="C0C0C0"/>
                </a:outerShdw>
              </a:effectLst>
            </a:endParaRPr>
          </a:p>
          <a:p>
            <a:pPr algn="ctr">
              <a:defRPr/>
            </a:pPr>
            <a:r>
              <a:rPr lang="ru-RU" altLang="x-none" sz="2400" b="1">
                <a:solidFill>
                  <a:srgbClr val="006600"/>
                </a:solidFill>
              </a:rPr>
              <a:t>В.А.Сухомлинский</a:t>
            </a:r>
            <a:r>
              <a:rPr lang="ru-RU" altLang="x-none" sz="2400">
                <a:solidFill>
                  <a:srgbClr val="006600"/>
                </a:solidFill>
              </a:rPr>
              <a:t>:</a:t>
            </a:r>
          </a:p>
          <a:p>
            <a:pPr algn="ctr">
              <a:defRPr/>
            </a:pPr>
            <a:endParaRPr lang="ru-RU" altLang="x-none" sz="2400">
              <a:solidFill>
                <a:srgbClr val="006600"/>
              </a:solidFill>
            </a:endParaRPr>
          </a:p>
        </p:txBody>
      </p:sp>
      <p:pic>
        <p:nvPicPr>
          <p:cNvPr id="307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3575050"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Заголовок 4"/>
          <p:cNvSpPr>
            <a:spLocks noGrp="1"/>
          </p:cNvSpPr>
          <p:nvPr>
            <p:ph type="ctrTitle"/>
          </p:nvPr>
        </p:nvSpPr>
        <p:spPr>
          <a:xfrm>
            <a:off x="3367088" y="533400"/>
            <a:ext cx="5105400" cy="2868613"/>
          </a:xfrm>
        </p:spPr>
        <p:txBody>
          <a:bodyPr/>
          <a:lstStyle/>
          <a:p>
            <a:pPr fontAlgn="auto">
              <a:spcAft>
                <a:spcPts val="0"/>
              </a:spcAft>
              <a:defRPr/>
            </a:pPr>
            <a:endParaRPr lang="ru-RU" smtClean="0"/>
          </a:p>
        </p:txBody>
      </p:sp>
      <p:sp>
        <p:nvSpPr>
          <p:cNvPr id="31747" name="Подзаголовок 5"/>
          <p:cNvSpPr>
            <a:spLocks noGrp="1"/>
          </p:cNvSpPr>
          <p:nvPr>
            <p:ph type="subTitle" idx="1"/>
          </p:nvPr>
        </p:nvSpPr>
        <p:spPr>
          <a:xfrm>
            <a:off x="3354388" y="3540125"/>
            <a:ext cx="5114925" cy="1101725"/>
          </a:xfrm>
        </p:spPr>
        <p:txBody>
          <a:bodyPr/>
          <a:lstStyle/>
          <a:p>
            <a:endParaRPr lang="ru-RU" altLang="ru-RU" smtClean="0"/>
          </a:p>
        </p:txBody>
      </p:sp>
      <p:pic>
        <p:nvPicPr>
          <p:cNvPr id="31748" name="Рисунок 7" descr="CRANINST.WMF"/>
          <p:cNvPicPr>
            <a:picLocks noChangeAspect="1"/>
          </p:cNvPicPr>
          <p:nvPr/>
        </p:nvPicPr>
        <p:blipFill>
          <a:blip r:embed="rId2">
            <a:extLst>
              <a:ext uri="{28A0092B-C50C-407E-A947-70E740481C1C}">
                <a14:useLocalDpi xmlns:a14="http://schemas.microsoft.com/office/drawing/2010/main" val="0"/>
              </a:ext>
            </a:extLst>
          </a:blip>
          <a:srcRect r="-14285" b="27333"/>
          <a:stretch>
            <a:fillRect/>
          </a:stretch>
        </p:blipFill>
        <p:spPr bwMode="auto">
          <a:xfrm>
            <a:off x="928688" y="0"/>
            <a:ext cx="8215312"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Схема 16"/>
          <p:cNvGraphicFramePr/>
          <p:nvPr/>
        </p:nvGraphicFramePr>
        <p:xfrm>
          <a:off x="2000232" y="1357298"/>
          <a:ext cx="5357850" cy="4706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4" name="Заголовок 13"/>
          <p:cNvSpPr txBox="1">
            <a:spLocks/>
          </p:cNvSpPr>
          <p:nvPr/>
        </p:nvSpPr>
        <p:spPr bwMode="auto">
          <a:xfrm rot="20311175">
            <a:off x="1000125" y="5715000"/>
            <a:ext cx="1428750" cy="928688"/>
          </a:xfrm>
          <a:prstGeom prst="rect">
            <a:avLst/>
          </a:prstGeom>
          <a:solidFill>
            <a:schemeClr val="tx2">
              <a:lumMod val="40000"/>
              <a:lumOff val="60000"/>
            </a:schemeClr>
          </a:solidFill>
          <a:ln w="9525">
            <a:noFill/>
            <a:miter lim="800000"/>
            <a:headEnd/>
            <a:tailEnd/>
          </a:ln>
        </p:spPr>
        <p:txBody>
          <a:bodyPr anchor="ctr"/>
          <a:lstStyle/>
          <a:p>
            <a:pPr>
              <a:defRPr/>
            </a:pPr>
            <a:r>
              <a:rPr lang="ru-RU" sz="1400" dirty="0">
                <a:solidFill>
                  <a:srgbClr val="000000"/>
                </a:solidFill>
                <a:latin typeface="Arial Narrow" pitchFamily="34" charset="0"/>
              </a:rPr>
              <a:t>Предупреждает и угрожает  по невыполнению требований</a:t>
            </a:r>
            <a:r>
              <a:rPr lang="ru-RU" sz="1400" dirty="0">
                <a:solidFill>
                  <a:srgbClr val="000000"/>
                </a:solidFill>
                <a:latin typeface="Arial"/>
              </a:rPr>
              <a:t/>
            </a:r>
            <a:br>
              <a:rPr lang="ru-RU" sz="1400" dirty="0">
                <a:solidFill>
                  <a:srgbClr val="000000"/>
                </a:solidFill>
                <a:latin typeface="Arial"/>
              </a:rPr>
            </a:br>
            <a:endParaRPr lang="ru-RU" sz="1400" dirty="0">
              <a:solidFill>
                <a:srgbClr val="000000"/>
              </a:solidFill>
              <a:latin typeface="Arial"/>
            </a:endParaRPr>
          </a:p>
        </p:txBody>
      </p:sp>
      <p:sp>
        <p:nvSpPr>
          <p:cNvPr id="116" name="Заголовок 13"/>
          <p:cNvSpPr txBox="1">
            <a:spLocks/>
          </p:cNvSpPr>
          <p:nvPr/>
        </p:nvSpPr>
        <p:spPr bwMode="auto">
          <a:xfrm>
            <a:off x="2357438" y="5214938"/>
            <a:ext cx="1285875" cy="928687"/>
          </a:xfrm>
          <a:prstGeom prst="rect">
            <a:avLst/>
          </a:prstGeom>
          <a:solidFill>
            <a:schemeClr val="tx2">
              <a:lumMod val="40000"/>
              <a:lumOff val="60000"/>
            </a:schemeClr>
          </a:solidFill>
          <a:ln w="9525">
            <a:noFill/>
            <a:miter lim="800000"/>
            <a:headEnd/>
            <a:tailEnd/>
          </a:ln>
        </p:spPr>
        <p:txBody>
          <a:bodyPr anchor="ctr"/>
          <a:lstStyle/>
          <a:p>
            <a:pPr>
              <a:defRPr/>
            </a:pPr>
            <a:r>
              <a:rPr lang="ru-RU" sz="1200" dirty="0">
                <a:solidFill>
                  <a:srgbClr val="000000"/>
                </a:solidFill>
              </a:rPr>
              <a:t>Останавливает внимание на негативном </a:t>
            </a:r>
          </a:p>
        </p:txBody>
      </p:sp>
      <p:sp>
        <p:nvSpPr>
          <p:cNvPr id="117" name="Заголовок 13"/>
          <p:cNvSpPr txBox="1">
            <a:spLocks/>
          </p:cNvSpPr>
          <p:nvPr/>
        </p:nvSpPr>
        <p:spPr bwMode="auto">
          <a:xfrm rot="795194">
            <a:off x="3714750" y="5429250"/>
            <a:ext cx="1428750" cy="928688"/>
          </a:xfrm>
          <a:prstGeom prst="rect">
            <a:avLst/>
          </a:prstGeom>
          <a:solidFill>
            <a:schemeClr val="tx2">
              <a:lumMod val="40000"/>
              <a:lumOff val="60000"/>
            </a:schemeClr>
          </a:solidFill>
          <a:ln w="9525">
            <a:noFill/>
            <a:miter lim="800000"/>
            <a:headEnd/>
            <a:tailEnd/>
          </a:ln>
        </p:spPr>
        <p:txBody>
          <a:bodyPr anchor="ctr"/>
          <a:lstStyle/>
          <a:p>
            <a:pPr>
              <a:defRPr/>
            </a:pPr>
            <a:r>
              <a:rPr lang="ru-RU" sz="1200" dirty="0">
                <a:solidFill>
                  <a:srgbClr val="000000"/>
                </a:solidFill>
              </a:rPr>
              <a:t>Даёт прозвища (плохой, ленивый …)</a:t>
            </a:r>
          </a:p>
        </p:txBody>
      </p:sp>
      <p:sp>
        <p:nvSpPr>
          <p:cNvPr id="118" name="Заголовок 13"/>
          <p:cNvSpPr txBox="1">
            <a:spLocks/>
          </p:cNvSpPr>
          <p:nvPr/>
        </p:nvSpPr>
        <p:spPr bwMode="auto">
          <a:xfrm rot="20940991">
            <a:off x="5353050" y="5303838"/>
            <a:ext cx="1009650" cy="792162"/>
          </a:xfrm>
          <a:prstGeom prst="rect">
            <a:avLst/>
          </a:prstGeom>
          <a:solidFill>
            <a:schemeClr val="tx2">
              <a:lumMod val="40000"/>
              <a:lumOff val="60000"/>
            </a:schemeClr>
          </a:solidFill>
          <a:ln w="9525">
            <a:noFill/>
            <a:miter lim="800000"/>
            <a:headEnd/>
            <a:tailEnd/>
          </a:ln>
        </p:spPr>
        <p:txBody>
          <a:bodyPr anchor="ctr"/>
          <a:lstStyle/>
          <a:p>
            <a:pPr>
              <a:defRPr/>
            </a:pPr>
            <a:r>
              <a:rPr lang="ru-RU" sz="1200" dirty="0">
                <a:solidFill>
                  <a:srgbClr val="000000"/>
                </a:solidFill>
              </a:rPr>
              <a:t>Много говорит за детей</a:t>
            </a:r>
          </a:p>
        </p:txBody>
      </p:sp>
      <p:pic>
        <p:nvPicPr>
          <p:cNvPr id="11" name="Рисунок 10" descr="BS01634_.WMF"/>
          <p:cNvPicPr>
            <a:picLocks noChangeAspect="1"/>
          </p:cNvPicPr>
          <p:nvPr/>
        </p:nvPicPr>
        <p:blipFill>
          <a:blip r:embed="rId8" cstate="print"/>
          <a:srcRect l="69732" t="66734"/>
          <a:stretch>
            <a:fillRect/>
          </a:stretch>
        </p:blipFill>
        <p:spPr>
          <a:xfrm>
            <a:off x="3214678" y="6000768"/>
            <a:ext cx="589173" cy="640995"/>
          </a:xfrm>
          <a:prstGeom prst="rect">
            <a:avLst/>
          </a:prstGeom>
          <a:noFill/>
          <a:ln>
            <a:noFill/>
          </a:ln>
          <a:scene3d>
            <a:camera prst="orthographicFront"/>
            <a:lightRig rig="threePt" dir="t"/>
          </a:scene3d>
          <a:sp3d>
            <a:bevelT/>
          </a:sp3d>
        </p:spPr>
      </p:pic>
      <p:pic>
        <p:nvPicPr>
          <p:cNvPr id="10" name="Рисунок 9" descr="BS01634_.WMF"/>
          <p:cNvPicPr>
            <a:picLocks noChangeAspect="1"/>
          </p:cNvPicPr>
          <p:nvPr/>
        </p:nvPicPr>
        <p:blipFill>
          <a:blip r:embed="rId8" cstate="print"/>
          <a:srcRect l="69732" t="66734"/>
          <a:stretch>
            <a:fillRect/>
          </a:stretch>
        </p:blipFill>
        <p:spPr>
          <a:xfrm>
            <a:off x="4786314" y="5929330"/>
            <a:ext cx="589173" cy="640995"/>
          </a:xfrm>
          <a:prstGeom prst="rect">
            <a:avLst/>
          </a:prstGeom>
          <a:noFill/>
          <a:ln>
            <a:noFill/>
          </a:ln>
          <a:scene3d>
            <a:camera prst="orthographicFront"/>
            <a:lightRig rig="threePt" dir="t"/>
          </a:scene3d>
          <a:sp3d>
            <a:bevelT/>
          </a:sp3d>
        </p:spPr>
      </p:pic>
      <p:pic>
        <p:nvPicPr>
          <p:cNvPr id="13" name="Рисунок 12" descr="BS01634_.WMF"/>
          <p:cNvPicPr>
            <a:picLocks noChangeAspect="1"/>
          </p:cNvPicPr>
          <p:nvPr/>
        </p:nvPicPr>
        <p:blipFill>
          <a:blip r:embed="rId8" cstate="print"/>
          <a:srcRect l="69732" t="66734"/>
          <a:stretch>
            <a:fillRect/>
          </a:stretch>
        </p:blipFill>
        <p:spPr>
          <a:xfrm>
            <a:off x="2071670" y="5929330"/>
            <a:ext cx="589173" cy="640995"/>
          </a:xfrm>
          <a:prstGeom prst="rect">
            <a:avLst/>
          </a:prstGeom>
          <a:noFill/>
          <a:ln>
            <a:noFill/>
          </a:ln>
          <a:scene3d>
            <a:camera prst="orthographicFront"/>
            <a:lightRig rig="threePt" dir="t"/>
          </a:scene3d>
          <a:sp3d>
            <a:bevelT/>
          </a:sp3d>
        </p:spPr>
      </p:pic>
      <p:sp>
        <p:nvSpPr>
          <p:cNvPr id="120" name="Заголовок 13"/>
          <p:cNvSpPr txBox="1">
            <a:spLocks/>
          </p:cNvSpPr>
          <p:nvPr/>
        </p:nvSpPr>
        <p:spPr bwMode="auto">
          <a:xfrm>
            <a:off x="6500813" y="5214938"/>
            <a:ext cx="1500187" cy="857250"/>
          </a:xfrm>
          <a:prstGeom prst="rect">
            <a:avLst/>
          </a:prstGeom>
          <a:solidFill>
            <a:schemeClr val="tx2">
              <a:lumMod val="40000"/>
              <a:lumOff val="60000"/>
            </a:schemeClr>
          </a:solidFill>
          <a:ln w="9525">
            <a:noFill/>
            <a:miter lim="800000"/>
            <a:headEnd/>
            <a:tailEnd/>
          </a:ln>
        </p:spPr>
        <p:txBody>
          <a:bodyPr anchor="ctr"/>
          <a:lstStyle/>
          <a:p>
            <a:pPr>
              <a:defRPr/>
            </a:pPr>
            <a:r>
              <a:rPr lang="ru-RU" sz="1200" dirty="0">
                <a:solidFill>
                  <a:srgbClr val="000000"/>
                </a:solidFill>
              </a:rPr>
              <a:t>Выражает недовольство учеником, группой учеников</a:t>
            </a:r>
          </a:p>
        </p:txBody>
      </p:sp>
      <p:pic>
        <p:nvPicPr>
          <p:cNvPr id="119" name="Рисунок 118" descr="BS01634_.WMF"/>
          <p:cNvPicPr>
            <a:picLocks noChangeAspect="1"/>
          </p:cNvPicPr>
          <p:nvPr/>
        </p:nvPicPr>
        <p:blipFill>
          <a:blip r:embed="rId8" cstate="print"/>
          <a:srcRect l="69732" t="66734"/>
          <a:stretch>
            <a:fillRect/>
          </a:stretch>
        </p:blipFill>
        <p:spPr>
          <a:xfrm>
            <a:off x="7429520" y="5857892"/>
            <a:ext cx="517735" cy="563274"/>
          </a:xfrm>
          <a:prstGeom prst="rect">
            <a:avLst/>
          </a:prstGeom>
          <a:noFill/>
          <a:ln>
            <a:noFill/>
          </a:ln>
          <a:scene3d>
            <a:camera prst="orthographicFront"/>
            <a:lightRig rig="threePt" dir="t"/>
          </a:scene3d>
          <a:sp3d>
            <a:bevelT/>
          </a:sp3d>
        </p:spPr>
      </p:pic>
      <p:pic>
        <p:nvPicPr>
          <p:cNvPr id="12" name="Рисунок 11" descr="BS01634_.WMF"/>
          <p:cNvPicPr>
            <a:picLocks noChangeAspect="1"/>
          </p:cNvPicPr>
          <p:nvPr/>
        </p:nvPicPr>
        <p:blipFill>
          <a:blip r:embed="rId8" cstate="print"/>
          <a:srcRect l="69732" t="66734"/>
          <a:stretch>
            <a:fillRect/>
          </a:stretch>
        </p:blipFill>
        <p:spPr>
          <a:xfrm>
            <a:off x="6000760" y="5857892"/>
            <a:ext cx="589173" cy="640995"/>
          </a:xfrm>
          <a:prstGeom prst="rect">
            <a:avLst/>
          </a:prstGeom>
          <a:noFill/>
          <a:ln>
            <a:noFill/>
          </a:ln>
          <a:scene3d>
            <a:camera prst="orthographicFront"/>
            <a:lightRig rig="threePt" dir="t"/>
          </a:scene3d>
          <a:sp3d>
            <a:bevelT/>
          </a:sp3d>
        </p:spPr>
      </p:pic>
      <p:sp>
        <p:nvSpPr>
          <p:cNvPr id="31760" name="AutoShape 5"/>
          <p:cNvSpPr>
            <a:spLocks noChangeAspect="1" noChangeArrowheads="1"/>
          </p:cNvSpPr>
          <p:nvPr/>
        </p:nvSpPr>
        <p:spPr bwMode="auto">
          <a:xfrm>
            <a:off x="7451725" y="5516563"/>
            <a:ext cx="588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0" fill="hold"/>
                                        <p:tgtEl>
                                          <p:spTgt spid="17"/>
                                        </p:tgtEl>
                                        <p:attrNameLst>
                                          <p:attrName>ppt_x</p:attrName>
                                        </p:attrNameLst>
                                      </p:cBhvr>
                                      <p:tavLst>
                                        <p:tav tm="0">
                                          <p:val>
                                            <p:strVal val="#ppt_x"/>
                                          </p:val>
                                        </p:tav>
                                        <p:tav tm="100000">
                                          <p:val>
                                            <p:strVal val="#ppt_x"/>
                                          </p:val>
                                        </p:tav>
                                      </p:tavLst>
                                    </p:anim>
                                    <p:anim calcmode="lin" valueType="num">
                                      <p:cBhvr additive="base">
                                        <p:cTn id="8"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additive="base">
                                        <p:cTn id="13" dur="5000" fill="hold"/>
                                        <p:tgtEl>
                                          <p:spTgt spid="114"/>
                                        </p:tgtEl>
                                        <p:attrNameLst>
                                          <p:attrName>ppt_x</p:attrName>
                                        </p:attrNameLst>
                                      </p:cBhvr>
                                      <p:tavLst>
                                        <p:tav tm="0">
                                          <p:val>
                                            <p:strVal val="#ppt_x"/>
                                          </p:val>
                                        </p:tav>
                                        <p:tav tm="100000">
                                          <p:val>
                                            <p:strVal val="#ppt_x"/>
                                          </p:val>
                                        </p:tav>
                                      </p:tavLst>
                                    </p:anim>
                                    <p:anim calcmode="lin" valueType="num">
                                      <p:cBhvr additive="base">
                                        <p:cTn id="14" dur="50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0" fill="hold"/>
                                        <p:tgtEl>
                                          <p:spTgt spid="116"/>
                                        </p:tgtEl>
                                        <p:attrNameLst>
                                          <p:attrName>ppt_x</p:attrName>
                                        </p:attrNameLst>
                                      </p:cBhvr>
                                      <p:tavLst>
                                        <p:tav tm="0">
                                          <p:val>
                                            <p:strVal val="#ppt_x"/>
                                          </p:val>
                                        </p:tav>
                                        <p:tav tm="100000">
                                          <p:val>
                                            <p:strVal val="#ppt_x"/>
                                          </p:val>
                                        </p:tav>
                                      </p:tavLst>
                                    </p:anim>
                                    <p:anim calcmode="lin" valueType="num">
                                      <p:cBhvr additive="base">
                                        <p:cTn id="20" dur="50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17"/>
                                        </p:tgtEl>
                                        <p:attrNameLst>
                                          <p:attrName>style.visibility</p:attrName>
                                        </p:attrNameLst>
                                      </p:cBhvr>
                                      <p:to>
                                        <p:strVal val="visible"/>
                                      </p:to>
                                    </p:set>
                                    <p:anim calcmode="lin" valueType="num">
                                      <p:cBhvr additive="base">
                                        <p:cTn id="25" dur="5000" fill="hold"/>
                                        <p:tgtEl>
                                          <p:spTgt spid="117"/>
                                        </p:tgtEl>
                                        <p:attrNameLst>
                                          <p:attrName>ppt_x</p:attrName>
                                        </p:attrNameLst>
                                      </p:cBhvr>
                                      <p:tavLst>
                                        <p:tav tm="0">
                                          <p:val>
                                            <p:strVal val="#ppt_x"/>
                                          </p:val>
                                        </p:tav>
                                        <p:tav tm="100000">
                                          <p:val>
                                            <p:strVal val="#ppt_x"/>
                                          </p:val>
                                        </p:tav>
                                      </p:tavLst>
                                    </p:anim>
                                    <p:anim calcmode="lin" valueType="num">
                                      <p:cBhvr additive="base">
                                        <p:cTn id="26" dur="50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additive="base">
                                        <p:cTn id="31" dur="5000" fill="hold"/>
                                        <p:tgtEl>
                                          <p:spTgt spid="118"/>
                                        </p:tgtEl>
                                        <p:attrNameLst>
                                          <p:attrName>ppt_x</p:attrName>
                                        </p:attrNameLst>
                                      </p:cBhvr>
                                      <p:tavLst>
                                        <p:tav tm="0">
                                          <p:val>
                                            <p:strVal val="#ppt_x"/>
                                          </p:val>
                                        </p:tav>
                                        <p:tav tm="100000">
                                          <p:val>
                                            <p:strVal val="#ppt_x"/>
                                          </p:val>
                                        </p:tav>
                                      </p:tavLst>
                                    </p:anim>
                                    <p:anim calcmode="lin" valueType="num">
                                      <p:cBhvr additive="base">
                                        <p:cTn id="32" dur="50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20"/>
                                        </p:tgtEl>
                                        <p:attrNameLst>
                                          <p:attrName>style.visibility</p:attrName>
                                        </p:attrNameLst>
                                      </p:cBhvr>
                                      <p:to>
                                        <p:strVal val="visible"/>
                                      </p:to>
                                    </p:set>
                                    <p:anim calcmode="lin" valueType="num">
                                      <p:cBhvr additive="base">
                                        <p:cTn id="37" dur="5000" fill="hold"/>
                                        <p:tgtEl>
                                          <p:spTgt spid="120"/>
                                        </p:tgtEl>
                                        <p:attrNameLst>
                                          <p:attrName>ppt_x</p:attrName>
                                        </p:attrNameLst>
                                      </p:cBhvr>
                                      <p:tavLst>
                                        <p:tav tm="0">
                                          <p:val>
                                            <p:strVal val="#ppt_x"/>
                                          </p:val>
                                        </p:tav>
                                        <p:tav tm="100000">
                                          <p:val>
                                            <p:strVal val="#ppt_x"/>
                                          </p:val>
                                        </p:tav>
                                      </p:tavLst>
                                    </p:anim>
                                    <p:anim calcmode="lin" valueType="num">
                                      <p:cBhvr additive="base">
                                        <p:cTn id="38" dur="50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14" grpId="0" animBg="1"/>
      <p:bldP spid="116" grpId="0" animBg="1"/>
      <p:bldP spid="117" grpId="0" animBg="1"/>
      <p:bldP spid="118" grpId="0" animBg="1"/>
      <p:bldP spid="1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normAutofit fontScale="90000"/>
          </a:bodyPr>
          <a:lstStyle/>
          <a:p>
            <a:pPr fontAlgn="auto">
              <a:spcAft>
                <a:spcPts val="0"/>
              </a:spcAft>
              <a:defRPr/>
            </a:pPr>
            <a:r>
              <a:rPr lang="ru-RU" sz="3200" i="1" smtClean="0"/>
              <a:t>1. Если я получаю хорошую оценку – это значит, что...</a:t>
            </a:r>
            <a:r>
              <a:rPr lang="ru-RU" sz="3200" smtClean="0"/>
              <a:t/>
            </a:r>
            <a:br>
              <a:rPr lang="ru-RU" sz="3200" smtClean="0"/>
            </a:br>
            <a:endParaRPr lang="ru-RU" sz="3200" smtClean="0"/>
          </a:p>
        </p:txBody>
      </p:sp>
      <p:sp>
        <p:nvSpPr>
          <p:cNvPr id="15363" name="Rectangle 3"/>
          <p:cNvSpPr>
            <a:spLocks noGrp="1" noChangeArrowheads="1"/>
          </p:cNvSpPr>
          <p:nvPr>
            <p:ph type="body" sz="half" idx="1"/>
          </p:nvPr>
        </p:nvSpPr>
        <p:spPr>
          <a:xfrm>
            <a:off x="2514600" y="1752600"/>
            <a:ext cx="4038600" cy="4525963"/>
          </a:xfrm>
        </p:spPr>
        <p:txBody>
          <a:bodyPr/>
          <a:lstStyle/>
          <a:p>
            <a:pPr algn="ctr"/>
            <a:r>
              <a:rPr lang="ru-RU" altLang="ru-RU" sz="2400" smtClean="0"/>
              <a:t>...меня похвалят родители</a:t>
            </a:r>
          </a:p>
          <a:p>
            <a:pPr algn="ctr"/>
            <a:r>
              <a:rPr lang="ru-RU" altLang="ru-RU" sz="2400" smtClean="0"/>
              <a:t>...я хорошо знаю материал</a:t>
            </a:r>
          </a:p>
          <a:p>
            <a:pPr algn="ctr"/>
            <a:r>
              <a:rPr lang="ru-RU" altLang="ru-RU" sz="2400" smtClean="0"/>
              <a:t>...учительница будет рада</a:t>
            </a:r>
          </a:p>
          <a:p>
            <a:pPr algn="ctr"/>
            <a:r>
              <a:rPr lang="ru-RU" altLang="ru-RU" sz="2400" smtClean="0"/>
              <a:t>...у меня поднимается настроение и появляется желание делать уроки и ходить в школу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1000" fill="hold"/>
                                        <p:tgtEl>
                                          <p:spTgt spid="15365"/>
                                        </p:tgtEl>
                                        <p:attrNameLst>
                                          <p:attrName>ppt_w</p:attrName>
                                        </p:attrNameLst>
                                      </p:cBhvr>
                                      <p:tavLst>
                                        <p:tav tm="0">
                                          <p:val>
                                            <p:fltVal val="0"/>
                                          </p:val>
                                        </p:tav>
                                        <p:tav tm="100000">
                                          <p:val>
                                            <p:strVal val="#ppt_w"/>
                                          </p:val>
                                        </p:tav>
                                      </p:tavLst>
                                    </p:anim>
                                    <p:anim calcmode="lin" valueType="num">
                                      <p:cBhvr>
                                        <p:cTn id="8" dur="1000" fill="hold"/>
                                        <p:tgtEl>
                                          <p:spTgt spid="15365"/>
                                        </p:tgtEl>
                                        <p:attrNameLst>
                                          <p:attrName>ppt_h</p:attrName>
                                        </p:attrNameLst>
                                      </p:cBhvr>
                                      <p:tavLst>
                                        <p:tav tm="0">
                                          <p:val>
                                            <p:fltVal val="0"/>
                                          </p:val>
                                        </p:tav>
                                        <p:tav tm="100000">
                                          <p:val>
                                            <p:strVal val="#ppt_h"/>
                                          </p:val>
                                        </p:tav>
                                      </p:tavLst>
                                    </p:anim>
                                    <p:anim calcmode="lin" valueType="num">
                                      <p:cBhvr>
                                        <p:cTn id="9" dur="1000" fill="hold"/>
                                        <p:tgtEl>
                                          <p:spTgt spid="15365"/>
                                        </p:tgtEl>
                                        <p:attrNameLst>
                                          <p:attrName>style.rotation</p:attrName>
                                        </p:attrNameLst>
                                      </p:cBhvr>
                                      <p:tavLst>
                                        <p:tav tm="0">
                                          <p:val>
                                            <p:fltVal val="360"/>
                                          </p:val>
                                        </p:tav>
                                        <p:tav tm="100000">
                                          <p:val>
                                            <p:fltVal val="0"/>
                                          </p:val>
                                        </p:tav>
                                      </p:tavLst>
                                    </p:anim>
                                    <p:animEffect transition="in" filter="fade">
                                      <p:cBhvr>
                                        <p:cTn id="10" dur="1000"/>
                                        <p:tgtEl>
                                          <p:spTgt spid="15365"/>
                                        </p:tgtEl>
                                      </p:cBhvr>
                                    </p:animEffect>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 calcmode="lin" valueType="num">
                                      <p:cBhvr additive="base">
                                        <p:cTn id="14"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additive="base">
                                        <p:cTn id="19"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 calcmode="lin" valueType="num">
                                      <p:cBhvr additive="base">
                                        <p:cTn id="24"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 presetClass="entr" presetSubtype="4" fill="hold" nodeType="after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anim calcmode="lin" valueType="num">
                                      <p:cBhvr additive="base">
                                        <p:cTn id="2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a:xfrm>
            <a:off x="914400" y="381000"/>
            <a:ext cx="8229600" cy="1401763"/>
          </a:xfrm>
        </p:spPr>
        <p:txBody>
          <a:bodyPr>
            <a:normAutofit fontScale="90000"/>
          </a:bodyPr>
          <a:lstStyle/>
          <a:p>
            <a:pPr fontAlgn="auto">
              <a:spcAft>
                <a:spcPts val="0"/>
              </a:spcAft>
              <a:defRPr/>
            </a:pPr>
            <a:r>
              <a:rPr lang="ru-RU" sz="2800" i="1" smtClean="0"/>
              <a:t>2. Если я получаю плохую отметку – это значит, что...</a:t>
            </a:r>
            <a:r>
              <a:rPr lang="ru-RU" sz="4000" smtClean="0"/>
              <a:t/>
            </a:r>
            <a:br>
              <a:rPr lang="ru-RU" sz="4000" smtClean="0"/>
            </a:br>
            <a:endParaRPr lang="ru-RU" sz="4000" smtClean="0"/>
          </a:p>
        </p:txBody>
      </p:sp>
      <p:sp>
        <p:nvSpPr>
          <p:cNvPr id="16387" name="Rectangle 3"/>
          <p:cNvSpPr>
            <a:spLocks noGrp="1" noChangeArrowheads="1"/>
          </p:cNvSpPr>
          <p:nvPr>
            <p:ph type="body" sz="half" idx="1"/>
          </p:nvPr>
        </p:nvSpPr>
        <p:spPr>
          <a:xfrm>
            <a:off x="2514600" y="1600200"/>
            <a:ext cx="4038600" cy="4525963"/>
          </a:xfrm>
        </p:spPr>
        <p:txBody>
          <a:bodyPr/>
          <a:lstStyle/>
          <a:p>
            <a:pPr>
              <a:lnSpc>
                <a:spcPct val="90000"/>
              </a:lnSpc>
            </a:pPr>
            <a:r>
              <a:rPr lang="ru-RU" altLang="ru-RU" sz="2800" smtClean="0"/>
              <a:t>...у меня испортится настроение</a:t>
            </a:r>
          </a:p>
          <a:p>
            <a:pPr>
              <a:lnSpc>
                <a:spcPct val="90000"/>
              </a:lnSpc>
            </a:pPr>
            <a:r>
              <a:rPr lang="ru-RU" altLang="ru-RU" sz="2800" smtClean="0"/>
              <a:t>...меня накажут</a:t>
            </a:r>
          </a:p>
          <a:p>
            <a:pPr>
              <a:lnSpc>
                <a:spcPct val="90000"/>
              </a:lnSpc>
            </a:pPr>
            <a:r>
              <a:rPr lang="ru-RU" altLang="ru-RU" sz="2800" smtClean="0"/>
              <a:t>...учительница будет недовольна</a:t>
            </a:r>
          </a:p>
          <a:p>
            <a:pPr>
              <a:lnSpc>
                <a:spcPct val="90000"/>
              </a:lnSpc>
            </a:pPr>
            <a:r>
              <a:rPr lang="ru-RU" altLang="ru-RU" sz="2800" smtClean="0"/>
              <a:t>...я расстроюсь</a:t>
            </a:r>
          </a:p>
          <a:p>
            <a:pPr>
              <a:lnSpc>
                <a:spcPct val="90000"/>
              </a:lnSpc>
            </a:pPr>
            <a:r>
              <a:rPr lang="ru-RU" altLang="ru-RU" sz="2800" smtClean="0"/>
              <a:t>...я буду считаться плохим учеником</a:t>
            </a:r>
          </a:p>
          <a:p>
            <a:pPr>
              <a:lnSpc>
                <a:spcPct val="90000"/>
              </a:lnSpc>
            </a:pPr>
            <a:r>
              <a:rPr lang="ru-RU" altLang="ru-RU" sz="2800" smtClean="0"/>
              <a:t>...у меня пропадет интерес к учебе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1000" fill="hold"/>
                                        <p:tgtEl>
                                          <p:spTgt spid="16390"/>
                                        </p:tgtEl>
                                        <p:attrNameLst>
                                          <p:attrName>ppt_w</p:attrName>
                                        </p:attrNameLst>
                                      </p:cBhvr>
                                      <p:tavLst>
                                        <p:tav tm="0">
                                          <p:val>
                                            <p:fltVal val="0"/>
                                          </p:val>
                                        </p:tav>
                                        <p:tav tm="100000">
                                          <p:val>
                                            <p:strVal val="#ppt_w"/>
                                          </p:val>
                                        </p:tav>
                                      </p:tavLst>
                                    </p:anim>
                                    <p:anim calcmode="lin" valueType="num">
                                      <p:cBhvr>
                                        <p:cTn id="8" dur="1000" fill="hold"/>
                                        <p:tgtEl>
                                          <p:spTgt spid="16390"/>
                                        </p:tgtEl>
                                        <p:attrNameLst>
                                          <p:attrName>ppt_h</p:attrName>
                                        </p:attrNameLst>
                                      </p:cBhvr>
                                      <p:tavLst>
                                        <p:tav tm="0">
                                          <p:val>
                                            <p:fltVal val="0"/>
                                          </p:val>
                                        </p:tav>
                                        <p:tav tm="100000">
                                          <p:val>
                                            <p:strVal val="#ppt_h"/>
                                          </p:val>
                                        </p:tav>
                                      </p:tavLst>
                                    </p:anim>
                                    <p:anim calcmode="lin" valueType="num">
                                      <p:cBhvr>
                                        <p:cTn id="9" dur="1000" fill="hold"/>
                                        <p:tgtEl>
                                          <p:spTgt spid="16390"/>
                                        </p:tgtEl>
                                        <p:attrNameLst>
                                          <p:attrName>style.rotation</p:attrName>
                                        </p:attrNameLst>
                                      </p:cBhvr>
                                      <p:tavLst>
                                        <p:tav tm="0">
                                          <p:val>
                                            <p:fltVal val="360"/>
                                          </p:val>
                                        </p:tav>
                                        <p:tav tm="100000">
                                          <p:val>
                                            <p:fltVal val="0"/>
                                          </p:val>
                                        </p:tav>
                                      </p:tavLst>
                                    </p:anim>
                                    <p:animEffect transition="in" filter="fade">
                                      <p:cBhvr>
                                        <p:cTn id="10" dur="1000"/>
                                        <p:tgtEl>
                                          <p:spTgt spid="16390"/>
                                        </p:tgtEl>
                                      </p:cBhvr>
                                    </p:animEffect>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 calcmode="lin" valueType="num">
                                      <p:cBhvr additive="base">
                                        <p:cTn id="14"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 calcmode="lin" valueType="num">
                                      <p:cBhvr additive="base">
                                        <p:cTn id="19"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16387">
                                            <p:txEl>
                                              <p:pRg st="2" end="2"/>
                                            </p:txEl>
                                          </p:spTgt>
                                        </p:tgtEl>
                                        <p:attrNameLst>
                                          <p:attrName>style.visibility</p:attrName>
                                        </p:attrNameLst>
                                      </p:cBhvr>
                                      <p:to>
                                        <p:strVal val="visible"/>
                                      </p:to>
                                    </p:set>
                                    <p:anim calcmode="lin" valueType="num">
                                      <p:cBhvr additive="base">
                                        <p:cTn id="24"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 presetClass="entr" presetSubtype="4" fill="hold" nodeType="afterEffect">
                                  <p:stCondLst>
                                    <p:cond delay="0"/>
                                  </p:stCondLst>
                                  <p:childTnLst>
                                    <p:set>
                                      <p:cBhvr>
                                        <p:cTn id="28" dur="1" fill="hold">
                                          <p:stCondLst>
                                            <p:cond delay="0"/>
                                          </p:stCondLst>
                                        </p:cTn>
                                        <p:tgtEl>
                                          <p:spTgt spid="16387">
                                            <p:txEl>
                                              <p:pRg st="3" end="3"/>
                                            </p:txEl>
                                          </p:spTgt>
                                        </p:tgtEl>
                                        <p:attrNameLst>
                                          <p:attrName>style.visibility</p:attrName>
                                        </p:attrNameLst>
                                      </p:cBhvr>
                                      <p:to>
                                        <p:strVal val="visible"/>
                                      </p:to>
                                    </p:set>
                                    <p:anim calcmode="lin" valueType="num">
                                      <p:cBhvr additive="base">
                                        <p:cTn id="2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000"/>
                            </p:stCondLst>
                            <p:childTnLst>
                              <p:par>
                                <p:cTn id="32" presetID="2" presetClass="entr" presetSubtype="4" fill="hold" nodeType="afterEffect">
                                  <p:stCondLst>
                                    <p:cond delay="0"/>
                                  </p:stCondLst>
                                  <p:childTnLst>
                                    <p:set>
                                      <p:cBhvr>
                                        <p:cTn id="33" dur="1" fill="hold">
                                          <p:stCondLst>
                                            <p:cond delay="0"/>
                                          </p:stCondLst>
                                        </p:cTn>
                                        <p:tgtEl>
                                          <p:spTgt spid="16387">
                                            <p:txEl>
                                              <p:pRg st="4" end="4"/>
                                            </p:txEl>
                                          </p:spTgt>
                                        </p:tgtEl>
                                        <p:attrNameLst>
                                          <p:attrName>style.visibility</p:attrName>
                                        </p:attrNameLst>
                                      </p:cBhvr>
                                      <p:to>
                                        <p:strVal val="visible"/>
                                      </p:to>
                                    </p:set>
                                    <p:anim calcmode="lin" valueType="num">
                                      <p:cBhvr additive="base">
                                        <p:cTn id="34"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500"/>
                            </p:stCondLst>
                            <p:childTnLst>
                              <p:par>
                                <p:cTn id="37" presetID="2" presetClass="entr" presetSubtype="4" fill="hold" nodeType="afterEffect">
                                  <p:stCondLst>
                                    <p:cond delay="0"/>
                                  </p:stCondLst>
                                  <p:childTnLst>
                                    <p:set>
                                      <p:cBhvr>
                                        <p:cTn id="38" dur="1" fill="hold">
                                          <p:stCondLst>
                                            <p:cond delay="0"/>
                                          </p:stCondLst>
                                        </p:cTn>
                                        <p:tgtEl>
                                          <p:spTgt spid="16387">
                                            <p:txEl>
                                              <p:pRg st="5" end="5"/>
                                            </p:txEl>
                                          </p:spTgt>
                                        </p:tgtEl>
                                        <p:attrNameLst>
                                          <p:attrName>style.visibility</p:attrName>
                                        </p:attrNameLst>
                                      </p:cBhvr>
                                      <p:to>
                                        <p:strVal val="visible"/>
                                      </p:to>
                                    </p:set>
                                    <p:anim calcmode="lin" valueType="num">
                                      <p:cBhvr additive="base">
                                        <p:cTn id="39"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8"/>
          <p:cNvSpPr>
            <a:spLocks noGrp="1" noChangeArrowheads="1"/>
          </p:cNvSpPr>
          <p:nvPr>
            <p:ph type="title"/>
          </p:nvPr>
        </p:nvSpPr>
        <p:spPr/>
        <p:txBody>
          <a:bodyPr>
            <a:normAutofit fontScale="90000"/>
          </a:bodyPr>
          <a:lstStyle/>
          <a:p>
            <a:pPr fontAlgn="auto">
              <a:spcAft>
                <a:spcPts val="0"/>
              </a:spcAft>
              <a:defRPr/>
            </a:pPr>
            <a:r>
              <a:rPr lang="ru-RU" sz="3200" i="1" smtClean="0"/>
              <a:t>3. Мне всегда приятно, когда взрослые в школе...</a:t>
            </a:r>
            <a:r>
              <a:rPr lang="ru-RU" sz="3200" smtClean="0"/>
              <a:t/>
            </a:r>
            <a:br>
              <a:rPr lang="ru-RU" sz="3200" smtClean="0"/>
            </a:br>
            <a:endParaRPr lang="ru-RU" sz="3200" smtClean="0"/>
          </a:p>
        </p:txBody>
      </p:sp>
      <p:sp>
        <p:nvSpPr>
          <p:cNvPr id="17411" name="Rectangle 3"/>
          <p:cNvSpPr>
            <a:spLocks noGrp="1" noChangeArrowheads="1"/>
          </p:cNvSpPr>
          <p:nvPr>
            <p:ph type="body" sz="half" idx="1"/>
          </p:nvPr>
        </p:nvSpPr>
        <p:spPr>
          <a:xfrm>
            <a:off x="2590800" y="1676400"/>
            <a:ext cx="4038600" cy="4525963"/>
          </a:xfrm>
        </p:spPr>
        <p:txBody>
          <a:bodyPr/>
          <a:lstStyle/>
          <a:p>
            <a:pPr>
              <a:lnSpc>
                <a:spcPct val="80000"/>
              </a:lnSpc>
            </a:pPr>
            <a:r>
              <a:rPr lang="ru-RU" altLang="ru-RU" sz="2400" smtClean="0"/>
              <a:t>...меня уважают</a:t>
            </a:r>
          </a:p>
          <a:p>
            <a:pPr>
              <a:lnSpc>
                <a:spcPct val="80000"/>
              </a:lnSpc>
            </a:pPr>
            <a:r>
              <a:rPr lang="ru-RU" altLang="ru-RU" sz="2400" smtClean="0"/>
              <a:t>...обращают на меня внимание</a:t>
            </a:r>
          </a:p>
          <a:p>
            <a:pPr>
              <a:lnSpc>
                <a:spcPct val="80000"/>
              </a:lnSpc>
            </a:pPr>
            <a:r>
              <a:rPr lang="ru-RU" altLang="ru-RU" sz="2400" smtClean="0"/>
              <a:t>...меня хвалят</a:t>
            </a:r>
          </a:p>
          <a:p>
            <a:pPr>
              <a:lnSpc>
                <a:spcPct val="80000"/>
              </a:lnSpc>
            </a:pPr>
            <a:r>
              <a:rPr lang="ru-RU" altLang="ru-RU" sz="2400" smtClean="0"/>
              <a:t>...разговаривают со мной вежливо</a:t>
            </a:r>
          </a:p>
          <a:p>
            <a:pPr>
              <a:lnSpc>
                <a:spcPct val="80000"/>
              </a:lnSpc>
            </a:pPr>
            <a:r>
              <a:rPr lang="ru-RU" altLang="ru-RU" sz="2400" smtClean="0"/>
              <a:t>...доверяют мне</a:t>
            </a:r>
          </a:p>
          <a:p>
            <a:pPr>
              <a:lnSpc>
                <a:spcPct val="80000"/>
              </a:lnSpc>
            </a:pPr>
            <a:r>
              <a:rPr lang="ru-RU" altLang="ru-RU" sz="2400" smtClean="0"/>
              <a:t>...чувствуют, когда мне плохо</a:t>
            </a:r>
          </a:p>
          <a:p>
            <a:pPr>
              <a:lnSpc>
                <a:spcPct val="80000"/>
              </a:lnSpc>
            </a:pPr>
            <a:r>
              <a:rPr lang="ru-RU" altLang="ru-RU" sz="2400" smtClean="0"/>
              <a:t>...называют по имени</a:t>
            </a:r>
          </a:p>
          <a:p>
            <a:pPr>
              <a:lnSpc>
                <a:spcPct val="80000"/>
              </a:lnSpc>
            </a:pPr>
            <a:r>
              <a:rPr lang="ru-RU" altLang="ru-RU" sz="2400" smtClean="0"/>
              <a:t>...справедливо оценивают каждого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1000" fill="hold"/>
                                        <p:tgtEl>
                                          <p:spTgt spid="17416"/>
                                        </p:tgtEl>
                                        <p:attrNameLst>
                                          <p:attrName>ppt_w</p:attrName>
                                        </p:attrNameLst>
                                      </p:cBhvr>
                                      <p:tavLst>
                                        <p:tav tm="0">
                                          <p:val>
                                            <p:fltVal val="0"/>
                                          </p:val>
                                        </p:tav>
                                        <p:tav tm="100000">
                                          <p:val>
                                            <p:strVal val="#ppt_w"/>
                                          </p:val>
                                        </p:tav>
                                      </p:tavLst>
                                    </p:anim>
                                    <p:anim calcmode="lin" valueType="num">
                                      <p:cBhvr>
                                        <p:cTn id="8" dur="1000" fill="hold"/>
                                        <p:tgtEl>
                                          <p:spTgt spid="17416"/>
                                        </p:tgtEl>
                                        <p:attrNameLst>
                                          <p:attrName>ppt_h</p:attrName>
                                        </p:attrNameLst>
                                      </p:cBhvr>
                                      <p:tavLst>
                                        <p:tav tm="0">
                                          <p:val>
                                            <p:fltVal val="0"/>
                                          </p:val>
                                        </p:tav>
                                        <p:tav tm="100000">
                                          <p:val>
                                            <p:strVal val="#ppt_h"/>
                                          </p:val>
                                        </p:tav>
                                      </p:tavLst>
                                    </p:anim>
                                    <p:anim calcmode="lin" valueType="num">
                                      <p:cBhvr>
                                        <p:cTn id="9" dur="1000" fill="hold"/>
                                        <p:tgtEl>
                                          <p:spTgt spid="17416"/>
                                        </p:tgtEl>
                                        <p:attrNameLst>
                                          <p:attrName>style.rotation</p:attrName>
                                        </p:attrNameLst>
                                      </p:cBhvr>
                                      <p:tavLst>
                                        <p:tav tm="0">
                                          <p:val>
                                            <p:fltVal val="360"/>
                                          </p:val>
                                        </p:tav>
                                        <p:tav tm="100000">
                                          <p:val>
                                            <p:fltVal val="0"/>
                                          </p:val>
                                        </p:tav>
                                      </p:tavLst>
                                    </p:anim>
                                    <p:animEffect transition="in" filter="fade">
                                      <p:cBhvr>
                                        <p:cTn id="10" dur="1000"/>
                                        <p:tgtEl>
                                          <p:spTgt spid="17416"/>
                                        </p:tgtEl>
                                      </p:cBhvr>
                                    </p:animEffect>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 calcmode="lin" valueType="num">
                                      <p:cBhvr additive="base">
                                        <p:cTn id="14"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additive="base">
                                        <p:cTn id="19"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 calcmode="lin" valueType="num">
                                      <p:cBhvr additive="base">
                                        <p:cTn id="24"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 presetClass="entr" presetSubtype="4" fill="hold" nodeType="after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 calcmode="lin" valueType="num">
                                      <p:cBhvr additive="base">
                                        <p:cTn id="2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000"/>
                            </p:stCondLst>
                            <p:childTnLst>
                              <p:par>
                                <p:cTn id="32" presetID="2" presetClass="entr" presetSubtype="4" fill="hold" nodeType="afterEffect">
                                  <p:stCondLst>
                                    <p:cond delay="0"/>
                                  </p:stCondLst>
                                  <p:childTnLst>
                                    <p:set>
                                      <p:cBhvr>
                                        <p:cTn id="33" dur="1" fill="hold">
                                          <p:stCondLst>
                                            <p:cond delay="0"/>
                                          </p:stCondLst>
                                        </p:cTn>
                                        <p:tgtEl>
                                          <p:spTgt spid="17411">
                                            <p:txEl>
                                              <p:pRg st="4" end="4"/>
                                            </p:txEl>
                                          </p:spTgt>
                                        </p:tgtEl>
                                        <p:attrNameLst>
                                          <p:attrName>style.visibility</p:attrName>
                                        </p:attrNameLst>
                                      </p:cBhvr>
                                      <p:to>
                                        <p:strVal val="visible"/>
                                      </p:to>
                                    </p:set>
                                    <p:anim calcmode="lin" valueType="num">
                                      <p:cBhvr additive="base">
                                        <p:cTn id="34"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500"/>
                            </p:stCondLst>
                            <p:childTnLst>
                              <p:par>
                                <p:cTn id="37" presetID="2" presetClass="entr" presetSubtype="4" fill="hold" nodeType="afterEffect">
                                  <p:stCondLst>
                                    <p:cond delay="0"/>
                                  </p:stCondLst>
                                  <p:childTnLst>
                                    <p:set>
                                      <p:cBhvr>
                                        <p:cTn id="38" dur="1" fill="hold">
                                          <p:stCondLst>
                                            <p:cond delay="0"/>
                                          </p:stCondLst>
                                        </p:cTn>
                                        <p:tgtEl>
                                          <p:spTgt spid="17411">
                                            <p:txEl>
                                              <p:pRg st="5" end="5"/>
                                            </p:txEl>
                                          </p:spTgt>
                                        </p:tgtEl>
                                        <p:attrNameLst>
                                          <p:attrName>style.visibility</p:attrName>
                                        </p:attrNameLst>
                                      </p:cBhvr>
                                      <p:to>
                                        <p:strVal val="visible"/>
                                      </p:to>
                                    </p:set>
                                    <p:anim calcmode="lin" valueType="num">
                                      <p:cBhvr additive="base">
                                        <p:cTn id="39"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4000"/>
                            </p:stCondLst>
                            <p:childTnLst>
                              <p:par>
                                <p:cTn id="42" presetID="2" presetClass="entr" presetSubtype="4" fill="hold" nodeType="afterEffect">
                                  <p:stCondLst>
                                    <p:cond delay="0"/>
                                  </p:stCondLst>
                                  <p:childTnLst>
                                    <p:set>
                                      <p:cBhvr>
                                        <p:cTn id="43" dur="1" fill="hold">
                                          <p:stCondLst>
                                            <p:cond delay="0"/>
                                          </p:stCondLst>
                                        </p:cTn>
                                        <p:tgtEl>
                                          <p:spTgt spid="17411">
                                            <p:txEl>
                                              <p:pRg st="6" end="6"/>
                                            </p:txEl>
                                          </p:spTgt>
                                        </p:tgtEl>
                                        <p:attrNameLst>
                                          <p:attrName>style.visibility</p:attrName>
                                        </p:attrNameLst>
                                      </p:cBhvr>
                                      <p:to>
                                        <p:strVal val="visible"/>
                                      </p:to>
                                    </p:set>
                                    <p:anim calcmode="lin" valueType="num">
                                      <p:cBhvr additive="base">
                                        <p:cTn id="44"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4500"/>
                            </p:stCondLst>
                            <p:childTnLst>
                              <p:par>
                                <p:cTn id="47" presetID="2" presetClass="entr" presetSubtype="4" fill="hold" nodeType="afterEffect">
                                  <p:stCondLst>
                                    <p:cond delay="0"/>
                                  </p:stCondLst>
                                  <p:childTnLst>
                                    <p:set>
                                      <p:cBhvr>
                                        <p:cTn id="48" dur="1" fill="hold">
                                          <p:stCondLst>
                                            <p:cond delay="0"/>
                                          </p:stCondLst>
                                        </p:cTn>
                                        <p:tgtEl>
                                          <p:spTgt spid="17411">
                                            <p:txEl>
                                              <p:pRg st="7" end="7"/>
                                            </p:txEl>
                                          </p:spTgt>
                                        </p:tgtEl>
                                        <p:attrNameLst>
                                          <p:attrName>style.visibility</p:attrName>
                                        </p:attrNameLst>
                                      </p:cBhvr>
                                      <p:to>
                                        <p:strVal val="visible"/>
                                      </p:to>
                                    </p:set>
                                    <p:anim calcmode="lin" valueType="num">
                                      <p:cBhvr additive="base">
                                        <p:cTn id="49"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title"/>
          </p:nvPr>
        </p:nvSpPr>
        <p:spPr/>
        <p:txBody>
          <a:bodyPr>
            <a:normAutofit fontScale="90000"/>
          </a:bodyPr>
          <a:lstStyle/>
          <a:p>
            <a:pPr fontAlgn="auto">
              <a:spcAft>
                <a:spcPts val="0"/>
              </a:spcAft>
              <a:defRPr/>
            </a:pPr>
            <a:r>
              <a:rPr lang="ru-RU" sz="3200" i="1" smtClean="0"/>
              <a:t>4. Когда я смотрю на учителя, мне кажется, что...</a:t>
            </a:r>
            <a:r>
              <a:rPr lang="ru-RU" sz="3200" smtClean="0"/>
              <a:t/>
            </a:r>
            <a:br>
              <a:rPr lang="ru-RU" sz="3200" smtClean="0"/>
            </a:br>
            <a:endParaRPr lang="ru-RU" sz="3200" smtClean="0"/>
          </a:p>
        </p:txBody>
      </p:sp>
      <p:sp>
        <p:nvSpPr>
          <p:cNvPr id="18435" name="Rectangle 3"/>
          <p:cNvSpPr>
            <a:spLocks noGrp="1" noChangeArrowheads="1"/>
          </p:cNvSpPr>
          <p:nvPr>
            <p:ph type="body" sz="half" idx="1"/>
          </p:nvPr>
        </p:nvSpPr>
        <p:spPr>
          <a:xfrm>
            <a:off x="2590800" y="1524000"/>
            <a:ext cx="4038600" cy="4525963"/>
          </a:xfrm>
        </p:spPr>
        <p:txBody>
          <a:bodyPr>
            <a:normAutofit lnSpcReduction="10000"/>
          </a:bodyPr>
          <a:lstStyle/>
          <a:p>
            <a:pPr marL="274320" indent="-274320" fontAlgn="auto">
              <a:lnSpc>
                <a:spcPct val="90000"/>
              </a:lnSpc>
              <a:spcAft>
                <a:spcPts val="0"/>
              </a:spcAft>
              <a:buFont typeface="Wingdings 2"/>
              <a:buChar char=""/>
              <a:defRPr/>
            </a:pPr>
            <a:r>
              <a:rPr lang="ru-RU" sz="2800" dirty="0" smtClean="0"/>
              <a:t>...у меня испортилось настроение</a:t>
            </a:r>
          </a:p>
          <a:p>
            <a:pPr marL="274320" indent="-274320" fontAlgn="auto">
              <a:lnSpc>
                <a:spcPct val="90000"/>
              </a:lnSpc>
              <a:spcAft>
                <a:spcPts val="0"/>
              </a:spcAft>
              <a:buFont typeface="Wingdings 2"/>
              <a:buChar char=""/>
              <a:defRPr/>
            </a:pPr>
            <a:r>
              <a:rPr lang="ru-RU" sz="2800" dirty="0" smtClean="0"/>
              <a:t>...меня накажут</a:t>
            </a:r>
          </a:p>
          <a:p>
            <a:pPr marL="274320" indent="-274320" fontAlgn="auto">
              <a:lnSpc>
                <a:spcPct val="90000"/>
              </a:lnSpc>
              <a:spcAft>
                <a:spcPts val="0"/>
              </a:spcAft>
              <a:buFont typeface="Wingdings 2"/>
              <a:buChar char=""/>
              <a:defRPr/>
            </a:pPr>
            <a:r>
              <a:rPr lang="ru-RU" sz="2800" dirty="0" smtClean="0"/>
              <a:t>...учительница будет недовольна</a:t>
            </a:r>
          </a:p>
          <a:p>
            <a:pPr marL="274320" indent="-274320" fontAlgn="auto">
              <a:lnSpc>
                <a:spcPct val="90000"/>
              </a:lnSpc>
              <a:spcAft>
                <a:spcPts val="0"/>
              </a:spcAft>
              <a:buFont typeface="Wingdings 2"/>
              <a:buChar char=""/>
              <a:defRPr/>
            </a:pPr>
            <a:r>
              <a:rPr lang="ru-RU" sz="2800" dirty="0" smtClean="0"/>
              <a:t>...я расстроюсь</a:t>
            </a:r>
          </a:p>
          <a:p>
            <a:pPr marL="274320" indent="-274320" fontAlgn="auto">
              <a:lnSpc>
                <a:spcPct val="90000"/>
              </a:lnSpc>
              <a:spcAft>
                <a:spcPts val="0"/>
              </a:spcAft>
              <a:buFont typeface="Wingdings 2"/>
              <a:buChar char=""/>
              <a:defRPr/>
            </a:pPr>
            <a:r>
              <a:rPr lang="ru-RU" sz="2800" dirty="0" smtClean="0"/>
              <a:t>...я буду считаться плохим учеником</a:t>
            </a:r>
          </a:p>
          <a:p>
            <a:pPr marL="274320" indent="-274320" fontAlgn="auto">
              <a:lnSpc>
                <a:spcPct val="90000"/>
              </a:lnSpc>
              <a:spcAft>
                <a:spcPts val="0"/>
              </a:spcAft>
              <a:buFont typeface="Wingdings 2"/>
              <a:buChar char=""/>
              <a:defRPr/>
            </a:pPr>
            <a:r>
              <a:rPr lang="ru-RU" sz="2800" dirty="0" smtClean="0"/>
              <a:t>...у меня пропал интерес к предмету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1000" fill="hold"/>
                                        <p:tgtEl>
                                          <p:spTgt spid="18438"/>
                                        </p:tgtEl>
                                        <p:attrNameLst>
                                          <p:attrName>ppt_w</p:attrName>
                                        </p:attrNameLst>
                                      </p:cBhvr>
                                      <p:tavLst>
                                        <p:tav tm="0">
                                          <p:val>
                                            <p:fltVal val="0"/>
                                          </p:val>
                                        </p:tav>
                                        <p:tav tm="100000">
                                          <p:val>
                                            <p:strVal val="#ppt_w"/>
                                          </p:val>
                                        </p:tav>
                                      </p:tavLst>
                                    </p:anim>
                                    <p:anim calcmode="lin" valueType="num">
                                      <p:cBhvr>
                                        <p:cTn id="8" dur="1000" fill="hold"/>
                                        <p:tgtEl>
                                          <p:spTgt spid="18438"/>
                                        </p:tgtEl>
                                        <p:attrNameLst>
                                          <p:attrName>ppt_h</p:attrName>
                                        </p:attrNameLst>
                                      </p:cBhvr>
                                      <p:tavLst>
                                        <p:tav tm="0">
                                          <p:val>
                                            <p:fltVal val="0"/>
                                          </p:val>
                                        </p:tav>
                                        <p:tav tm="100000">
                                          <p:val>
                                            <p:strVal val="#ppt_h"/>
                                          </p:val>
                                        </p:tav>
                                      </p:tavLst>
                                    </p:anim>
                                    <p:anim calcmode="lin" valueType="num">
                                      <p:cBhvr>
                                        <p:cTn id="9" dur="1000" fill="hold"/>
                                        <p:tgtEl>
                                          <p:spTgt spid="18438"/>
                                        </p:tgtEl>
                                        <p:attrNameLst>
                                          <p:attrName>style.rotation</p:attrName>
                                        </p:attrNameLst>
                                      </p:cBhvr>
                                      <p:tavLst>
                                        <p:tav tm="0">
                                          <p:val>
                                            <p:fltVal val="360"/>
                                          </p:val>
                                        </p:tav>
                                        <p:tav tm="100000">
                                          <p:val>
                                            <p:fltVal val="0"/>
                                          </p:val>
                                        </p:tav>
                                      </p:tavLst>
                                    </p:anim>
                                    <p:animEffect transition="in" filter="fade">
                                      <p:cBhvr>
                                        <p:cTn id="10" dur="1000"/>
                                        <p:tgtEl>
                                          <p:spTgt spid="18438"/>
                                        </p:tgtEl>
                                      </p:cBhvr>
                                    </p:animEffect>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 calcmode="lin" valueType="num">
                                      <p:cBhvr additive="base">
                                        <p:cTn id="14"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additive="base">
                                        <p:cTn id="19"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18435">
                                            <p:txEl>
                                              <p:pRg st="2" end="2"/>
                                            </p:txEl>
                                          </p:spTgt>
                                        </p:tgtEl>
                                        <p:attrNameLst>
                                          <p:attrName>style.visibility</p:attrName>
                                        </p:attrNameLst>
                                      </p:cBhvr>
                                      <p:to>
                                        <p:strVal val="visible"/>
                                      </p:to>
                                    </p:set>
                                    <p:anim calcmode="lin" valueType="num">
                                      <p:cBhvr additive="base">
                                        <p:cTn id="2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 presetClass="entr" presetSubtype="4" fill="hold" nodeType="afterEffect">
                                  <p:stCondLst>
                                    <p:cond delay="0"/>
                                  </p:stCondLst>
                                  <p:childTnLst>
                                    <p:set>
                                      <p:cBhvr>
                                        <p:cTn id="28" dur="1" fill="hold">
                                          <p:stCondLst>
                                            <p:cond delay="0"/>
                                          </p:stCondLst>
                                        </p:cTn>
                                        <p:tgtEl>
                                          <p:spTgt spid="18435">
                                            <p:txEl>
                                              <p:pRg st="3" end="3"/>
                                            </p:txEl>
                                          </p:spTgt>
                                        </p:tgtEl>
                                        <p:attrNameLst>
                                          <p:attrName>style.visibility</p:attrName>
                                        </p:attrNameLst>
                                      </p:cBhvr>
                                      <p:to>
                                        <p:strVal val="visible"/>
                                      </p:to>
                                    </p:set>
                                    <p:anim calcmode="lin" valueType="num">
                                      <p:cBhvr additive="base">
                                        <p:cTn id="2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000"/>
                            </p:stCondLst>
                            <p:childTnLst>
                              <p:par>
                                <p:cTn id="32" presetID="2" presetClass="entr" presetSubtype="4" fill="hold" nodeType="afterEffect">
                                  <p:stCondLst>
                                    <p:cond delay="0"/>
                                  </p:stCondLst>
                                  <p:childTnLst>
                                    <p:set>
                                      <p:cBhvr>
                                        <p:cTn id="33" dur="1" fill="hold">
                                          <p:stCondLst>
                                            <p:cond delay="0"/>
                                          </p:stCondLst>
                                        </p:cTn>
                                        <p:tgtEl>
                                          <p:spTgt spid="18435">
                                            <p:txEl>
                                              <p:pRg st="4" end="4"/>
                                            </p:txEl>
                                          </p:spTgt>
                                        </p:tgtEl>
                                        <p:attrNameLst>
                                          <p:attrName>style.visibility</p:attrName>
                                        </p:attrNameLst>
                                      </p:cBhvr>
                                      <p:to>
                                        <p:strVal val="visible"/>
                                      </p:to>
                                    </p:set>
                                    <p:anim calcmode="lin" valueType="num">
                                      <p:cBhvr additive="base">
                                        <p:cTn id="34"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500"/>
                            </p:stCondLst>
                            <p:childTnLst>
                              <p:par>
                                <p:cTn id="37" presetID="2" presetClass="entr" presetSubtype="4" fill="hold" nodeType="afterEffect">
                                  <p:stCondLst>
                                    <p:cond delay="0"/>
                                  </p:stCondLst>
                                  <p:childTnLst>
                                    <p:set>
                                      <p:cBhvr>
                                        <p:cTn id="38" dur="1" fill="hold">
                                          <p:stCondLst>
                                            <p:cond delay="0"/>
                                          </p:stCondLst>
                                        </p:cTn>
                                        <p:tgtEl>
                                          <p:spTgt spid="18435">
                                            <p:txEl>
                                              <p:pRg st="5" end="5"/>
                                            </p:txEl>
                                          </p:spTgt>
                                        </p:tgtEl>
                                        <p:attrNameLst>
                                          <p:attrName>style.visibility</p:attrName>
                                        </p:attrNameLst>
                                      </p:cBhvr>
                                      <p:to>
                                        <p:strVal val="visible"/>
                                      </p:to>
                                    </p:set>
                                    <p:anim calcmode="lin" valueType="num">
                                      <p:cBhvr additive="base">
                                        <p:cTn id="3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20040"/>
            <a:ext cx="7239000" cy="1143000"/>
          </a:xfrm>
        </p:spPr>
        <p:txBody>
          <a:bodyPr/>
          <a:lstStyle/>
          <a:p>
            <a:pPr fontAlgn="auto">
              <a:spcAft>
                <a:spcPts val="0"/>
              </a:spcAft>
              <a:defRPr/>
            </a:pPr>
            <a:r>
              <a:rPr lang="ru-RU" cap="none" dirty="0" smtClean="0"/>
              <a:t>Задачи</a:t>
            </a:r>
            <a:endParaRPr lang="ru-RU" cap="none" dirty="0" smtClean="0"/>
          </a:p>
        </p:txBody>
      </p:sp>
      <p:sp>
        <p:nvSpPr>
          <p:cNvPr id="11267" name="Rectangle 3"/>
          <p:cNvSpPr>
            <a:spLocks noGrp="1" noChangeArrowheads="1"/>
          </p:cNvSpPr>
          <p:nvPr>
            <p:ph idx="1"/>
          </p:nvPr>
        </p:nvSpPr>
        <p:spPr/>
        <p:txBody>
          <a:bodyPr/>
          <a:lstStyle/>
          <a:p>
            <a:pPr>
              <a:buFontTx/>
              <a:buNone/>
            </a:pPr>
            <a:r>
              <a:rPr lang="ru-RU" altLang="ru-RU" dirty="0" smtClean="0"/>
              <a:t>1. Систематизировать приемы и методы создания ситуации успеха учащихся на уроке.</a:t>
            </a:r>
          </a:p>
          <a:p>
            <a:pPr>
              <a:buFontTx/>
              <a:buNone/>
            </a:pPr>
            <a:r>
              <a:rPr lang="ru-RU" altLang="ru-RU" dirty="0" smtClean="0"/>
              <a:t>2. Разработать совместно банк данных «Ситуации успеха учащихся на уроке» для развития личности школьника.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267">
                                            <p:txEl>
                                              <p:pRg st="0" end="0"/>
                                            </p:txEl>
                                          </p:spTgt>
                                        </p:tgtEl>
                                        <p:attrNameLst>
                                          <p:attrName>style.visibility</p:attrName>
                                        </p:attrNameLst>
                                      </p:cBhvr>
                                      <p:to>
                                        <p:strVal val="visible"/>
                                      </p:to>
                                    </p:set>
                                    <p:anim calcmode="discrete" valueType="clr">
                                      <p:cBhvr override="childStyle">
                                        <p:cTn id="7" dur="80"/>
                                        <p:tgtEl>
                                          <p:spTgt spid="112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26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267">
                                            <p:txEl>
                                              <p:pRg st="1" end="1"/>
                                            </p:txEl>
                                          </p:spTgt>
                                        </p:tgtEl>
                                        <p:attrNameLst>
                                          <p:attrName>style.visibility</p:attrName>
                                        </p:attrNameLst>
                                      </p:cBhvr>
                                      <p:to>
                                        <p:strVal val="visible"/>
                                      </p:to>
                                    </p:set>
                                    <p:anim calcmode="discrete" valueType="clr">
                                      <p:cBhvr override="childStyle">
                                        <p:cTn id="14" dur="80"/>
                                        <p:tgtEl>
                                          <p:spTgt spid="112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6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126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fontAlgn="auto">
              <a:spcAft>
                <a:spcPts val="0"/>
              </a:spcAft>
              <a:defRPr/>
            </a:pPr>
            <a:r>
              <a:rPr lang="ru-RU" sz="3200" i="1" smtClean="0"/>
              <a:t>5. Я чувствую себя уверенно, когда в школе...</a:t>
            </a:r>
            <a:r>
              <a:rPr lang="ru-RU" sz="3200" smtClean="0"/>
              <a:t/>
            </a:r>
            <a:br>
              <a:rPr lang="ru-RU" sz="3200" smtClean="0"/>
            </a:br>
            <a:endParaRPr lang="ru-RU" sz="3200" smtClean="0"/>
          </a:p>
        </p:txBody>
      </p:sp>
      <p:sp>
        <p:nvSpPr>
          <p:cNvPr id="19459" name="Rectangle 3"/>
          <p:cNvSpPr>
            <a:spLocks noGrp="1" noChangeArrowheads="1"/>
          </p:cNvSpPr>
          <p:nvPr>
            <p:ph type="body" sz="half" idx="1"/>
          </p:nvPr>
        </p:nvSpPr>
        <p:spPr>
          <a:xfrm>
            <a:off x="2286000" y="1524000"/>
            <a:ext cx="4038600" cy="4525963"/>
          </a:xfrm>
        </p:spPr>
        <p:txBody>
          <a:bodyPr/>
          <a:lstStyle/>
          <a:p>
            <a:pPr>
              <a:lnSpc>
                <a:spcPct val="90000"/>
              </a:lnSpc>
            </a:pPr>
            <a:r>
              <a:rPr lang="ru-RU" altLang="ru-RU" sz="2800" smtClean="0"/>
              <a:t>...меня хвалят</a:t>
            </a:r>
          </a:p>
          <a:p>
            <a:pPr>
              <a:lnSpc>
                <a:spcPct val="90000"/>
              </a:lnSpc>
            </a:pPr>
            <a:r>
              <a:rPr lang="ru-RU" altLang="ru-RU" sz="2800" smtClean="0"/>
              <a:t>...ставят хорошие оценки</a:t>
            </a:r>
          </a:p>
          <a:p>
            <a:pPr>
              <a:lnSpc>
                <a:spcPct val="90000"/>
              </a:lnSpc>
            </a:pPr>
            <a:r>
              <a:rPr lang="ru-RU" altLang="ru-RU" sz="2800" smtClean="0"/>
              <a:t>...вызывает меня к доске</a:t>
            </a:r>
          </a:p>
          <a:p>
            <a:pPr>
              <a:lnSpc>
                <a:spcPct val="90000"/>
              </a:lnSpc>
            </a:pPr>
            <a:r>
              <a:rPr lang="ru-RU" altLang="ru-RU" sz="2800" smtClean="0"/>
              <a:t>...мне помогают</a:t>
            </a:r>
          </a:p>
          <a:p>
            <a:pPr>
              <a:lnSpc>
                <a:spcPct val="90000"/>
              </a:lnSpc>
            </a:pPr>
            <a:r>
              <a:rPr lang="ru-RU" altLang="ru-RU" sz="2800" smtClean="0"/>
              <a:t>...доброжелательны ко мне</a:t>
            </a:r>
          </a:p>
          <a:p>
            <a:pPr>
              <a:lnSpc>
                <a:spcPct val="90000"/>
              </a:lnSpc>
            </a:pPr>
            <a:r>
              <a:rPr lang="ru-RU" altLang="ru-RU" sz="2800" smtClean="0"/>
              <a:t>...меня понимают и поддерживают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 calcmode="lin" valueType="num">
                                      <p:cBhvr>
                                        <p:cTn id="9" dur="1000" fill="hold"/>
                                        <p:tgtEl>
                                          <p:spTgt spid="19458"/>
                                        </p:tgtEl>
                                        <p:attrNameLst>
                                          <p:attrName>style.rotation</p:attrName>
                                        </p:attrNameLst>
                                      </p:cBhvr>
                                      <p:tavLst>
                                        <p:tav tm="0">
                                          <p:val>
                                            <p:fltVal val="360"/>
                                          </p:val>
                                        </p:tav>
                                        <p:tav tm="100000">
                                          <p:val>
                                            <p:fltVal val="0"/>
                                          </p:val>
                                        </p:tav>
                                      </p:tavLst>
                                    </p:anim>
                                    <p:animEffect transition="in" filter="fade">
                                      <p:cBhvr>
                                        <p:cTn id="10" dur="1000"/>
                                        <p:tgtEl>
                                          <p:spTgt spid="19458"/>
                                        </p:tgtEl>
                                      </p:cBhvr>
                                    </p:animEffect>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additive="base">
                                        <p:cTn id="14"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500"/>
                            </p:stCondLst>
                            <p:childTnLst>
                              <p:par>
                                <p:cTn id="17" presetID="2" presetClass="entr" presetSubtype="4" fill="hold" nodeType="after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additive="base">
                                        <p:cTn id="19"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19459">
                                            <p:txEl>
                                              <p:pRg st="2" end="2"/>
                                            </p:txEl>
                                          </p:spTgt>
                                        </p:tgtEl>
                                        <p:attrNameLst>
                                          <p:attrName>style.visibility</p:attrName>
                                        </p:attrNameLst>
                                      </p:cBhvr>
                                      <p:to>
                                        <p:strVal val="visible"/>
                                      </p:to>
                                    </p:set>
                                    <p:anim calcmode="lin" valueType="num">
                                      <p:cBhvr additive="base">
                                        <p:cTn id="24"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 presetClass="entr" presetSubtype="4" fill="hold" nodeType="afterEffect">
                                  <p:stCondLst>
                                    <p:cond delay="0"/>
                                  </p:stCondLst>
                                  <p:childTnLst>
                                    <p:set>
                                      <p:cBhvr>
                                        <p:cTn id="28" dur="1" fill="hold">
                                          <p:stCondLst>
                                            <p:cond delay="0"/>
                                          </p:stCondLst>
                                        </p:cTn>
                                        <p:tgtEl>
                                          <p:spTgt spid="19459">
                                            <p:txEl>
                                              <p:pRg st="3" end="3"/>
                                            </p:txEl>
                                          </p:spTgt>
                                        </p:tgtEl>
                                        <p:attrNameLst>
                                          <p:attrName>style.visibility</p:attrName>
                                        </p:attrNameLst>
                                      </p:cBhvr>
                                      <p:to>
                                        <p:strVal val="visible"/>
                                      </p:to>
                                    </p:set>
                                    <p:anim calcmode="lin" valueType="num">
                                      <p:cBhvr additive="base">
                                        <p:cTn id="29"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000"/>
                            </p:stCondLst>
                            <p:childTnLst>
                              <p:par>
                                <p:cTn id="32" presetID="2" presetClass="entr" presetSubtype="4" fill="hold" nodeType="afterEffect">
                                  <p:stCondLst>
                                    <p:cond delay="0"/>
                                  </p:stCondLst>
                                  <p:childTnLst>
                                    <p:set>
                                      <p:cBhvr>
                                        <p:cTn id="33" dur="1" fill="hold">
                                          <p:stCondLst>
                                            <p:cond delay="0"/>
                                          </p:stCondLst>
                                        </p:cTn>
                                        <p:tgtEl>
                                          <p:spTgt spid="19459">
                                            <p:txEl>
                                              <p:pRg st="4" end="4"/>
                                            </p:txEl>
                                          </p:spTgt>
                                        </p:tgtEl>
                                        <p:attrNameLst>
                                          <p:attrName>style.visibility</p:attrName>
                                        </p:attrNameLst>
                                      </p:cBhvr>
                                      <p:to>
                                        <p:strVal val="visible"/>
                                      </p:to>
                                    </p:set>
                                    <p:anim calcmode="lin" valueType="num">
                                      <p:cBhvr additive="base">
                                        <p:cTn id="34"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500"/>
                            </p:stCondLst>
                            <p:childTnLst>
                              <p:par>
                                <p:cTn id="37" presetID="2" presetClass="entr" presetSubtype="4" fill="hold" nodeType="afterEffect">
                                  <p:stCondLst>
                                    <p:cond delay="0"/>
                                  </p:stCondLst>
                                  <p:childTnLst>
                                    <p:set>
                                      <p:cBhvr>
                                        <p:cTn id="38" dur="1" fill="hold">
                                          <p:stCondLst>
                                            <p:cond delay="0"/>
                                          </p:stCondLst>
                                        </p:cTn>
                                        <p:tgtEl>
                                          <p:spTgt spid="19459">
                                            <p:txEl>
                                              <p:pRg st="5" end="5"/>
                                            </p:txEl>
                                          </p:spTgt>
                                        </p:tgtEl>
                                        <p:attrNameLst>
                                          <p:attrName>style.visibility</p:attrName>
                                        </p:attrNameLst>
                                      </p:cBhvr>
                                      <p:to>
                                        <p:strVal val="visible"/>
                                      </p:to>
                                    </p:set>
                                    <p:anim calcmode="lin" valueType="num">
                                      <p:cBhvr additive="base">
                                        <p:cTn id="39"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0" y="650875"/>
            <a:ext cx="9144000" cy="5715000"/>
          </a:xfrm>
        </p:spPr>
        <p:txBody>
          <a:bodyPr>
            <a:normAutofit lnSpcReduction="10000"/>
          </a:bodyPr>
          <a:lstStyle/>
          <a:p>
            <a:pPr marL="274320" indent="-274320" fontAlgn="auto">
              <a:lnSpc>
                <a:spcPct val="90000"/>
              </a:lnSpc>
              <a:spcAft>
                <a:spcPts val="0"/>
              </a:spcAft>
              <a:buFontTx/>
              <a:buNone/>
              <a:defRPr/>
            </a:pPr>
            <a:endParaRPr lang="ru-RU" sz="2400" dirty="0" smtClean="0"/>
          </a:p>
          <a:p>
            <a:pPr marL="274320" indent="-274320" fontAlgn="auto">
              <a:lnSpc>
                <a:spcPct val="90000"/>
              </a:lnSpc>
              <a:spcAft>
                <a:spcPts val="0"/>
              </a:spcAft>
              <a:buFont typeface="Wingdings 2"/>
              <a:buChar char=""/>
              <a:defRPr/>
            </a:pPr>
            <a:r>
              <a:rPr lang="ru-RU" sz="2400" dirty="0" smtClean="0"/>
              <a:t>– подготавливает учащихся к правильному восприятию нового материала, настраивает на правильное выполнение примеров, задач, написание диктантов: «Я уверена, что все вы напишите правильно!»;</a:t>
            </a:r>
          </a:p>
          <a:p>
            <a:pPr marL="274320" indent="-274320" fontAlgn="auto">
              <a:lnSpc>
                <a:spcPct val="90000"/>
              </a:lnSpc>
              <a:spcAft>
                <a:spcPts val="0"/>
              </a:spcAft>
              <a:buFont typeface="Wingdings 2"/>
              <a:buChar char=""/>
              <a:defRPr/>
            </a:pPr>
            <a:r>
              <a:rPr lang="ru-RU" sz="2400" dirty="0" smtClean="0"/>
              <a:t>– подбадривает, если у них что-то не получается или они допускают ошибки;</a:t>
            </a:r>
          </a:p>
          <a:p>
            <a:pPr marL="274320" indent="-274320" fontAlgn="auto">
              <a:lnSpc>
                <a:spcPct val="90000"/>
              </a:lnSpc>
              <a:spcAft>
                <a:spcPts val="0"/>
              </a:spcAft>
              <a:buFont typeface="Wingdings 2"/>
              <a:buChar char=""/>
              <a:defRPr/>
            </a:pPr>
            <a:r>
              <a:rPr lang="ru-RU" sz="2400" dirty="0" smtClean="0"/>
              <a:t>– использует на уроке игровые ситуации, загадки, творческие задания, оказывает влияние на формирование интереса к учебным предметам;</a:t>
            </a:r>
          </a:p>
          <a:p>
            <a:pPr marL="274320" indent="-274320" fontAlgn="auto">
              <a:lnSpc>
                <a:spcPct val="90000"/>
              </a:lnSpc>
              <a:spcAft>
                <a:spcPts val="0"/>
              </a:spcAft>
              <a:buFont typeface="Wingdings 2"/>
              <a:buChar char=""/>
              <a:defRPr/>
            </a:pPr>
            <a:r>
              <a:rPr lang="ru-RU" sz="2400" dirty="0" smtClean="0"/>
              <a:t>– формирует у учащихся положительную «Я-концепцию».</a:t>
            </a:r>
          </a:p>
          <a:p>
            <a:pPr marL="274320" indent="-274320" fontAlgn="auto">
              <a:lnSpc>
                <a:spcPct val="90000"/>
              </a:lnSpc>
              <a:spcAft>
                <a:spcPts val="0"/>
              </a:spcAft>
              <a:buFont typeface="Wingdings 2"/>
              <a:buChar char=""/>
              <a:defRPr/>
            </a:pPr>
            <a:r>
              <a:rPr lang="ru-RU" sz="2400" dirty="0" smtClean="0"/>
              <a:t>Положительная «Я-концепция» </a:t>
            </a:r>
            <a:r>
              <a:rPr lang="ru-RU" sz="2400" i="1" dirty="0" smtClean="0"/>
              <a:t>(</a:t>
            </a:r>
            <a:r>
              <a:rPr lang="ru-RU" sz="2400" i="1" dirty="0" smtClean="0">
                <a:solidFill>
                  <a:srgbClr val="FF3300"/>
                </a:solidFill>
              </a:rPr>
              <a:t>я нравлюсь себе и другим</a:t>
            </a:r>
            <a:r>
              <a:rPr lang="ru-RU" sz="2400" i="1" dirty="0" smtClean="0"/>
              <a:t>, </a:t>
            </a:r>
            <a:r>
              <a:rPr lang="ru-RU" sz="2400" i="1" dirty="0" smtClean="0">
                <a:solidFill>
                  <a:srgbClr val="FF3300"/>
                </a:solidFill>
              </a:rPr>
              <a:t>я многое могу</a:t>
            </a:r>
            <a:r>
              <a:rPr lang="ru-RU" sz="2400" i="1" dirty="0" smtClean="0"/>
              <a:t>)</a:t>
            </a:r>
            <a:r>
              <a:rPr lang="ru-RU" sz="2400" dirty="0" smtClean="0"/>
              <a:t> способствует успеху, отрицательная «Я-концепция» </a:t>
            </a:r>
            <a:r>
              <a:rPr lang="ru-RU" sz="2400" i="1" dirty="0" smtClean="0"/>
              <a:t>(</a:t>
            </a:r>
            <a:r>
              <a:rPr lang="ru-RU" sz="2400" i="1" dirty="0" smtClean="0">
                <a:solidFill>
                  <a:srgbClr val="FF3300"/>
                </a:solidFill>
              </a:rPr>
              <a:t>я не нравлюсь, не</a:t>
            </a:r>
            <a:r>
              <a:rPr lang="ru-RU" sz="2400" dirty="0" smtClean="0">
                <a:solidFill>
                  <a:srgbClr val="FF3300"/>
                </a:solidFill>
              </a:rPr>
              <a:t> </a:t>
            </a:r>
            <a:r>
              <a:rPr lang="ru-RU" sz="2400" i="1" dirty="0" smtClean="0">
                <a:solidFill>
                  <a:srgbClr val="FF3300"/>
                </a:solidFill>
              </a:rPr>
              <a:t>способен</a:t>
            </a:r>
            <a:r>
              <a:rPr lang="ru-RU" sz="2400" i="1" dirty="0" smtClean="0"/>
              <a:t>)</a:t>
            </a:r>
            <a:r>
              <a:rPr lang="ru-RU" sz="2400" dirty="0" smtClean="0"/>
              <a:t> мешает успеху, ухудшает результаты, способствует изменению личности в отрицательную сторону.</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5042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2531">
                                            <p:txEl>
                                              <p:pRg st="1" end="1"/>
                                            </p:txEl>
                                          </p:spTgt>
                                        </p:tgtEl>
                                        <p:attrNameLst>
                                          <p:attrName>style.visibility</p:attrName>
                                        </p:attrNameLst>
                                      </p:cBhvr>
                                      <p:to>
                                        <p:strVal val="visible"/>
                                      </p:to>
                                    </p:set>
                                    <p:anim calcmode="discrete" valueType="clr">
                                      <p:cBhvr override="childStyle">
                                        <p:cTn id="7" dur="80"/>
                                        <p:tgtEl>
                                          <p:spTgt spid="225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22531">
                                            <p:txEl>
                                              <p:pRg st="1" end="1"/>
                                            </p:txEl>
                                          </p:spTgt>
                                        </p:tgtEl>
                                        <p:attrNameLst>
                                          <p:attrName>fill.type</p:attrName>
                                        </p:attrNameLst>
                                      </p:cBhvr>
                                      <p:to>
                                        <p:strVal val="solid"/>
                                      </p:to>
                                    </p:set>
                                  </p:childTnLst>
                                </p:cTn>
                              </p:par>
                            </p:childTnLst>
                          </p:cTn>
                        </p:par>
                        <p:par>
                          <p:cTn id="10" fill="hold" nodeType="afterGroup">
                            <p:stCondLst>
                              <p:cond delay="66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22531">
                                            <p:txEl>
                                              <p:pRg st="2" end="2"/>
                                            </p:txEl>
                                          </p:spTgt>
                                        </p:tgtEl>
                                        <p:attrNameLst>
                                          <p:attrName>style.visibility</p:attrName>
                                        </p:attrNameLst>
                                      </p:cBhvr>
                                      <p:to>
                                        <p:strVal val="visible"/>
                                      </p:to>
                                    </p:set>
                                    <p:anim calcmode="discrete" valueType="clr">
                                      <p:cBhvr override="childStyle">
                                        <p:cTn id="13" dur="80"/>
                                        <p:tgtEl>
                                          <p:spTgt spid="2253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531">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22531">
                                            <p:txEl>
                                              <p:pRg st="2" end="2"/>
                                            </p:txEl>
                                          </p:spTgt>
                                        </p:tgtEl>
                                        <p:attrNameLst>
                                          <p:attrName>fill.type</p:attrName>
                                        </p:attrNameLst>
                                      </p:cBhvr>
                                      <p:to>
                                        <p:strVal val="solid"/>
                                      </p:to>
                                    </p:set>
                                  </p:childTnLst>
                                </p:cTn>
                              </p:par>
                            </p:childTnLst>
                          </p:cTn>
                        </p:par>
                        <p:par>
                          <p:cTn id="16" fill="hold" nodeType="afterGroup">
                            <p:stCondLst>
                              <p:cond delay="92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22531">
                                            <p:txEl>
                                              <p:pRg st="3" end="3"/>
                                            </p:txEl>
                                          </p:spTgt>
                                        </p:tgtEl>
                                        <p:attrNameLst>
                                          <p:attrName>style.visibility</p:attrName>
                                        </p:attrNameLst>
                                      </p:cBhvr>
                                      <p:to>
                                        <p:strVal val="visible"/>
                                      </p:to>
                                    </p:set>
                                    <p:anim calcmode="discrete" valueType="clr">
                                      <p:cBhvr override="childStyle">
                                        <p:cTn id="19" dur="80"/>
                                        <p:tgtEl>
                                          <p:spTgt spid="2253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2531">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22531">
                                            <p:txEl>
                                              <p:pRg st="3" end="3"/>
                                            </p:txEl>
                                          </p:spTgt>
                                        </p:tgtEl>
                                        <p:attrNameLst>
                                          <p:attrName>fill.type</p:attrName>
                                        </p:attrNameLst>
                                      </p:cBhvr>
                                      <p:to>
                                        <p:strVal val="solid"/>
                                      </p:to>
                                    </p:set>
                                  </p:childTnLst>
                                </p:cTn>
                              </p:par>
                            </p:childTnLst>
                          </p:cTn>
                        </p:par>
                        <p:par>
                          <p:cTn id="22" fill="hold" nodeType="afterGroup">
                            <p:stCondLst>
                              <p:cond delay="1388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22531">
                                            <p:txEl>
                                              <p:pRg st="4" end="4"/>
                                            </p:txEl>
                                          </p:spTgt>
                                        </p:tgtEl>
                                        <p:attrNameLst>
                                          <p:attrName>style.visibility</p:attrName>
                                        </p:attrNameLst>
                                      </p:cBhvr>
                                      <p:to>
                                        <p:strVal val="visible"/>
                                      </p:to>
                                    </p:set>
                                    <p:anim calcmode="discrete" valueType="clr">
                                      <p:cBhvr override="childStyle">
                                        <p:cTn id="25" dur="80"/>
                                        <p:tgtEl>
                                          <p:spTgt spid="2253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2531">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22531">
                                            <p:txEl>
                                              <p:pRg st="4" end="4"/>
                                            </p:txEl>
                                          </p:spTgt>
                                        </p:tgtEl>
                                        <p:attrNameLst>
                                          <p:attrName>fill.type</p:attrName>
                                        </p:attrNameLst>
                                      </p:cBhvr>
                                      <p:to>
                                        <p:strVal val="solid"/>
                                      </p:to>
                                    </p:set>
                                  </p:childTnLst>
                                </p:cTn>
                              </p:par>
                            </p:childTnLst>
                          </p:cTn>
                        </p:par>
                        <p:par>
                          <p:cTn id="28" fill="hold" nodeType="afterGroup">
                            <p:stCondLst>
                              <p:cond delay="157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22531">
                                            <p:txEl>
                                              <p:pRg st="5" end="5"/>
                                            </p:txEl>
                                          </p:spTgt>
                                        </p:tgtEl>
                                        <p:attrNameLst>
                                          <p:attrName>style.visibility</p:attrName>
                                        </p:attrNameLst>
                                      </p:cBhvr>
                                      <p:to>
                                        <p:strVal val="visible"/>
                                      </p:to>
                                    </p:set>
                                    <p:anim calcmode="discrete" valueType="clr">
                                      <p:cBhvr override="childStyle">
                                        <p:cTn id="31" dur="80"/>
                                        <p:tgtEl>
                                          <p:spTgt spid="2253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2531">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2253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0" y="0"/>
            <a:ext cx="9144000" cy="6858000"/>
          </a:xfrm>
        </p:spPr>
        <p:txBody>
          <a:bodyPr/>
          <a:lstStyle/>
          <a:p>
            <a:pPr>
              <a:lnSpc>
                <a:spcPct val="90000"/>
              </a:lnSpc>
              <a:buFontTx/>
              <a:buNone/>
            </a:pPr>
            <a:r>
              <a:rPr lang="ru-RU" altLang="ru-RU" sz="2800" smtClean="0"/>
              <a:t>Для формирования положительной «Я-концепции» у ученика, необходимо:</a:t>
            </a:r>
          </a:p>
          <a:p>
            <a:pPr>
              <a:lnSpc>
                <a:spcPct val="90000"/>
              </a:lnSpc>
            </a:pPr>
            <a:r>
              <a:rPr lang="ru-RU" altLang="ru-RU" sz="2800" smtClean="0"/>
              <a:t>– видеть в каждом уникальную личность, уважать ее, понимать, принимать, верить в нее </a:t>
            </a:r>
            <a:r>
              <a:rPr lang="ru-RU" altLang="ru-RU" sz="2800" i="1" smtClean="0"/>
              <a:t>(</a:t>
            </a:r>
            <a:r>
              <a:rPr lang="ru-RU" altLang="ru-RU" sz="2800" smtClean="0"/>
              <a:t>«</a:t>
            </a:r>
            <a:r>
              <a:rPr lang="ru-RU" altLang="ru-RU" sz="2800" i="1" smtClean="0">
                <a:solidFill>
                  <a:srgbClr val="FF3300"/>
                </a:solidFill>
              </a:rPr>
              <a:t>Все дети</a:t>
            </a:r>
            <a:r>
              <a:rPr lang="ru-RU" altLang="ru-RU" sz="2800" i="1" smtClean="0"/>
              <a:t> </a:t>
            </a:r>
            <a:r>
              <a:rPr lang="ru-RU" altLang="ru-RU" sz="2800" i="1" smtClean="0">
                <a:solidFill>
                  <a:srgbClr val="FF3300"/>
                </a:solidFill>
              </a:rPr>
              <a:t>талантливы</a:t>
            </a:r>
            <a:r>
              <a:rPr lang="ru-RU" altLang="ru-RU" sz="2800" i="1" smtClean="0"/>
              <a:t>»)</a:t>
            </a:r>
            <a:r>
              <a:rPr lang="ru-RU" altLang="ru-RU" sz="2800" smtClean="0"/>
              <a:t>;</a:t>
            </a:r>
          </a:p>
          <a:p>
            <a:pPr>
              <a:lnSpc>
                <a:spcPct val="90000"/>
              </a:lnSpc>
            </a:pPr>
            <a:r>
              <a:rPr lang="ru-RU" altLang="ru-RU" sz="2800" smtClean="0"/>
              <a:t>– создавать личности ситуации успеха, одобрения, поддержки, доброжелательности, чтобы школьная жизнедеятельность, учеба приносили ребенку радость;</a:t>
            </a:r>
          </a:p>
          <a:p>
            <a:pPr>
              <a:lnSpc>
                <a:spcPct val="90000"/>
              </a:lnSpc>
            </a:pPr>
            <a:r>
              <a:rPr lang="ru-RU" altLang="ru-RU" sz="2800" smtClean="0"/>
              <a:t>– понимать причины детского незнания и неправильного поведения, устранять их, не нанося ущерба достоинству, «Я-концепции» ребенка </a:t>
            </a:r>
            <a:r>
              <a:rPr lang="ru-RU" altLang="ru-RU" sz="2800" i="1" smtClean="0"/>
              <a:t>(«</a:t>
            </a:r>
            <a:r>
              <a:rPr lang="ru-RU" altLang="ru-RU" sz="2800" i="1" smtClean="0">
                <a:solidFill>
                  <a:srgbClr val="FF3300"/>
                </a:solidFill>
              </a:rPr>
              <a:t>Ребенок хорош, плох его поступок</a:t>
            </a:r>
            <a:r>
              <a:rPr lang="ru-RU" altLang="ru-RU" sz="2800" i="1" smtClean="0"/>
              <a:t>»);</a:t>
            </a:r>
            <a:endParaRPr lang="ru-RU" altLang="ru-RU" sz="2800" smtClean="0"/>
          </a:p>
          <a:p>
            <a:pPr>
              <a:lnSpc>
                <a:spcPct val="90000"/>
              </a:lnSpc>
            </a:pPr>
            <a:r>
              <a:rPr lang="ru-RU" altLang="ru-RU" sz="2800" smtClean="0"/>
              <a:t>– помогать детям реализовывать себя в деятельности («</a:t>
            </a:r>
            <a:r>
              <a:rPr lang="ru-RU" altLang="ru-RU" sz="2800" i="1" smtClean="0">
                <a:solidFill>
                  <a:srgbClr val="FF3300"/>
                </a:solidFill>
              </a:rPr>
              <a:t>В каждом ребенке – чудо, ожидай</a:t>
            </a:r>
            <a:r>
              <a:rPr lang="ru-RU" altLang="ru-RU" sz="2800" i="1" smtClean="0"/>
              <a:t> </a:t>
            </a:r>
            <a:r>
              <a:rPr lang="ru-RU" altLang="ru-RU" sz="2800" i="1" smtClean="0">
                <a:solidFill>
                  <a:srgbClr val="FF3300"/>
                </a:solidFill>
              </a:rPr>
              <a:t>его</a:t>
            </a:r>
            <a:r>
              <a:rPr lang="ru-RU" altLang="ru-RU" sz="2800" i="1" smtClean="0"/>
              <a:t>»</a:t>
            </a:r>
            <a:r>
              <a:rPr lang="ru-RU" altLang="ru-RU" sz="2800" smtClean="0"/>
              <a:t>).</a:t>
            </a:r>
          </a:p>
          <a:p>
            <a:pPr>
              <a:lnSpc>
                <a:spcPct val="90000"/>
              </a:lnSpc>
            </a:pPr>
            <a:endParaRPr lang="ru-RU" altLang="ru-RU"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92162"/>
          </a:xfrm>
        </p:spPr>
        <p:txBody>
          <a:bodyPr/>
          <a:lstStyle/>
          <a:p>
            <a:pPr fontAlgn="auto">
              <a:spcAft>
                <a:spcPts val="0"/>
              </a:spcAft>
              <a:defRPr/>
            </a:pPr>
            <a:r>
              <a:rPr lang="ru-RU" smtClean="0"/>
              <a:t>Классный руководитель</a:t>
            </a:r>
          </a:p>
        </p:txBody>
      </p:sp>
      <p:sp>
        <p:nvSpPr>
          <p:cNvPr id="25603" name="Rectangle 3"/>
          <p:cNvSpPr>
            <a:spLocks noGrp="1" noChangeArrowheads="1"/>
          </p:cNvSpPr>
          <p:nvPr>
            <p:ph idx="1"/>
          </p:nvPr>
        </p:nvSpPr>
        <p:spPr>
          <a:xfrm>
            <a:off x="0" y="1143000"/>
            <a:ext cx="9144000" cy="5715000"/>
          </a:xfrm>
        </p:spPr>
        <p:txBody>
          <a:bodyPr/>
          <a:lstStyle/>
          <a:p>
            <a:pPr>
              <a:lnSpc>
                <a:spcPct val="80000"/>
              </a:lnSpc>
              <a:buFontTx/>
              <a:buNone/>
            </a:pPr>
            <a:r>
              <a:rPr lang="ru-RU" altLang="ru-RU" sz="2000" i="1" smtClean="0">
                <a:solidFill>
                  <a:schemeClr val="accent2"/>
                </a:solidFill>
              </a:rPr>
              <a:t>1. Похвала</a:t>
            </a:r>
            <a:endParaRPr lang="ru-RU" altLang="ru-RU" sz="2000" smtClean="0">
              <a:solidFill>
                <a:schemeClr val="accent2"/>
              </a:solidFill>
            </a:endParaRPr>
          </a:p>
          <a:p>
            <a:pPr>
              <a:lnSpc>
                <a:spcPct val="80000"/>
              </a:lnSpc>
              <a:buFontTx/>
              <a:buNone/>
            </a:pPr>
            <a:r>
              <a:rPr lang="ru-RU" altLang="ru-RU" sz="2000" smtClean="0"/>
              <a:t>Страшна ли она? Внушить ребенку веру в себя, прикоснуться рукой к его плечу, отдать ему свое сердце, открытое для добра и сочувствия, — в этом залог успешного воспитания. </a:t>
            </a:r>
            <a:endParaRPr lang="ru-RU" altLang="ru-RU" sz="2000" i="1" smtClean="0"/>
          </a:p>
          <a:p>
            <a:pPr>
              <a:lnSpc>
                <a:spcPct val="80000"/>
              </a:lnSpc>
              <a:buFontTx/>
              <a:buNone/>
            </a:pPr>
            <a:r>
              <a:rPr lang="ru-RU" altLang="ru-RU" sz="2000" i="1" smtClean="0">
                <a:solidFill>
                  <a:schemeClr val="accent2"/>
                </a:solidFill>
              </a:rPr>
              <a:t>2. Авансирование</a:t>
            </a:r>
            <a:endParaRPr lang="ru-RU" altLang="ru-RU" sz="2000" smtClean="0">
              <a:solidFill>
                <a:schemeClr val="accent2"/>
              </a:solidFill>
            </a:endParaRPr>
          </a:p>
          <a:p>
            <a:pPr>
              <a:lnSpc>
                <a:spcPct val="80000"/>
              </a:lnSpc>
              <a:buFontTx/>
              <a:buNone/>
            </a:pPr>
            <a:r>
              <a:rPr lang="ru-RU" altLang="ru-RU" sz="2000" smtClean="0"/>
              <a:t>Речь идет о тех случаях, когда учитель заранее предупреждает школьника о самостоятельной или контрольной работе, о предстоящей проверке знаний. Предупреждает не просто так. Иначе этот прием можно было бы обозначить как </a:t>
            </a:r>
            <a:r>
              <a:rPr lang="ru-RU" altLang="ru-RU" sz="2000" i="1" smtClean="0"/>
              <a:t>упреждающий контроль</a:t>
            </a:r>
            <a:r>
              <a:rPr lang="ru-RU" altLang="ru-RU" sz="2000" smtClean="0"/>
              <a:t>.</a:t>
            </a:r>
          </a:p>
          <a:p>
            <a:pPr>
              <a:lnSpc>
                <a:spcPct val="80000"/>
              </a:lnSpc>
              <a:buFontTx/>
              <a:buNone/>
            </a:pPr>
            <a:r>
              <a:rPr lang="en-US" altLang="ru-RU" sz="2000" smtClean="0">
                <a:solidFill>
                  <a:schemeClr val="accent2"/>
                </a:solidFill>
              </a:rPr>
              <a:t>3</a:t>
            </a:r>
            <a:r>
              <a:rPr lang="ru-RU" altLang="ru-RU" sz="2000" smtClean="0">
                <a:solidFill>
                  <a:schemeClr val="accent2"/>
                </a:solidFill>
              </a:rPr>
              <a:t>.Анонсирование</a:t>
            </a:r>
          </a:p>
          <a:p>
            <a:pPr>
              <a:lnSpc>
                <a:spcPct val="80000"/>
              </a:lnSpc>
              <a:buFontTx/>
              <a:buNone/>
            </a:pPr>
            <a:r>
              <a:rPr lang="ru-RU" altLang="ru-RU" sz="2000" smtClean="0"/>
              <a:t>предварительное обсуждение того, что должен будет ребенок сделать: посмотреть план сочинения, прослушать первый вариант предстоящего ответа, вместе с учителем подобрать литературу к выступлению и т.п. Чем-то это напоминает репетицию предстоящего действия. Сомневающимся в себе такая подготовка создает психологическую установку на успех, дает уверенность в силах.</a:t>
            </a:r>
            <a:endParaRPr lang="ru-RU" altLang="ru-RU" sz="2000" i="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style.rotation</p:attrName>
                                        </p:attrNameLst>
                                      </p:cBhvr>
                                      <p:tavLst>
                                        <p:tav tm="0">
                                          <p:val>
                                            <p:fltVal val="360"/>
                                          </p:val>
                                        </p:tav>
                                        <p:tav tm="100000">
                                          <p:val>
                                            <p:fltVal val="0"/>
                                          </p:val>
                                        </p:tav>
                                      </p:tavLst>
                                    </p:anim>
                                    <p:animEffect transition="in" filter="fade">
                                      <p:cBhvr>
                                        <p:cTn id="10" dur="1000"/>
                                        <p:tgtEl>
                                          <p:spTgt spid="256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15" dur="500"/>
                                        <p:tgtEl>
                                          <p:spTgt spid="25603">
                                            <p:txEl>
                                              <p:pRg st="0" end="0"/>
                                            </p:txEl>
                                          </p:spTgt>
                                        </p:tgtEl>
                                      </p:cBhvr>
                                    </p:animEffect>
                                  </p:childTnLst>
                                </p:cTn>
                              </p:par>
                            </p:childTnLst>
                          </p:cTn>
                        </p:par>
                        <p:par>
                          <p:cTn id="16" fill="hold" nodeType="afterGroup">
                            <p:stCondLst>
                              <p:cond delay="500"/>
                            </p:stCondLst>
                            <p:childTnLst>
                              <p:par>
                                <p:cTn id="17" presetID="3" presetClass="entr" presetSubtype="10" fill="hold" nodeType="after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9" dur="500"/>
                                        <p:tgtEl>
                                          <p:spTgt spid="2560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24" dur="500"/>
                                        <p:tgtEl>
                                          <p:spTgt spid="25603">
                                            <p:txEl>
                                              <p:pRg st="2" end="2"/>
                                            </p:txEl>
                                          </p:spTgt>
                                        </p:tgtEl>
                                      </p:cBhvr>
                                    </p:animEffect>
                                  </p:childTnLst>
                                </p:cTn>
                              </p:par>
                            </p:childTnLst>
                          </p:cTn>
                        </p:par>
                        <p:par>
                          <p:cTn id="25" fill="hold" nodeType="afterGroup">
                            <p:stCondLst>
                              <p:cond delay="500"/>
                            </p:stCondLst>
                            <p:childTnLst>
                              <p:par>
                                <p:cTn id="26" presetID="3" presetClass="entr" presetSubtype="10" fill="hold" nodeType="afterEffect">
                                  <p:stCondLst>
                                    <p:cond delay="0"/>
                                  </p:stCondLst>
                                  <p:childTnLst>
                                    <p:set>
                                      <p:cBhvr>
                                        <p:cTn id="27"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8" dur="500"/>
                                        <p:tgtEl>
                                          <p:spTgt spid="2560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33" dur="500"/>
                                        <p:tgtEl>
                                          <p:spTgt spid="2560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38"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0" y="0"/>
            <a:ext cx="9144000" cy="6858000"/>
          </a:xfrm>
        </p:spPr>
        <p:txBody>
          <a:bodyPr/>
          <a:lstStyle/>
          <a:p>
            <a:r>
              <a:rPr lang="ru-RU" altLang="ru-RU" sz="2800" i="1" smtClean="0"/>
              <a:t>3. «Холодный душ»</a:t>
            </a:r>
            <a:endParaRPr lang="ru-RU" altLang="ru-RU" sz="2800" smtClean="0"/>
          </a:p>
          <a:p>
            <a:r>
              <a:rPr lang="ru-RU" altLang="ru-RU" sz="2800" smtClean="0"/>
              <a:t>На уроке у способных учеников можно наблюдать, что периоды подъема, взлета могут сменяться расслаблением; добросовестное отношение к своим обязанностям иногда «пробуксовывает».. Ахиллесова пята этих школьников – быстрое привыкание к успеху, девальвация радости, превращение уверенности в самоуверенность. </a:t>
            </a:r>
          </a:p>
          <a:p>
            <a:r>
              <a:rPr lang="ru-RU" altLang="ru-RU" sz="2800" i="1" smtClean="0"/>
              <a:t>4. «Эврика»</a:t>
            </a:r>
            <a:endParaRPr lang="ru-RU" altLang="ru-RU" sz="2800" smtClean="0"/>
          </a:p>
          <a:p>
            <a:r>
              <a:rPr lang="ru-RU" altLang="ru-RU" sz="2800" smtClean="0"/>
              <a:t> создание условия, при которых ребенок, выполняя задание, неожиданно для себя пришел бы к выводу, раскрывающему неизвестные для него ранее возможности.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57200" y="320675"/>
            <a:ext cx="7242175" cy="1143000"/>
          </a:xfrm>
        </p:spPr>
        <p:txBody>
          <a:bodyPr/>
          <a:lstStyle/>
          <a:p>
            <a:pPr fontAlgn="auto">
              <a:spcAft>
                <a:spcPts val="0"/>
              </a:spcAft>
              <a:defRPr/>
            </a:pPr>
            <a:endParaRPr lang="ru-RU" smtClean="0"/>
          </a:p>
        </p:txBody>
      </p:sp>
      <p:sp>
        <p:nvSpPr>
          <p:cNvPr id="41987" name="Rectangle 3"/>
          <p:cNvSpPr>
            <a:spLocks noGrp="1" noChangeArrowheads="1"/>
          </p:cNvSpPr>
          <p:nvPr>
            <p:ph sz="half" idx="1"/>
          </p:nvPr>
        </p:nvSpPr>
        <p:spPr>
          <a:xfrm>
            <a:off x="457200" y="1600200"/>
            <a:ext cx="3521075" cy="4525963"/>
          </a:xfrm>
        </p:spPr>
        <p:txBody>
          <a:bodyPr/>
          <a:lstStyle/>
          <a:p>
            <a:r>
              <a:rPr lang="ru-RU" altLang="ru-RU" smtClean="0"/>
              <a:t>«Дети счастливых родителей, как правило, бывают счастливы в браке»; </a:t>
            </a:r>
          </a:p>
          <a:p>
            <a:r>
              <a:rPr lang="ru-RU" altLang="ru-RU" smtClean="0"/>
              <a:t>«Счастливого человека может воспитать только счастливый» </a:t>
            </a:r>
          </a:p>
        </p:txBody>
      </p:sp>
      <p:sp>
        <p:nvSpPr>
          <p:cNvPr id="41988" name="Rectangle 6"/>
          <p:cNvSpPr>
            <a:spLocks noGrp="1" noChangeArrowheads="1"/>
          </p:cNvSpPr>
          <p:nvPr>
            <p:ph sz="half" idx="2"/>
          </p:nvPr>
        </p:nvSpPr>
        <p:spPr>
          <a:xfrm>
            <a:off x="4178300" y="1600200"/>
            <a:ext cx="3521075" cy="4525963"/>
          </a:xfrm>
        </p:spPr>
        <p:txBody>
          <a:bodyPr/>
          <a:lstStyle/>
          <a:p>
            <a:endParaRPr lang="ru-RU" altLang="ru-RU" smtClean="0"/>
          </a:p>
        </p:txBody>
      </p:sp>
      <p:pic>
        <p:nvPicPr>
          <p:cNvPr id="419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Изображение 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2863"/>
            <a:ext cx="8382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2"/>
          <p:cNvSpPr>
            <a:spLocks noGrp="1"/>
          </p:cNvSpPr>
          <p:nvPr>
            <p:ph type="ctrTitle"/>
          </p:nvPr>
        </p:nvSpPr>
        <p:spPr>
          <a:xfrm>
            <a:off x="3367088" y="533400"/>
            <a:ext cx="5105400" cy="2868613"/>
          </a:xfrm>
        </p:spPr>
        <p:txBody>
          <a:bodyPr/>
          <a:lstStyle/>
          <a:p>
            <a:pPr fontAlgn="auto">
              <a:spcAft>
                <a:spcPts val="0"/>
              </a:spcAft>
              <a:defRPr/>
            </a:pPr>
            <a:endParaRPr lang="ru-RU"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fontAlgn="auto">
              <a:spcAft>
                <a:spcPts val="0"/>
              </a:spcAft>
              <a:defRPr/>
            </a:pPr>
            <a:endParaRPr lang="ru-RU" smtClean="0"/>
          </a:p>
        </p:txBody>
      </p:sp>
      <p:pic>
        <p:nvPicPr>
          <p:cNvPr id="44035" name="Picture 4" descr="situfciyauspex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63" y="25400"/>
            <a:ext cx="8382000" cy="68326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320040"/>
            <a:ext cx="7239000" cy="1143000"/>
          </a:xfrm>
        </p:spPr>
        <p:txBody>
          <a:bodyPr/>
          <a:lstStyle/>
          <a:p>
            <a:pPr fontAlgn="auto">
              <a:spcAft>
                <a:spcPts val="0"/>
              </a:spcAft>
              <a:defRPr/>
            </a:pPr>
            <a:r>
              <a:rPr lang="ru-RU" smtClean="0">
                <a:solidFill>
                  <a:srgbClr val="333333"/>
                </a:solidFill>
              </a:rPr>
              <a:t>Памятка</a:t>
            </a:r>
          </a:p>
        </p:txBody>
      </p:sp>
      <p:sp>
        <p:nvSpPr>
          <p:cNvPr id="6147" name="Rectangle 3"/>
          <p:cNvSpPr>
            <a:spLocks noGrp="1" noRot="1" noChangeArrowheads="1"/>
          </p:cNvSpPr>
          <p:nvPr>
            <p:ph idx="1"/>
          </p:nvPr>
        </p:nvSpPr>
        <p:spPr>
          <a:xfrm>
            <a:off x="179388" y="1905000"/>
            <a:ext cx="8666162" cy="4191000"/>
          </a:xfrm>
        </p:spPr>
        <p:txBody>
          <a:bodyPr>
            <a:normAutofit/>
          </a:bodyPr>
          <a:lstStyle/>
          <a:p>
            <a:pPr marL="274320" indent="-274320" fontAlgn="auto">
              <a:lnSpc>
                <a:spcPct val="80000"/>
              </a:lnSpc>
              <a:spcAft>
                <a:spcPts val="0"/>
              </a:spcAft>
              <a:buFont typeface="Wingdings" pitchFamily="2" charset="2"/>
              <a:buNone/>
              <a:defRPr/>
            </a:pPr>
            <a:r>
              <a:rPr lang="ru-RU" sz="2800" b="1" dirty="0" smtClean="0"/>
              <a:t>   </a:t>
            </a:r>
            <a:r>
              <a:rPr lang="ru-RU" sz="2800" b="1" dirty="0" smtClean="0">
                <a:solidFill>
                  <a:schemeClr val="accent2">
                    <a:lumMod val="75000"/>
                  </a:schemeClr>
                </a:solidFill>
              </a:rPr>
              <a:t>Для группового обсуждения мнений и принятия какого-либо решения рекомендуем соблюдать следующие правила:</a:t>
            </a:r>
          </a:p>
          <a:p>
            <a:pPr marL="274320" indent="-274320" fontAlgn="auto">
              <a:lnSpc>
                <a:spcPct val="80000"/>
              </a:lnSpc>
              <a:spcAft>
                <a:spcPts val="0"/>
              </a:spcAft>
              <a:buFont typeface="Wingdings" pitchFamily="2" charset="2"/>
              <a:buNone/>
              <a:defRPr/>
            </a:pPr>
            <a:endParaRPr lang="ru-RU" sz="2800" b="1" dirty="0" smtClean="0">
              <a:solidFill>
                <a:schemeClr val="folHlink"/>
              </a:solidFill>
            </a:endParaRPr>
          </a:p>
          <a:p>
            <a:pPr marL="274320" indent="-274320" fontAlgn="auto">
              <a:lnSpc>
                <a:spcPct val="80000"/>
              </a:lnSpc>
              <a:spcAft>
                <a:spcPts val="0"/>
              </a:spcAft>
              <a:buFont typeface="Wingdings 2"/>
              <a:buChar char=""/>
              <a:defRPr/>
            </a:pPr>
            <a:r>
              <a:rPr lang="ru-RU" sz="2000" b="1" dirty="0" smtClean="0"/>
              <a:t>Обязательное участие каждого в работе группы на протяжении всего занятия.</a:t>
            </a:r>
          </a:p>
          <a:p>
            <a:pPr marL="274320" indent="-274320" fontAlgn="auto">
              <a:lnSpc>
                <a:spcPct val="80000"/>
              </a:lnSpc>
              <a:spcAft>
                <a:spcPts val="0"/>
              </a:spcAft>
              <a:buFont typeface="Wingdings 2"/>
              <a:buChar char=""/>
              <a:defRPr/>
            </a:pPr>
            <a:r>
              <a:rPr lang="ru-RU" sz="2000" b="1" dirty="0" smtClean="0"/>
              <a:t>Откровенность и доброжелательность в общении.</a:t>
            </a:r>
          </a:p>
          <a:p>
            <a:pPr marL="274320" indent="-274320" fontAlgn="auto">
              <a:lnSpc>
                <a:spcPct val="80000"/>
              </a:lnSpc>
              <a:spcAft>
                <a:spcPts val="0"/>
              </a:spcAft>
              <a:buFont typeface="Wingdings 2"/>
              <a:buChar char=""/>
              <a:defRPr/>
            </a:pPr>
            <a:r>
              <a:rPr lang="ru-RU" sz="2000" b="1" dirty="0" smtClean="0"/>
              <a:t>« Работаем без погон», то есть все равны в общении без учета заслуг, знаний и педагогического стажа.</a:t>
            </a:r>
          </a:p>
          <a:p>
            <a:pPr marL="274320" indent="-274320" fontAlgn="auto">
              <a:lnSpc>
                <a:spcPct val="80000"/>
              </a:lnSpc>
              <a:spcAft>
                <a:spcPts val="0"/>
              </a:spcAft>
              <a:buFont typeface="Wingdings 2"/>
              <a:buChar char=""/>
              <a:defRPr/>
            </a:pPr>
            <a:r>
              <a:rPr lang="ru-RU" sz="2000" b="1" dirty="0" smtClean="0"/>
              <a:t>Четко и ясно выражайте свои мысли, стремитесь «сделать себя понятным»  себе и другим.</a:t>
            </a:r>
          </a:p>
          <a:p>
            <a:pPr marL="274320" indent="-274320" fontAlgn="auto">
              <a:lnSpc>
                <a:spcPct val="80000"/>
              </a:lnSpc>
              <a:spcAft>
                <a:spcPts val="0"/>
              </a:spcAft>
              <a:buFont typeface="Wingdings 2"/>
              <a:buChar char=""/>
              <a:defRPr/>
            </a:pPr>
            <a:r>
              <a:rPr lang="ru-RU" sz="2000" b="1" dirty="0" smtClean="0"/>
              <a:t>Помните, что каждый участник ответственен за результат работы всей группы, а группа – за каждого.</a:t>
            </a:r>
            <a:r>
              <a:rPr lang="ru-RU" sz="20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786063" y="428625"/>
            <a:ext cx="6357937" cy="857250"/>
          </a:xfrm>
          <a:ln>
            <a:miter lim="800000"/>
            <a:headEnd/>
            <a:tailEnd/>
          </a:ln>
          <a:extLst/>
        </p:spPr>
        <p:txBody>
          <a:bodyPr rtlCol="0">
            <a:normAutofit fontScale="90000"/>
          </a:bodyPr>
          <a:lstStyle/>
          <a:p>
            <a:pPr fontAlgn="auto">
              <a:spcAft>
                <a:spcPts val="0"/>
              </a:spcAft>
              <a:defRPr/>
            </a:pPr>
            <a:r>
              <a:rPr lang="ru-RU" dirty="0">
                <a:solidFill>
                  <a:srgbClr val="0033CC"/>
                </a:solidFill>
                <a:latin typeface="Franklin Gothic Medium" pitchFamily="34" charset="0"/>
              </a:rPr>
              <a:t> </a:t>
            </a:r>
            <a:r>
              <a:rPr lang="ru-RU" sz="3600" dirty="0">
                <a:solidFill>
                  <a:srgbClr val="0033CC"/>
                </a:solidFill>
                <a:latin typeface="Franklin Gothic Medium" pitchFamily="34" charset="0"/>
              </a:rPr>
              <a:t>с психологической точки зрения </a:t>
            </a:r>
            <a:endParaRPr lang="ru-RU" sz="3600" dirty="0">
              <a:ln>
                <a:solidFill>
                  <a:srgbClr val="FFFF00"/>
                </a:solidFill>
              </a:ln>
              <a:solidFill>
                <a:schemeClr val="bg1">
                  <a:lumMod val="95000"/>
                </a:schemeClr>
              </a:solidFill>
              <a:latin typeface="Comic Sans MS" pitchFamily="66" charset="0"/>
            </a:endParaRPr>
          </a:p>
        </p:txBody>
      </p:sp>
      <p:sp>
        <p:nvSpPr>
          <p:cNvPr id="11267" name="Содержимое 8"/>
          <p:cNvSpPr>
            <a:spLocks noGrp="1"/>
          </p:cNvSpPr>
          <p:nvPr>
            <p:ph idx="4294967295"/>
          </p:nvPr>
        </p:nvSpPr>
        <p:spPr>
          <a:xfrm>
            <a:off x="1028700" y="1214438"/>
            <a:ext cx="8115300" cy="4911725"/>
          </a:xfrm>
        </p:spPr>
        <p:txBody>
          <a:bodyPr/>
          <a:lstStyle/>
          <a:p>
            <a:pPr>
              <a:buFont typeface="Wingdings" pitchFamily="2" charset="2"/>
              <a:buNone/>
            </a:pPr>
            <a:r>
              <a:rPr lang="ru-RU" altLang="ru-RU" smtClean="0">
                <a:solidFill>
                  <a:schemeClr val="bg2"/>
                </a:solidFill>
                <a:latin typeface="Comic Sans MS" pitchFamily="66" charset="0"/>
              </a:rPr>
              <a:t>  </a:t>
            </a:r>
            <a:r>
              <a:rPr lang="ru-RU" altLang="ru-RU" sz="2400" b="1" smtClean="0">
                <a:latin typeface="Franklin Gothic Medium" pitchFamily="34" charset="0"/>
              </a:rPr>
              <a:t>Успех – это переживание состояния радости, удовлетворения от того, что результат, к которому человек стремится, либо совпал с его ожиданиями, либо превзошёл их</a:t>
            </a:r>
            <a:r>
              <a:rPr lang="ru-RU" altLang="ru-RU" sz="2400" smtClean="0">
                <a:latin typeface="Franklin Gothic Medium" pitchFamily="34" charset="0"/>
              </a:rPr>
              <a:t>.</a:t>
            </a:r>
          </a:p>
          <a:p>
            <a:pPr algn="ctr">
              <a:buFont typeface="Wingdings" pitchFamily="2" charset="2"/>
              <a:buNone/>
            </a:pPr>
            <a:r>
              <a:rPr lang="ru-RU" altLang="ru-RU" sz="2400" b="1" smtClean="0">
                <a:solidFill>
                  <a:srgbClr val="7030A0"/>
                </a:solidFill>
                <a:latin typeface="Franklin Gothic Medium" pitchFamily="34" charset="0"/>
              </a:rPr>
              <a:t>            </a:t>
            </a:r>
            <a:r>
              <a:rPr lang="ru-RU" altLang="ru-RU" b="1" smtClean="0">
                <a:solidFill>
                  <a:srgbClr val="0033CC"/>
                </a:solidFill>
                <a:latin typeface="Franklin Gothic Medium" pitchFamily="34" charset="0"/>
              </a:rPr>
              <a:t>с педагогической точки зрения </a:t>
            </a:r>
          </a:p>
          <a:p>
            <a:pPr>
              <a:buFontTx/>
              <a:buNone/>
            </a:pPr>
            <a:r>
              <a:rPr lang="ru-RU" altLang="ru-RU" sz="2400" smtClean="0"/>
              <a:t>    </a:t>
            </a:r>
            <a:r>
              <a:rPr lang="ru-RU" altLang="ru-RU" sz="2400" b="1" i="1" smtClean="0">
                <a:latin typeface="Franklin Gothic Medium" pitchFamily="34" charset="0"/>
              </a:rPr>
              <a:t>Ситуация успеха – это такое целенаправленное, организованное сочетание условий, при которых создаётся возможность достичь значительных результатов в деятельности (как отдельно взятой личности, так и коллектива в целом). </a:t>
            </a:r>
          </a:p>
          <a:p>
            <a:pPr>
              <a:buFontTx/>
              <a:buNone/>
            </a:pPr>
            <a:r>
              <a:rPr lang="ru-RU" altLang="ru-RU" sz="2400" smtClean="0"/>
              <a:t>                       </a:t>
            </a:r>
            <a:r>
              <a:rPr lang="ru-RU" altLang="ru-RU" sz="2400" smtClean="0">
                <a:solidFill>
                  <a:schemeClr val="bg1"/>
                </a:solidFill>
                <a:latin typeface="Arial Black" pitchFamily="34" charset="0"/>
              </a:rPr>
              <a:t>Формула успеха: У=П×В</a:t>
            </a:r>
            <a:endParaRPr lang="ru-RU" altLang="ru-RU" sz="2400" smtClean="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50825" y="2781300"/>
            <a:ext cx="8229600" cy="3860800"/>
          </a:xfrm>
        </p:spPr>
        <p:txBody>
          <a:bodyPr>
            <a:normAutofit/>
          </a:bodyPr>
          <a:lstStyle/>
          <a:p>
            <a:pPr marL="274320" indent="-274320" fontAlgn="auto">
              <a:spcAft>
                <a:spcPts val="0"/>
              </a:spcAft>
              <a:buFontTx/>
              <a:buNone/>
              <a:defRPr/>
            </a:pPr>
            <a:r>
              <a:rPr lang="ru-RU" altLang="x-none" sz="2800" b="1" dirty="0" smtClean="0">
                <a:solidFill>
                  <a:srgbClr val="CC0000"/>
                </a:solidFill>
                <a:effectLst>
                  <a:outerShdw blurRad="38100" dist="38100" dir="2700000" algn="tl">
                    <a:srgbClr val="C0C0C0"/>
                  </a:outerShdw>
                </a:effectLst>
              </a:rPr>
              <a:t>Главный смысл деятельности учителя</a:t>
            </a:r>
          </a:p>
          <a:p>
            <a:pPr marL="274320" indent="-274320" fontAlgn="auto">
              <a:spcAft>
                <a:spcPts val="0"/>
              </a:spcAft>
              <a:buFontTx/>
              <a:buNone/>
              <a:defRPr/>
            </a:pPr>
            <a:r>
              <a:rPr lang="ru-RU" altLang="x-none" sz="2800" dirty="0" smtClean="0"/>
              <a:t> состоит в том, чтобы создать каждому воспитаннику ситуацию успеха.</a:t>
            </a:r>
            <a:endParaRPr lang="en-US" altLang="x-none" sz="2800" dirty="0" smtClean="0"/>
          </a:p>
          <a:p>
            <a:pPr marL="274320" indent="-274320" fontAlgn="auto">
              <a:spcAft>
                <a:spcPts val="0"/>
              </a:spcAft>
              <a:buFontTx/>
              <a:buNone/>
              <a:defRPr/>
            </a:pPr>
            <a:r>
              <a:rPr lang="ru-RU" altLang="x-none" sz="2800" b="1" dirty="0">
                <a:solidFill>
                  <a:srgbClr val="C00000"/>
                </a:solidFill>
              </a:rPr>
              <a:t> Основные типы ситуаций успеха</a:t>
            </a:r>
            <a:r>
              <a:rPr lang="ru-RU" altLang="x-none" sz="2800" b="1" dirty="0" smtClean="0">
                <a:solidFill>
                  <a:srgbClr val="C00000"/>
                </a:solidFill>
              </a:rPr>
              <a:t>:</a:t>
            </a:r>
          </a:p>
          <a:p>
            <a:pPr marL="274320" indent="-274320" fontAlgn="auto">
              <a:spcAft>
                <a:spcPts val="0"/>
              </a:spcAft>
              <a:buFont typeface="Wingdings 2"/>
              <a:buChar char=""/>
              <a:defRPr/>
            </a:pPr>
            <a:r>
              <a:rPr lang="ru-RU" dirty="0">
                <a:solidFill>
                  <a:srgbClr val="000000"/>
                </a:solidFill>
              </a:rPr>
              <a:t>1. Неожиданная радость</a:t>
            </a:r>
          </a:p>
          <a:p>
            <a:pPr marL="274320" indent="-274320" fontAlgn="auto">
              <a:spcAft>
                <a:spcPts val="0"/>
              </a:spcAft>
              <a:buFont typeface="Wingdings 2"/>
              <a:buChar char=""/>
              <a:defRPr/>
            </a:pPr>
            <a:r>
              <a:rPr lang="ru-RU" dirty="0">
                <a:solidFill>
                  <a:srgbClr val="000000"/>
                </a:solidFill>
              </a:rPr>
              <a:t>2. Общая радость</a:t>
            </a:r>
          </a:p>
          <a:p>
            <a:pPr marL="274320" indent="-274320" fontAlgn="auto">
              <a:spcAft>
                <a:spcPts val="0"/>
              </a:spcAft>
              <a:buFont typeface="Wingdings 2"/>
              <a:buChar char=""/>
              <a:defRPr/>
            </a:pPr>
            <a:r>
              <a:rPr lang="ru-RU" dirty="0">
                <a:solidFill>
                  <a:srgbClr val="000000"/>
                </a:solidFill>
              </a:rPr>
              <a:t>3. Радость познания</a:t>
            </a:r>
          </a:p>
          <a:p>
            <a:pPr marL="274320" indent="-274320" fontAlgn="auto">
              <a:spcAft>
                <a:spcPts val="0"/>
              </a:spcAft>
              <a:buFont typeface="Wingdings 2"/>
              <a:buChar char=""/>
              <a:defRPr/>
            </a:pPr>
            <a:endParaRPr lang="ru-RU" altLang="x-none" sz="2800" dirty="0" smtClean="0"/>
          </a:p>
        </p:txBody>
      </p:sp>
      <p:sp>
        <p:nvSpPr>
          <p:cNvPr id="17414" name="Rectangle 6"/>
          <p:cNvSpPr>
            <a:spLocks noChangeArrowheads="1"/>
          </p:cNvSpPr>
          <p:nvPr/>
        </p:nvSpPr>
        <p:spPr bwMode="auto">
          <a:xfrm>
            <a:off x="179388" y="663575"/>
            <a:ext cx="8569325" cy="2014538"/>
          </a:xfrm>
          <a:prstGeom prst="rect">
            <a:avLst/>
          </a:prstGeom>
          <a:noFill/>
          <a:ln>
            <a:noFill/>
          </a:ln>
          <a:effectLst/>
          <a:extLst/>
        </p:spPr>
        <p:txBody>
          <a:bodyPr anchor="ctr">
            <a:spAutoFit/>
          </a:bodyPr>
          <a:lstStyle/>
          <a:p>
            <a:pPr>
              <a:tabLst>
                <a:tab pos="3590925" algn="l"/>
              </a:tabLst>
              <a:defRPr/>
            </a:pPr>
            <a:r>
              <a:rPr lang="ru-RU" altLang="x-none" b="1">
                <a:solidFill>
                  <a:srgbClr val="CC0000"/>
                </a:solidFill>
                <a:effectLst>
                  <a:outerShdw blurRad="38100" dist="38100" dir="2700000" algn="tl">
                    <a:srgbClr val="C0C0C0"/>
                  </a:outerShdw>
                </a:effectLst>
              </a:rPr>
              <a:t>СИТУАЦИЯ</a:t>
            </a:r>
            <a:r>
              <a:rPr lang="ru-RU" altLang="x-none">
                <a:solidFill>
                  <a:srgbClr val="CC0000"/>
                </a:solidFill>
              </a:rPr>
              <a:t>-</a:t>
            </a:r>
            <a:r>
              <a:rPr lang="ru-RU" altLang="x-none"/>
              <a:t>это сочетание условий, которые обеспечивают успех</a:t>
            </a:r>
          </a:p>
          <a:p>
            <a:pPr>
              <a:tabLst>
                <a:tab pos="3590925" algn="l"/>
              </a:tabLst>
              <a:defRPr/>
            </a:pPr>
            <a:endParaRPr lang="ru-RU" altLang="x-none"/>
          </a:p>
          <a:p>
            <a:pPr>
              <a:tabLst>
                <a:tab pos="3590925" algn="l"/>
              </a:tabLst>
              <a:defRPr/>
            </a:pPr>
            <a:r>
              <a:rPr lang="ru-RU" altLang="x-none" b="1">
                <a:solidFill>
                  <a:srgbClr val="CC0000"/>
                </a:solidFill>
                <a:effectLst>
                  <a:outerShdw blurRad="38100" dist="38100" dir="2700000" algn="tl">
                    <a:srgbClr val="C0C0C0"/>
                  </a:outerShdw>
                </a:effectLst>
              </a:rPr>
              <a:t>УСПЕХ-</a:t>
            </a:r>
            <a:r>
              <a:rPr lang="ru-RU" altLang="x-none"/>
              <a:t> - это результат подобной ситуации</a:t>
            </a:r>
          </a:p>
          <a:p>
            <a:pPr>
              <a:tabLst>
                <a:tab pos="3590925" algn="l"/>
              </a:tabLst>
              <a:defRPr/>
            </a:pPr>
            <a:endParaRPr lang="ru-RU" altLang="x-none"/>
          </a:p>
          <a:p>
            <a:pPr>
              <a:tabLst>
                <a:tab pos="3590925" algn="l"/>
              </a:tabLst>
              <a:defRPr/>
            </a:pPr>
            <a:r>
              <a:rPr lang="ru-RU" altLang="x-none" b="1">
                <a:solidFill>
                  <a:srgbClr val="CC0000"/>
                </a:solidFill>
                <a:effectLst>
                  <a:outerShdw blurRad="38100" dist="38100" dir="2700000" algn="tl">
                    <a:srgbClr val="C0C0C0"/>
                  </a:outerShdw>
                </a:effectLst>
              </a:rPr>
              <a:t>ОЖИДАНИЕ УСПЕХА</a:t>
            </a:r>
            <a:r>
              <a:rPr lang="ru-RU" altLang="x-none"/>
              <a:t>– стремление заслужить одобрение; стремление утвердить свое «Я», свою позицию, сделать заявку на будущее, ожидание окружающих, личности, результат деятельности личности.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188913"/>
            <a:ext cx="7848600" cy="1079500"/>
          </a:xfrm>
        </p:spPr>
        <p:txBody>
          <a:bodyPr/>
          <a:lstStyle/>
          <a:p>
            <a:pPr fontAlgn="auto">
              <a:spcAft>
                <a:spcPts val="0"/>
              </a:spcAft>
              <a:defRPr/>
            </a:pPr>
            <a:r>
              <a:rPr lang="ru-RU" altLang="x-none" sz="2800" smtClean="0">
                <a:solidFill>
                  <a:srgbClr val="CC0000"/>
                </a:solidFill>
                <a:effectLst>
                  <a:outerShdw blurRad="38100" dist="38100" dir="2700000" algn="tl">
                    <a:srgbClr val="C0C0C0"/>
                  </a:outerShdw>
                </a:effectLst>
              </a:rPr>
              <a:t>Неожиданная радость</a:t>
            </a:r>
            <a:endParaRPr lang="ru-RU" altLang="x-none" smtClean="0">
              <a:effectLst>
                <a:outerShdw blurRad="38100" dist="38100" dir="2700000" algn="tl">
                  <a:srgbClr val="C0C0C0"/>
                </a:outerShdw>
              </a:effectLst>
            </a:endParaRPr>
          </a:p>
        </p:txBody>
      </p:sp>
      <p:sp>
        <p:nvSpPr>
          <p:cNvPr id="13315" name="Rectangle 3"/>
          <p:cNvSpPr>
            <a:spLocks noGrp="1" noChangeArrowheads="1"/>
          </p:cNvSpPr>
          <p:nvPr>
            <p:ph idx="1"/>
          </p:nvPr>
        </p:nvSpPr>
        <p:spPr>
          <a:xfrm>
            <a:off x="684213" y="1341438"/>
            <a:ext cx="7848600" cy="4967287"/>
          </a:xfrm>
          <a:solidFill>
            <a:schemeClr val="accent1"/>
          </a:solidFill>
          <a:ln>
            <a:solidFill>
              <a:schemeClr val="accent1"/>
            </a:solidFill>
            <a:miter lim="800000"/>
            <a:headEnd/>
            <a:tailEnd/>
          </a:ln>
        </p:spPr>
        <p:txBody>
          <a:bodyPr/>
          <a:lstStyle/>
          <a:p>
            <a:pPr>
              <a:buFontTx/>
              <a:buNone/>
            </a:pPr>
            <a:r>
              <a:rPr lang="ru-RU" altLang="ru-RU" sz="2800" smtClean="0"/>
              <a:t>Типично для детей с традиционно невысокими показателями."Мнимый успех": удовлетворенность учащихся невысокими достижениями при объективной возможности иметь более высокие успехи</a:t>
            </a:r>
          </a:p>
          <a:p>
            <a:pPr>
              <a:buFontTx/>
              <a:buNone/>
            </a:pPr>
            <a:r>
              <a:rPr lang="ru-RU" altLang="ru-RU" sz="2800" b="1" smtClean="0">
                <a:solidFill>
                  <a:srgbClr val="CC0000"/>
                </a:solidFill>
              </a:rPr>
              <a:t>Задача педагога:</a:t>
            </a:r>
          </a:p>
          <a:p>
            <a:pPr>
              <a:buFontTx/>
              <a:buNone/>
            </a:pPr>
            <a:r>
              <a:rPr lang="ru-RU" altLang="ru-RU" sz="2800" smtClean="0"/>
              <a:t>   преодоление ситуаций мнимого успеха путем создания таких условий, при которых учащийся повышает свои достижения.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320040"/>
            <a:ext cx="7239000" cy="1143000"/>
          </a:xfrm>
        </p:spPr>
        <p:txBody>
          <a:bodyPr/>
          <a:lstStyle/>
          <a:p>
            <a:pPr fontAlgn="auto">
              <a:spcAft>
                <a:spcPts val="0"/>
              </a:spcAft>
              <a:defRPr/>
            </a:pPr>
            <a:r>
              <a:rPr lang="ru-RU" smtClean="0">
                <a:solidFill>
                  <a:srgbClr val="FF0000"/>
                </a:solidFill>
              </a:rPr>
              <a:t>приемы</a:t>
            </a:r>
          </a:p>
        </p:txBody>
      </p:sp>
      <p:sp>
        <p:nvSpPr>
          <p:cNvPr id="14339" name="Содержимое 2"/>
          <p:cNvSpPr>
            <a:spLocks noGrp="1"/>
          </p:cNvSpPr>
          <p:nvPr>
            <p:ph idx="1"/>
          </p:nvPr>
        </p:nvSpPr>
        <p:spPr/>
        <p:txBody>
          <a:bodyPr/>
          <a:lstStyle/>
          <a:p>
            <a:r>
              <a:rPr lang="ru-RU" altLang="ru-RU" smtClean="0"/>
              <a:t>«Лестница» или «Встань в строй»</a:t>
            </a:r>
          </a:p>
          <a:p>
            <a:r>
              <a:rPr lang="ru-RU" altLang="ru-RU" smtClean="0"/>
              <a:t>«Даю шанс»</a:t>
            </a:r>
          </a:p>
          <a:p>
            <a:r>
              <a:rPr lang="ru-RU" altLang="ru-RU" smtClean="0"/>
              <a:t>«Исповедь» или «Когда учитель плачет»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549275"/>
            <a:ext cx="7775575" cy="1143000"/>
          </a:xfrm>
        </p:spPr>
        <p:txBody>
          <a:bodyPr/>
          <a:lstStyle/>
          <a:p>
            <a:pPr fontAlgn="auto">
              <a:spcAft>
                <a:spcPts val="0"/>
              </a:spcAft>
              <a:defRPr/>
            </a:pPr>
            <a:r>
              <a:rPr lang="ru-RU" altLang="x-none" sz="2800" dirty="0" smtClean="0">
                <a:solidFill>
                  <a:srgbClr val="CC0000"/>
                </a:solidFill>
                <a:effectLst>
                  <a:outerShdw blurRad="38100" dist="38100" dir="2700000" algn="tl">
                    <a:srgbClr val="C0C0C0"/>
                  </a:outerShdw>
                </a:effectLst>
              </a:rPr>
              <a:t>«Общая радость»</a:t>
            </a:r>
          </a:p>
        </p:txBody>
      </p:sp>
      <p:sp>
        <p:nvSpPr>
          <p:cNvPr id="12291" name="Rectangle 5"/>
          <p:cNvSpPr>
            <a:spLocks noGrp="1" noChangeArrowheads="1"/>
          </p:cNvSpPr>
          <p:nvPr>
            <p:ph idx="1"/>
          </p:nvPr>
        </p:nvSpPr>
        <p:spPr>
          <a:solidFill>
            <a:schemeClr val="bg2">
              <a:lumMod val="90000"/>
            </a:schemeClr>
          </a:solidFill>
        </p:spPr>
        <p:txBody>
          <a:bodyPr>
            <a:normAutofit lnSpcReduction="10000"/>
          </a:bodyPr>
          <a:lstStyle/>
          <a:p>
            <a:pPr marL="274320" indent="-274320" fontAlgn="auto">
              <a:lnSpc>
                <a:spcPct val="90000"/>
              </a:lnSpc>
              <a:spcAft>
                <a:spcPts val="0"/>
              </a:spcAft>
              <a:buFontTx/>
              <a:buNone/>
              <a:defRPr/>
            </a:pPr>
            <a:r>
              <a:rPr lang="ru-RU" sz="2800" dirty="0" smtClean="0"/>
              <a:t>Типично для детей с хорошими способностями, стабильной успеваемостью, болезненно переживающих неудачи). </a:t>
            </a:r>
          </a:p>
          <a:p>
            <a:pPr marL="274320" indent="-274320" fontAlgn="auto">
              <a:lnSpc>
                <a:spcPct val="90000"/>
              </a:lnSpc>
              <a:spcAft>
                <a:spcPts val="0"/>
              </a:spcAft>
              <a:buFontTx/>
              <a:buNone/>
              <a:defRPr/>
            </a:pPr>
            <a:r>
              <a:rPr lang="ru-RU" sz="2800" b="1" dirty="0" smtClean="0">
                <a:solidFill>
                  <a:srgbClr val="CC0000"/>
                </a:solidFill>
              </a:rPr>
              <a:t>Задачи педагога:</a:t>
            </a:r>
          </a:p>
          <a:p>
            <a:pPr marL="274320" indent="-274320" fontAlgn="auto">
              <a:lnSpc>
                <a:spcPct val="90000"/>
              </a:lnSpc>
              <a:spcAft>
                <a:spcPts val="0"/>
              </a:spcAft>
              <a:buFontTx/>
              <a:buChar char="o"/>
              <a:defRPr/>
            </a:pPr>
            <a:r>
              <a:rPr lang="ru-RU" sz="2800" dirty="0" smtClean="0"/>
              <a:t>показать пути предупреждения неудач или причины, источник неудач</a:t>
            </a:r>
          </a:p>
          <a:p>
            <a:pPr marL="274320" indent="-274320" fontAlgn="auto">
              <a:lnSpc>
                <a:spcPct val="90000"/>
              </a:lnSpc>
              <a:spcAft>
                <a:spcPts val="0"/>
              </a:spcAft>
              <a:buFontTx/>
              <a:buChar char="o"/>
              <a:defRPr/>
            </a:pPr>
            <a:r>
              <a:rPr lang="ru-RU" sz="2800" dirty="0" smtClean="0"/>
              <a:t>убеждать ученика в возможности претендовать на более высокие достижения</a:t>
            </a:r>
          </a:p>
          <a:p>
            <a:pPr marL="274320" indent="-274320" fontAlgn="auto">
              <a:lnSpc>
                <a:spcPct val="90000"/>
              </a:lnSpc>
              <a:spcAft>
                <a:spcPts val="0"/>
              </a:spcAft>
              <a:buFontTx/>
              <a:buChar char="o"/>
              <a:defRPr/>
            </a:pPr>
            <a:r>
              <a:rPr lang="ru-RU" sz="2800" dirty="0" smtClean="0"/>
              <a:t>стимулировать желание постоянно работать, а не брать штурмом одну часть задания</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371</TotalTime>
  <Words>1922</Words>
  <Application>Microsoft Office PowerPoint</Application>
  <PresentationFormat>Экран (4:3)</PresentationFormat>
  <Paragraphs>211</Paragraphs>
  <Slides>37</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37</vt:i4>
      </vt:variant>
    </vt:vector>
  </HeadingPairs>
  <TitlesOfParts>
    <vt:vector size="47" baseType="lpstr">
      <vt:lpstr>Arial</vt:lpstr>
      <vt:lpstr>Trebuchet MS</vt:lpstr>
      <vt:lpstr>Wingdings 2</vt:lpstr>
      <vt:lpstr>Wingdings</vt:lpstr>
      <vt:lpstr>Calibri</vt:lpstr>
      <vt:lpstr>Comic Sans MS</vt:lpstr>
      <vt:lpstr>Franklin Gothic Medium</vt:lpstr>
      <vt:lpstr>Arial Black</vt:lpstr>
      <vt:lpstr>Arial Narrow</vt:lpstr>
      <vt:lpstr>Изящная</vt:lpstr>
      <vt:lpstr>Презентация PowerPoint</vt:lpstr>
      <vt:lpstr>Презентация PowerPoint</vt:lpstr>
      <vt:lpstr>Задачи</vt:lpstr>
      <vt:lpstr>Памятка</vt:lpstr>
      <vt:lpstr> с психологической точки зрения </vt:lpstr>
      <vt:lpstr>Презентация PowerPoint</vt:lpstr>
      <vt:lpstr>Неожиданная радость</vt:lpstr>
      <vt:lpstr>приемы</vt:lpstr>
      <vt:lpstr>«Общая радость»</vt:lpstr>
      <vt:lpstr>приемы</vt:lpstr>
      <vt:lpstr>Радость познания</vt:lpstr>
      <vt:lpstr>приемы</vt:lpstr>
      <vt:lpstr>Презентация PowerPoint</vt:lpstr>
      <vt:lpstr>Презентация PowerPoint</vt:lpstr>
      <vt:lpstr>Презентация PowerPoint</vt:lpstr>
      <vt:lpstr>Технологические операции создания ситуаций успеха: </vt:lpstr>
      <vt:lpstr>2. Авансирование успешного результата –  помогает учителю выразить свою твердую убежденность в том, что его ученик обязательно справиться с поставленной задачей. Это, в свою очередь, внушает ребенку уверенность в свои силы и возможности. “У вас обязательно получится”. “Я даже не сомневаюсь в успешном результате”.  </vt:lpstr>
      <vt:lpstr>Презентация PowerPoint</vt:lpstr>
      <vt:lpstr>Презентация PowerPoint</vt:lpstr>
      <vt:lpstr>Презентация PowerPoint</vt:lpstr>
      <vt:lpstr>Презентация PowerPoint</vt:lpstr>
      <vt:lpstr>Алгоритм создания ситуации успеха</vt:lpstr>
      <vt:lpstr>Условия создания ситуации успеха</vt:lpstr>
      <vt:lpstr>Презентация PowerPoint</vt:lpstr>
      <vt:lpstr>Презентация PowerPoint</vt:lpstr>
      <vt:lpstr>1. Если я получаю хорошую оценку – это значит, что... </vt:lpstr>
      <vt:lpstr>2. Если я получаю плохую отметку – это значит, что... </vt:lpstr>
      <vt:lpstr>3. Мне всегда приятно, когда взрослые в школе... </vt:lpstr>
      <vt:lpstr>4. Когда я смотрю на учителя, мне кажется, что... </vt:lpstr>
      <vt:lpstr>5. Я чувствую себя уверенно, когда в школе... </vt:lpstr>
      <vt:lpstr>Презентация PowerPoint</vt:lpstr>
      <vt:lpstr>Презентация PowerPoint</vt:lpstr>
      <vt:lpstr>Классный руководитель</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Надежда Пронская</dc:creator>
  <cp:lastModifiedBy>Надежда Пронская</cp:lastModifiedBy>
  <cp:revision>48</cp:revision>
  <cp:lastPrinted>1601-01-01T00:00:00Z</cp:lastPrinted>
  <dcterms:created xsi:type="dcterms:W3CDTF">1601-01-01T00:00:00Z</dcterms:created>
  <dcterms:modified xsi:type="dcterms:W3CDTF">2024-03-19T08:32:07Z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