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79" r:id="rId4"/>
    <p:sldId id="280" r:id="rId5"/>
    <p:sldId id="262" r:id="rId6"/>
    <p:sldId id="263" r:id="rId7"/>
    <p:sldId id="287" r:id="rId8"/>
    <p:sldId id="288" r:id="rId9"/>
    <p:sldId id="283" r:id="rId10"/>
    <p:sldId id="284" r:id="rId11"/>
    <p:sldId id="285" r:id="rId12"/>
    <p:sldId id="286" r:id="rId13"/>
    <p:sldId id="289" r:id="rId14"/>
    <p:sldId id="290" r:id="rId15"/>
    <p:sldId id="281" r:id="rId16"/>
    <p:sldId id="282" r:id="rId17"/>
    <p:sldId id="268" r:id="rId18"/>
    <p:sldId id="275" r:id="rId19"/>
    <p:sldId id="271" r:id="rId20"/>
    <p:sldId id="291" r:id="rId21"/>
    <p:sldId id="277" r:id="rId22"/>
    <p:sldId id="278" r:id="rId23"/>
    <p:sldId id="292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7.wmf"/><Relationship Id="rId5" Type="http://schemas.openxmlformats.org/officeDocument/2006/relationships/image" Target="../media/image28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F1B4-FFB7-432B-9DF0-03F4E3D0CDB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588F-4E8F-4C21-8B54-3D94DB6E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588F-4E8F-4C21-8B54-3D94DB6E317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995F-4A96-47B1-8B8C-2559A4780179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FD4A-ECA8-483E-A0C9-B216C80FF763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4561-BA05-4F21-BBF5-7C9B548F9C14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0CC-3CA4-44B9-802A-BCD37C87D414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86CE-2C6A-4DF2-B964-18B7AAD1CD6F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757-3E78-4700-A132-5BE03118CA73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FDE4-EEAE-46DC-AA71-D34D019F3304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1D45-5417-4D84-8867-EF8504285C7C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5EE5-61C2-4317-B960-580D3A88FE96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321B-ACDE-4455-B5C9-AC240A59F361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E77-D4F7-4728-B59B-6313273F44AF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4FC6-A50A-4C9A-AE50-0FAEC9CF9CF8}" type="datetime1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FA48-97E3-4BBC-AE33-4E849BFFB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214422"/>
            <a:ext cx="4500594" cy="23860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Урок алгебры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 7 классе по теме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«Линейная функция»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357694"/>
            <a:ext cx="5057788" cy="221457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Автор: 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Пудикова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Валентина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Дмитриевна, учитель математики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МАОУ СОШ № 28 г.Балаково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Саратовской области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2015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1298573" cy="15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6146" name="Picture 2" descr="http://lib.znate.ru/pars_docs/refs/103/102230/102230_html_3d9129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857232"/>
            <a:ext cx="2571736" cy="2391715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6150" name="Picture 6" descr="http://images.clipartpanda.com/stationery-clipart-crayons-clip-art-crayons-clipart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1503872" cy="171451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428728" y="285728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Фестиваль педагогических идей «Открытый урок»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Найди ошибку!  Объясни!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50825" y="1958975"/>
          <a:ext cx="4249738" cy="3971925"/>
        </p:xfrm>
        <a:graphic>
          <a:graphicData uri="http://schemas.openxmlformats.org/presentationml/2006/ole">
            <p:oleObj spid="_x0000_s43010" name="GraphC" r:id="rId3" imgW="3057480" imgH="2857320" progId="">
              <p:embed/>
            </p:oleObj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4679950" y="2000250"/>
          <a:ext cx="4203700" cy="3929063"/>
        </p:xfrm>
        <a:graphic>
          <a:graphicData uri="http://schemas.openxmlformats.org/presentationml/2006/ole">
            <p:oleObj spid="_x0000_s43011" name="GraphC" r:id="rId4" imgW="3057480" imgH="28573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86446" y="1357298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Правильно: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5" descr="CRCTR4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0825" y="188913"/>
            <a:ext cx="808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  <a:t>Найди ошибку!  Объясни!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МАОУ СОШ № 28 г.Балаково Саратовской области</a:t>
            </a:r>
            <a:endParaRPr lang="ru-RU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50825" y="1989138"/>
          <a:ext cx="4249738" cy="3971925"/>
        </p:xfrm>
        <a:graphic>
          <a:graphicData uri="http://schemas.openxmlformats.org/presentationml/2006/ole">
            <p:oleObj spid="_x0000_s44034" name="GraphC" r:id="rId3" imgW="3057480" imgH="2857320" progId="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4598988" y="1928813"/>
          <a:ext cx="4356100" cy="4071937"/>
        </p:xfrm>
        <a:graphic>
          <a:graphicData uri="http://schemas.openxmlformats.org/presentationml/2006/ole">
            <p:oleObj spid="_x0000_s44035" name="GraphC" r:id="rId4" imgW="3057480" imgH="28573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72198" y="1071546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Правильно: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5" descr="CRCTR4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0825" y="188913"/>
            <a:ext cx="808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  <a:t>Найди ошибку!  Объясни!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50825" y="1989138"/>
          <a:ext cx="4249738" cy="3971925"/>
        </p:xfrm>
        <a:graphic>
          <a:graphicData uri="http://schemas.openxmlformats.org/presentationml/2006/ole">
            <p:oleObj spid="_x0000_s45058" name="GraphC" r:id="rId3" imgW="3057480" imgH="2857320" progId="">
              <p:embed/>
            </p:oleObj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4641850" y="2000250"/>
          <a:ext cx="4156075" cy="4143375"/>
        </p:xfrm>
        <a:graphic>
          <a:graphicData uri="http://schemas.openxmlformats.org/presentationml/2006/ole">
            <p:oleObj spid="_x0000_s45059" name="GraphC" r:id="rId4" imgW="3057480" imgH="30477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29256" y="1285860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Правильно: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5" descr="CRCTR4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0825" y="188913"/>
            <a:ext cx="808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Линейная функция и окружающий нас мир</a:t>
            </a:r>
            <a:br>
              <a:rPr lang="ru-RU" sz="2700" dirty="0" smtClean="0"/>
            </a:br>
            <a:r>
              <a:rPr lang="ru-RU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Линейная функция в пословицах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40188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Как аукнется, так и откликнится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43438" y="1928802"/>
            <a:ext cx="4041775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    Ни кола, ни двора</a:t>
            </a:r>
          </a:p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Начало координат</a:t>
            </a:r>
            <a:endParaRPr lang="ru-RU" sz="20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57224" y="457200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464315" y="4464851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71736" y="471488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х</a:t>
            </a:r>
            <a:r>
              <a:rPr lang="ru-RU" b="1" dirty="0" smtClean="0"/>
              <a:t> - ось ауканья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30718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– ось отклика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85852" y="457200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500166" y="3643314"/>
            <a:ext cx="1428760" cy="9286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14942" y="4572008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4750595" y="4179099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57818" y="457200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= </a:t>
            </a:r>
            <a:r>
              <a:rPr lang="ru-RU" b="1" dirty="0" err="1" smtClean="0"/>
              <a:t>х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86380" y="31432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358082" y="464344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pic>
        <p:nvPicPr>
          <p:cNvPr id="25" name="Picture 1" descr="C:\Documents and Settings\Admin\Рабочий стол\b83676817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571876"/>
            <a:ext cx="13924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Линейная функция на практических примерах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Груша росла, её сорвали, порезали и положили сушить на компот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Функция убывает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       В огороде растет тыква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Функция возрастает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-70676" y="407114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57224" y="4429132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3174" y="457200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х</a:t>
            </a:r>
            <a:r>
              <a:rPr lang="ru-RU" b="1" dirty="0" smtClean="0"/>
              <a:t> –время в ч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2714620"/>
            <a:ext cx="139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 – масса в г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450057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</a:t>
            </a:r>
            <a:endParaRPr 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28728" y="3143248"/>
            <a:ext cx="1357322" cy="1143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4250529" y="3893347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14942" y="4500570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286380" y="3143248"/>
            <a:ext cx="1428760" cy="10001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43768" y="4500570"/>
            <a:ext cx="164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х</a:t>
            </a:r>
            <a:r>
              <a:rPr lang="ru-RU" b="1" dirty="0" smtClean="0"/>
              <a:t>- время роста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29256" y="2643182"/>
            <a:ext cx="179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 – масса тыквы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86380" y="4572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55300" name="Picture 4" descr="http://www.torange.us/photo/34/15/pumpkin-in-isolation-1412764377_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857760"/>
            <a:ext cx="1714492" cy="1491609"/>
          </a:xfrm>
          <a:prstGeom prst="rect">
            <a:avLst/>
          </a:prstGeom>
          <a:noFill/>
        </p:spPr>
      </p:pic>
      <p:pic>
        <p:nvPicPr>
          <p:cNvPr id="55302" name="Picture 6" descr="http://www.vector-eps.com/wp-content/gallery/fresh-fruits-and-berries-vectors/fresh-pear-vec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636"/>
            <a:ext cx="2163263" cy="139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  <a:t>Постройте в одной системе координат</a:t>
            </a:r>
            <a:br>
              <a:rPr 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  <a:t>графики функций: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</a:rPr>
              <a:t>Ответьте на вопросы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endParaRPr lang="ru-RU" sz="2000" b="1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</a:rPr>
              <a:t>1) Чему равен угловой коэффициент каждой прямой?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</a:rPr>
              <a:t>2) Каково взаимное расположение графиков функций?</a:t>
            </a:r>
          </a:p>
          <a:p>
            <a:endParaRPr lang="ru-RU" b="1" i="1" dirty="0" smtClean="0">
              <a:latin typeface="Times New Roman" pitchFamily="18" charset="0"/>
            </a:endParaRPr>
          </a:p>
          <a:p>
            <a:endParaRPr lang="ru-RU" b="1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МАОУ СОШ № 28 г.Балаково Саратовской области</a:t>
            </a:r>
            <a:endParaRPr lang="ru-RU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214414" y="1857364"/>
          <a:ext cx="1441450" cy="1114425"/>
        </p:xfrm>
        <a:graphic>
          <a:graphicData uri="http://schemas.openxmlformats.org/presentationml/2006/ole">
            <p:oleObj spid="_x0000_s39938" name="Формула" r:id="rId3" imgW="482400" imgH="393480" progId="Equation.3">
              <p:embed/>
            </p:oleObj>
          </a:graphicData>
        </a:graphic>
      </p:graphicFrame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3500430" y="1857364"/>
          <a:ext cx="1973263" cy="1114425"/>
        </p:xfrm>
        <a:graphic>
          <a:graphicData uri="http://schemas.openxmlformats.org/presentationml/2006/ole">
            <p:oleObj spid="_x0000_s39939" name="Формула" r:id="rId4" imgW="660240" imgH="393480" progId="Equation.3">
              <p:embed/>
            </p:oleObj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6215074" y="1928803"/>
          <a:ext cx="1978025" cy="1075580"/>
        </p:xfrm>
        <a:graphic>
          <a:graphicData uri="http://schemas.openxmlformats.org/presentationml/2006/ole">
            <p:oleObj spid="_x0000_s39940" name="Формула" r:id="rId5" imgW="685800" imgH="393480" progId="Equation.3">
              <p:embed/>
            </p:oleObj>
          </a:graphicData>
        </a:graphic>
      </p:graphicFrame>
      <p:pic>
        <p:nvPicPr>
          <p:cNvPr id="8" name="Picture 4" descr="CRCTR4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50825" y="188913"/>
            <a:ext cx="808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>
            <p:ph idx="4294967295"/>
          </p:nvPr>
        </p:nvGraphicFramePr>
        <p:xfrm>
          <a:off x="0" y="428625"/>
          <a:ext cx="5000625" cy="3330575"/>
        </p:xfrm>
        <a:graphic>
          <a:graphicData uri="http://schemas.openxmlformats.org/presentationml/2006/ole">
            <p:oleObj spid="_x0000_s40962" name="GraphC" r:id="rId3" imgW="4248000" imgH="2828880" progId="">
              <p:embed/>
            </p:oleObj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6443663" y="333375"/>
          <a:ext cx="1441450" cy="1114425"/>
        </p:xfrm>
        <a:graphic>
          <a:graphicData uri="http://schemas.openxmlformats.org/presentationml/2006/ole">
            <p:oleObj spid="_x0000_s40963" name="Формула" r:id="rId4" imgW="482400" imgH="393480" progId="Equation.3">
              <p:embed/>
            </p:oleObj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6178551" y="1557338"/>
          <a:ext cx="1973263" cy="1114425"/>
        </p:xfrm>
        <a:graphic>
          <a:graphicData uri="http://schemas.openxmlformats.org/presentationml/2006/ole">
            <p:oleObj spid="_x0000_s40964" name="Формула" r:id="rId5" imgW="660240" imgH="393480" progId="Equation.3">
              <p:embed/>
            </p:oleObj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6083301" y="2781300"/>
          <a:ext cx="2049463" cy="1114425"/>
        </p:xfrm>
        <a:graphic>
          <a:graphicData uri="http://schemas.openxmlformats.org/presentationml/2006/ole">
            <p:oleObj spid="_x0000_s40965" name="Формула" r:id="rId6" imgW="685800" imgH="393480" progId="Equation.3">
              <p:embed/>
            </p:oleObj>
          </a:graphicData>
        </a:graphic>
      </p:graphicFrame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8243888" y="620713"/>
            <a:ext cx="647700" cy="625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8243888" y="1844675"/>
            <a:ext cx="647700" cy="625475"/>
          </a:xfrm>
          <a:prstGeom prst="ellipse">
            <a:avLst/>
          </a:prstGeom>
          <a:solidFill>
            <a:srgbClr val="008000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8243888" y="3068638"/>
            <a:ext cx="647700" cy="6254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1258888" y="3860800"/>
            <a:ext cx="1223962" cy="1108075"/>
            <a:chOff x="2200" y="2976"/>
            <a:chExt cx="771" cy="698"/>
          </a:xfrm>
        </p:grpSpPr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2200" y="3022"/>
              <a:ext cx="771" cy="635"/>
            </a:xfrm>
            <a:prstGeom prst="rect">
              <a:avLst/>
            </a:prstGeom>
            <a:solidFill>
              <a:srgbClr val="FF99CC">
                <a:alpha val="54117"/>
              </a:srgb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 i="1">
                <a:latin typeface="Times New Roman" pitchFamily="18" charset="0"/>
              </a:endParaRPr>
            </a:p>
          </p:txBody>
        </p:sp>
        <p:graphicFrame>
          <p:nvGraphicFramePr>
            <p:cNvPr id="14" name="Object 25"/>
            <p:cNvGraphicFramePr>
              <a:graphicFrameLocks noChangeAspect="1"/>
            </p:cNvGraphicFramePr>
            <p:nvPr/>
          </p:nvGraphicFramePr>
          <p:xfrm>
            <a:off x="2245" y="2976"/>
            <a:ext cx="689" cy="698"/>
          </p:xfrm>
          <a:graphic>
            <a:graphicData uri="http://schemas.openxmlformats.org/presentationml/2006/ole">
              <p:oleObj spid="_x0000_s40966" name="Формула" r:id="rId7" imgW="368280" imgH="393480" progId="Equation.3">
                <p:embed/>
              </p:oleObj>
            </a:graphicData>
          </a:graphic>
        </p:graphicFrame>
      </p:grpSp>
      <p:sp>
        <p:nvSpPr>
          <p:cNvPr id="15" name="Прямоугольник 14"/>
          <p:cNvSpPr/>
          <p:nvPr/>
        </p:nvSpPr>
        <p:spPr>
          <a:xfrm>
            <a:off x="3929058" y="4286256"/>
            <a:ext cx="262225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</a:rPr>
              <a:t>Параллельны</a:t>
            </a:r>
            <a:endParaRPr lang="ru-RU" sz="3200" b="1" i="1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14338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1)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428625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2)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72396" y="4071942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???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" name="Picture 4" descr="CRCTR1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47244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Учитесь говорить правильно</a:t>
            </a:r>
            <a:endParaRPr lang="ru-RU" sz="3200" dirty="0"/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1142976" y="1643050"/>
            <a:ext cx="7043758" cy="785818"/>
          </a:xfrm>
          <a:prstGeom prst="wedgeRoundRectCallout">
            <a:avLst>
              <a:gd name="adj1" fmla="val 35736"/>
              <a:gd name="adj2" fmla="val 3348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normAutofit fontScale="92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/>
                </a:solidFill>
                <a:latin typeface="+mn-lt"/>
              </a:rPr>
              <a:t>По тому, как человек говорит, можно судить о его культуре и развитии, об умении думать.    Поэтому учитесь правильно говорить!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8" name="Picture 1" descr="C:\Documents and Settings\Admin\Рабочий стол\b83676817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714750"/>
            <a:ext cx="192881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66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4187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928934"/>
            <a:ext cx="5429288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График функции у = </a:t>
            </a:r>
            <a:r>
              <a:rPr lang="ru-RU" dirty="0" err="1" smtClean="0"/>
              <a:t>кх</a:t>
            </a:r>
            <a:r>
              <a:rPr lang="ru-RU" dirty="0" smtClean="0"/>
              <a:t> + в, где  к  не равное  0 число, есть прямая, параллельная прямой    у = </a:t>
            </a:r>
            <a:r>
              <a:rPr lang="ru-RU" dirty="0" err="1" smtClean="0"/>
              <a:t>кх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Число к называют угловым коэффициентом прямой.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214818"/>
            <a:ext cx="5286380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Графиком функции называется множество точек плоскости,  абсциссы  которых равны значениям аргумента, а ординаты значениям функции</a:t>
            </a:r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5500702"/>
            <a:ext cx="5429288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Если  к  больше 0, то функция возрастает.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Если  к  меньше 0, то функция убывает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Физминутка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 гимнастика для глаз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Раз</a:t>
            </a:r>
            <a:r>
              <a:rPr lang="ru-RU" sz="2000" b="1" dirty="0" smtClean="0"/>
              <a:t> - подняться, потянуться.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00B0F0"/>
                </a:solidFill>
              </a:rPr>
              <a:t> Два </a:t>
            </a:r>
            <a:r>
              <a:rPr lang="ru-RU" sz="2000" b="1" dirty="0" smtClean="0"/>
              <a:t>- согнуться и присесть.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92D050"/>
                </a:solidFill>
              </a:rPr>
              <a:t> Три </a:t>
            </a:r>
            <a:r>
              <a:rPr lang="ru-RU" sz="2000" b="1" dirty="0" smtClean="0"/>
              <a:t>- в ладоши три хлопка,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 Головою три кивка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 На </a:t>
            </a:r>
            <a:r>
              <a:rPr lang="ru-RU" sz="2000" b="1" dirty="0" smtClean="0">
                <a:solidFill>
                  <a:srgbClr val="92D050"/>
                </a:solidFill>
              </a:rPr>
              <a:t>четыре</a:t>
            </a:r>
            <a:r>
              <a:rPr lang="ru-RU" sz="2000" b="1" dirty="0" smtClean="0"/>
              <a:t> руки шире,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00B0F0"/>
                </a:solidFill>
              </a:rPr>
              <a:t>Пять</a:t>
            </a:r>
            <a:r>
              <a:rPr lang="ru-RU" sz="2000" b="1" dirty="0" smtClean="0"/>
              <a:t> - руками помахать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FF0000"/>
                </a:solidFill>
              </a:rPr>
              <a:t> Шесть </a:t>
            </a:r>
            <a:r>
              <a:rPr lang="ru-RU" sz="2000" b="1" dirty="0" smtClean="0"/>
              <a:t>- за парту тихо сесть.          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6" y="2214554"/>
            <a:ext cx="4038600" cy="39116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Закрыть</a:t>
            </a:r>
            <a:r>
              <a:rPr lang="ru-RU" sz="2000" b="1" dirty="0" smtClean="0"/>
              <a:t> глаза, не напрягая глазные мышцы.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Открыть</a:t>
            </a:r>
            <a:r>
              <a:rPr lang="ru-RU" sz="2000" b="1" dirty="0" smtClean="0"/>
              <a:t> глаза, посмотреть вдаль. </a:t>
            </a:r>
          </a:p>
          <a:p>
            <a:r>
              <a:rPr lang="ru-RU" sz="2000" b="1" dirty="0" smtClean="0"/>
              <a:t>Повторите 3 раза.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Посмотреть</a:t>
            </a:r>
            <a:r>
              <a:rPr lang="ru-RU" sz="2000" b="1" dirty="0" smtClean="0"/>
              <a:t> на переносицу, задержать взгляд .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Посмотреть</a:t>
            </a:r>
            <a:r>
              <a:rPr lang="ru-RU" sz="2000" b="1" dirty="0" smtClean="0"/>
              <a:t>  вдаль. </a:t>
            </a:r>
          </a:p>
          <a:p>
            <a:r>
              <a:rPr lang="ru-RU" sz="2000" b="1" dirty="0" smtClean="0"/>
              <a:t>Повторите  3 раза.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5" name="Picture 5" descr="C:\Users\User\AppData\Local\Microsoft\Windows\Temporary Internet Files\Content.IE5\0NARVX8C\MC90043756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1142984"/>
            <a:ext cx="1787525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AppData\Local\Microsoft\Windows\Temporary Internet Files\Content.IE5\0NARVX8C\MC90043824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3925" y="4572008"/>
            <a:ext cx="187007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500034" y="4357694"/>
            <a:ext cx="3357586" cy="2071702"/>
          </a:xfrm>
          <a:prstGeom prst="cloud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Динамическая пауза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775" y="214313"/>
            <a:ext cx="97567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95496">
            <a:off x="4044378" y="2129511"/>
            <a:ext cx="12557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95496">
            <a:off x="1972676" y="3844023"/>
            <a:ext cx="12557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95496">
            <a:off x="1115419" y="1915197"/>
            <a:ext cx="12557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95496">
            <a:off x="5973204" y="2629578"/>
            <a:ext cx="12557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95496">
            <a:off x="3472875" y="3486833"/>
            <a:ext cx="12557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500438"/>
            <a:ext cx="13446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6 0.04421 C -0.09149 0.03402 -0.09722 0.02731 -0.10521 0.02476 C -0.11059 0.02314 -0.12135 0.02037 -0.12135 0.0206 C -0.15451 -0.02385 -0.21493 0.01319 -0.26163 0.01412 C -0.26493 0.01551 -0.26805 0.01689 -0.27135 0.01828 C -0.27291 0.01898 -0.27604 0.02037 -0.27604 0.0206 C -0.2783 0.02338 -0.28003 0.02708 -0.28264 0.02916 C -0.28559 0.03148 -0.29218 0.03333 -0.29218 0.03356 C -0.30746 0.06319 -0.31475 0.08541 -0.32291 0.11944 C -0.32239 0.1581 -0.32239 0.19699 -0.32135 0.23564 C -0.321 0.24606 -0.31562 0.25555 -0.31163 0.26342 C -0.31059 0.26551 -0.30833 0.2699 -0.30833 0.27014 C -0.3059 0.28287 -0.30277 0.28101 -0.29878 0.29143 C -0.29809 0.29305 -0.296 0.30254 -0.29548 0.30439 C -0.296 0.30787 -0.29531 0.31226 -0.29705 0.31504 C -0.29843 0.31736 -0.30173 0.31527 -0.30347 0.31736 C -0.30694 0.32152 -0.30833 0.32801 -0.31163 0.3324 C -0.31493 0.33657 -0.31805 0.34097 -0.32135 0.34514 C -0.3276 0.35324 -0.33003 0.36412 -0.33732 0.37106 C -0.34687 0.39583 -0.35798 0.40694 -0.37777 0.41412 C -0.3875 0.41064 -0.38541 0.40717 -0.39062 0.39676 C -0.39288 0.38472 -0.39514 0.37291 -0.40034 0.3625 C -0.40416 0.34652 -0.40191 0.35347 -0.40677 0.34097 C -0.40781 0.33101 -0.40833 0.32083 -0.41007 0.31088 C -0.41093 0.30601 -0.41909 0.29213 -0.42135 0.28703 C -0.42482 0.27939 -0.42673 0.27338 -0.43264 0.2699 C -0.43576 0.26805 -0.44218 0.26574 -0.44218 0.26597 C -0.44566 0.25879 -0.45 0.25347 -0.45347 0.24629 C -0.45521 0.23078 -0.45555 0.22731 -0.46649 0.22268 C -0.471 0.21458 -0.48003 0.20439 -0.48732 0.20115 C -0.49409 0.19514 -0.50173 0.19027 -0.50833 0.18402 C -0.50902 0.18333 -0.51788 0.17407 -0.51962 0.17314 C -0.52326 0.17106 -0.52725 0.1706 -0.5309 0.16898 C -0.53472 0.16967 -0.53854 0.16967 -0.54218 0.17106 C -0.54861 0.17361 -0.55156 0.18101 -0.56007 0.18402 C -0.5651 0.19074 -0.56944 0.19583 -0.57604 0.19907 C -0.58298 0.19652 -0.58715 0.1912 -0.59392 0.18819 C -0.61684 0.18981 -0.62326 0.19189 -0.64218 0.19676 C -0.65347 0.20671 -0.64861 0.20231 -0.65677 0.20972 C -0.65833 0.21111 -0.66163 0.21412 -0.66163 0.21435 C -0.66771 0.24722 -0.63871 0.24282 -0.62291 0.24421 C -0.60764 0.25416 -0.60521 0.25115 -0.58264 0.25277 C -0.56545 0.28657 -0.58784 0.23796 -0.57448 0.29143 C -0.57396 0.29351 -0.57118 0.29143 -0.56962 0.29143 " pathEditMode="relative" rAng="0" ptsTypes="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+mn-lt"/>
                <a:cs typeface="Times New Roman" pitchFamily="18" charset="0"/>
              </a:rPr>
              <a:t>Организационный этап</a:t>
            </a:r>
            <a:r>
              <a:rPr lang="ru-RU" sz="2700" dirty="0" smtClean="0"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latin typeface="+mn-lt"/>
                <a:cs typeface="Times New Roman" pitchFamily="18" charset="0"/>
              </a:rPr>
            </a:br>
            <a:r>
              <a:rPr lang="ru-RU" sz="27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+mn-lt"/>
                <a:cs typeface="Times New Roman" pitchFamily="18" charset="0"/>
              </a:rPr>
              <a:t>                   </a:t>
            </a:r>
            <a:r>
              <a:rPr lang="ru-RU" sz="2700" b="1" dirty="0" smtClean="0">
                <a:latin typeface="+mn-lt"/>
                <a:cs typeface="Times New Roman" pitchFamily="18" charset="0"/>
              </a:rPr>
              <a:t>Формирование мотивации и настроя на работу   </a:t>
            </a:r>
            <a:endParaRPr lang="ru-RU" sz="27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000240"/>
            <a:ext cx="4471990" cy="41259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Прекрасное осеннее утро. Ещё один чудесный день начинает свой путь по нашему краю, начнем и мы.</a:t>
            </a:r>
          </a:p>
          <a:p>
            <a:pPr>
              <a:buNone/>
            </a:pPr>
            <a:endParaRPr lang="ru-RU" sz="2400" dirty="0" smtClean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Настроитесь на работу, будьте доброжелательны друг к другу и у вас все получится!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5" name="Picture 1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090260" cy="39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 rot="21120885">
            <a:off x="1129072" y="2664130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Знание – самое прекрасное из владений.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Все стремятся к нему, само же оно не приходит.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      Ал -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Беруни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к </a:t>
            </a:r>
            <a:r>
              <a:rPr lang="ru-RU" sz="3200" dirty="0" smtClean="0"/>
              <a:t> тесту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9"/>
            <a:ext cx="2686040" cy="2286016"/>
          </a:xfrm>
        </p:spPr>
        <p:txBody>
          <a:bodyPr/>
          <a:lstStyle/>
          <a:p>
            <a:r>
              <a:rPr lang="ru-RU" dirty="0" smtClean="0"/>
              <a:t>Вариант 1</a:t>
            </a:r>
          </a:p>
          <a:p>
            <a:pPr>
              <a:buNone/>
            </a:pPr>
            <a:r>
              <a:rPr lang="ru-RU" dirty="0" smtClean="0"/>
              <a:t>     1.  В</a:t>
            </a:r>
          </a:p>
          <a:p>
            <a:pPr>
              <a:buNone/>
            </a:pPr>
            <a:r>
              <a:rPr lang="ru-RU" dirty="0" smtClean="0"/>
              <a:t>     2.  Б</a:t>
            </a:r>
          </a:p>
          <a:p>
            <a:pPr>
              <a:buNone/>
            </a:pPr>
            <a:r>
              <a:rPr lang="ru-RU" dirty="0" smtClean="0"/>
              <a:t>     3.  Б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0241"/>
            <a:ext cx="2281254" cy="221457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Вариант 2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1. В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2. Б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3. Б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МАОУ СОШ № 28 г.Балаково Саратовской области</a:t>
            </a:r>
            <a:endParaRPr lang="ru-RU" dirty="0"/>
          </a:p>
        </p:txBody>
      </p:sp>
      <p:pic>
        <p:nvPicPr>
          <p:cNvPr id="50178" name="Picture 2" descr="http://alldigi.ru/img/picture/Nov/18/2127557ec167aa2cd7ffd91858d96bb2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1666840" cy="129537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Выгнутая влево стрелка 6"/>
          <p:cNvSpPr/>
          <p:nvPr/>
        </p:nvSpPr>
        <p:spPr>
          <a:xfrm>
            <a:off x="714348" y="500042"/>
            <a:ext cx="714380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1" descr="C:\Documents and Settings\Admin\Рабочий стол\b83676817a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00372"/>
            <a:ext cx="2106848" cy="32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RCTR4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43174" y="3214686"/>
            <a:ext cx="808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гнутая вправо стрелка 12"/>
          <p:cNvSpPr/>
          <p:nvPr/>
        </p:nvSpPr>
        <p:spPr>
          <a:xfrm>
            <a:off x="7858148" y="571480"/>
            <a:ext cx="857252" cy="928694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Рефлексия учебной деятельности</a:t>
            </a:r>
            <a:br>
              <a:rPr lang="ru-RU" sz="2400" b="1" dirty="0" smtClean="0"/>
            </a:br>
            <a:r>
              <a:rPr lang="ru-RU" sz="2400" b="1" dirty="0" smtClean="0"/>
              <a:t> на уроке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000" dirty="0" smtClean="0"/>
              <a:t>     </a:t>
            </a:r>
            <a:r>
              <a:rPr lang="ru-RU" sz="1800" dirty="0" smtClean="0"/>
              <a:t>Что узнали нового?   Чему научились?</a:t>
            </a:r>
          </a:p>
          <a:p>
            <a:pPr>
              <a:buNone/>
              <a:defRPr/>
            </a:pPr>
            <a:r>
              <a:rPr lang="ru-RU" sz="1800" dirty="0" smtClean="0"/>
              <a:t>      Что еще  хотели бы узнать?</a:t>
            </a:r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r>
              <a:rPr lang="ru-RU" sz="1800" dirty="0" smtClean="0"/>
              <a:t>     Украсьте дерево </a:t>
            </a:r>
            <a:r>
              <a:rPr lang="ru-RU" sz="1800" dirty="0"/>
              <a:t> </a:t>
            </a:r>
            <a:r>
              <a:rPr lang="ru-RU" sz="1800" dirty="0" smtClean="0"/>
              <a:t>листьями, исходя из обозначения  цвета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Зеленый </a:t>
            </a:r>
            <a:r>
              <a:rPr lang="ru-RU" sz="1800" dirty="0" smtClean="0"/>
              <a:t>– урок  интересный. Мне все понравилось, я все понял и приобрел новые знания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FFC000"/>
                </a:solidFill>
              </a:rPr>
              <a:t>Желтый </a:t>
            </a:r>
            <a:r>
              <a:rPr lang="ru-RU" sz="1800" dirty="0" smtClean="0"/>
              <a:t>– мне понравился урок, но я не все понял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Красный </a:t>
            </a:r>
            <a:r>
              <a:rPr lang="ru-RU" sz="1800" dirty="0" smtClean="0"/>
              <a:t>– я все понял, но  некоторые задания были сложные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МАОУ СОШ № 28 г.Балаково Саратовской области</a:t>
            </a:r>
            <a:endParaRPr lang="ru-RU" dirty="0"/>
          </a:p>
        </p:txBody>
      </p:sp>
      <p:pic>
        <p:nvPicPr>
          <p:cNvPr id="5" name="Содержимое 6" descr="http://festival.1september.ru/articles/597676/img112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43050"/>
            <a:ext cx="3233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mapleleaf-motel.com/wp-content/uploads/2012/09/Maple-Bookma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786322"/>
            <a:ext cx="1738315" cy="1786270"/>
          </a:xfrm>
          <a:prstGeom prst="rect">
            <a:avLst/>
          </a:prstGeom>
          <a:noFill/>
        </p:spPr>
      </p:pic>
      <p:pic>
        <p:nvPicPr>
          <p:cNvPr id="52230" name="Picture 6" descr="http://static.wixstatic.com/media/4b1b9d_3a65825a719d499081b153a64fd01c46.png_srz_99_95_85_22_0.50_1.20_0.00_png_s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00042"/>
            <a:ext cx="1514479" cy="1453290"/>
          </a:xfrm>
          <a:prstGeom prst="rect">
            <a:avLst/>
          </a:prstGeom>
          <a:noFill/>
        </p:spPr>
      </p:pic>
      <p:pic>
        <p:nvPicPr>
          <p:cNvPr id="52238" name="Picture 14" descr="http://dubove-lystia.at.ua/avatar/10/70888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714884"/>
            <a:ext cx="1690690" cy="169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Домашнее задание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51202" name="Picture 2" descr="http://s52.radikal.ru/i138/1108/9e/39ba89e7e9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86676" cy="48756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 rot="21155501">
            <a:off x="2308571" y="293961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1. П.16, № 319в)</a:t>
            </a:r>
            <a:r>
              <a:rPr lang="ru-RU" b="1" dirty="0" err="1" smtClean="0"/>
              <a:t>з</a:t>
            </a:r>
            <a:r>
              <a:rPr lang="ru-RU" b="1" dirty="0" smtClean="0"/>
              <a:t>),  323 а)</a:t>
            </a:r>
          </a:p>
          <a:p>
            <a:endParaRPr lang="ru-RU" b="1" dirty="0" smtClean="0"/>
          </a:p>
          <a:p>
            <a:r>
              <a:rPr lang="ru-RU" b="1" dirty="0" smtClean="0"/>
              <a:t>       2. Необязательное: № 328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70662" name="Picture 6" descr="http://mabi.vspu.ru/files/2015/01/0015-015-Spasibo-vsem-za-ur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29554" cy="5947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Используемая  литература и интернет-ресурсы: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2100" dirty="0" smtClean="0"/>
          </a:p>
          <a:p>
            <a:r>
              <a:rPr lang="ru-RU" sz="1400" dirty="0" smtClean="0"/>
              <a:t>1. Макарычев Ю.Н., </a:t>
            </a:r>
            <a:r>
              <a:rPr lang="ru-RU" sz="1400" dirty="0" err="1" smtClean="0"/>
              <a:t>Миндюк</a:t>
            </a:r>
            <a:r>
              <a:rPr lang="ru-RU" sz="1400" dirty="0" smtClean="0"/>
              <a:t> Н.Г., </a:t>
            </a:r>
            <a:r>
              <a:rPr lang="ru-RU" sz="1400" dirty="0" err="1" smtClean="0"/>
              <a:t>Нешков</a:t>
            </a:r>
            <a:r>
              <a:rPr lang="ru-RU" sz="1400" dirty="0" smtClean="0"/>
              <a:t> К.И. и др. Алгебра. 7 класс: Учебник для общеобразовательных учреждений. М.: Просвещение, 2014</a:t>
            </a:r>
          </a:p>
          <a:p>
            <a:r>
              <a:rPr lang="ru-RU" sz="1400" dirty="0" smtClean="0"/>
              <a:t>2. </a:t>
            </a:r>
            <a:r>
              <a:rPr lang="ru-RU" sz="1400" dirty="0" err="1" smtClean="0"/>
              <a:t>Мартышова</a:t>
            </a:r>
            <a:r>
              <a:rPr lang="ru-RU" sz="1400" dirty="0" smtClean="0"/>
              <a:t> С.И. Контрольно-измерительные материалы. Алгебра. 7 класс. М.: ВАКО, 2014</a:t>
            </a:r>
          </a:p>
          <a:p>
            <a:r>
              <a:rPr lang="ru-RU" sz="1400" dirty="0" smtClean="0"/>
              <a:t>3. Ершова  А.П., </a:t>
            </a:r>
            <a:r>
              <a:rPr lang="ru-RU" sz="1400" dirty="0" err="1" smtClean="0"/>
              <a:t>Голобородько</a:t>
            </a:r>
            <a:r>
              <a:rPr lang="ru-RU" sz="1400" dirty="0" smtClean="0"/>
              <a:t> В.В., Ершова А.С. и др. Самостоятельные и контрольные работы по алгебре и геометрии для 7 класса. М.: ИЛЕКСА, 2014</a:t>
            </a:r>
          </a:p>
          <a:p>
            <a:r>
              <a:rPr lang="ru-RU" sz="1400" dirty="0" smtClean="0"/>
              <a:t>4. </a:t>
            </a:r>
            <a:r>
              <a:rPr lang="ru-RU" sz="1400" dirty="0" smtClean="0"/>
              <a:t> </a:t>
            </a:r>
            <a:r>
              <a:rPr lang="ru-RU" sz="1400" dirty="0" smtClean="0"/>
              <a:t>Элементы презентации  учителя математики ГБОУ школа №489  </a:t>
            </a:r>
            <a:r>
              <a:rPr lang="ru-RU" sz="1400" dirty="0" err="1" smtClean="0"/>
              <a:t>Дойниковой</a:t>
            </a:r>
            <a:r>
              <a:rPr lang="ru-RU" sz="1400" dirty="0" smtClean="0"/>
              <a:t> Т.В.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Отгадывание  кроссворда вам поможет определить</a:t>
            </a:r>
            <a:br>
              <a:rPr lang="ru-RU" sz="2400" dirty="0" smtClean="0"/>
            </a:br>
            <a:r>
              <a:rPr lang="ru-RU" sz="2400" dirty="0" smtClean="0"/>
              <a:t> тему  и цель  урока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285992"/>
            <a:ext cx="4686304" cy="3840171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По горизонтали: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Название независимой переменной</a:t>
            </a:r>
          </a:p>
          <a:p>
            <a:pPr>
              <a:buNone/>
            </a:pPr>
            <a:r>
              <a:rPr lang="ru-RU" dirty="0" smtClean="0"/>
              <a:t>2. Число  </a:t>
            </a:r>
            <a:r>
              <a:rPr lang="ru-RU" b="1" i="1" dirty="0" smtClean="0"/>
              <a:t>к   </a:t>
            </a:r>
            <a:r>
              <a:rPr lang="ru-RU" dirty="0" smtClean="0"/>
              <a:t>в уравнении прямой</a:t>
            </a:r>
          </a:p>
          <a:p>
            <a:pPr>
              <a:buNone/>
            </a:pPr>
            <a:r>
              <a:rPr lang="ru-RU" dirty="0" smtClean="0"/>
              <a:t>3. Значение независимой переменной на графике</a:t>
            </a:r>
          </a:p>
          <a:p>
            <a:pPr>
              <a:buNone/>
            </a:pPr>
            <a:r>
              <a:rPr lang="ru-RU" dirty="0" smtClean="0"/>
              <a:t>4. График уравнения  у = </a:t>
            </a:r>
            <a:r>
              <a:rPr lang="ru-RU" dirty="0" err="1" smtClean="0"/>
              <a:t>кх</a:t>
            </a:r>
            <a:r>
              <a:rPr lang="ru-RU" dirty="0" smtClean="0"/>
              <a:t> + в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По вертикали: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5. Линия, наглядно изображающая зависимость одной переменной от другой</a:t>
            </a:r>
          </a:p>
          <a:p>
            <a:pPr>
              <a:buNone/>
            </a:pPr>
            <a:r>
              <a:rPr lang="ru-RU" dirty="0" smtClean="0"/>
              <a:t>6. Значение  </a:t>
            </a:r>
            <a:r>
              <a:rPr lang="ru-RU" b="1" i="1" dirty="0" err="1" smtClean="0"/>
              <a:t>y</a:t>
            </a:r>
            <a:r>
              <a:rPr lang="ru-RU" dirty="0" smtClean="0"/>
              <a:t>   для какой - либо точки на графике</a:t>
            </a:r>
          </a:p>
          <a:p>
            <a:pPr>
              <a:buNone/>
            </a:pPr>
            <a:r>
              <a:rPr lang="ru-RU" dirty="0" smtClean="0"/>
              <a:t>7. Зависимость  переменной  </a:t>
            </a:r>
            <a:r>
              <a:rPr lang="ru-RU" b="1" i="1" dirty="0" err="1" smtClean="0"/>
              <a:t>y</a:t>
            </a:r>
            <a:r>
              <a:rPr lang="ru-RU" dirty="0" smtClean="0"/>
              <a:t>  от  </a:t>
            </a:r>
            <a:r>
              <a:rPr lang="ru-RU" b="1" i="1" dirty="0" err="1" smtClean="0"/>
              <a:t>x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5" name="Рисунок 4" descr="C:\Users\Пользователь\Desktop\Новый рисунок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35766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Отгадывание  кроссворда вам поможет определить </a:t>
            </a:r>
            <a:br>
              <a:rPr lang="ru-RU" sz="2400" dirty="0" smtClean="0"/>
            </a:br>
            <a:r>
              <a:rPr lang="ru-RU" sz="2400" dirty="0" smtClean="0"/>
              <a:t>тему  и цель  урока</a:t>
            </a:r>
            <a:endParaRPr lang="ru-RU" sz="2400" dirty="0"/>
          </a:p>
        </p:txBody>
      </p:sp>
      <p:pic>
        <p:nvPicPr>
          <p:cNvPr id="5" name="Содержимое 4" descr="http://festival.1september.ru/articles/630299/img1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2214554"/>
            <a:ext cx="424340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 урока:</a:t>
            </a:r>
            <a:endParaRPr lang="ru-RU" sz="24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4" name="Picture 1" descr="C:\Documents and Settings\Admin\Рабочий стол\b83676817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19288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14348" y="1285860"/>
            <a:ext cx="7786702" cy="1143003"/>
          </a:xfrm>
          <a:prstGeom prst="wedgeRoundRectCallout">
            <a:avLst>
              <a:gd name="adj1" fmla="val -41505"/>
              <a:gd name="adj2" fmla="val 26720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продолжим отрабатывать навыки построения  и  чтения графиков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линейной функции     у = </a:t>
            </a:r>
            <a:r>
              <a:rPr lang="en-US" sz="2000" dirty="0" err="1" smtClean="0"/>
              <a:t>kx</a:t>
            </a:r>
            <a:r>
              <a:rPr lang="ru-RU" sz="2000" dirty="0" smtClean="0"/>
              <a:t> + </a:t>
            </a:r>
            <a:r>
              <a:rPr lang="en-US" sz="2000" dirty="0" smtClean="0"/>
              <a:t>b</a:t>
            </a:r>
            <a:r>
              <a:rPr lang="ru-RU" sz="2000" dirty="0" smtClean="0"/>
              <a:t> </a:t>
            </a:r>
            <a:endParaRPr lang="ru-RU" sz="20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2050" name="Picture 2" descr="http://litterref.ru/files/183/bf119121b5eec3584d5ba5e332000210.html_files/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357562"/>
            <a:ext cx="2859683" cy="277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Задача. </a:t>
            </a:r>
            <a:r>
              <a:rPr lang="ru-RU" sz="2400" dirty="0" smtClean="0"/>
              <a:t>На базе было 3,5 т яблок. Ежедневно в супермаркет «</a:t>
            </a:r>
            <a:r>
              <a:rPr lang="ru-RU" sz="2400" dirty="0" err="1" smtClean="0"/>
              <a:t>Милена</a:t>
            </a:r>
            <a:r>
              <a:rPr lang="ru-RU" sz="2400" dirty="0" smtClean="0"/>
              <a:t>» отправляли  0,07 т  яблок. Сколько яблок останется на базе через 5, 10, 30 дней?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100" dirty="0" smtClean="0"/>
              <a:t> </a:t>
            </a:r>
            <a:r>
              <a:rPr lang="ru-RU" sz="1900" dirty="0" smtClean="0"/>
              <a:t>Решение. </a:t>
            </a:r>
          </a:p>
          <a:p>
            <a:pPr>
              <a:buNone/>
            </a:pPr>
            <a:r>
              <a:rPr lang="ru-RU" sz="1900" dirty="0" smtClean="0"/>
              <a:t>Если пройдет </a:t>
            </a:r>
            <a:r>
              <a:rPr lang="ru-RU" sz="1900" dirty="0" err="1" smtClean="0"/>
              <a:t>х</a:t>
            </a:r>
            <a:r>
              <a:rPr lang="ru-RU" sz="1900" dirty="0" smtClean="0"/>
              <a:t>  дней, то количество  у  яблок на базе останется </a:t>
            </a:r>
          </a:p>
          <a:p>
            <a:pPr>
              <a:buNone/>
            </a:pPr>
            <a:r>
              <a:rPr lang="ru-RU" sz="1900" dirty="0" smtClean="0"/>
              <a:t>        у = 3,5 – 0,07х.</a:t>
            </a:r>
          </a:p>
          <a:p>
            <a:pPr>
              <a:buNone/>
            </a:pPr>
            <a:r>
              <a:rPr lang="ru-RU" sz="1900" b="1" dirty="0" smtClean="0"/>
              <a:t>Т.е. линейная функция  </a:t>
            </a:r>
            <a:r>
              <a:rPr lang="ru-RU" sz="1900" b="1" dirty="0" smtClean="0">
                <a:solidFill>
                  <a:srgbClr val="FF0000"/>
                </a:solidFill>
              </a:rPr>
              <a:t>у = 3,5 – 0,07х </a:t>
            </a:r>
            <a:r>
              <a:rPr lang="ru-RU" sz="1900" b="1" dirty="0" smtClean="0"/>
              <a:t>– математическая модель  данной ситуации.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Если </a:t>
            </a:r>
            <a:r>
              <a:rPr lang="ru-RU" sz="1900" dirty="0" err="1" smtClean="0"/>
              <a:t>х</a:t>
            </a:r>
            <a:r>
              <a:rPr lang="ru-RU" sz="1900" dirty="0" smtClean="0"/>
              <a:t> = 5, то у = 3,15;</a:t>
            </a:r>
          </a:p>
          <a:p>
            <a:pPr>
              <a:buNone/>
            </a:pPr>
            <a:r>
              <a:rPr lang="ru-RU" sz="1900" dirty="0" smtClean="0"/>
              <a:t>если </a:t>
            </a:r>
            <a:r>
              <a:rPr lang="ru-RU" sz="1900" dirty="0" err="1" smtClean="0"/>
              <a:t>х</a:t>
            </a:r>
            <a:r>
              <a:rPr lang="ru-RU" sz="1900" dirty="0" smtClean="0"/>
              <a:t> = 10, то у = 2,8;</a:t>
            </a:r>
          </a:p>
          <a:p>
            <a:pPr>
              <a:buNone/>
            </a:pPr>
            <a:r>
              <a:rPr lang="ru-RU" sz="1900" dirty="0" smtClean="0"/>
              <a:t>если </a:t>
            </a:r>
            <a:r>
              <a:rPr lang="ru-RU" sz="1900" dirty="0" err="1" smtClean="0"/>
              <a:t>х</a:t>
            </a:r>
            <a:r>
              <a:rPr lang="ru-RU" sz="1900" dirty="0" smtClean="0"/>
              <a:t> = 30, то у = 1,4.</a:t>
            </a:r>
          </a:p>
          <a:p>
            <a:pPr>
              <a:buNone/>
            </a:pPr>
            <a:r>
              <a:rPr lang="ru-RU" sz="1900" b="1" dirty="0" smtClean="0"/>
              <a:t> Т.к. </a:t>
            </a:r>
            <a:r>
              <a:rPr lang="ru-RU" sz="1900" b="1" dirty="0" err="1" smtClean="0"/>
              <a:t>х</a:t>
            </a:r>
            <a:r>
              <a:rPr lang="ru-RU" sz="1900" b="1" dirty="0" smtClean="0"/>
              <a:t> – число дней, значит,  </a:t>
            </a:r>
            <a:r>
              <a:rPr lang="ru-RU" sz="1900" b="1" dirty="0" err="1" smtClean="0"/>
              <a:t>х</a:t>
            </a:r>
            <a:r>
              <a:rPr lang="ru-RU" sz="1900" b="1" dirty="0" smtClean="0"/>
              <a:t> принадлежит  </a:t>
            </a:r>
            <a:r>
              <a:rPr lang="en-US" sz="1900" b="1" dirty="0" smtClean="0"/>
              <a:t>N</a:t>
            </a:r>
            <a:r>
              <a:rPr lang="ru-RU" sz="1900" b="1" dirty="0" smtClean="0"/>
              <a:t>, </a:t>
            </a:r>
          </a:p>
          <a:p>
            <a:pPr>
              <a:buNone/>
            </a:pPr>
            <a:r>
              <a:rPr lang="ru-RU" sz="1900" b="1" dirty="0" smtClean="0"/>
              <a:t> </a:t>
            </a:r>
            <a:r>
              <a:rPr lang="ru-RU" sz="1900" b="1" dirty="0" err="1" smtClean="0"/>
              <a:t>х</a:t>
            </a:r>
            <a:r>
              <a:rPr lang="ru-RU" sz="1900" b="1" dirty="0" smtClean="0"/>
              <a:t> = 1, 2, …, 50  и  у больше 0.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     Значит, через 50 дней  яблоки на базе закончатся.</a:t>
            </a:r>
          </a:p>
          <a:p>
            <a:pPr>
              <a:buNone/>
            </a:pPr>
            <a:r>
              <a:rPr lang="ru-RU" dirty="0" smtClean="0"/>
              <a:t>    </a:t>
            </a: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pic>
        <p:nvPicPr>
          <p:cNvPr id="12" name="Picture 1" descr="C:\Documents and Settings\Admin\Рабочий стол\b83676817a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643314"/>
            <a:ext cx="1928826" cy="2969195"/>
          </a:xfrm>
          <a:prstGeom prst="rect">
            <a:avLst/>
          </a:prstGeom>
          <a:noFill/>
        </p:spPr>
      </p:pic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2" name="Формула" r:id="rId4" imgW="114120" imgH="215640" progId="Equation.3">
              <p:embed/>
            </p:oleObj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0043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5572140"/>
            <a:ext cx="936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715016"/>
            <a:ext cx="936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715016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215238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Теоретический  опрос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Какая функция называется линейной?</a:t>
            </a:r>
          </a:p>
          <a:p>
            <a:pPr>
              <a:buNone/>
            </a:pPr>
            <a:r>
              <a:rPr lang="ru-RU" sz="2000" i="1" dirty="0" smtClean="0"/>
              <a:t>     </a:t>
            </a:r>
            <a:r>
              <a:rPr lang="ru-RU" sz="2000" b="1" i="1" dirty="0" smtClean="0"/>
              <a:t>у = </a:t>
            </a:r>
            <a:r>
              <a:rPr lang="en-US" sz="2000" b="1" i="1" dirty="0" err="1" smtClean="0"/>
              <a:t>kx</a:t>
            </a:r>
            <a:r>
              <a:rPr lang="ru-RU" sz="2000" b="1" i="1" dirty="0" smtClean="0"/>
              <a:t> + </a:t>
            </a:r>
            <a:r>
              <a:rPr lang="en-US" sz="2000" b="1" i="1" dirty="0" smtClean="0"/>
              <a:t>b</a:t>
            </a:r>
            <a:endParaRPr lang="ru-RU" sz="2000" b="1" i="1" dirty="0" smtClean="0"/>
          </a:p>
          <a:p>
            <a:r>
              <a:rPr lang="ru-RU" sz="2000" dirty="0" smtClean="0"/>
              <a:t>Является ли линейной функция, заданная формулой; укажите  </a:t>
            </a:r>
            <a:r>
              <a:rPr lang="en-US" sz="2000" dirty="0" smtClean="0"/>
              <a:t>k</a:t>
            </a:r>
            <a:r>
              <a:rPr lang="ru-RU" sz="2000" dirty="0" smtClean="0"/>
              <a:t> и  </a:t>
            </a:r>
            <a:r>
              <a:rPr lang="en-US" sz="2000" dirty="0" smtClean="0"/>
              <a:t>b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а) у =(4х - 7)/2         б) у = 3(</a:t>
            </a:r>
            <a:r>
              <a:rPr lang="ru-RU" sz="2000" dirty="0" err="1" smtClean="0"/>
              <a:t>х</a:t>
            </a:r>
            <a:r>
              <a:rPr lang="ru-RU" sz="2000" dirty="0" smtClean="0"/>
              <a:t> +8) - 24</a:t>
            </a:r>
          </a:p>
          <a:p>
            <a:r>
              <a:rPr lang="ru-RU" sz="2000" dirty="0" smtClean="0"/>
              <a:t>в) у = </a:t>
            </a:r>
            <a:r>
              <a:rPr lang="ru-RU" sz="2000" dirty="0" err="1" smtClean="0"/>
              <a:t>х</a:t>
            </a:r>
            <a:r>
              <a:rPr lang="ru-RU" sz="2000" dirty="0" smtClean="0"/>
              <a:t> (6 – </a:t>
            </a:r>
            <a:r>
              <a:rPr lang="ru-RU" sz="2000" dirty="0" err="1" smtClean="0"/>
              <a:t>х</a:t>
            </a:r>
            <a:r>
              <a:rPr lang="ru-RU" sz="2000" dirty="0" smtClean="0"/>
              <a:t>)          г) у = </a:t>
            </a:r>
            <a:r>
              <a:rPr lang="ru-RU" sz="2000" dirty="0" err="1" smtClean="0"/>
              <a:t>х</a:t>
            </a:r>
            <a:r>
              <a:rPr lang="ru-RU" sz="2000" dirty="0" smtClean="0"/>
              <a:t>/3 + 5.  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r>
              <a:rPr lang="ru-RU" sz="2000" i="1" dirty="0" smtClean="0"/>
              <a:t>а) у =  2х - 3,5 – линейная, </a:t>
            </a:r>
            <a:r>
              <a:rPr lang="en-US" sz="2000" b="1" i="1" dirty="0" smtClean="0"/>
              <a:t>k</a:t>
            </a:r>
            <a:r>
              <a:rPr lang="ru-RU" sz="2000" b="1" i="1" dirty="0" smtClean="0"/>
              <a:t> =2,   </a:t>
            </a:r>
            <a:r>
              <a:rPr lang="en-US" sz="2000" b="1" i="1" dirty="0" smtClean="0"/>
              <a:t>b </a:t>
            </a:r>
            <a:r>
              <a:rPr lang="ru-RU" sz="2000" b="1" i="1" dirty="0" smtClean="0"/>
              <a:t> = - 3,5</a:t>
            </a:r>
          </a:p>
          <a:p>
            <a:pPr>
              <a:buNone/>
            </a:pPr>
            <a:r>
              <a:rPr lang="ru-RU" sz="2000" i="1" dirty="0" smtClean="0"/>
              <a:t>     б) у = 3х + 24 – 24 = 3х – прямая пропорциональность,   </a:t>
            </a:r>
            <a:r>
              <a:rPr lang="en-US" sz="2000" b="1" i="1" dirty="0" smtClean="0"/>
              <a:t>k</a:t>
            </a:r>
            <a:r>
              <a:rPr lang="ru-RU" sz="2000" b="1" i="1" dirty="0" smtClean="0"/>
              <a:t> =3,  </a:t>
            </a:r>
            <a:r>
              <a:rPr lang="en-US" sz="2000" b="1" i="1" dirty="0" smtClean="0"/>
              <a:t>b</a:t>
            </a:r>
            <a:r>
              <a:rPr lang="ru-RU" sz="2000" b="1" i="1" dirty="0" smtClean="0"/>
              <a:t> =0.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6082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6083" name="Формула" r:id="rId4" imgW="114120" imgH="215640" progId="Equation.3">
              <p:embed/>
            </p:oleObj>
          </a:graphicData>
        </a:graphic>
      </p:graphicFrame>
      <p:pic>
        <p:nvPicPr>
          <p:cNvPr id="7" name="Picture 5" descr="CRCTR4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0825" y="188913"/>
            <a:ext cx="808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Теоретический  опрос</a:t>
            </a:r>
            <a:br>
              <a:rPr lang="ru-RU" sz="2400" dirty="0" smtClean="0"/>
            </a:br>
            <a:r>
              <a:rPr lang="ru-RU" sz="2400" dirty="0" smtClean="0"/>
              <a:t>Задайте формулой линейную функцию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Ученик купил тетради по 3 руб. и ручку за 5 руб.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</a:t>
            </a:r>
            <a:r>
              <a:rPr lang="ru-RU" sz="1800" dirty="0" smtClean="0"/>
              <a:t> Составьте формулу зависимости  у  от  х.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i="1" dirty="0" smtClean="0"/>
              <a:t>Пусть </a:t>
            </a:r>
            <a:r>
              <a:rPr lang="ru-RU" sz="1800" i="1" dirty="0" err="1" smtClean="0"/>
              <a:t>х</a:t>
            </a:r>
            <a:r>
              <a:rPr lang="ru-RU" sz="1800" i="1" dirty="0" smtClean="0"/>
              <a:t> – число купленных тетрадей, а у – стоимость покупки, </a:t>
            </a:r>
          </a:p>
          <a:p>
            <a:pPr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   тогда     </a:t>
            </a:r>
            <a:r>
              <a:rPr lang="ru-RU" sz="1800" b="1" i="1" dirty="0" smtClean="0"/>
              <a:t>у = 3х + 5</a:t>
            </a:r>
          </a:p>
          <a:p>
            <a:pPr>
              <a:buNone/>
            </a:pPr>
            <a:endParaRPr lang="ru-RU" sz="1800" i="1" dirty="0" smtClean="0"/>
          </a:p>
          <a:p>
            <a:r>
              <a:rPr lang="ru-RU" sz="1800" dirty="0" smtClean="0"/>
              <a:t>Свеча длиной 32 см при горении за каждый час уменьшается на 2 см.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Найти длину свечи через  </a:t>
            </a:r>
            <a:r>
              <a:rPr lang="ru-RU" sz="1800" dirty="0" err="1" smtClean="0"/>
              <a:t>х</a:t>
            </a:r>
            <a:r>
              <a:rPr lang="ru-RU" sz="1800" dirty="0" smtClean="0"/>
              <a:t>  час горения.</a:t>
            </a:r>
          </a:p>
          <a:p>
            <a:pPr>
              <a:buNone/>
            </a:pPr>
            <a:r>
              <a:rPr lang="ru-RU" sz="1800" dirty="0" smtClean="0"/>
              <a:t>        </a:t>
            </a:r>
            <a:r>
              <a:rPr lang="ru-RU" sz="1800" b="1" i="1" dirty="0" smtClean="0"/>
              <a:t>у = 32 – 2х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МАОУ СОШ № 28 г.Балаково Саратовской области</a:t>
            </a:r>
            <a:endParaRPr lang="ru-RU" dirty="0"/>
          </a:p>
        </p:txBody>
      </p:sp>
      <p:pic>
        <p:nvPicPr>
          <p:cNvPr id="5" name="Picture 5" descr="CRCTR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0"/>
            <a:ext cx="808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cs317431.vk.me/v317431094/989e/-FupbsU8Tj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786190"/>
            <a:ext cx="1762124" cy="265199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  <a:t>Укажите те из прямых,</a:t>
            </a:r>
            <a:br>
              <a:rPr 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  <a:t>угловой коэффициент  которых</a:t>
            </a:r>
            <a:br>
              <a:rPr 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  <a:t>положителен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ph idx="1"/>
          </p:nvPr>
        </p:nvGraphicFramePr>
        <p:xfrm>
          <a:off x="714375" y="1571625"/>
          <a:ext cx="4714875" cy="4799013"/>
        </p:xfrm>
        <a:graphic>
          <a:graphicData uri="http://schemas.openxmlformats.org/presentationml/2006/ole">
            <p:oleObj spid="_x0000_s41986" name="GraphC" r:id="rId3" imgW="4248000" imgH="4324320" progId="">
              <p:embed/>
            </p:oleObj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СОШ № 28 г.Балаково Саратовской области</a:t>
            </a:r>
            <a:endParaRPr lang="ru-RU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7143768" y="3071810"/>
            <a:ext cx="647700" cy="6254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7215206" y="4214818"/>
            <a:ext cx="647700" cy="625475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857364"/>
            <a:ext cx="1254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</a:rPr>
              <a:t>Ответ: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5143512"/>
            <a:ext cx="30168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635795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635795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635795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64357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41988" name="Picture 4" descr="http://cs625630.vk.me/v625630448/a6e8/8T0Z4uE-0w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412776"/>
            <a:ext cx="1071569" cy="92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>
                                            <p:subSp spid="_x0000_s4198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1064</Words>
  <Application>Microsoft Office PowerPoint</Application>
  <PresentationFormat>Экран (4:3)</PresentationFormat>
  <Paragraphs>182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Формула</vt:lpstr>
      <vt:lpstr>GraphC</vt:lpstr>
      <vt:lpstr>Урок алгебры  в 7 классе по теме  «Линейная функция»  </vt:lpstr>
      <vt:lpstr> Организационный этап                     Формирование мотивации и настроя на работу   </vt:lpstr>
      <vt:lpstr>Отгадывание  кроссворда вам поможет определить  тему  и цель  урока</vt:lpstr>
      <vt:lpstr>Отгадывание  кроссворда вам поможет определить  тему  и цель  урока</vt:lpstr>
      <vt:lpstr>Цель урока:</vt:lpstr>
      <vt:lpstr>Задача. На базе было 3,5 т яблок. Ежедневно в супермаркет «Милена» отправляли  0,07 т  яблок. Сколько яблок останется на базе через 5, 10, 30 дней? </vt:lpstr>
      <vt:lpstr>Теоретический  опрос</vt:lpstr>
      <vt:lpstr>Теоретический  опрос Задайте формулой линейную функцию</vt:lpstr>
      <vt:lpstr> Укажите те из прямых, угловой коэффициент  которых положителен </vt:lpstr>
      <vt:lpstr>Найди ошибку!  Объясни!</vt:lpstr>
      <vt:lpstr>Найди ошибку!  Объясни! </vt:lpstr>
      <vt:lpstr>Найди ошибку!  Объясни! </vt:lpstr>
      <vt:lpstr> Линейная функция и окружающий нас мир Линейная функция в пословицах </vt:lpstr>
      <vt:lpstr>Линейная функция на практических примерах</vt:lpstr>
      <vt:lpstr> Постройте в одной системе координат графики функций: </vt:lpstr>
      <vt:lpstr>Слайд 16</vt:lpstr>
      <vt:lpstr>Учитесь говорить правильно</vt:lpstr>
      <vt:lpstr>Физминутка,  гимнастика для глаз</vt:lpstr>
      <vt:lpstr>Слайд 19</vt:lpstr>
      <vt:lpstr>к  тесту</vt:lpstr>
      <vt:lpstr>Рефлексия учебной деятельности  на уроке</vt:lpstr>
      <vt:lpstr>Домашнее задание</vt:lpstr>
      <vt:lpstr>Слайд 23</vt:lpstr>
      <vt:lpstr>  Используемая  литература и интернет-ресурсы: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текстовых задач</dc:title>
  <dc:creator>User</dc:creator>
  <cp:lastModifiedBy>User</cp:lastModifiedBy>
  <cp:revision>180</cp:revision>
  <dcterms:created xsi:type="dcterms:W3CDTF">2014-12-27T16:14:04Z</dcterms:created>
  <dcterms:modified xsi:type="dcterms:W3CDTF">2016-02-05T05:20:18Z</dcterms:modified>
</cp:coreProperties>
</file>