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3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A33FE5-CD06-45E2-AB6C-8C48E1B28348}">
          <p14:sldIdLst>
            <p14:sldId id="283"/>
            <p14:sldId id="287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Раздел без заголовка" id="{EA17323B-1B7F-4660-B87F-CA4BEF9DB6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5" autoAdjust="0"/>
  </p:normalViewPr>
  <p:slideViewPr>
    <p:cSldViewPr snapToGrid="0">
      <p:cViewPr varScale="1">
        <p:scale>
          <a:sx n="67" d="100"/>
          <a:sy n="67" d="100"/>
        </p:scale>
        <p:origin x="1266" y="7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58904-5CAC-4468-9C9F-DE4EDD61049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F9CF-1937-4797-A23E-2AE626180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094-2DAC-4668-AA7C-306BAF669F35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3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8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ADD8-FBAC-4EEE-A45E-38EDEC01F780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390-C1B3-4ED2-9613-97FA35DF9A99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620F-0733-4444-BC9C-EA6AD81BD92D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2C41-0926-47FF-A4D1-B62D946082A8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0C1C-36CF-48A5-AF8C-38D4D97335D2}" type="datetime1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FAC9-CBB2-408A-82B2-754AB54AFB80}" type="datetime1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E58A-97E6-4BCE-9613-8CB9D3C2A681}" type="datetime1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CC46-2641-4002-ADC1-29BDACF4D54F}" type="datetime1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0956-17C0-4528-B2DC-772B7F11BAC8}" type="datetime1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5B2C-A7F0-44D6-A162-60AB490555A8}" type="datetime1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0820C0-CBD5-4614-9005-FA8B278CE6B6}" type="datetime1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4A480B-31E2-4B92-A075-5A2B738D5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СТАЛИНГРАДСКАЯ БИТВА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200 дней и ночей </a:t>
            </a:r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 17 июля 1942 года до 2 февраля 1943 года</a:t>
            </a:r>
          </a:p>
        </p:txBody>
      </p:sp>
      <p:pic>
        <p:nvPicPr>
          <p:cNvPr id="1026" name="Picture 2" descr="&amp;Mcy;&amp;iecy;&amp;dcy;&amp;acy;&amp;lcy;&amp;softcy; “&amp;Zcy;&amp;acy; &amp;ocy;&amp;bcy;&amp;ocy;&amp;rcy;&amp;ocy;&amp;ncy;&amp;ucy; &amp;Scy;&amp;tcy;&amp;acy;&amp;lcy;&amp;icy;&amp;ncy;&amp;gcy;&amp;rcy;&amp;acy;&amp;dcy;&amp;acy;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397000"/>
            <a:ext cx="2172970" cy="374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пятые сутки после начала контрнаступления замкнулось кольцо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окружения вокруг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немецких войск.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6"/>
          <a:stretch/>
        </p:blipFill>
        <p:spPr bwMode="auto">
          <a:xfrm>
            <a:off x="88900" y="1968499"/>
            <a:ext cx="7764664" cy="462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22222" r="-557" b="-9722"/>
          <a:stretch/>
        </p:blipFill>
        <p:spPr bwMode="auto">
          <a:xfrm>
            <a:off x="7717552" y="2654299"/>
            <a:ext cx="4563348" cy="480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/>
          <a:stretch/>
        </p:blipFill>
        <p:spPr bwMode="auto">
          <a:xfrm>
            <a:off x="8314632" y="0"/>
            <a:ext cx="3505200" cy="269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88901"/>
            <a:ext cx="1046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8 января 1943 года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Советское командование предложило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войскам Ф. Паулюса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сдаться,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но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ультиматум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был отклонен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февраля 1943 года северная группа войск вермахта в заводском районе Сталинграда капитулировала. Свыше 40 тысяч немецких солдат и офицеров сложили оружие.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86" y="2406100"/>
            <a:ext cx="2463151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14674"/>
          <a:stretch/>
        </p:blipFill>
        <p:spPr bwMode="auto">
          <a:xfrm>
            <a:off x="85262" y="2608976"/>
            <a:ext cx="2670637" cy="4250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17461" r="-1564" b="-5260"/>
          <a:stretch/>
        </p:blipFill>
        <p:spPr bwMode="auto">
          <a:xfrm>
            <a:off x="2884487" y="2953440"/>
            <a:ext cx="4873625" cy="468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&amp;Gcy;&amp;iecy;&amp;ncy;&amp;iecy;&amp;rcy;&amp;acy;&amp;lcy;-&amp;lcy;&amp;iecy;&amp;jcy;&amp;tcy;&amp;iecy;&amp;ncy;&amp;acy;&amp;ncy;&amp;tcy; &amp;fcy;&amp;ocy;&amp;ncy; &amp;Dcy;&amp;acy;&amp;ncy;&amp;icy;&amp;ecy;&amp;lcy;&amp;softcy; &amp;scy; &amp;ocy;&amp;scy;&amp;tcy;&amp;acy;&amp;tcy;&amp;kcy;&amp;acy;&amp;mcy;&amp;icy; &amp;scy;&amp;vcy;&amp;ocy;&amp;iecy;&amp;jcy; &amp;dcy;&amp;icy;&amp;vcy;&amp;icy;&amp;zcy;&amp;icy;&amp;icy; &amp;vcy; &amp;zcy;&amp;acy;&amp;scy;&amp;ncy;&amp;iecy;&amp;zhcy;&amp;iecy;&amp;ncy;&amp;ncy;&amp;ocy;&amp;jcy; &amp;scy;&amp;tcy;&amp;iecy;&amp;pcy;&amp;icy;&amp;i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4" b="14207"/>
          <a:stretch/>
        </p:blipFill>
        <p:spPr bwMode="auto">
          <a:xfrm>
            <a:off x="7758112" y="3731242"/>
            <a:ext cx="4289425" cy="3126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1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Красная Армия, захватив после Сталинградской битвы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инициативу, продолжала удерживать ее до конца войны.</a:t>
            </a:r>
          </a:p>
        </p:txBody>
      </p:sp>
      <p:pic>
        <p:nvPicPr>
          <p:cNvPr id="12292" name="Picture 4" descr="&amp;Scy;&amp;ocy;&amp;vcy;&amp;iecy;&amp;tcy;&amp;scy;&amp;kcy;&amp;icy;&amp;iecy; &amp;acy;&amp;rcy;&amp;tcy;&amp;icy;&amp;lcy;&amp;lcy;&amp;iecy;&amp;rcy;&amp;icy;&amp;scy;&amp;tcy;&amp;ycy; &amp;ncy;&amp;acy; &amp;bcy;&amp;iecy;&amp;rcy;&amp;iecy;&amp;gcy;&amp;ucy; &amp;Dcy;&amp;o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-46037"/>
            <a:ext cx="5715000" cy="4276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&amp;Scy;&amp;ocy;&amp;vcy;&amp;iecy;&amp;tcy;&amp;scy;&amp;kcy;&amp;acy;&amp;yacy; &amp;pcy;&amp;iecy;&amp;khcy;&amp;ocy;&amp;tcy;&amp;acy; &amp;scy;&amp;ocy;&amp;scy;&amp;rcy;&amp;iecy;&amp;dcy;&amp;ocy;&amp;tcy;&amp;ocy;&amp;chcy;&amp;icy;&amp;vcy;&amp;acy;&amp;iecy;&amp;tcy;&amp;scy;&amp;yacy; &amp;dcy;&amp;lcy;&amp;yacy; &amp;kcy;&amp;ocy;&amp;ncy;&amp;tcy;&amp;rcy;&amp;acy;&amp;tcy;&amp;acy;&amp;kcy;&amp;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0909"/>
          <a:stretch/>
        </p:blipFill>
        <p:spPr bwMode="auto">
          <a:xfrm>
            <a:off x="0" y="2753034"/>
            <a:ext cx="6616700" cy="4104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&amp;Kcy;&amp;acy;&amp;tcy;&amp;iecy;&amp;rcy;&amp;acy; &amp;Vcy;&amp;ocy;&amp;lcy;&amp;zhcy;&amp;scy;&amp;kcy;&amp;ocy;&amp;jcy; &amp;vcy;&amp;ocy;&amp;iecy;&amp;ncy;&amp;ncy;&amp;ocy;&amp;jcy; &amp;fcy;&amp;lcy;&amp;ocy;&amp;tcy;&amp;icy;&amp;lcy;&amp;icy;&amp;icy; &amp;scy; &amp;dcy;&amp;iecy;&amp;scy;&amp;acy;&amp;ncy;&amp;tcy;&amp;ocy;&amp;mcy; &amp;ncy;&amp;acy;&amp;pcy;&amp;rcy;&amp;acy;&amp;vcy;&amp;lcy;&amp;yacy;&amp;yucy;&amp;tcy;&amp;scy;&amp;yacy; &amp;vcy; &amp;Scy;&amp;tcy;&amp;acy;&amp;lcy;&amp;icy;&amp;ncy;&amp;gcy;&amp;rcy;&amp;acy;&amp;d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10525" b="23506"/>
          <a:stretch/>
        </p:blipFill>
        <p:spPr bwMode="auto">
          <a:xfrm>
            <a:off x="7023099" y="4006058"/>
            <a:ext cx="5168901" cy="2813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 r="1984"/>
          <a:stretch/>
        </p:blipFill>
        <p:spPr bwMode="auto">
          <a:xfrm>
            <a:off x="2416175" y="3429000"/>
            <a:ext cx="5648326" cy="353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&amp;Ncy;&amp;acy;&amp;dcy;&amp;ocy; &amp;zhcy;&amp;icy;&amp;tcy;&amp;soft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b="4222"/>
          <a:stretch/>
        </p:blipFill>
        <p:spPr bwMode="auto">
          <a:xfrm>
            <a:off x="7867650" y="2697163"/>
            <a:ext cx="4324350" cy="4160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&amp;Ucy; &amp;rcy;&amp;ocy;&amp;dcy;&amp;icy;&amp;mcy;&amp;ycy;&amp;khcy; &amp;rcy;&amp;acy;&amp;zcy;&amp;vcy;&amp;acy;&amp;lcy;&amp;icy;&amp;ncy;. &amp;Scy;&amp;tcy;&amp;acy;&amp;ncy;&amp;icy;&amp;tscy;&amp;acy; &amp;Kcy;&amp;lcy;&amp;iecy;&amp;tcy;&amp;scy;&amp;kcy;&amp;acy;&amp;yacy; &amp;Scy;&amp;tcy;&amp;acy;&amp;lcy;&amp;icy;&amp;ncy;&amp;gcy;&amp;rcy;&amp;acy;&amp;d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 bwMode="auto">
          <a:xfrm>
            <a:off x="1555751" y="-93663"/>
            <a:ext cx="5715000" cy="3675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&amp;Ncy;&amp;acy; &amp;rcy;&amp;ocy;&amp;dcy;&amp;ncy;&amp;ycy;&amp;iecy; &amp;mcy;&amp;iecy;&amp;scy;&amp;tcy;&amp;a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13459" b="6896"/>
          <a:stretch/>
        </p:blipFill>
        <p:spPr bwMode="auto">
          <a:xfrm>
            <a:off x="7007225" y="0"/>
            <a:ext cx="5184775" cy="270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2100"/>
            <a:ext cx="2286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После завершения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битвы в городе осталось около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55 тысяч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жителей.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Отсутствовало не только сносное жилье, но и пища, одежда, обувь, топливо.</a:t>
            </a:r>
            <a:endParaRPr lang="ru-RU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2101" y="1808162"/>
            <a:ext cx="42037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Победа, одержанная Красной Армией под Сталинградом, изменила ход вооруженной борьбы не только на советско-германском фронте, но и на других фронтах второй мировой войны. Германская военная машина получила сокрушительный удар, который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подорвал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ее боеспособность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14342" name="Picture 6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16666" r="10042" b="19556"/>
          <a:stretch/>
        </p:blipFill>
        <p:spPr bwMode="auto">
          <a:xfrm>
            <a:off x="6350" y="0"/>
            <a:ext cx="6464300" cy="364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uden Entries tagged with &amp;kcy;&amp;acy;&amp;rcy;&amp;tcy;&amp;icy;&amp;ncy;&amp;kcy;&amp;a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/>
          <a:stretch/>
        </p:blipFill>
        <p:spPr bwMode="auto">
          <a:xfrm>
            <a:off x="10818929" y="977901"/>
            <a:ext cx="1080972" cy="105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2 &amp;fcy;&amp;iecy;&amp;vcy;&amp;rcy;&amp;acy;&amp;lcy;&amp;yacy; &amp;Dcy;&amp;iecy;&amp;ncy;&amp;softcy; &amp;vcy;&amp;ocy;&amp;icy;&amp;ncy;&amp;scy;&amp;kcy;&amp;ocy;&amp;jcy; &amp;scy;&amp;lcy;&amp;acy;&amp;vcy;&amp;ycy; &amp;Rcy;&amp;ocy;&amp;scy;&amp;scy;&amp;icy;&amp;icy; - &amp;Dcy;&amp;iecy;&amp;ncy;&amp;softcy; &amp;pcy;&amp;ocy;&amp;bcy;&amp;iecy;&amp;dcy;&amp;ycy; &amp;vcy; &amp;Scy;&amp;tcy;&amp;acy;&amp;lcy;&amp;icy;&amp;ncy;&amp;gcy;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t="749" r="39208" b="1624"/>
          <a:stretch/>
        </p:blipFill>
        <p:spPr bwMode="auto">
          <a:xfrm>
            <a:off x="5651501" y="1892300"/>
            <a:ext cx="2044700" cy="496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&amp;Fcy;&amp;ocy;&amp;tcy;&amp;ocy;&amp;Tcy;&amp;iecy;&amp;lcy;&amp;iecy;&amp;gcy;&amp;rcy;&amp;acy;&amp;fcy; &quot; 70 &amp;lcy;&amp;iecy;&amp;tcy; &amp;pcy;&amp;ocy;&amp;bcy;&amp;iecy;&amp;dcy;&amp;iecy; &amp;vcy; &amp;Scy;&amp;tcy;&amp;acy;&amp;lcy;&amp;icy;&amp;ncy;&amp;gcy;&amp;rcy;&amp;acy;&amp;dcy;&amp;scy;&amp;kcy;&amp;ocy;&amp;jcy; &amp;bcy;&amp;icy;&amp;tcy;&amp;vcy;&amp;ie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4742" r="8907" b="6087"/>
          <a:stretch/>
        </p:blipFill>
        <p:spPr bwMode="auto">
          <a:xfrm>
            <a:off x="-276797" y="3976382"/>
            <a:ext cx="6211445" cy="2538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5" y="4892842"/>
            <a:ext cx="1039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выполнена воспитателем </a:t>
            </a:r>
            <a:r>
              <a:rPr lang="ru-RU" dirty="0" err="1" smtClean="0"/>
              <a:t>ГПиУ</a:t>
            </a:r>
            <a:r>
              <a:rPr lang="ru-RU" dirty="0" smtClean="0"/>
              <a:t> Степановой Ириной Васильевной ГБОУ школа 329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60"/>
            <a:ext cx="6477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Сталинградская битва – решающее сражение всей Второй мировой войны, в котором советские войска одержали крупнейшую победу. Эта битва ознаменовала начало коренного перелома в ходе Великой Отечественной войны и Второй мировой войны в целом. Закончилось победное наступление немецко-фашистских войск и началось их изгнание с территории Советского Союза. </a:t>
            </a:r>
          </a:p>
        </p:txBody>
      </p:sp>
      <p:pic>
        <p:nvPicPr>
          <p:cNvPr id="2052" name="Picture 4" descr="&amp;Ncy;&amp;iecy;&amp;mcy;&amp;iecy;&amp;tscy;&amp;kcy;&amp;acy;&amp;yacy; &amp;acy;&amp;vcy;&amp;icy;&amp;acy;&amp;tscy;&amp;icy;&amp;yacy; &amp;ncy;&amp;acy;&amp;ncy;&amp;ocy;&amp;scy;&amp;icy;&amp;tcy; &amp;ucy;&amp;dcy;&amp;acy;&amp;rcy; &amp;pcy;&amp;ocy; &amp;pcy;&amp;iecy;&amp;rcy;&amp;iecy;&amp;pcy;&amp;rcy;&amp;acy;&amp;v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39977"/>
            <a:ext cx="5715000" cy="424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Vcy;&amp;ocy;&amp;zcy;&amp;dcy;&amp;ucy;&amp;shcy;&amp;ncy;&amp;ycy;&amp;iecy; &amp;ecy;&amp;scy;&amp;kcy;&amp;acy;&amp;dcy;&amp;rcy;&amp;ycy; &amp;Rcy;&amp;icy;&amp;khcy;&amp;tcy;&amp;gcy;&amp;ocy;&amp;fcy;&amp;iecy;&amp;ncy;&amp;acy; &amp;ocy;&amp;bcy;&amp;rcy;&amp;ucy;&amp;shcy;&amp;icy;&amp;lcy;&amp;icy;&amp;scy;&amp;softcy; &amp;ncy;&amp;acy; &amp;Scy;&amp;tcy;&amp;acy;&amp;lcy;&amp;icy;&amp;ncy;&amp;gcy;&amp;rcy;&amp;acy;&amp;dcy;. 23 &amp;acy;&amp;vcy;&amp;gcy;&amp;ucy;&amp;scy;&amp;tcy;&amp;acy; 1942 &amp;gcy;&amp;ocy;&amp;d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12751" r="2722" b="14467"/>
          <a:stretch/>
        </p:blipFill>
        <p:spPr bwMode="auto">
          <a:xfrm>
            <a:off x="6648450" y="-78611"/>
            <a:ext cx="5372100" cy="309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3400" y="203200"/>
            <a:ext cx="51181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Сталинградская битва по продолжительности и ожесточенности боев, по количеству участвовавших людей и боевой техники превзошла на тот момент все сражения мировой истории. Она развернулась на огромной территории в 100 тысяч квадратных километров.</a:t>
            </a:r>
          </a:p>
        </p:txBody>
      </p:sp>
      <p:pic>
        <p:nvPicPr>
          <p:cNvPr id="3074" name="Picture 2" descr="&amp;Tcy;&amp;acy;&amp;ncy;&amp;kcy;&amp;ocy;&amp;vcy;&amp;ycy;&amp;iecy; &amp;bcy;&amp;o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9104" r="2673" b="6607"/>
          <a:stretch/>
        </p:blipFill>
        <p:spPr bwMode="auto">
          <a:xfrm>
            <a:off x="55535" y="-228600"/>
            <a:ext cx="6662766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Acy;&amp;tcy;&amp;acy;&amp;kcy;&amp;acy; &amp;dcy;&amp;ocy;&amp;ncy;&amp;scy;&amp;kcy;&amp;icy;&amp;khcy; &amp;kcy;&amp;acy;&amp;zcy;&amp;acy;&amp;kcy;&amp;ocy;&amp;v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/>
          <a:stretch/>
        </p:blipFill>
        <p:spPr bwMode="auto">
          <a:xfrm>
            <a:off x="-53247" y="3390900"/>
            <a:ext cx="6771548" cy="346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2274838"/>
            <a:ext cx="543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00" y="812602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Немецкими летчиками было совершено почти 2000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вылетов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сброшены тысячи тонн бомб. Взрывы, пожары, рушащиеся дома, крики матерей, плач детей и стоны раненых – все перемешалось в этом аду. Горела даже Волга от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разлившейся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из разбитых цистерн нефти. </a:t>
            </a:r>
          </a:p>
          <a:p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 официальным данным, до этого времени в Сталинграде находилось 445 тысяч местных жителей</a:t>
            </a:r>
          </a:p>
        </p:txBody>
      </p:sp>
      <p:pic>
        <p:nvPicPr>
          <p:cNvPr id="4098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89705"/>
            <a:ext cx="5245100" cy="610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7000" y="165101"/>
            <a:ext cx="43561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начале сентября положение для защищающихся советских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солдат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складывалось самым  критическим образом</a:t>
            </a:r>
          </a:p>
        </p:txBody>
      </p:sp>
      <p:pic>
        <p:nvPicPr>
          <p:cNvPr id="5122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8482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0"/>
            <a:ext cx="2946401" cy="394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3144837"/>
            <a:ext cx="5739903" cy="4291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1" y="3746501"/>
            <a:ext cx="2349500" cy="3304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892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конце сентября создалась угроза прорыва немецко-фашистских войск к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Волге</a:t>
            </a: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Из «дома Павлова» вел огонь по противнику один из лучших снайперов 13-й гвардейской стрелковой дивизии сержант Анатолий Чехов, уничтоживший во время уличных боев более 200 солдат и офицеров вермахта.</a:t>
            </a:r>
          </a:p>
        </p:txBody>
      </p:sp>
      <p:pic>
        <p:nvPicPr>
          <p:cNvPr id="6148" name="Picture 4" descr="&amp;Ncy;&amp;iecy;&amp;mcy;&amp;iecy;&amp;tscy;&amp;kcy;&amp;icy;&amp;iecy; &amp;tcy;&amp;acy;&amp;ncy;&amp;kcy;&amp;icy; &amp;icy; &amp;shcy;&amp;tcy;&amp;ucy;&amp;rcy;&amp;mcy;&amp;ocy;&amp;vcy;&amp;ycy;&amp;iecy; &amp;ocy;&amp;rcy;&amp;ucy;&amp;dcy;&amp;icy;&amp;yacy; &amp;vcy; &amp;gcy;&amp;ocy;&amp;rcy;&amp;ocy;&amp;dcy;&amp;ie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-806" r="-1008" b="29301"/>
          <a:stretch/>
        </p:blipFill>
        <p:spPr bwMode="auto">
          <a:xfrm>
            <a:off x="5892800" y="1"/>
            <a:ext cx="6337300" cy="3378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Ocy;&amp;vcy;&amp;rcy;&amp;acy;&amp;gcy; &amp;scy;&amp;mcy;&amp;iecy;&amp;rcy;&amp;tcy;&amp;icy; &amp;scy;&amp;tcy;&amp;acy;&amp;lcy;&amp;icy;&amp;ncy;&amp;gcy;&amp;rcy;&amp;acy;&amp;dcy; - &amp;Tcy;&amp;ocy;&amp;lcy;&amp;softcy;&amp;kcy;&amp;ocy; &amp;ncy;&amp;ocy;&amp;vcy;&amp;ycy;&amp;iecy; &amp;ucy;&amp;chcy;&amp;iecy;&amp;bcy;&amp;ncy;&amp;icy;&amp;kcy;&amp;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267" r="10143" b="-1"/>
          <a:stretch/>
        </p:blipFill>
        <p:spPr bwMode="auto">
          <a:xfrm>
            <a:off x="8064500" y="3098800"/>
            <a:ext cx="4127500" cy="411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amp;Acy;.&amp;Icy;.&amp;CHcy;&amp;iecy;&amp;kh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43" y="3230207"/>
            <a:ext cx="2548757" cy="385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062" y="1302993"/>
            <a:ext cx="533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Несмотря на то, что приходилось работать, не выпуская оружия из рук,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тракторозаводцы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сентябре дали фронту 200 танков и 150 тягачей. Все чаще экипажи танков комплектовались теми, кто их восстанавливал</a:t>
            </a:r>
          </a:p>
        </p:txBody>
      </p:sp>
      <p:pic>
        <p:nvPicPr>
          <p:cNvPr id="7170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63"/>
            <a:ext cx="6705600" cy="501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Rcy;&amp;acy;&amp;bcy;&amp;ocy;&amp;chcy;&amp;icy;&amp;jcy;-&amp;scy;&amp;tcy;&amp;acy;&amp;khcy;&amp;acy;&amp;ncy;&amp;ocy;&amp;vcy;&amp;iecy;&amp;tscy; &amp;SHcy;&amp;acy;&amp;tcy;&amp;ocy;&amp;vcy; &amp;zcy;&amp;acy; &amp;icy;&amp;zcy;&amp;gcy;&amp;ocy;&amp;tcy;&amp;ocy;&amp;vcy;&amp;lcy;&amp;iecy;&amp;ncy;&amp;icy;&amp;iecy;&amp;mcy; &amp;pcy;&amp;iecy;&amp;chcy;&amp;iecy;&amp;jcy; &amp;dcy;&amp;lcy;&amp;yacy; &amp;fcy;&amp;rcy;&amp;ocy;&amp;ncy;&amp;tcy;&amp;a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5" b="29482"/>
          <a:stretch/>
        </p:blipFill>
        <p:spPr bwMode="auto">
          <a:xfrm>
            <a:off x="177800" y="4533900"/>
            <a:ext cx="5930900" cy="30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026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Бои на территории Сталинграда шли непрерывно, без длительных пауз. Немецко-фашистские войска предприняли свыше 700 атак, которые сопровождались массированными ударами авиации и артиллерии.</a:t>
            </a:r>
          </a:p>
        </p:txBody>
      </p:sp>
      <p:pic>
        <p:nvPicPr>
          <p:cNvPr id="8196" name="Picture 4" descr="&amp;Ocy;&amp;tcy;&amp;rcy;&amp;acy;&amp;zhcy;&amp;iecy;&amp;ncy;&amp;icy;&amp;iecy; &amp;ncy;&amp;acy;&amp;lcy;&amp;iecy;&amp;tcy;&amp;acy; &amp;vcy;&amp;rcy;&amp;acy;&amp;zhcy;&amp;iecy;&amp;scy;&amp;kcy;&amp;ocy;&amp;jcy; &amp;acy;&amp;vcy;&amp;icy;&amp;acy;&amp;tscy;&amp;i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b="15992"/>
          <a:stretch/>
        </p:blipFill>
        <p:spPr bwMode="auto">
          <a:xfrm>
            <a:off x="8435975" y="0"/>
            <a:ext cx="3883025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Bcy;&amp;ocy;&amp;jcy;&amp;tscy;&amp;ycy; 138-&amp;jcy; &amp;scy;&amp;tcy;&amp;rcy;&amp;iecy;&amp;lcy;&amp;kcy;&amp;ocy;&amp;vcy;&amp;ocy;&amp;jcy; &amp;dcy;&amp;icy;&amp;vcy;&amp;icy;&amp;zcy;&amp;icy;&amp;icy; &amp;vcy; &amp;rcy;&amp;acy;&amp;jcy;&amp;ocy;&amp;ncy;&amp;iecy; &amp;zcy;&amp;acy;&amp;vcy;&amp;ocy;&amp;dcy;&amp;acy; &amp;Bcy;&amp;acy;&amp;rcy;&amp;rcy;&amp;icy;&amp;kcy;&amp;acy;&amp;dcy;&amp;y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5130" r="889" b="18994"/>
          <a:stretch/>
        </p:blipFill>
        <p:spPr bwMode="auto">
          <a:xfrm>
            <a:off x="-268579" y="2856076"/>
            <a:ext cx="6694779" cy="397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&amp;Scy;&amp;ocy;&amp;vcy;&amp;iecy;&amp;tcy;&amp;scy;&amp;kcy;&amp;icy;&amp;iecy; &amp;acy;&amp;vcy;&amp;tcy;&amp;ocy;&amp;mcy;&amp;acy;&amp;tcy;&amp;chcy;&amp;icy;&amp;kcy;&amp;icy; &amp;vcy;&amp;iecy;&amp;dcy;&amp;ucy;&amp;tcy; &amp;ocy;&amp;gcy;&amp;ocy;&amp;ncy;&amp;softcy; &amp;pcy;&amp;ocy; &amp;zcy;&amp;dcy;&amp;acy;&amp;ncy;&amp;icy;&amp;yacy;&amp;mcy;, &amp;zcy;&amp;acy;&amp;ncy;&amp;yacy;&amp;tcy;&amp;ycy;&amp;mcy; &amp;pcy;&amp;rcy;&amp;ocy;&amp;tcy;&amp;icy;&amp;vcy;&amp;ncy;&amp;icy;&amp;kcy;&amp;o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17" y="2856076"/>
            <a:ext cx="2839904" cy="3811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&amp;Bcy;&amp;ocy;&amp;icy; &amp;ncy;&amp;acy; &amp;tcy;&amp;iecy;&amp;rcy;&amp;rcy;&amp;icy;&amp;tcy;&amp;ocy;&amp;rcy;&amp;icy;&amp;icy; &amp;zcy;&amp;acy;&amp;vcy;&amp;ocy;&amp;dcy;&amp;acy; &amp;Kcy;&amp;rcy;&amp;acy;&amp;scy;&amp;ncy;&amp;ycy;&amp;jcy; &amp;Ocy;&amp;kcy;&amp;tcy;&amp;yacy;&amp;bcy;&amp;rcy;&amp;soft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13592" r="-3723" b="18071"/>
          <a:stretch/>
        </p:blipFill>
        <p:spPr bwMode="auto">
          <a:xfrm>
            <a:off x="7881937" y="3975100"/>
            <a:ext cx="4991099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Ранним утром 19 ноября 1942 года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войска </a:t>
            </a:r>
          </a:p>
          <a:p>
            <a:pPr algn="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Юго-Западного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Донского фронтов перешли </a:t>
            </a: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наступление под Сталинградом.</a:t>
            </a:r>
          </a:p>
        </p:txBody>
      </p:sp>
      <p:pic>
        <p:nvPicPr>
          <p:cNvPr id="9218" name="Picture 2" descr="&amp;Scy;&amp;tcy;&amp;acy;&amp;lcy;&amp;icy;&amp;ncy;&amp;gcy;&amp;rcy;&amp;acy;&amp;d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4223980" cy="564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amp;Ncy;&amp;acy;&amp;chcy;&amp;acy;&amp;lcy;&amp;ocy; &amp;kcy;&amp;ocy;&amp;ncy;&amp;tcy;&amp;rcy;&amp;ncy;&amp;acy;&amp;scy;&amp;tcy;&amp;ucy;&amp;pcy;&amp;lcy;&amp;iecy;&amp;n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55" y="1656240"/>
            <a:ext cx="7863245" cy="5428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</TotalTime>
  <Words>440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Сектор</vt:lpstr>
      <vt:lpstr>СТАЛИНГРАДСКАЯ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20</cp:revision>
  <dcterms:created xsi:type="dcterms:W3CDTF">2015-10-18T12:48:17Z</dcterms:created>
  <dcterms:modified xsi:type="dcterms:W3CDTF">2016-02-15T16:45:49Z</dcterms:modified>
  <cp:contentStatus/>
</cp:coreProperties>
</file>